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82" r:id="rId5"/>
    <p:sldId id="283" r:id="rId6"/>
    <p:sldId id="284" r:id="rId7"/>
    <p:sldId id="258" r:id="rId8"/>
    <p:sldId id="259" r:id="rId9"/>
    <p:sldId id="285" r:id="rId10"/>
    <p:sldId id="260" r:id="rId11"/>
    <p:sldId id="261" r:id="rId12"/>
    <p:sldId id="262" r:id="rId13"/>
    <p:sldId id="263" r:id="rId14"/>
    <p:sldId id="264" r:id="rId15"/>
    <p:sldId id="286" r:id="rId16"/>
    <p:sldId id="287" r:id="rId17"/>
    <p:sldId id="265" r:id="rId18"/>
    <p:sldId id="266" r:id="rId19"/>
    <p:sldId id="267" r:id="rId20"/>
    <p:sldId id="268" r:id="rId21"/>
    <p:sldId id="269" r:id="rId22"/>
    <p:sldId id="270" r:id="rId23"/>
    <p:sldId id="271" r:id="rId24"/>
    <p:sldId id="272"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9F8508-233B-4AAB-94F6-F91F1C22A9F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277382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F8508-233B-4AAB-94F6-F91F1C22A9F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38286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F8508-233B-4AAB-94F6-F91F1C22A9F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373197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F8508-233B-4AAB-94F6-F91F1C22A9F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184592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9F8508-233B-4AAB-94F6-F91F1C22A9FF}"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374856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9F8508-233B-4AAB-94F6-F91F1C22A9F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51917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9F8508-233B-4AAB-94F6-F91F1C22A9FF}"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319367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9F8508-233B-4AAB-94F6-F91F1C22A9FF}"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281114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F8508-233B-4AAB-94F6-F91F1C22A9FF}"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36405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9F8508-233B-4AAB-94F6-F91F1C22A9F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336439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9F8508-233B-4AAB-94F6-F91F1C22A9FF}"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3F325-5474-44E6-8DA5-E1D24729051F}" type="slidenum">
              <a:rPr lang="en-US" smtClean="0"/>
              <a:t>‹#›</a:t>
            </a:fld>
            <a:endParaRPr lang="en-US"/>
          </a:p>
        </p:txBody>
      </p:sp>
    </p:spTree>
    <p:extLst>
      <p:ext uri="{BB962C8B-B14F-4D97-AF65-F5344CB8AC3E}">
        <p14:creationId xmlns:p14="http://schemas.microsoft.com/office/powerpoint/2010/main" val="378264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F8508-233B-4AAB-94F6-F91F1C22A9FF}" type="datetimeFigureOut">
              <a:rPr lang="en-US" smtClean="0"/>
              <a:t>3/2/2022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3F325-5474-44E6-8DA5-E1D24729051F}" type="slidenum">
              <a:rPr lang="en-US" smtClean="0"/>
              <a:t>‹#›</a:t>
            </a:fld>
            <a:endParaRPr lang="en-US"/>
          </a:p>
        </p:txBody>
      </p:sp>
    </p:spTree>
    <p:extLst>
      <p:ext uri="{BB962C8B-B14F-4D97-AF65-F5344CB8AC3E}">
        <p14:creationId xmlns:p14="http://schemas.microsoft.com/office/powerpoint/2010/main" val="96006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85492"/>
          </a:xfrm>
        </p:spPr>
        <p:txBody>
          <a:bodyPr/>
          <a:lstStyle/>
          <a:p>
            <a:r>
              <a:rPr lang="en-US" dirty="0" smtClean="0">
                <a:latin typeface="+mn-lt"/>
              </a:rPr>
              <a:t>International </a:t>
            </a:r>
            <a:r>
              <a:rPr lang="en-US" dirty="0">
                <a:latin typeface="+mn-lt"/>
              </a:rPr>
              <a:t>Trade Theory</a:t>
            </a:r>
          </a:p>
        </p:txBody>
      </p:sp>
      <p:sp>
        <p:nvSpPr>
          <p:cNvPr id="3" name="Subtitle 2"/>
          <p:cNvSpPr>
            <a:spLocks noGrp="1"/>
          </p:cNvSpPr>
          <p:nvPr>
            <p:ph type="subTitle" idx="1"/>
          </p:nvPr>
        </p:nvSpPr>
        <p:spPr/>
        <p:txBody>
          <a:bodyPr/>
          <a:lstStyle/>
          <a:p>
            <a:endParaRPr lang="en-US" dirty="0" smtClean="0"/>
          </a:p>
          <a:p>
            <a:r>
              <a:rPr lang="en-US" sz="2800" b="1" dirty="0" smtClean="0"/>
              <a:t>Chapter1    Introduction</a:t>
            </a:r>
            <a:endParaRPr lang="en-US" sz="2800" b="1" dirty="0"/>
          </a:p>
        </p:txBody>
      </p:sp>
    </p:spTree>
    <p:extLst>
      <p:ext uri="{BB962C8B-B14F-4D97-AF65-F5344CB8AC3E}">
        <p14:creationId xmlns:p14="http://schemas.microsoft.com/office/powerpoint/2010/main" val="90004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r>
              <a:rPr lang="en-US" b="1" dirty="0" smtClean="0"/>
              <a:t>Globalization in 1870–1914</a:t>
            </a:r>
            <a:endParaRPr lang="en-US" b="1" dirty="0"/>
          </a:p>
        </p:txBody>
      </p:sp>
      <p:sp>
        <p:nvSpPr>
          <p:cNvPr id="3" name="Content Placeholder 2"/>
          <p:cNvSpPr>
            <a:spLocks noGrp="1"/>
          </p:cNvSpPr>
          <p:nvPr>
            <p:ph idx="1"/>
          </p:nvPr>
        </p:nvSpPr>
        <p:spPr>
          <a:xfrm>
            <a:off x="838200" y="1330036"/>
            <a:ext cx="10515600" cy="5089237"/>
          </a:xfrm>
        </p:spPr>
        <p:txBody>
          <a:bodyPr>
            <a:normAutofit lnSpcReduction="10000"/>
          </a:bodyPr>
          <a:lstStyle/>
          <a:p>
            <a:pPr algn="just"/>
            <a:r>
              <a:rPr lang="en-US" dirty="0" smtClean="0"/>
              <a:t>Globalization in </a:t>
            </a:r>
            <a:r>
              <a:rPr lang="en-US" b="1" dirty="0" smtClean="0"/>
              <a:t>1870–1914</a:t>
            </a:r>
            <a:r>
              <a:rPr lang="en-US" dirty="0" smtClean="0"/>
              <a:t> resulted from the Industrial Revolution in Europe.</a:t>
            </a:r>
          </a:p>
          <a:p>
            <a:pPr algn="just"/>
            <a:r>
              <a:rPr lang="en-US" dirty="0" smtClean="0"/>
              <a:t>It opened new resource-rich lands in </a:t>
            </a:r>
            <a:r>
              <a:rPr lang="en-US" b="1" dirty="0" smtClean="0"/>
              <a:t>North America </a:t>
            </a:r>
            <a:r>
              <a:rPr lang="en-US" dirty="0" smtClean="0"/>
              <a:t>(the United States and Canada), South Zealand, and South Africa. </a:t>
            </a:r>
          </a:p>
          <a:p>
            <a:pPr algn="just"/>
            <a:r>
              <a:rPr lang="en-US" dirty="0" smtClean="0"/>
              <a:t>These lands received </a:t>
            </a:r>
            <a:r>
              <a:rPr lang="en-US" b="1" dirty="0" smtClean="0"/>
              <a:t>millions of immigrants </a:t>
            </a:r>
            <a:r>
              <a:rPr lang="en-US" dirty="0" smtClean="0"/>
              <a:t>and vast amounts of foreign investments, principally from England, to open up new lands to food and raw material production. </a:t>
            </a:r>
          </a:p>
          <a:p>
            <a:pPr algn="just"/>
            <a:r>
              <a:rPr lang="en-US" dirty="0" smtClean="0"/>
              <a:t>These regions grew rapidly during this period </a:t>
            </a:r>
            <a:r>
              <a:rPr lang="en-US" b="1" dirty="0" smtClean="0"/>
              <a:t>by exporting increasing amounts of food and raw materials to Europe in exchange for manufactured goods</a:t>
            </a:r>
            <a:r>
              <a:rPr lang="en-US" dirty="0" smtClean="0"/>
              <a:t>. </a:t>
            </a:r>
          </a:p>
          <a:p>
            <a:pPr algn="just"/>
            <a:r>
              <a:rPr lang="en-US" dirty="0" smtClean="0"/>
              <a:t>This period of </a:t>
            </a:r>
            <a:r>
              <a:rPr lang="en-US" b="1" dirty="0" smtClean="0"/>
              <a:t>modern globalization came to an end </a:t>
            </a:r>
            <a:r>
              <a:rPr lang="en-US" dirty="0" smtClean="0"/>
              <a:t>with the breakout of World War I in 1914. </a:t>
            </a:r>
            <a:endParaRPr lang="en-US" dirty="0"/>
          </a:p>
        </p:txBody>
      </p:sp>
    </p:spTree>
    <p:extLst>
      <p:ext uri="{BB962C8B-B14F-4D97-AF65-F5344CB8AC3E}">
        <p14:creationId xmlns:p14="http://schemas.microsoft.com/office/powerpoint/2010/main" val="40572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Globalization in 1945–1980 </a:t>
            </a:r>
            <a:endParaRPr lang="en-US" dirty="0"/>
          </a:p>
        </p:txBody>
      </p:sp>
      <p:sp>
        <p:nvSpPr>
          <p:cNvPr id="3" name="Content Placeholder 2"/>
          <p:cNvSpPr>
            <a:spLocks noGrp="1"/>
          </p:cNvSpPr>
          <p:nvPr>
            <p:ph idx="1"/>
          </p:nvPr>
        </p:nvSpPr>
        <p:spPr/>
        <p:txBody>
          <a:bodyPr/>
          <a:lstStyle/>
          <a:p>
            <a:pPr algn="just"/>
            <a:r>
              <a:rPr lang="en-US" dirty="0" smtClean="0"/>
              <a:t>The second period of rapid globalization started with the end of World War II in 1945 and extended to about 1980. </a:t>
            </a:r>
          </a:p>
          <a:p>
            <a:pPr algn="just"/>
            <a:r>
              <a:rPr lang="en-US" dirty="0" smtClean="0"/>
              <a:t>It was characterized by the </a:t>
            </a:r>
            <a:r>
              <a:rPr lang="en-US" b="1" dirty="0" smtClean="0"/>
              <a:t>rapid increase of international trade </a:t>
            </a:r>
            <a:r>
              <a:rPr lang="en-US" dirty="0" smtClean="0"/>
              <a:t>as a result of the dismantling of the heavy trade protection that had been put in place during the Great Depression that started in the United States in 1929 and during World War II.</a:t>
            </a:r>
            <a:endParaRPr lang="en-US" dirty="0"/>
          </a:p>
        </p:txBody>
      </p:sp>
    </p:spTree>
    <p:extLst>
      <p:ext uri="{BB962C8B-B14F-4D97-AF65-F5344CB8AC3E}">
        <p14:creationId xmlns:p14="http://schemas.microsoft.com/office/powerpoint/2010/main" val="305413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337417"/>
            <a:ext cx="10515600" cy="881784"/>
          </a:xfrm>
        </p:spPr>
        <p:txBody>
          <a:bodyPr/>
          <a:lstStyle/>
          <a:p>
            <a:r>
              <a:rPr lang="en-US" b="1" dirty="0" smtClean="0"/>
              <a:t>Globalization: 1980 to the present</a:t>
            </a:r>
            <a:endParaRPr lang="en-US" b="1" dirty="0"/>
          </a:p>
        </p:txBody>
      </p:sp>
      <p:sp>
        <p:nvSpPr>
          <p:cNvPr id="3" name="Content Placeholder 2"/>
          <p:cNvSpPr>
            <a:spLocks noGrp="1"/>
          </p:cNvSpPr>
          <p:nvPr>
            <p:ph idx="1"/>
          </p:nvPr>
        </p:nvSpPr>
        <p:spPr>
          <a:xfrm>
            <a:off x="838200" y="1320800"/>
            <a:ext cx="10515600" cy="4856163"/>
          </a:xfrm>
        </p:spPr>
        <p:txBody>
          <a:bodyPr>
            <a:normAutofit lnSpcReduction="10000"/>
          </a:bodyPr>
          <a:lstStyle/>
          <a:p>
            <a:pPr algn="just"/>
            <a:r>
              <a:rPr lang="en-US" dirty="0" smtClean="0"/>
              <a:t>What is different about the present globalization revolution (since 1980) is its </a:t>
            </a:r>
            <a:r>
              <a:rPr lang="en-US" b="1" dirty="0" smtClean="0"/>
              <a:t>speed and depth.</a:t>
            </a:r>
          </a:p>
          <a:p>
            <a:pPr algn="just"/>
            <a:r>
              <a:rPr lang="en-US" dirty="0" smtClean="0"/>
              <a:t> It is because of tremendous improvements in </a:t>
            </a:r>
            <a:r>
              <a:rPr lang="en-US" b="1" dirty="0" smtClean="0"/>
              <a:t>telecommunications and transportation</a:t>
            </a:r>
            <a:r>
              <a:rPr lang="en-US" dirty="0" smtClean="0"/>
              <a:t>, massive </a:t>
            </a:r>
            <a:r>
              <a:rPr lang="en-US" b="1" dirty="0" smtClean="0"/>
              <a:t>international capital flows </a:t>
            </a:r>
            <a:r>
              <a:rPr lang="en-US" dirty="0" smtClean="0"/>
              <a:t>resulting from </a:t>
            </a:r>
            <a:r>
              <a:rPr lang="en-US" b="1" dirty="0" smtClean="0"/>
              <a:t>elimination of most restrictions on their flow across national boundaries.</a:t>
            </a:r>
          </a:p>
          <a:p>
            <a:pPr algn="just"/>
            <a:r>
              <a:rPr lang="en-US" dirty="0" smtClean="0"/>
              <a:t>It is also because of participation of most countries of the world. </a:t>
            </a:r>
          </a:p>
          <a:p>
            <a:pPr algn="just"/>
            <a:r>
              <a:rPr lang="en-US" dirty="0" smtClean="0"/>
              <a:t>This is what makes today’s globalization that much more pervasive and dramatic than earlier periods of globalization. </a:t>
            </a:r>
          </a:p>
          <a:p>
            <a:pPr algn="just"/>
            <a:r>
              <a:rPr lang="en-US" dirty="0" smtClean="0"/>
              <a:t>The recent (2008–2009) global financial and economic crisis, the deepest of the postwar period, only </a:t>
            </a:r>
            <a:r>
              <a:rPr lang="en-US" b="1" dirty="0" smtClean="0"/>
              <a:t>slowed down </a:t>
            </a:r>
            <a:r>
              <a:rPr lang="en-US" dirty="0" smtClean="0"/>
              <a:t>the march of globalization temporarily.</a:t>
            </a:r>
            <a:endParaRPr lang="en-US" dirty="0"/>
          </a:p>
        </p:txBody>
      </p:sp>
    </p:spTree>
    <p:extLst>
      <p:ext uri="{BB962C8B-B14F-4D97-AF65-F5344CB8AC3E}">
        <p14:creationId xmlns:p14="http://schemas.microsoft.com/office/powerpoint/2010/main" val="37458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lstStyle/>
          <a:p>
            <a:r>
              <a:rPr lang="en-US" b="1" dirty="0" smtClean="0"/>
              <a:t>Globalization</a:t>
            </a:r>
            <a:endParaRPr lang="en-US" dirty="0"/>
          </a:p>
        </p:txBody>
      </p:sp>
      <p:sp>
        <p:nvSpPr>
          <p:cNvPr id="3" name="Content Placeholder 2"/>
          <p:cNvSpPr>
            <a:spLocks noGrp="1"/>
          </p:cNvSpPr>
          <p:nvPr>
            <p:ph idx="1"/>
          </p:nvPr>
        </p:nvSpPr>
        <p:spPr>
          <a:xfrm>
            <a:off x="838200" y="1293091"/>
            <a:ext cx="10515600" cy="4883872"/>
          </a:xfrm>
        </p:spPr>
        <p:txBody>
          <a:bodyPr/>
          <a:lstStyle/>
          <a:p>
            <a:r>
              <a:rPr lang="en-US" dirty="0" smtClean="0"/>
              <a:t>As all revolutions, however, today’s globalization brings </a:t>
            </a:r>
            <a:r>
              <a:rPr lang="en-US" b="1" dirty="0" smtClean="0"/>
              <a:t>many benefits and advantages </a:t>
            </a:r>
            <a:r>
              <a:rPr lang="en-US" dirty="0" smtClean="0"/>
              <a:t>but also has some </a:t>
            </a:r>
            <a:r>
              <a:rPr lang="en-US" b="1" dirty="0" smtClean="0"/>
              <a:t>disadvantages</a:t>
            </a:r>
            <a:r>
              <a:rPr lang="en-US" dirty="0" smtClean="0"/>
              <a:t> or harmful side effects.</a:t>
            </a:r>
          </a:p>
          <a:p>
            <a:r>
              <a:rPr lang="en-US" dirty="0" smtClean="0"/>
              <a:t> In fact, there is a great deal of disagreement as to the extent and type of advantages and disadvantages.</a:t>
            </a:r>
            <a:endParaRPr lang="en-US" dirty="0"/>
          </a:p>
        </p:txBody>
      </p:sp>
    </p:spTree>
    <p:extLst>
      <p:ext uri="{BB962C8B-B14F-4D97-AF65-F5344CB8AC3E}">
        <p14:creationId xmlns:p14="http://schemas.microsoft.com/office/powerpoint/2010/main" val="306645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b="1" dirty="0" smtClean="0"/>
              <a:t>Globalization: Advantages and disadvantages</a:t>
            </a:r>
            <a:endParaRPr lang="en-US" b="1" dirty="0"/>
          </a:p>
        </p:txBody>
      </p:sp>
      <p:sp>
        <p:nvSpPr>
          <p:cNvPr id="3" name="Content Placeholder 2"/>
          <p:cNvSpPr>
            <a:spLocks noGrp="1"/>
          </p:cNvSpPr>
          <p:nvPr>
            <p:ph idx="1"/>
          </p:nvPr>
        </p:nvSpPr>
        <p:spPr>
          <a:xfrm>
            <a:off x="838200" y="1320800"/>
            <a:ext cx="10515600" cy="4856163"/>
          </a:xfrm>
        </p:spPr>
        <p:txBody>
          <a:bodyPr>
            <a:normAutofit lnSpcReduction="10000"/>
          </a:bodyPr>
          <a:lstStyle/>
          <a:p>
            <a:pPr algn="just"/>
            <a:r>
              <a:rPr lang="en-US" dirty="0" smtClean="0"/>
              <a:t>Globalization increases flow of goods and services as well as Flow of labor and jobs.</a:t>
            </a:r>
          </a:p>
          <a:p>
            <a:pPr algn="just"/>
            <a:r>
              <a:rPr lang="en-US" dirty="0" smtClean="0"/>
              <a:t>It transfers technology</a:t>
            </a:r>
            <a:endParaRPr lang="en-US" dirty="0" smtClean="0"/>
          </a:p>
          <a:p>
            <a:pPr algn="just"/>
            <a:r>
              <a:rPr lang="en-US" dirty="0" smtClean="0"/>
              <a:t>Globalization is important because it </a:t>
            </a:r>
            <a:r>
              <a:rPr lang="en-US" b="1" dirty="0" smtClean="0"/>
              <a:t>increases efficiency in the production of material things</a:t>
            </a:r>
            <a:r>
              <a:rPr lang="en-US" dirty="0" smtClean="0"/>
              <a:t>. </a:t>
            </a:r>
          </a:p>
          <a:p>
            <a:pPr algn="just"/>
            <a:r>
              <a:rPr lang="en-US" dirty="0" smtClean="0"/>
              <a:t>However, Anti-Globalization Movement claims </a:t>
            </a:r>
            <a:r>
              <a:rPr lang="en-US" dirty="0"/>
              <a:t>globalization sacrifices human and environmental well-being to corporate profits of </a:t>
            </a:r>
            <a:r>
              <a:rPr lang="en-US" dirty="0" smtClean="0"/>
              <a:t>multinationals</a:t>
            </a:r>
          </a:p>
          <a:p>
            <a:pPr algn="just"/>
            <a:r>
              <a:rPr lang="en-US" dirty="0" smtClean="0"/>
              <a:t>Globalization </a:t>
            </a:r>
            <a:r>
              <a:rPr lang="en-US" dirty="0"/>
              <a:t>is blamed </a:t>
            </a:r>
            <a:r>
              <a:rPr lang="en-US" dirty="0" smtClean="0"/>
              <a:t>for </a:t>
            </a:r>
            <a:r>
              <a:rPr lang="en-US" b="1" dirty="0" smtClean="0"/>
              <a:t>World </a:t>
            </a:r>
            <a:r>
              <a:rPr lang="en-US" b="1" dirty="0"/>
              <a:t>poverty and child labor </a:t>
            </a:r>
            <a:r>
              <a:rPr lang="en-US" dirty="0"/>
              <a:t>in poor </a:t>
            </a:r>
            <a:r>
              <a:rPr lang="en-US" dirty="0" smtClean="0"/>
              <a:t>countries</a:t>
            </a:r>
          </a:p>
          <a:p>
            <a:pPr algn="just"/>
            <a:r>
              <a:rPr lang="en-US" dirty="0" smtClean="0"/>
              <a:t> </a:t>
            </a:r>
            <a:r>
              <a:rPr lang="en-US" dirty="0" smtClean="0"/>
              <a:t>Globalization is blamed for </a:t>
            </a:r>
            <a:r>
              <a:rPr lang="en-US" b="1" dirty="0" smtClean="0"/>
              <a:t>Job </a:t>
            </a:r>
            <a:r>
              <a:rPr lang="en-US" b="1" dirty="0"/>
              <a:t>losses </a:t>
            </a:r>
            <a:r>
              <a:rPr lang="en-US" dirty="0" smtClean="0"/>
              <a:t>, lower wages, Environmental pollution </a:t>
            </a:r>
            <a:r>
              <a:rPr lang="en-US" dirty="0"/>
              <a:t>and climate change</a:t>
            </a:r>
          </a:p>
        </p:txBody>
      </p:sp>
    </p:spTree>
    <p:extLst>
      <p:ext uri="{BB962C8B-B14F-4D97-AF65-F5344CB8AC3E}">
        <p14:creationId xmlns:p14="http://schemas.microsoft.com/office/powerpoint/2010/main" val="329994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fontScale="90000"/>
          </a:bodyPr>
          <a:lstStyle/>
          <a:p>
            <a:r>
              <a:rPr lang="en-US" b="1" dirty="0" smtClean="0"/>
              <a:t>Is India’s Globalization Harming the United States?</a:t>
            </a:r>
            <a:endParaRPr lang="en-US" b="1" dirty="0"/>
          </a:p>
        </p:txBody>
      </p:sp>
      <p:pic>
        <p:nvPicPr>
          <p:cNvPr id="4" name="Content Placeholder 3"/>
          <p:cNvPicPr>
            <a:picLocks noGrp="1" noChangeAspect="1"/>
          </p:cNvPicPr>
          <p:nvPr>
            <p:ph idx="1"/>
          </p:nvPr>
        </p:nvPicPr>
        <p:blipFill>
          <a:blip r:embed="rId2"/>
          <a:stretch>
            <a:fillRect/>
          </a:stretch>
        </p:blipFill>
        <p:spPr>
          <a:xfrm>
            <a:off x="1126837" y="1579417"/>
            <a:ext cx="9864436" cy="4091709"/>
          </a:xfrm>
          <a:prstGeom prst="rect">
            <a:avLst/>
          </a:prstGeom>
        </p:spPr>
      </p:pic>
    </p:spTree>
    <p:extLst>
      <p:ext uri="{BB962C8B-B14F-4D97-AF65-F5344CB8AC3E}">
        <p14:creationId xmlns:p14="http://schemas.microsoft.com/office/powerpoint/2010/main" val="419647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1093"/>
          </a:xfrm>
        </p:spPr>
        <p:txBody>
          <a:bodyPr>
            <a:normAutofit fontScale="90000"/>
          </a:bodyPr>
          <a:lstStyle/>
          <a:p>
            <a:r>
              <a:rPr lang="en-US" b="1" dirty="0" smtClean="0"/>
              <a:t>Is India’s Globalization Harming the United States?</a:t>
            </a:r>
            <a:endParaRPr lang="en-US" dirty="0"/>
          </a:p>
        </p:txBody>
      </p:sp>
      <p:sp>
        <p:nvSpPr>
          <p:cNvPr id="3" name="Content Placeholder 2"/>
          <p:cNvSpPr>
            <a:spLocks noGrp="1"/>
          </p:cNvSpPr>
          <p:nvPr>
            <p:ph idx="1"/>
          </p:nvPr>
        </p:nvSpPr>
        <p:spPr/>
        <p:txBody>
          <a:bodyPr/>
          <a:lstStyle/>
          <a:p>
            <a:pPr algn="just"/>
            <a:r>
              <a:rPr lang="en-US" dirty="0" smtClean="0"/>
              <a:t>Transferring abroad many </a:t>
            </a:r>
            <a:r>
              <a:rPr lang="en-US" b="1" dirty="0" smtClean="0"/>
              <a:t>high-skill and high-paying jobs</a:t>
            </a:r>
            <a:r>
              <a:rPr lang="en-US" dirty="0" smtClean="0"/>
              <a:t>, as well as the crucial technologies on which they are based, however, inevitably causes great concern in the United States.</a:t>
            </a:r>
          </a:p>
          <a:p>
            <a:pPr algn="just"/>
            <a:endParaRPr lang="en-US" dirty="0" smtClean="0"/>
          </a:p>
          <a:p>
            <a:pPr algn="just"/>
            <a:r>
              <a:rPr lang="en-US" dirty="0" smtClean="0"/>
              <a:t>Concerns are not only for the </a:t>
            </a:r>
            <a:r>
              <a:rPr lang="en-US" b="1" dirty="0" smtClean="0"/>
              <a:t>loss of good U.S. jobs </a:t>
            </a:r>
            <a:r>
              <a:rPr lang="en-US" dirty="0" smtClean="0"/>
              <a:t>but also for the ability of the United States to remain the world’s </a:t>
            </a:r>
            <a:r>
              <a:rPr lang="en-US" b="1" dirty="0" smtClean="0"/>
              <a:t>technological leader</a:t>
            </a:r>
            <a:r>
              <a:rPr lang="en-US" dirty="0" smtClean="0"/>
              <a:t>.</a:t>
            </a:r>
            <a:endParaRPr lang="en-US" dirty="0"/>
          </a:p>
        </p:txBody>
      </p:sp>
    </p:spTree>
    <p:extLst>
      <p:ext uri="{BB962C8B-B14F-4D97-AF65-F5344CB8AC3E}">
        <p14:creationId xmlns:p14="http://schemas.microsoft.com/office/powerpoint/2010/main" val="292030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smtClean="0"/>
              <a:t>Globalization</a:t>
            </a:r>
            <a:endParaRPr lang="en-US" dirty="0"/>
          </a:p>
        </p:txBody>
      </p:sp>
      <p:sp>
        <p:nvSpPr>
          <p:cNvPr id="3" name="Content Placeholder 2"/>
          <p:cNvSpPr>
            <a:spLocks noGrp="1"/>
          </p:cNvSpPr>
          <p:nvPr>
            <p:ph idx="1"/>
          </p:nvPr>
        </p:nvSpPr>
        <p:spPr>
          <a:xfrm>
            <a:off x="838200" y="1339273"/>
            <a:ext cx="10515600" cy="4856163"/>
          </a:xfrm>
        </p:spPr>
        <p:txBody>
          <a:bodyPr>
            <a:normAutofit/>
          </a:bodyPr>
          <a:lstStyle/>
          <a:p>
            <a:pPr algn="just"/>
            <a:r>
              <a:rPr lang="en-US" dirty="0" smtClean="0"/>
              <a:t>Globalization has many social, political, legal, and ethical aspects, and so economists need to work closely with other social and physical scientists, as well as with the entire civil society, to give globalization a more human face (i.e., </a:t>
            </a:r>
            <a:r>
              <a:rPr lang="en-US" b="1" dirty="0" smtClean="0"/>
              <a:t>have all nations and people share its benefits</a:t>
            </a:r>
            <a:r>
              <a:rPr lang="en-US" dirty="0" smtClean="0"/>
              <a:t>). </a:t>
            </a:r>
          </a:p>
          <a:p>
            <a:pPr algn="just"/>
            <a:r>
              <a:rPr lang="en-US" dirty="0" smtClean="0"/>
              <a:t>But we would like globalization also to </a:t>
            </a:r>
            <a:r>
              <a:rPr lang="en-US" b="1" dirty="0" smtClean="0"/>
              <a:t>be sustainable and humanizing and, ultimately, “fair.</a:t>
            </a:r>
            <a:r>
              <a:rPr lang="en-US" dirty="0" smtClean="0"/>
              <a:t>”</a:t>
            </a:r>
            <a:endParaRPr lang="en-US" dirty="0"/>
          </a:p>
        </p:txBody>
      </p:sp>
    </p:spTree>
    <p:extLst>
      <p:ext uri="{BB962C8B-B14F-4D97-AF65-F5344CB8AC3E}">
        <p14:creationId xmlns:p14="http://schemas.microsoft.com/office/powerpoint/2010/main" val="389172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International Trade and the Nation’s Standard of Living</a:t>
            </a:r>
            <a:endParaRPr lang="en-US" b="1" dirty="0"/>
          </a:p>
        </p:txBody>
      </p:sp>
      <p:sp>
        <p:nvSpPr>
          <p:cNvPr id="3" name="Content Placeholder 2"/>
          <p:cNvSpPr>
            <a:spLocks noGrp="1"/>
          </p:cNvSpPr>
          <p:nvPr>
            <p:ph idx="1"/>
          </p:nvPr>
        </p:nvSpPr>
        <p:spPr/>
        <p:txBody>
          <a:bodyPr/>
          <a:lstStyle/>
          <a:p>
            <a:r>
              <a:rPr lang="en-US" dirty="0"/>
              <a:t>Sources of potential gain </a:t>
            </a:r>
            <a:r>
              <a:rPr lang="en-US" dirty="0" smtClean="0"/>
              <a:t> </a:t>
            </a:r>
          </a:p>
          <a:p>
            <a:r>
              <a:rPr lang="en-US" dirty="0" smtClean="0"/>
              <a:t>Access </a:t>
            </a:r>
            <a:r>
              <a:rPr lang="en-US" dirty="0"/>
              <a:t>to items with limited availability </a:t>
            </a:r>
            <a:r>
              <a:rPr lang="en-US" dirty="0" smtClean="0"/>
              <a:t>domestically</a:t>
            </a:r>
          </a:p>
          <a:p>
            <a:r>
              <a:rPr lang="en-US" dirty="0" smtClean="0"/>
              <a:t>Access </a:t>
            </a:r>
            <a:r>
              <a:rPr lang="en-US" dirty="0"/>
              <a:t>to lower cost </a:t>
            </a:r>
            <a:r>
              <a:rPr lang="en-US" dirty="0" smtClean="0"/>
              <a:t>products</a:t>
            </a:r>
          </a:p>
          <a:p>
            <a:r>
              <a:rPr lang="en-US" dirty="0" smtClean="0"/>
              <a:t>Access </a:t>
            </a:r>
            <a:r>
              <a:rPr lang="en-US" dirty="0"/>
              <a:t>to greater product </a:t>
            </a:r>
            <a:r>
              <a:rPr lang="en-US" dirty="0" smtClean="0"/>
              <a:t>variety</a:t>
            </a:r>
          </a:p>
          <a:p>
            <a:r>
              <a:rPr lang="en-US" dirty="0" smtClean="0"/>
              <a:t>Economic </a:t>
            </a:r>
            <a:r>
              <a:rPr lang="en-US" dirty="0"/>
              <a:t>interdependence has been increasing over the years.</a:t>
            </a:r>
          </a:p>
        </p:txBody>
      </p:sp>
    </p:spTree>
    <p:extLst>
      <p:ext uri="{BB962C8B-B14F-4D97-AF65-F5344CB8AC3E}">
        <p14:creationId xmlns:p14="http://schemas.microsoft.com/office/powerpoint/2010/main" val="332062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International Trade and the Nation’s Standard of Living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United States, </a:t>
            </a:r>
            <a:r>
              <a:rPr lang="en-US" b="1" dirty="0" smtClean="0"/>
              <a:t>rich in a variety of human and natural resources</a:t>
            </a:r>
            <a:r>
              <a:rPr lang="en-US" dirty="0" smtClean="0"/>
              <a:t>, can produce, </a:t>
            </a:r>
            <a:r>
              <a:rPr lang="en-US" b="1" dirty="0" smtClean="0"/>
              <a:t>relatively efficiently</a:t>
            </a:r>
            <a:r>
              <a:rPr lang="en-US" dirty="0" smtClean="0"/>
              <a:t>, most of the products it needs.</a:t>
            </a:r>
          </a:p>
          <a:p>
            <a:pPr algn="just"/>
            <a:r>
              <a:rPr lang="en-US" dirty="0" smtClean="0"/>
              <a:t> Contrast this with the situation of </a:t>
            </a:r>
            <a:r>
              <a:rPr lang="en-US" b="1" dirty="0" smtClean="0"/>
              <a:t>small industrial countries</a:t>
            </a:r>
            <a:r>
              <a:rPr lang="en-US" dirty="0" smtClean="0"/>
              <a:t>, such as Switzerland or Austria, that have a </a:t>
            </a:r>
            <a:r>
              <a:rPr lang="en-US" b="1" dirty="0" smtClean="0"/>
              <a:t>few very specialized resources</a:t>
            </a:r>
            <a:r>
              <a:rPr lang="en-US" dirty="0" smtClean="0"/>
              <a:t>, and produce and export a much smaller range of products, and </a:t>
            </a:r>
            <a:r>
              <a:rPr lang="en-US" b="1" dirty="0" smtClean="0"/>
              <a:t>import all the rest</a:t>
            </a:r>
            <a:r>
              <a:rPr lang="en-US" dirty="0" smtClean="0"/>
              <a:t>. </a:t>
            </a:r>
          </a:p>
          <a:p>
            <a:pPr algn="just"/>
            <a:r>
              <a:rPr lang="en-US" dirty="0" smtClean="0"/>
              <a:t>Even large industrial countries such as Japan, Germany, France, England, Italy, and Canada rely crucially on international trade. </a:t>
            </a:r>
          </a:p>
          <a:p>
            <a:pPr algn="just"/>
            <a:r>
              <a:rPr lang="en-US" dirty="0" smtClean="0"/>
              <a:t>For developing nations, </a:t>
            </a:r>
            <a:r>
              <a:rPr lang="en-US" b="1" dirty="0" smtClean="0"/>
              <a:t>exports provide employment opportunities </a:t>
            </a:r>
            <a:r>
              <a:rPr lang="en-US" dirty="0" smtClean="0"/>
              <a:t>and earnings to pay for the many products that they cannot now produce at home and for </a:t>
            </a:r>
            <a:r>
              <a:rPr lang="en-US" b="1" dirty="0" smtClean="0"/>
              <a:t>the advanced technology that they need</a:t>
            </a:r>
            <a:r>
              <a:rPr lang="en-US" dirty="0" smtClean="0"/>
              <a:t>.</a:t>
            </a:r>
            <a:endParaRPr lang="en-US" dirty="0"/>
          </a:p>
        </p:txBody>
      </p:sp>
    </p:spTree>
    <p:extLst>
      <p:ext uri="{BB962C8B-B14F-4D97-AF65-F5344CB8AC3E}">
        <p14:creationId xmlns:p14="http://schemas.microsoft.com/office/powerpoint/2010/main" val="216400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normAutofit fontScale="90000"/>
          </a:bodyPr>
          <a:lstStyle/>
          <a:p>
            <a:r>
              <a:rPr lang="en-US" b="1" dirty="0" smtClean="0"/>
              <a:t/>
            </a:r>
            <a:br>
              <a:rPr lang="en-US" b="1" dirty="0" smtClean="0"/>
            </a:br>
            <a:r>
              <a:rPr lang="en-US" b="1" dirty="0" smtClean="0"/>
              <a:t>Introduction</a:t>
            </a:r>
            <a:br>
              <a:rPr lang="en-US" b="1" dirty="0" smtClean="0"/>
            </a:br>
            <a:endParaRPr lang="en-US" dirty="0"/>
          </a:p>
        </p:txBody>
      </p:sp>
      <p:sp>
        <p:nvSpPr>
          <p:cNvPr id="3" name="Content Placeholder 2"/>
          <p:cNvSpPr>
            <a:spLocks noGrp="1"/>
          </p:cNvSpPr>
          <p:nvPr>
            <p:ph idx="1"/>
          </p:nvPr>
        </p:nvSpPr>
        <p:spPr/>
        <p:txBody>
          <a:bodyPr/>
          <a:lstStyle/>
          <a:p>
            <a:r>
              <a:rPr lang="en-US" altLang="en-US" dirty="0" smtClean="0"/>
              <a:t>The study of international trade has never been as important as it is now.</a:t>
            </a:r>
          </a:p>
          <a:p>
            <a:pPr lvl="1" algn="just"/>
            <a:r>
              <a:rPr lang="en-US" altLang="en-US" sz="2800" dirty="0" smtClean="0"/>
              <a:t>At the beginning of the 21</a:t>
            </a:r>
            <a:r>
              <a:rPr lang="en-US" altLang="en-US" sz="2800" baseline="30000" dirty="0" smtClean="0"/>
              <a:t>st</a:t>
            </a:r>
            <a:r>
              <a:rPr lang="en-US" altLang="en-US" sz="2800" dirty="0" smtClean="0"/>
              <a:t> century, nations are more closely linked through trade in goods and services, through flows of money, and through investment in each others’ economies than ever before.</a:t>
            </a:r>
          </a:p>
          <a:p>
            <a:pPr lvl="1" algn="just"/>
            <a:r>
              <a:rPr lang="en-US" altLang="en-US" sz="2800" dirty="0" smtClean="0"/>
              <a:t>International trade theory deals with economic interactions that occur between independent nations.</a:t>
            </a:r>
          </a:p>
          <a:p>
            <a:pPr lvl="1"/>
            <a:endParaRPr lang="en-US" altLang="en-US" dirty="0" smtClean="0"/>
          </a:p>
          <a:p>
            <a:endParaRPr lang="en-US" dirty="0"/>
          </a:p>
        </p:txBody>
      </p:sp>
    </p:spTree>
    <p:extLst>
      <p:ext uri="{BB962C8B-B14F-4D97-AF65-F5344CB8AC3E}">
        <p14:creationId xmlns:p14="http://schemas.microsoft.com/office/powerpoint/2010/main" val="1615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International Trade and the Nation’s Standard of Living</a:t>
            </a:r>
            <a:endParaRPr lang="en-US" dirty="0"/>
          </a:p>
        </p:txBody>
      </p:sp>
      <p:sp>
        <p:nvSpPr>
          <p:cNvPr id="3" name="Content Placeholder 2"/>
          <p:cNvSpPr>
            <a:spLocks noGrp="1"/>
          </p:cNvSpPr>
          <p:nvPr>
            <p:ph idx="1"/>
          </p:nvPr>
        </p:nvSpPr>
        <p:spPr/>
        <p:txBody>
          <a:bodyPr/>
          <a:lstStyle/>
          <a:p>
            <a:pPr algn="just"/>
            <a:r>
              <a:rPr lang="en-US" dirty="0" smtClean="0"/>
              <a:t>The GDP refers to the total value of all goods and services produced in the nation in a year. </a:t>
            </a:r>
          </a:p>
          <a:p>
            <a:pPr algn="just"/>
            <a:r>
              <a:rPr lang="en-US" dirty="0" smtClean="0"/>
              <a:t>Figure 1.1 shows that imports and exports as a percentage of GDP are much larger for smaller industrial and developing countries than they are for the United States. </a:t>
            </a:r>
          </a:p>
          <a:p>
            <a:pPr algn="just"/>
            <a:r>
              <a:rPr lang="en-US" b="1" dirty="0" smtClean="0"/>
              <a:t>Thus, international trade is even more important to most other nations than it is to the United States.</a:t>
            </a:r>
            <a:endParaRPr lang="en-US" b="1" dirty="0"/>
          </a:p>
        </p:txBody>
      </p:sp>
    </p:spTree>
    <p:extLst>
      <p:ext uri="{BB962C8B-B14F-4D97-AF65-F5344CB8AC3E}">
        <p14:creationId xmlns:p14="http://schemas.microsoft.com/office/powerpoint/2010/main" val="247400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Imports and Exports as a Percentage of GDP in Various Countries in 2011</a:t>
            </a:r>
            <a:endParaRPr lang="en-US" dirty="0"/>
          </a:p>
        </p:txBody>
      </p:sp>
      <p:pic>
        <p:nvPicPr>
          <p:cNvPr id="4" name="Content Placeholder 3"/>
          <p:cNvPicPr>
            <a:picLocks noGrp="1" noChangeAspect="1"/>
          </p:cNvPicPr>
          <p:nvPr>
            <p:ph idx="1"/>
          </p:nvPr>
        </p:nvPicPr>
        <p:blipFill>
          <a:blip r:embed="rId2"/>
          <a:stretch>
            <a:fillRect/>
          </a:stretch>
        </p:blipFill>
        <p:spPr>
          <a:xfrm>
            <a:off x="1117600" y="1791855"/>
            <a:ext cx="9596581" cy="4378035"/>
          </a:xfrm>
          <a:prstGeom prst="rect">
            <a:avLst/>
          </a:prstGeom>
        </p:spPr>
      </p:pic>
    </p:spTree>
    <p:extLst>
      <p:ext uri="{BB962C8B-B14F-4D97-AF65-F5344CB8AC3E}">
        <p14:creationId xmlns:p14="http://schemas.microsoft.com/office/powerpoint/2010/main" val="28727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International Trade and the Nation’s Standard of Living</a:t>
            </a:r>
            <a:endParaRPr lang="en-US" dirty="0"/>
          </a:p>
        </p:txBody>
      </p:sp>
      <p:sp>
        <p:nvSpPr>
          <p:cNvPr id="3" name="Content Placeholder 2"/>
          <p:cNvSpPr>
            <a:spLocks noGrp="1"/>
          </p:cNvSpPr>
          <p:nvPr>
            <p:ph idx="1"/>
          </p:nvPr>
        </p:nvSpPr>
        <p:spPr/>
        <p:txBody>
          <a:bodyPr>
            <a:normAutofit/>
          </a:bodyPr>
          <a:lstStyle/>
          <a:p>
            <a:pPr algn="just"/>
            <a:r>
              <a:rPr lang="en-US" dirty="0" smtClean="0"/>
              <a:t>United States could probably withdraw from world trade and still survive without too drastic a decline in its standard of living. </a:t>
            </a:r>
          </a:p>
          <a:p>
            <a:pPr algn="just"/>
            <a:r>
              <a:rPr lang="en-US" dirty="0" smtClean="0"/>
              <a:t>The same cannot be said of such nations as </a:t>
            </a:r>
            <a:r>
              <a:rPr lang="en-US" b="1" dirty="0" smtClean="0"/>
              <a:t>Japan, Germany, England</a:t>
            </a:r>
            <a:r>
              <a:rPr lang="en-US" dirty="0" smtClean="0"/>
              <a:t>, or Italy—not to speak of Switzerland or Austria. </a:t>
            </a:r>
          </a:p>
          <a:p>
            <a:pPr algn="just"/>
            <a:r>
              <a:rPr lang="en-US" b="1" dirty="0" smtClean="0"/>
              <a:t>Even Russia and China</a:t>
            </a:r>
            <a:r>
              <a:rPr lang="en-US" dirty="0" smtClean="0"/>
              <a:t>, have now come to acknowledge their </a:t>
            </a:r>
            <a:r>
              <a:rPr lang="en-US" b="1" dirty="0" smtClean="0"/>
              <a:t>need to import high-technology products</a:t>
            </a:r>
            <a:r>
              <a:rPr lang="en-US" dirty="0" smtClean="0"/>
              <a:t>, foreign capital, and even grains, soybeans, and other agricultural commodities, and at the same time be able to </a:t>
            </a:r>
            <a:r>
              <a:rPr lang="en-US" b="1" dirty="0" smtClean="0"/>
              <a:t>export large quantities of their goods and services </a:t>
            </a:r>
            <a:r>
              <a:rPr lang="en-US" dirty="0" smtClean="0"/>
              <a:t>in order to pay for all the imports they need.</a:t>
            </a:r>
            <a:endParaRPr lang="en-US" dirty="0"/>
          </a:p>
        </p:txBody>
      </p:sp>
    </p:spTree>
    <p:extLst>
      <p:ext uri="{BB962C8B-B14F-4D97-AF65-F5344CB8AC3E}">
        <p14:creationId xmlns:p14="http://schemas.microsoft.com/office/powerpoint/2010/main" val="4243832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fontScale="90000"/>
          </a:bodyPr>
          <a:lstStyle/>
          <a:p>
            <a:r>
              <a:rPr lang="en-US" b="1" dirty="0" smtClean="0"/>
              <a:t>International Trade and the Nation’s Standard of Living</a:t>
            </a:r>
            <a:endParaRPr lang="en-US" dirty="0"/>
          </a:p>
        </p:txBody>
      </p:sp>
      <p:sp>
        <p:nvSpPr>
          <p:cNvPr id="3" name="Content Placeholder 2"/>
          <p:cNvSpPr>
            <a:spLocks noGrp="1"/>
          </p:cNvSpPr>
          <p:nvPr>
            <p:ph idx="1"/>
          </p:nvPr>
        </p:nvSpPr>
        <p:spPr/>
        <p:txBody>
          <a:bodyPr>
            <a:normAutofit/>
          </a:bodyPr>
          <a:lstStyle/>
          <a:p>
            <a:pPr algn="just"/>
            <a:r>
              <a:rPr lang="en-US" b="1" dirty="0" smtClean="0"/>
              <a:t>Economic interdependence among nations </a:t>
            </a:r>
            <a:r>
              <a:rPr lang="en-US" dirty="0" smtClean="0"/>
              <a:t>has been increasing over the years, as measured by the more rapid growth of world trade than world production (see Figure 1.2). </a:t>
            </a:r>
          </a:p>
          <a:p>
            <a:pPr algn="just"/>
            <a:r>
              <a:rPr lang="en-US" dirty="0" smtClean="0"/>
              <a:t>This has certainly been the case for the United States during the past four decades (see Case Study 1-4). </a:t>
            </a:r>
          </a:p>
          <a:p>
            <a:pPr algn="just"/>
            <a:r>
              <a:rPr lang="en-US" dirty="0" smtClean="0"/>
              <a:t>In all likelihood, </a:t>
            </a:r>
            <a:r>
              <a:rPr lang="en-US" b="1" dirty="0" smtClean="0"/>
              <a:t>trade </a:t>
            </a:r>
            <a:r>
              <a:rPr lang="en-US" dirty="0" smtClean="0"/>
              <a:t>will continue to serve as a strong stimulus to </a:t>
            </a:r>
            <a:r>
              <a:rPr lang="en-US" b="1" dirty="0" smtClean="0"/>
              <a:t>world growth </a:t>
            </a:r>
            <a:r>
              <a:rPr lang="en-US" dirty="0" smtClean="0"/>
              <a:t>in the future.</a:t>
            </a:r>
            <a:endParaRPr lang="en-US" dirty="0"/>
          </a:p>
        </p:txBody>
      </p:sp>
    </p:spTree>
    <p:extLst>
      <p:ext uri="{BB962C8B-B14F-4D97-AF65-F5344CB8AC3E}">
        <p14:creationId xmlns:p14="http://schemas.microsoft.com/office/powerpoint/2010/main" val="2688025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Growth of World Trade and GDP, 2000–2011 (annual percentage changes)</a:t>
            </a:r>
            <a:endParaRPr lang="en-US" b="1" dirty="0"/>
          </a:p>
        </p:txBody>
      </p:sp>
      <p:pic>
        <p:nvPicPr>
          <p:cNvPr id="4" name="Content Placeholder 3"/>
          <p:cNvPicPr>
            <a:picLocks noGrp="1" noChangeAspect="1"/>
          </p:cNvPicPr>
          <p:nvPr>
            <p:ph idx="1"/>
          </p:nvPr>
        </p:nvPicPr>
        <p:blipFill>
          <a:blip r:embed="rId2"/>
          <a:stretch>
            <a:fillRect/>
          </a:stretch>
        </p:blipFill>
        <p:spPr>
          <a:xfrm>
            <a:off x="1293091" y="1856509"/>
            <a:ext cx="9254836" cy="4378035"/>
          </a:xfrm>
          <a:prstGeom prst="rect">
            <a:avLst/>
          </a:prstGeom>
        </p:spPr>
      </p:pic>
    </p:spTree>
    <p:extLst>
      <p:ext uri="{BB962C8B-B14F-4D97-AF65-F5344CB8AC3E}">
        <p14:creationId xmlns:p14="http://schemas.microsoft.com/office/powerpoint/2010/main" val="2065795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Imports and Exports as a Percentage of U.S. GDP, 1965–2011</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293091" y="1973993"/>
            <a:ext cx="9421091" cy="4417571"/>
          </a:xfrm>
          <a:prstGeom prst="rect">
            <a:avLst/>
          </a:prstGeom>
        </p:spPr>
      </p:pic>
    </p:spTree>
    <p:extLst>
      <p:ext uri="{BB962C8B-B14F-4D97-AF65-F5344CB8AC3E}">
        <p14:creationId xmlns:p14="http://schemas.microsoft.com/office/powerpoint/2010/main" val="275883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International Trade and the Nation’s Standard of Living</a:t>
            </a:r>
            <a:endParaRPr lang="en-US" dirty="0"/>
          </a:p>
        </p:txBody>
      </p:sp>
      <p:sp>
        <p:nvSpPr>
          <p:cNvPr id="3" name="Content Placeholder 2"/>
          <p:cNvSpPr>
            <a:spLocks noGrp="1"/>
          </p:cNvSpPr>
          <p:nvPr>
            <p:ph idx="1"/>
          </p:nvPr>
        </p:nvSpPr>
        <p:spPr/>
        <p:txBody>
          <a:bodyPr/>
          <a:lstStyle/>
          <a:p>
            <a:pPr algn="just"/>
            <a:r>
              <a:rPr lang="en-US" dirty="0" smtClean="0"/>
              <a:t>Finally, trade negotiations that </a:t>
            </a:r>
            <a:r>
              <a:rPr lang="en-US" b="1" dirty="0" smtClean="0"/>
              <a:t>reduce trade barriers </a:t>
            </a:r>
            <a:r>
              <a:rPr lang="en-US" dirty="0" smtClean="0"/>
              <a:t>across nations may lead to an </a:t>
            </a:r>
            <a:r>
              <a:rPr lang="en-US" b="1" dirty="0" smtClean="0"/>
              <a:t>increase in the exports of high-technology goods </a:t>
            </a:r>
            <a:r>
              <a:rPr lang="en-US" dirty="0" smtClean="0"/>
              <a:t>(such as computers) and thus to an </a:t>
            </a:r>
            <a:r>
              <a:rPr lang="en-US" b="1" dirty="0" smtClean="0"/>
              <a:t>increase in employment and wages in those industries</a:t>
            </a:r>
            <a:r>
              <a:rPr lang="en-US" dirty="0" smtClean="0"/>
              <a:t> in the United States, but also to an increase in imports of shoes and textiles, thereby </a:t>
            </a:r>
            <a:r>
              <a:rPr lang="en-US" b="1" dirty="0" smtClean="0"/>
              <a:t>reducing employment and wages in those sectors</a:t>
            </a:r>
            <a:r>
              <a:rPr lang="en-US" dirty="0" smtClean="0"/>
              <a:t>. </a:t>
            </a:r>
          </a:p>
          <a:p>
            <a:pPr algn="just"/>
            <a:r>
              <a:rPr lang="en-US" dirty="0" smtClean="0"/>
              <a:t>Thus, we see how closely linked, or interdependent, nations are in today’s world.</a:t>
            </a:r>
            <a:endParaRPr lang="en-US" dirty="0"/>
          </a:p>
        </p:txBody>
      </p:sp>
    </p:spTree>
    <p:extLst>
      <p:ext uri="{BB962C8B-B14F-4D97-AF65-F5344CB8AC3E}">
        <p14:creationId xmlns:p14="http://schemas.microsoft.com/office/powerpoint/2010/main" val="374362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normAutofit fontScale="90000"/>
          </a:bodyPr>
          <a:lstStyle/>
          <a:p>
            <a:r>
              <a:rPr lang="en-US" b="1" dirty="0" smtClean="0"/>
              <a:t/>
            </a:r>
            <a:br>
              <a:rPr lang="en-US" b="1" dirty="0" smtClean="0"/>
            </a:br>
            <a:r>
              <a:rPr lang="en-US" b="1" dirty="0" smtClean="0"/>
              <a:t>Introduction</a:t>
            </a:r>
            <a:r>
              <a:rPr lang="en-US" b="1" dirty="0"/>
              <a:t/>
            </a:r>
            <a:br>
              <a:rPr lang="en-US" b="1" dirty="0"/>
            </a:br>
            <a:endParaRPr lang="en-US" dirty="0"/>
          </a:p>
        </p:txBody>
      </p:sp>
      <p:sp>
        <p:nvSpPr>
          <p:cNvPr id="3" name="Content Placeholder 2"/>
          <p:cNvSpPr>
            <a:spLocks noGrp="1"/>
          </p:cNvSpPr>
          <p:nvPr>
            <p:ph idx="1"/>
          </p:nvPr>
        </p:nvSpPr>
        <p:spPr>
          <a:xfrm>
            <a:off x="838200" y="1431636"/>
            <a:ext cx="10515600" cy="4745327"/>
          </a:xfrm>
        </p:spPr>
        <p:txBody>
          <a:bodyPr/>
          <a:lstStyle/>
          <a:p>
            <a:pPr marL="0" indent="0">
              <a:buNone/>
            </a:pPr>
            <a:r>
              <a:rPr lang="en-US" dirty="0" smtClean="0"/>
              <a:t>• Understand the meaning and </a:t>
            </a:r>
            <a:r>
              <a:rPr lang="en-US" b="1" dirty="0" smtClean="0"/>
              <a:t>importance of globalization</a:t>
            </a:r>
          </a:p>
          <a:p>
            <a:pPr marL="0" indent="0">
              <a:buNone/>
            </a:pPr>
            <a:r>
              <a:rPr lang="en-US" b="1" dirty="0" smtClean="0"/>
              <a:t> </a:t>
            </a:r>
          </a:p>
          <a:p>
            <a:pPr marL="0" indent="0">
              <a:buNone/>
            </a:pPr>
            <a:r>
              <a:rPr lang="en-US" dirty="0" smtClean="0"/>
              <a:t>• Understand the relationship between </a:t>
            </a:r>
            <a:r>
              <a:rPr lang="en-US" b="1" dirty="0" smtClean="0"/>
              <a:t>international trade and the nation’s standard of living </a:t>
            </a:r>
          </a:p>
          <a:p>
            <a:pPr marL="0" indent="0">
              <a:buNone/>
            </a:pPr>
            <a:endParaRPr lang="en-US" b="1" dirty="0" smtClean="0"/>
          </a:p>
          <a:p>
            <a:pPr marL="0" indent="0">
              <a:buNone/>
            </a:pPr>
            <a:r>
              <a:rPr lang="en-US" dirty="0" smtClean="0"/>
              <a:t>• Describe the subject matter of international economics </a:t>
            </a:r>
          </a:p>
          <a:p>
            <a:pPr marL="0" indent="0">
              <a:buNone/>
            </a:pPr>
            <a:endParaRPr lang="en-US" dirty="0" smtClean="0"/>
          </a:p>
          <a:p>
            <a:pPr marL="0" indent="0">
              <a:buNone/>
            </a:pPr>
            <a:r>
              <a:rPr lang="en-US" dirty="0" smtClean="0"/>
              <a:t>• Identify the major </a:t>
            </a:r>
            <a:r>
              <a:rPr lang="en-US" b="1" dirty="0" smtClean="0"/>
              <a:t>international economic problems and challenges </a:t>
            </a:r>
            <a:r>
              <a:rPr lang="en-US" dirty="0" smtClean="0"/>
              <a:t>facing the world today</a:t>
            </a:r>
            <a:endParaRPr lang="en-US" dirty="0"/>
          </a:p>
        </p:txBody>
      </p:sp>
    </p:spTree>
    <p:extLst>
      <p:ext uri="{BB962C8B-B14F-4D97-AF65-F5344CB8AC3E}">
        <p14:creationId xmlns:p14="http://schemas.microsoft.com/office/powerpoint/2010/main" val="46427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b="1" dirty="0" smtClean="0"/>
              <a:t>The Globalization</a:t>
            </a:r>
            <a:endParaRPr lang="en-US" dirty="0"/>
          </a:p>
        </p:txBody>
      </p:sp>
      <p:sp>
        <p:nvSpPr>
          <p:cNvPr id="3" name="Content Placeholder 2"/>
          <p:cNvSpPr>
            <a:spLocks noGrp="1"/>
          </p:cNvSpPr>
          <p:nvPr>
            <p:ph idx="1"/>
          </p:nvPr>
        </p:nvSpPr>
        <p:spPr>
          <a:xfrm>
            <a:off x="838200" y="1440873"/>
            <a:ext cx="10515600" cy="4736090"/>
          </a:xfrm>
        </p:spPr>
        <p:txBody>
          <a:bodyPr/>
          <a:lstStyle/>
          <a:p>
            <a:pPr algn="just"/>
            <a:r>
              <a:rPr lang="en-US" dirty="0"/>
              <a:t>Globalization</a:t>
            </a:r>
            <a:r>
              <a:rPr lang="en-US" dirty="0" smtClean="0"/>
              <a:t>, </a:t>
            </a:r>
            <a:r>
              <a:rPr lang="en-US" dirty="0"/>
              <a:t>is the process of </a:t>
            </a:r>
            <a:r>
              <a:rPr lang="en-US" b="1" dirty="0"/>
              <a:t>interaction and integration </a:t>
            </a:r>
            <a:r>
              <a:rPr lang="en-US" dirty="0"/>
              <a:t>among people, companies, and governments worldwide. Globalization has accelerated since the </a:t>
            </a:r>
            <a:r>
              <a:rPr lang="en-US" b="1" dirty="0"/>
              <a:t>18th century </a:t>
            </a:r>
            <a:r>
              <a:rPr lang="en-US" dirty="0"/>
              <a:t>due to advances in transportation and communication technology</a:t>
            </a:r>
            <a:r>
              <a:rPr lang="en-US" dirty="0" smtClean="0"/>
              <a:t>.</a:t>
            </a:r>
          </a:p>
          <a:p>
            <a:pPr algn="just"/>
            <a:r>
              <a:rPr lang="en-US" dirty="0"/>
              <a:t>Globalization is the word used to describe the </a:t>
            </a:r>
            <a:r>
              <a:rPr lang="en-US" b="1" dirty="0"/>
              <a:t>growing interdependence of the world's economies</a:t>
            </a:r>
            <a:r>
              <a:rPr lang="en-US" dirty="0"/>
              <a:t>, cultures, and populations, brought about by cross-border trade in goods and services, technology, and flows of investment, people, and </a:t>
            </a:r>
            <a:r>
              <a:rPr lang="en-US" dirty="0" smtClean="0"/>
              <a:t>information.</a:t>
            </a:r>
            <a:endParaRPr lang="en-US" dirty="0"/>
          </a:p>
        </p:txBody>
      </p:sp>
    </p:spTree>
    <p:extLst>
      <p:ext uri="{BB962C8B-B14F-4D97-AF65-F5344CB8AC3E}">
        <p14:creationId xmlns:p14="http://schemas.microsoft.com/office/powerpoint/2010/main" val="167759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lstStyle/>
          <a:p>
            <a:r>
              <a:rPr lang="en-US" b="1" dirty="0" smtClean="0"/>
              <a:t>We Live in a Global Economy</a:t>
            </a:r>
            <a:endParaRPr lang="en-US" b="1" dirty="0"/>
          </a:p>
        </p:txBody>
      </p:sp>
      <p:sp>
        <p:nvSpPr>
          <p:cNvPr id="3" name="Content Placeholder 2"/>
          <p:cNvSpPr>
            <a:spLocks noGrp="1"/>
          </p:cNvSpPr>
          <p:nvPr>
            <p:ph idx="1"/>
          </p:nvPr>
        </p:nvSpPr>
        <p:spPr>
          <a:xfrm>
            <a:off x="838200" y="1496291"/>
            <a:ext cx="10515600" cy="4680672"/>
          </a:xfrm>
        </p:spPr>
        <p:txBody>
          <a:bodyPr/>
          <a:lstStyle/>
          <a:p>
            <a:pPr algn="just"/>
            <a:r>
              <a:rPr lang="en-US" dirty="0" smtClean="0"/>
              <a:t>We live in a globalized world. </a:t>
            </a:r>
          </a:p>
          <a:p>
            <a:pPr algn="just"/>
            <a:r>
              <a:rPr lang="en-US" dirty="0" smtClean="0"/>
              <a:t>We can connect instantly with any corner of the world by cellular phone, e-mail, instant messaging, and teleconferencing, and we can travel anywhere incredibly fast. </a:t>
            </a:r>
          </a:p>
          <a:p>
            <a:pPr algn="just"/>
            <a:r>
              <a:rPr lang="en-US" dirty="0" smtClean="0"/>
              <a:t>Tastes are converging (i.e., more and more people all over the world generally like the same things).</a:t>
            </a:r>
          </a:p>
          <a:p>
            <a:pPr algn="just"/>
            <a:r>
              <a:rPr lang="en-US" dirty="0" smtClean="0"/>
              <a:t> Many of the services we use are increasingly provided by foreigners.</a:t>
            </a:r>
            <a:endParaRPr lang="en-US" dirty="0"/>
          </a:p>
        </p:txBody>
      </p:sp>
    </p:spTree>
    <p:extLst>
      <p:ext uri="{BB962C8B-B14F-4D97-AF65-F5344CB8AC3E}">
        <p14:creationId xmlns:p14="http://schemas.microsoft.com/office/powerpoint/2010/main" val="249925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3530"/>
          </a:xfrm>
        </p:spPr>
        <p:txBody>
          <a:bodyPr>
            <a:normAutofit fontScale="90000"/>
          </a:bodyPr>
          <a:lstStyle/>
          <a:p>
            <a:pPr algn="just"/>
            <a:r>
              <a:rPr lang="en-US" b="1" dirty="0" smtClean="0"/>
              <a:t>Locations and Companies That Supply Specific Parts and Components for Dell’s PCs</a:t>
            </a:r>
            <a:endParaRPr lang="en-US" b="1" dirty="0"/>
          </a:p>
        </p:txBody>
      </p:sp>
      <p:sp>
        <p:nvSpPr>
          <p:cNvPr id="3" name="Content Placeholder 2"/>
          <p:cNvSpPr>
            <a:spLocks noGrp="1"/>
          </p:cNvSpPr>
          <p:nvPr>
            <p:ph idx="1"/>
          </p:nvPr>
        </p:nvSpPr>
        <p:spPr/>
        <p:txBody>
          <a:bodyPr>
            <a:normAutofit/>
          </a:bodyPr>
          <a:lstStyle/>
          <a:p>
            <a:r>
              <a:rPr lang="en-US" sz="2000" b="1" dirty="0" smtClean="0"/>
              <a:t>Part/Component 	Location 				Company</a:t>
            </a:r>
            <a:endParaRPr lang="en-US" sz="2000" b="1" dirty="0"/>
          </a:p>
          <a:p>
            <a:r>
              <a:rPr lang="en-US" sz="2000" b="1" dirty="0" smtClean="0"/>
              <a:t>Monitors		 Europe </a:t>
            </a:r>
            <a:r>
              <a:rPr lang="en-US" sz="2000" b="1" dirty="0"/>
              <a:t>and Asia </a:t>
            </a:r>
            <a:r>
              <a:rPr lang="en-US" sz="2000" b="1" dirty="0" smtClean="0"/>
              <a:t>				Phillips</a:t>
            </a:r>
            <a:r>
              <a:rPr lang="en-US" sz="2000" b="1" dirty="0"/>
              <a:t>, </a:t>
            </a:r>
            <a:r>
              <a:rPr lang="en-US" sz="2000" b="1" dirty="0" smtClean="0"/>
              <a:t>Nokia</a:t>
            </a:r>
            <a:r>
              <a:rPr lang="en-US" sz="2000" b="1" dirty="0"/>
              <a:t>, Samsung, </a:t>
            </a:r>
            <a:r>
              <a:rPr lang="en-US" sz="2000" b="1" dirty="0" smtClean="0"/>
              <a:t>PCBs 			Asia</a:t>
            </a:r>
            <a:r>
              <a:rPr lang="en-US" sz="2000" b="1" dirty="0"/>
              <a:t>, Scotland, and Eastern Europe </a:t>
            </a:r>
            <a:r>
              <a:rPr lang="en-US" sz="2000" b="1" dirty="0" smtClean="0"/>
              <a:t>	SCI</a:t>
            </a:r>
            <a:r>
              <a:rPr lang="en-US" sz="2000" b="1" dirty="0"/>
              <a:t>, Celestica</a:t>
            </a:r>
          </a:p>
          <a:p>
            <a:r>
              <a:rPr lang="en-US" sz="2000" b="1" dirty="0" smtClean="0"/>
              <a:t>Box </a:t>
            </a:r>
            <a:r>
              <a:rPr lang="en-US" sz="2000" b="1" dirty="0"/>
              <a:t>builds </a:t>
            </a:r>
            <a:r>
              <a:rPr lang="en-US" sz="2000" b="1" dirty="0" smtClean="0"/>
              <a:t>		Asia </a:t>
            </a:r>
            <a:r>
              <a:rPr lang="en-US" sz="2000" b="1" dirty="0"/>
              <a:t>and Eastern Europe </a:t>
            </a:r>
            <a:r>
              <a:rPr lang="en-US" sz="2000" b="1" dirty="0" smtClean="0"/>
              <a:t>			Hon Hai/</a:t>
            </a:r>
            <a:r>
              <a:rPr lang="en-US" sz="2000" b="1" dirty="0" err="1" smtClean="0"/>
              <a:t>Foxteq</a:t>
            </a:r>
            <a:endParaRPr lang="en-US" sz="2000" b="1" dirty="0"/>
          </a:p>
        </p:txBody>
      </p:sp>
    </p:spTree>
    <p:extLst>
      <p:ext uri="{BB962C8B-B14F-4D97-AF65-F5344CB8AC3E}">
        <p14:creationId xmlns:p14="http://schemas.microsoft.com/office/powerpoint/2010/main" val="173177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362"/>
            <a:ext cx="10515600" cy="937202"/>
          </a:xfrm>
        </p:spPr>
        <p:txBody>
          <a:bodyPr/>
          <a:lstStyle/>
          <a:p>
            <a:r>
              <a:rPr lang="en-US" b="1" dirty="0" smtClean="0"/>
              <a:t>The Globalization of the World Economy</a:t>
            </a:r>
            <a:endParaRPr lang="en-US" b="1" dirty="0"/>
          </a:p>
        </p:txBody>
      </p:sp>
      <p:sp>
        <p:nvSpPr>
          <p:cNvPr id="3" name="Content Placeholder 2"/>
          <p:cNvSpPr>
            <a:spLocks noGrp="1"/>
          </p:cNvSpPr>
          <p:nvPr>
            <p:ph idx="1"/>
          </p:nvPr>
        </p:nvSpPr>
        <p:spPr>
          <a:xfrm>
            <a:off x="838200" y="1524000"/>
            <a:ext cx="10515600" cy="4652963"/>
          </a:xfrm>
        </p:spPr>
        <p:txBody>
          <a:bodyPr>
            <a:normAutofit/>
          </a:bodyPr>
          <a:lstStyle/>
          <a:p>
            <a:pPr algn="just"/>
            <a:r>
              <a:rPr lang="en-US" sz="3600" dirty="0" smtClean="0"/>
              <a:t>The world is rapidly globalizing and this is providing many </a:t>
            </a:r>
            <a:r>
              <a:rPr lang="en-US" sz="3600" b="1" dirty="0" smtClean="0"/>
              <a:t>opportunities and major challenges to the nations </a:t>
            </a:r>
            <a:r>
              <a:rPr lang="en-US" sz="3600" dirty="0" smtClean="0"/>
              <a:t>and people of the world</a:t>
            </a:r>
          </a:p>
          <a:p>
            <a:pPr algn="just"/>
            <a:r>
              <a:rPr lang="en-US" dirty="0"/>
              <a:t>Flow of goods and </a:t>
            </a:r>
            <a:r>
              <a:rPr lang="en-US" dirty="0" smtClean="0"/>
              <a:t>services</a:t>
            </a:r>
          </a:p>
          <a:p>
            <a:pPr algn="just"/>
            <a:r>
              <a:rPr lang="en-US" dirty="0" smtClean="0"/>
              <a:t>Flow </a:t>
            </a:r>
            <a:r>
              <a:rPr lang="en-US" dirty="0"/>
              <a:t>of labor and </a:t>
            </a:r>
            <a:r>
              <a:rPr lang="en-US" dirty="0" smtClean="0"/>
              <a:t>jobs</a:t>
            </a:r>
          </a:p>
          <a:p>
            <a:pPr algn="just"/>
            <a:r>
              <a:rPr lang="en-US" dirty="0" smtClean="0"/>
              <a:t>Flow </a:t>
            </a:r>
            <a:r>
              <a:rPr lang="en-US" dirty="0"/>
              <a:t>of financial instruments, currency</a:t>
            </a:r>
            <a:endParaRPr lang="en-US" sz="3600" dirty="0"/>
          </a:p>
        </p:txBody>
      </p:sp>
    </p:spTree>
    <p:extLst>
      <p:ext uri="{BB962C8B-B14F-4D97-AF65-F5344CB8AC3E}">
        <p14:creationId xmlns:p14="http://schemas.microsoft.com/office/powerpoint/2010/main" val="362084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b="1" dirty="0" smtClean="0"/>
              <a:t>The Globalization of the World Economy</a:t>
            </a:r>
            <a:endParaRPr lang="en-US" dirty="0"/>
          </a:p>
        </p:txBody>
      </p:sp>
      <p:sp>
        <p:nvSpPr>
          <p:cNvPr id="3" name="Content Placeholder 2"/>
          <p:cNvSpPr>
            <a:spLocks noGrp="1"/>
          </p:cNvSpPr>
          <p:nvPr>
            <p:ph idx="1"/>
          </p:nvPr>
        </p:nvSpPr>
        <p:spPr/>
        <p:txBody>
          <a:bodyPr/>
          <a:lstStyle/>
          <a:p>
            <a:pPr algn="just"/>
            <a:r>
              <a:rPr lang="en-US" dirty="0" smtClean="0"/>
              <a:t>Globalization is a revolution which in terms of scope and significance is comparable to the </a:t>
            </a:r>
            <a:r>
              <a:rPr lang="en-US" b="1" dirty="0" smtClean="0"/>
              <a:t>Industrial Revolution</a:t>
            </a:r>
            <a:r>
              <a:rPr lang="en-US" dirty="0" smtClean="0"/>
              <a:t>, but whereas the Industrial Revolution took place over a century, today’s global revolution is taking place under our very eyes </a:t>
            </a:r>
            <a:r>
              <a:rPr lang="en-US" b="1" dirty="0" smtClean="0"/>
              <a:t>in a decade or two</a:t>
            </a:r>
            <a:r>
              <a:rPr lang="en-US" dirty="0" smtClean="0"/>
              <a:t>.</a:t>
            </a:r>
          </a:p>
          <a:p>
            <a:pPr algn="just"/>
            <a:r>
              <a:rPr lang="en-US" dirty="0" smtClean="0"/>
              <a:t> </a:t>
            </a:r>
          </a:p>
          <a:p>
            <a:pPr algn="just"/>
            <a:r>
              <a:rPr lang="en-US" dirty="0" smtClean="0"/>
              <a:t>Globalization, of course, is not new.  </a:t>
            </a:r>
            <a:r>
              <a:rPr lang="en-US" b="1" dirty="0" smtClean="0"/>
              <a:t>Roman coins circulated throughout the empire two thousand years ago</a:t>
            </a:r>
            <a:r>
              <a:rPr lang="en-US" dirty="0" smtClean="0"/>
              <a:t>. </a:t>
            </a:r>
          </a:p>
        </p:txBody>
      </p:sp>
    </p:spTree>
    <p:extLst>
      <p:ext uri="{BB962C8B-B14F-4D97-AF65-F5344CB8AC3E}">
        <p14:creationId xmlns:p14="http://schemas.microsoft.com/office/powerpoint/2010/main" val="429112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b="1" dirty="0"/>
              <a:t>Three periods of rapid globalization</a:t>
            </a:r>
          </a:p>
        </p:txBody>
      </p:sp>
      <p:sp>
        <p:nvSpPr>
          <p:cNvPr id="3" name="Content Placeholder 2"/>
          <p:cNvSpPr>
            <a:spLocks noGrp="1"/>
          </p:cNvSpPr>
          <p:nvPr>
            <p:ph idx="1"/>
          </p:nvPr>
        </p:nvSpPr>
        <p:spPr>
          <a:xfrm>
            <a:off x="838200" y="1542473"/>
            <a:ext cx="10515600" cy="4662199"/>
          </a:xfrm>
        </p:spPr>
        <p:txBody>
          <a:bodyPr/>
          <a:lstStyle/>
          <a:p>
            <a:r>
              <a:rPr lang="en-US" dirty="0" smtClean="0"/>
              <a:t>More recently, the world has experienced three periods of rapid globalization, </a:t>
            </a:r>
          </a:p>
          <a:p>
            <a:r>
              <a:rPr lang="en-US" b="1" dirty="0" smtClean="0"/>
              <a:t>1.	1870–1914, </a:t>
            </a:r>
          </a:p>
          <a:p>
            <a:r>
              <a:rPr lang="en-US" b="1" dirty="0" smtClean="0"/>
              <a:t>2.	1945–1980, </a:t>
            </a:r>
          </a:p>
          <a:p>
            <a:r>
              <a:rPr lang="en-US" b="1" dirty="0" smtClean="0"/>
              <a:t>3.	1980 </a:t>
            </a:r>
            <a:r>
              <a:rPr lang="en-US" dirty="0" smtClean="0"/>
              <a:t>to the present</a:t>
            </a:r>
          </a:p>
          <a:p>
            <a:endParaRPr lang="en-US" dirty="0"/>
          </a:p>
        </p:txBody>
      </p:sp>
    </p:spTree>
    <p:extLst>
      <p:ext uri="{BB962C8B-B14F-4D97-AF65-F5344CB8AC3E}">
        <p14:creationId xmlns:p14="http://schemas.microsoft.com/office/powerpoint/2010/main" val="165641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1548</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International Trade Theory</vt:lpstr>
      <vt:lpstr> Introduction </vt:lpstr>
      <vt:lpstr> Introduction </vt:lpstr>
      <vt:lpstr>The Globalization</vt:lpstr>
      <vt:lpstr>We Live in a Global Economy</vt:lpstr>
      <vt:lpstr>Locations and Companies That Supply Specific Parts and Components for Dell’s PCs</vt:lpstr>
      <vt:lpstr>The Globalization of the World Economy</vt:lpstr>
      <vt:lpstr>The Globalization of the World Economy</vt:lpstr>
      <vt:lpstr>Three periods of rapid globalization</vt:lpstr>
      <vt:lpstr>Globalization in 1870–1914</vt:lpstr>
      <vt:lpstr>Globalization in 1945–1980 </vt:lpstr>
      <vt:lpstr>Globalization: 1980 to the present</vt:lpstr>
      <vt:lpstr>Globalization</vt:lpstr>
      <vt:lpstr>Globalization: Advantages and disadvantages</vt:lpstr>
      <vt:lpstr>Is India’s Globalization Harming the United States?</vt:lpstr>
      <vt:lpstr>Is India’s Globalization Harming the United States?</vt:lpstr>
      <vt:lpstr>Globalization</vt:lpstr>
      <vt:lpstr>International Trade and the Nation’s Standard of Living</vt:lpstr>
      <vt:lpstr>International Trade and the Nation’s Standard of Living</vt:lpstr>
      <vt:lpstr>International Trade and the Nation’s Standard of Living</vt:lpstr>
      <vt:lpstr>Imports and Exports as a Percentage of GDP in Various Countries in 2011</vt:lpstr>
      <vt:lpstr>International Trade and the Nation’s Standard of Living</vt:lpstr>
      <vt:lpstr>International Trade and the Nation’s Standard of Living</vt:lpstr>
      <vt:lpstr>Growth of World Trade and GDP, 2000–2011 (annual percentage changes)</vt:lpstr>
      <vt:lpstr>Imports and Exports as a Percentage of U.S. GDP, 1965–2011.</vt:lpstr>
      <vt:lpstr>International Trade and the Nation’s Standard of Living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Trade Theory</dc:title>
  <dc:creator>Dell</dc:creator>
  <cp:lastModifiedBy>Dell</cp:lastModifiedBy>
  <cp:revision>31</cp:revision>
  <dcterms:created xsi:type="dcterms:W3CDTF">2022-03-02T14:42:17Z</dcterms:created>
  <dcterms:modified xsi:type="dcterms:W3CDTF">2022-03-02T17:10:38Z</dcterms:modified>
</cp:coreProperties>
</file>