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00" r:id="rId2"/>
    <p:sldId id="258" r:id="rId3"/>
    <p:sldId id="259" r:id="rId4"/>
    <p:sldId id="260" r:id="rId5"/>
    <p:sldId id="281" r:id="rId6"/>
    <p:sldId id="282" r:id="rId7"/>
    <p:sldId id="283" r:id="rId8"/>
    <p:sldId id="284" r:id="rId9"/>
    <p:sldId id="261" r:id="rId10"/>
    <p:sldId id="262" r:id="rId11"/>
    <p:sldId id="263" r:id="rId12"/>
    <p:sldId id="264" r:id="rId13"/>
    <p:sldId id="265" r:id="rId14"/>
    <p:sldId id="291" r:id="rId15"/>
    <p:sldId id="292" r:id="rId16"/>
    <p:sldId id="302" r:id="rId17"/>
    <p:sldId id="305" r:id="rId18"/>
    <p:sldId id="307" r:id="rId19"/>
    <p:sldId id="285" r:id="rId20"/>
    <p:sldId id="286" r:id="rId21"/>
    <p:sldId id="288" r:id="rId22"/>
    <p:sldId id="294" r:id="rId23"/>
    <p:sldId id="268" r:id="rId24"/>
    <p:sldId id="269" r:id="rId25"/>
    <p:sldId id="270" r:id="rId26"/>
    <p:sldId id="271" r:id="rId27"/>
    <p:sldId id="295" r:id="rId28"/>
    <p:sldId id="296" r:id="rId29"/>
    <p:sldId id="308" r:id="rId30"/>
    <p:sldId id="274" r:id="rId31"/>
    <p:sldId id="297" r:id="rId32"/>
    <p:sldId id="309" r:id="rId33"/>
    <p:sldId id="298" r:id="rId34"/>
    <p:sldId id="299" r:id="rId35"/>
    <p:sldId id="27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0536D-BEE8-49E0-A27C-6C783028D32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ACEFC-56A7-4D0F-A552-905F69941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9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E8D1-0830-4CB9-917F-F943894C25E1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0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DB3D-FB85-4809-93D1-58DAA26F9581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8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DF0D-DDB7-411D-A010-25B51D54C5A7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23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2042" y="68853"/>
            <a:ext cx="10067839" cy="8262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6103" y="1377051"/>
            <a:ext cx="5674600" cy="47192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755" y="1377051"/>
            <a:ext cx="5674600" cy="47192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736901" y="6248368"/>
            <a:ext cx="2539841" cy="457583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2 - </a:t>
            </a:r>
            <a:fld id="{74462020-5F8F-45D7-8B5B-CBF809C7BE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175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A91-5768-4D45-80E2-84C7EAF20829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3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D84E-B8BB-463B-B288-1483CA3B0EF8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2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5C39-71BD-444F-A2AF-823F1E80C9AC}" type="datetime1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7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AF3C-9F35-4586-BF4A-96DA8DC96A84}" type="datetime1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9852-9E45-45AA-9709-AE79D6B97029}" type="datetime1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9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FE45-EBC3-450A-A491-F17C6961CCAE}" type="datetime1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6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8365-94D6-40DA-9062-E0702C025228}" type="datetime1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3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8286-EA21-4284-B75C-074FE0A0530F}" type="datetime1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5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D1129-F87A-4D81-BFF7-0D454181D20E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8A8A1-2C02-4F99-B759-5009ACFD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4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International Economics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en-US" sz="3200" b="1" dirty="0"/>
              <a:t>Chapter 2: </a:t>
            </a:r>
            <a:r>
              <a:rPr lang="en-US" sz="3200" b="1" dirty="0"/>
              <a:t>The Law of Comparative Advantage</a:t>
            </a:r>
            <a:endParaRPr lang="en-US" altLang="en-US" sz="3200" b="1" dirty="0"/>
          </a:p>
          <a:p>
            <a:pPr algn="ctr"/>
            <a:endParaRPr lang="en-US" altLang="en-US" dirty="0"/>
          </a:p>
          <a:p>
            <a:pPr algn="r"/>
            <a:r>
              <a:rPr lang="en-US" altLang="en-US" dirty="0"/>
              <a:t>Dominick Salvatore</a:t>
            </a:r>
          </a:p>
          <a:p>
            <a:pPr algn="r"/>
            <a:r>
              <a:rPr lang="en-US" altLang="en-US" dirty="0"/>
              <a:t>John Wiley &amp; Sons, </a:t>
            </a:r>
            <a:r>
              <a:rPr lang="en-US" altLang="en-US" dirty="0" err="1"/>
              <a:t>Inc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32C-AB67-4218-AC08-6A8F5F03CE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43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en-US" b="1" dirty="0"/>
              <a:t>The Opportunity Cost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83856"/>
            <a:ext cx="10725727" cy="4893108"/>
          </a:xfrm>
        </p:spPr>
        <p:txBody>
          <a:bodyPr/>
          <a:lstStyle/>
          <a:p>
            <a:pPr algn="just"/>
            <a:r>
              <a:rPr lang="en-US" b="1" dirty="0"/>
              <a:t>No assumption </a:t>
            </a:r>
            <a:r>
              <a:rPr lang="en-US" dirty="0"/>
              <a:t>is made here that </a:t>
            </a:r>
            <a:r>
              <a:rPr lang="en-US" b="1" dirty="0"/>
              <a:t>labor is the only factor </a:t>
            </a:r>
            <a:r>
              <a:rPr lang="en-US" b="1" dirty="0" smtClean="0"/>
              <a:t>of production </a:t>
            </a:r>
            <a:r>
              <a:rPr lang="en-US" dirty="0"/>
              <a:t>or that labor is homogeneous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Nor </a:t>
            </a:r>
            <a:r>
              <a:rPr lang="en-US" dirty="0"/>
              <a:t>is it assumed that the </a:t>
            </a:r>
            <a:r>
              <a:rPr lang="en-US" b="1" dirty="0"/>
              <a:t>cost or price of a </a:t>
            </a:r>
            <a:r>
              <a:rPr lang="en-US" b="1" dirty="0" smtClean="0"/>
              <a:t>commodity </a:t>
            </a:r>
            <a:r>
              <a:rPr lang="en-US" dirty="0" smtClean="0"/>
              <a:t>depends </a:t>
            </a:r>
            <a:r>
              <a:rPr lang="en-US" dirty="0"/>
              <a:t>on or </a:t>
            </a:r>
            <a:r>
              <a:rPr lang="en-US" b="1" dirty="0"/>
              <a:t>can be inferred exclusively from its labor content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Consequently</a:t>
            </a:r>
            <a:r>
              <a:rPr lang="en-US" dirty="0"/>
              <a:t>, </a:t>
            </a:r>
            <a:r>
              <a:rPr lang="en-US" b="1" dirty="0" smtClean="0"/>
              <a:t>the nation </a:t>
            </a:r>
            <a:r>
              <a:rPr lang="en-US" b="1" dirty="0"/>
              <a:t>with the lower opportunity cost in the production of a commodity has a </a:t>
            </a:r>
            <a:r>
              <a:rPr lang="en-US" b="1" dirty="0" smtClean="0"/>
              <a:t>comparative advantage </a:t>
            </a:r>
            <a:r>
              <a:rPr lang="en-US" b="1" dirty="0"/>
              <a:t>in that commodity (and a comparative disadvantage in the second commodity).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52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46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Opportunity Cost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64" y="1099128"/>
            <a:ext cx="11379200" cy="550487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b="1" dirty="0" smtClean="0"/>
              <a:t>In </a:t>
            </a:r>
            <a:r>
              <a:rPr lang="en-US" sz="3200" b="1" dirty="0"/>
              <a:t>the absence of trade</a:t>
            </a:r>
            <a:r>
              <a:rPr lang="en-US" sz="3200" dirty="0"/>
              <a:t> the United States must give up </a:t>
            </a:r>
            <a:r>
              <a:rPr lang="en-US" sz="3200" b="1" dirty="0"/>
              <a:t>two-thirds </a:t>
            </a:r>
            <a:r>
              <a:rPr lang="en-US" sz="3200" b="1" dirty="0" smtClean="0"/>
              <a:t>of a </a:t>
            </a:r>
            <a:r>
              <a:rPr lang="en-US" sz="3200" b="1" dirty="0"/>
              <a:t>unit of cloth to release just enough resources to produce one additional unit of </a:t>
            </a:r>
            <a:r>
              <a:rPr lang="en-US" sz="3200" b="1" dirty="0" smtClean="0"/>
              <a:t>wheat domestically</a:t>
            </a:r>
            <a:r>
              <a:rPr lang="en-US" sz="3200" dirty="0"/>
              <a:t>, then the opportunity cost of wheat is </a:t>
            </a:r>
            <a:endParaRPr lang="en-US" sz="3200" dirty="0" smtClean="0"/>
          </a:p>
          <a:p>
            <a:pPr algn="just"/>
            <a:endParaRPr lang="en-US" sz="3200" b="1" dirty="0" smtClean="0"/>
          </a:p>
          <a:p>
            <a:pPr algn="just"/>
            <a:r>
              <a:rPr lang="en-US" sz="3200" b="1" dirty="0" smtClean="0"/>
              <a:t>1W  = 2</a:t>
            </a:r>
            <a:r>
              <a:rPr lang="en-US" sz="3200" b="1" i="1" dirty="0" smtClean="0"/>
              <a:t>/</a:t>
            </a:r>
            <a:r>
              <a:rPr lang="en-US" sz="3200" b="1" dirty="0" smtClean="0"/>
              <a:t>3C </a:t>
            </a:r>
            <a:r>
              <a:rPr lang="en-US" sz="3200" b="1" dirty="0"/>
              <a:t>in the United </a:t>
            </a:r>
            <a:r>
              <a:rPr lang="en-US" sz="3200" b="1" dirty="0" smtClean="0"/>
              <a:t>States</a:t>
            </a:r>
            <a:r>
              <a:rPr lang="en-US" sz="3200" dirty="0" smtClean="0"/>
              <a:t>.</a:t>
            </a:r>
          </a:p>
          <a:p>
            <a:pPr algn="just"/>
            <a:r>
              <a:rPr lang="en-US" sz="3200" dirty="0" smtClean="0"/>
              <a:t> </a:t>
            </a:r>
            <a:r>
              <a:rPr lang="en-US" sz="3200" b="1" dirty="0"/>
              <a:t>If 1W = 2C </a:t>
            </a:r>
            <a:r>
              <a:rPr lang="en-US" sz="3200" dirty="0"/>
              <a:t>in the United </a:t>
            </a:r>
            <a:r>
              <a:rPr lang="en-US" sz="3200" dirty="0" smtClean="0"/>
              <a:t>Kingdom</a:t>
            </a:r>
          </a:p>
          <a:p>
            <a:pPr algn="just"/>
            <a:r>
              <a:rPr lang="en-US" sz="3200" dirty="0" smtClean="0"/>
              <a:t> </a:t>
            </a:r>
          </a:p>
          <a:p>
            <a:pPr algn="just"/>
            <a:r>
              <a:rPr lang="en-US" sz="3200" dirty="0" smtClean="0"/>
              <a:t>Then </a:t>
            </a:r>
            <a:r>
              <a:rPr lang="en-US" sz="3200" dirty="0"/>
              <a:t>the </a:t>
            </a:r>
            <a:r>
              <a:rPr lang="en-US" sz="3200" b="1" dirty="0"/>
              <a:t>opportunity </a:t>
            </a:r>
            <a:r>
              <a:rPr lang="en-US" sz="3200" b="1" dirty="0" smtClean="0"/>
              <a:t>cost of </a:t>
            </a:r>
            <a:r>
              <a:rPr lang="en-US" sz="3200" b="1" dirty="0"/>
              <a:t>wheat </a:t>
            </a:r>
            <a:r>
              <a:rPr lang="en-US" sz="3200" dirty="0"/>
              <a:t>(in terms of the amount of cloth that must be given up) </a:t>
            </a:r>
            <a:r>
              <a:rPr lang="en-US" sz="3200" b="1" dirty="0"/>
              <a:t>is lower in the </a:t>
            </a:r>
            <a:r>
              <a:rPr lang="en-US" sz="3200" b="1" dirty="0" smtClean="0"/>
              <a:t>United States </a:t>
            </a:r>
            <a:r>
              <a:rPr lang="en-US" sz="3200" dirty="0"/>
              <a:t>than in the United </a:t>
            </a:r>
            <a:r>
              <a:rPr lang="en-US" sz="3200" dirty="0" smtClean="0"/>
              <a:t>Kingdom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07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b="1" dirty="0"/>
              <a:t>The Opportunity Cost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4846927"/>
          </a:xfrm>
        </p:spPr>
        <p:txBody>
          <a:bodyPr/>
          <a:lstStyle/>
          <a:p>
            <a:pPr algn="just"/>
            <a:r>
              <a:rPr lang="en-US" dirty="0" smtClean="0"/>
              <a:t> </a:t>
            </a:r>
            <a:r>
              <a:rPr lang="en-US" b="1" dirty="0" smtClean="0"/>
              <a:t>United States would have a comparative (cost) advantage over the United Kingdom in wheat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In a two-nation, two-commodity world, the </a:t>
            </a:r>
            <a:r>
              <a:rPr lang="en-US" b="1" dirty="0" smtClean="0"/>
              <a:t>United Kingdom would then have a comparative advantage in cloth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According </a:t>
            </a:r>
            <a:r>
              <a:rPr lang="en-US" dirty="0"/>
              <a:t>to the law of comparative advantage, the </a:t>
            </a:r>
            <a:r>
              <a:rPr lang="en-US" b="1" dirty="0"/>
              <a:t>United States should specialize </a:t>
            </a:r>
            <a:r>
              <a:rPr lang="en-US" b="1" dirty="0" smtClean="0"/>
              <a:t>in producing </a:t>
            </a:r>
            <a:r>
              <a:rPr lang="en-US" b="1" dirty="0"/>
              <a:t>wheat and export </a:t>
            </a:r>
            <a:r>
              <a:rPr lang="en-US" dirty="0"/>
              <a:t>some of it in exchange for British cloth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This is exactly </a:t>
            </a:r>
            <a:r>
              <a:rPr lang="en-US" dirty="0" smtClean="0"/>
              <a:t>what we </a:t>
            </a:r>
            <a:r>
              <a:rPr lang="en-US" dirty="0"/>
              <a:t>concluded earlier with the law of comparative advantage based on the labor theory </a:t>
            </a:r>
            <a:r>
              <a:rPr lang="en-US" dirty="0" smtClean="0"/>
              <a:t>of value</a:t>
            </a:r>
            <a:r>
              <a:rPr lang="en-US" dirty="0"/>
              <a:t>, </a:t>
            </a:r>
            <a:r>
              <a:rPr lang="en-US" b="1" dirty="0"/>
              <a:t>but now our explanation is based on the opportunity cost theory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89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839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+mn-lt"/>
              </a:rPr>
              <a:t>The Production Possibility Frontier under Constant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5527"/>
            <a:ext cx="10515600" cy="4671436"/>
          </a:xfrm>
        </p:spPr>
        <p:txBody>
          <a:bodyPr/>
          <a:lstStyle/>
          <a:p>
            <a:pPr algn="just"/>
            <a:r>
              <a:rPr lang="en-US" dirty="0"/>
              <a:t>Opportunity costs can be illustrated with the production possibility frontier, or </a:t>
            </a:r>
            <a:r>
              <a:rPr lang="en-US" dirty="0" smtClean="0"/>
              <a:t>transformation curve.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The production possibility frontier is a curve that shows the </a:t>
            </a:r>
            <a:r>
              <a:rPr lang="en-US" b="1" i="1" dirty="0"/>
              <a:t>alternative </a:t>
            </a:r>
            <a:r>
              <a:rPr lang="en-US" b="1" dirty="0" smtClean="0"/>
              <a:t>combinations of </a:t>
            </a:r>
            <a:r>
              <a:rPr lang="en-US" b="1" dirty="0"/>
              <a:t>the two commodities </a:t>
            </a:r>
            <a:r>
              <a:rPr lang="en-US" dirty="0"/>
              <a:t>that a nation can produce by fully utilizing all of its resources </a:t>
            </a:r>
            <a:r>
              <a:rPr lang="en-US" dirty="0" smtClean="0"/>
              <a:t>with the </a:t>
            </a:r>
            <a:r>
              <a:rPr lang="en-US" dirty="0"/>
              <a:t>best technology available to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20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2 - </a:t>
            </a:r>
            <a:fld id="{3F3B695A-0C0C-4CA3-9627-AB8A13195FC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22042" y="304799"/>
            <a:ext cx="10067839" cy="738909"/>
          </a:xfrm>
        </p:spPr>
        <p:txBody>
          <a:bodyPr/>
          <a:lstStyle/>
          <a:p>
            <a:r>
              <a:rPr lang="en-US" altLang="en-US" sz="3253" b="1" dirty="0"/>
              <a:t>The production possibility frontier</a:t>
            </a:r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530" dirty="0"/>
              <a:t>The production possibility frontier (PPF) identifies the maximum combinations of two products that a nation can produce by fully utilizing all factors of production with the best technology available.</a:t>
            </a:r>
          </a:p>
          <a:p>
            <a:pPr algn="just">
              <a:lnSpc>
                <a:spcPct val="90000"/>
              </a:lnSpc>
            </a:pPr>
            <a:r>
              <a:rPr lang="en-US" altLang="en-US" sz="2530" dirty="0"/>
              <a:t>Consider the production possibilities schedule for an example:</a:t>
            </a:r>
          </a:p>
        </p:txBody>
      </p:sp>
      <p:graphicFrame>
        <p:nvGraphicFramePr>
          <p:cNvPr id="119901" name="Group 93"/>
          <p:cNvGraphicFramePr>
            <a:graphicFrameLocks noGrp="1"/>
          </p:cNvGraphicFramePr>
          <p:nvPr>
            <p:ph sz="half" idx="2"/>
          </p:nvPr>
        </p:nvGraphicFramePr>
        <p:xfrm>
          <a:off x="6192107" y="1377051"/>
          <a:ext cx="4268857" cy="4714970"/>
        </p:xfrm>
        <a:graphic>
          <a:graphicData uri="http://schemas.openxmlformats.org/drawingml/2006/table">
            <a:tbl>
              <a:tblPr/>
              <a:tblGrid>
                <a:gridCol w="2107175">
                  <a:extLst>
                    <a:ext uri="{9D8B030D-6E8A-4147-A177-3AD203B41FA5}">
                      <a16:colId xmlns:a16="http://schemas.microsoft.com/office/drawing/2014/main" val="861801458"/>
                    </a:ext>
                  </a:extLst>
                </a:gridCol>
                <a:gridCol w="2161682">
                  <a:extLst>
                    <a:ext uri="{9D8B030D-6E8A-4147-A177-3AD203B41FA5}">
                      <a16:colId xmlns:a16="http://schemas.microsoft.com/office/drawing/2014/main" val="321915327"/>
                    </a:ext>
                  </a:extLst>
                </a:gridCol>
              </a:tblGrid>
              <a:tr h="525001">
                <a:tc gridSpan="2">
                  <a:txBody>
                    <a:bodyPr/>
                    <a:lstStyle>
                      <a:lvl1pPr defTabSz="101441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06413" defTabSz="10144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14413" defTabSz="10144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20825" defTabSz="10144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27238" defTabSz="10144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844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416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988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560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144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United States</a:t>
                      </a:r>
                    </a:p>
                  </a:txBody>
                  <a:tcPr marL="82623" marR="82623" marT="41312" marB="41312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445590"/>
                  </a:ext>
                </a:extLst>
              </a:tr>
              <a:tr h="523567">
                <a:tc>
                  <a:txBody>
                    <a:bodyPr/>
                    <a:lstStyle>
                      <a:lvl1pPr defTabSz="101441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06413" defTabSz="10144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14413" defTabSz="10144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20825" defTabSz="10144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27238" defTabSz="10144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844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416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988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560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144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Wheat</a:t>
                      </a:r>
                    </a:p>
                  </a:txBody>
                  <a:tcPr marL="82623" marR="82623" marT="41312" marB="4131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441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06413" defTabSz="10144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14413" defTabSz="10144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20825" defTabSz="10144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27238" defTabSz="10144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844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416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988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560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144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Cloth</a:t>
                      </a:r>
                    </a:p>
                  </a:txBody>
                  <a:tcPr marL="82623" marR="82623" marT="41312" marB="413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828661"/>
                  </a:ext>
                </a:extLst>
              </a:tr>
              <a:tr h="520698">
                <a:tc>
                  <a:txBody>
                    <a:bodyPr/>
                    <a:lstStyle>
                      <a:lvl1pPr defTabSz="101441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06413" defTabSz="10144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14413" defTabSz="10144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20825" defTabSz="10144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27238" defTabSz="10144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844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416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988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560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144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180</a:t>
                      </a:r>
                    </a:p>
                  </a:txBody>
                  <a:tcPr marL="82623" marR="82623" marT="41312" marB="4131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441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06413" defTabSz="10144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14413" defTabSz="10144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20825" defTabSz="10144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27238" defTabSz="10144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844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416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988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560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144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2623" marR="82623" marT="41312" marB="413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658819"/>
                  </a:ext>
                </a:extLst>
              </a:tr>
              <a:tr h="523567">
                <a:tc>
                  <a:txBody>
                    <a:bodyPr/>
                    <a:lstStyle>
                      <a:lvl1pPr defTabSz="101441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06413" defTabSz="10144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14413" defTabSz="10144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20825" defTabSz="10144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27238" defTabSz="10144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844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416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988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560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144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</a:p>
                  </a:txBody>
                  <a:tcPr marL="82623" marR="82623" marT="41312" marB="4131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441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06413" defTabSz="10144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14413" defTabSz="10144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20825" defTabSz="10144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27238" defTabSz="10144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844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416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988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560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144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82623" marR="82623" marT="41312" marB="413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951039"/>
                  </a:ext>
                </a:extLst>
              </a:tr>
              <a:tr h="525001">
                <a:tc>
                  <a:txBody>
                    <a:bodyPr/>
                    <a:lstStyle>
                      <a:lvl1pPr defTabSz="101441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06413" defTabSz="10144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14413" defTabSz="10144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20825" defTabSz="10144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27238" defTabSz="10144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844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416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988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560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144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120</a:t>
                      </a:r>
                    </a:p>
                  </a:txBody>
                  <a:tcPr marL="82623" marR="82623" marT="41312" marB="4131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441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06413" defTabSz="10144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14413" defTabSz="10144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20825" defTabSz="10144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27238" defTabSz="10144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844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416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988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560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144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82623" marR="82623" marT="41312" marB="413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19587"/>
                  </a:ext>
                </a:extLst>
              </a:tr>
              <a:tr h="523567">
                <a:tc>
                  <a:txBody>
                    <a:bodyPr/>
                    <a:lstStyle>
                      <a:lvl1pPr defTabSz="101441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06413" defTabSz="10144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14413" defTabSz="10144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20825" defTabSz="10144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27238" defTabSz="10144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844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416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988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560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144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L="82623" marR="82623" marT="41312" marB="4131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441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06413" defTabSz="10144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14413" defTabSz="10144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20825" defTabSz="10144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27238" defTabSz="10144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844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416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988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560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144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82623" marR="82623" marT="41312" marB="413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83775"/>
                  </a:ext>
                </a:extLst>
              </a:tr>
              <a:tr h="525001">
                <a:tc>
                  <a:txBody>
                    <a:bodyPr/>
                    <a:lstStyle>
                      <a:lvl1pPr defTabSz="101441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06413" defTabSz="10144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14413" defTabSz="10144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20825" defTabSz="10144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27238" defTabSz="10144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844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416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988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560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144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82623" marR="82623" marT="41312" marB="4131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441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06413" defTabSz="10144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14413" defTabSz="10144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20825" defTabSz="10144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27238" defTabSz="10144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844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416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988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560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144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82623" marR="82623" marT="41312" marB="413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116198"/>
                  </a:ext>
                </a:extLst>
              </a:tr>
              <a:tr h="523567">
                <a:tc>
                  <a:txBody>
                    <a:bodyPr/>
                    <a:lstStyle>
                      <a:lvl1pPr defTabSz="101441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06413" defTabSz="10144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14413" defTabSz="10144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20825" defTabSz="10144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27238" defTabSz="10144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844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416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988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560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144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82623" marR="82623" marT="41312" marB="4131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441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06413" defTabSz="10144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14413" defTabSz="10144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20825" defTabSz="10144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27238" defTabSz="10144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844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416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988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560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144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82623" marR="82623" marT="41312" marB="413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142186"/>
                  </a:ext>
                </a:extLst>
              </a:tr>
              <a:tr h="525001">
                <a:tc>
                  <a:txBody>
                    <a:bodyPr/>
                    <a:lstStyle>
                      <a:lvl1pPr defTabSz="101441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06413" defTabSz="10144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14413" defTabSz="10144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20825" defTabSz="10144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27238" defTabSz="10144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844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416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988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560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144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2623" marR="82623" marT="41312" marB="4131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441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06413" defTabSz="10144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14413" defTabSz="10144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20825" defTabSz="10144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27238" defTabSz="10144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844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416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988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56038" defTabSz="10144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144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120</a:t>
                      </a:r>
                    </a:p>
                  </a:txBody>
                  <a:tcPr marL="82623" marR="82623" marT="41312" marB="413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768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80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>
                <a:latin typeface="+mn-lt"/>
              </a:rPr>
              <a:t>Production </a:t>
            </a:r>
            <a:r>
              <a:rPr lang="en-US" sz="2800" b="1" dirty="0">
                <a:latin typeface="+mn-lt"/>
              </a:rPr>
              <a:t>Possibility Schedules for Wheat</a:t>
            </a:r>
            <a:br>
              <a:rPr lang="en-US" sz="2800" b="1" dirty="0">
                <a:latin typeface="+mn-lt"/>
              </a:rPr>
            </a:br>
            <a:r>
              <a:rPr lang="en-US" sz="2800" b="1" dirty="0">
                <a:latin typeface="+mn-lt"/>
              </a:rPr>
              <a:t>and Cloth in the United </a:t>
            </a:r>
            <a:r>
              <a:rPr lang="en-US" sz="2800" b="1" dirty="0" smtClean="0">
                <a:latin typeface="+mn-lt"/>
              </a:rPr>
              <a:t>States</a:t>
            </a:r>
            <a:endParaRPr lang="en-US" sz="2800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161037"/>
              </p:ext>
            </p:extLst>
          </p:nvPr>
        </p:nvGraphicFramePr>
        <p:xfrm>
          <a:off x="1514763" y="1690688"/>
          <a:ext cx="9984509" cy="466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Chart" r:id="rId3" imgW="7086600" imgH="3800357" progId="MSGraph.Chart.8">
                  <p:embed followColorScheme="full"/>
                </p:oleObj>
              </mc:Choice>
              <mc:Fallback>
                <p:oleObj name="Chart" r:id="rId3" imgW="7086600" imgH="3800357" progId="MSGraph.Chart.8">
                  <p:embed followColorScheme="full"/>
                  <p:pic>
                    <p:nvPicPr>
                      <p:cNvPr id="1300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763" y="1690688"/>
                        <a:ext cx="9984509" cy="466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739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>
                <a:latin typeface="+mn-lt"/>
              </a:rPr>
              <a:t>TABLE 2.4. Production Possibility Schedules for Wheat</a:t>
            </a:r>
            <a:br>
              <a:rPr lang="en-US" sz="2800" b="1" dirty="0">
                <a:latin typeface="+mn-lt"/>
              </a:rPr>
            </a:br>
            <a:r>
              <a:rPr lang="en-US" sz="2800" b="1" dirty="0">
                <a:latin typeface="+mn-lt"/>
              </a:rPr>
              <a:t>and Cloth in the United States and the United Kingdom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773382"/>
            <a:ext cx="10439400" cy="45829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32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>
                <a:latin typeface="+mn-lt"/>
              </a:rPr>
              <a:t>Production </a:t>
            </a:r>
            <a:r>
              <a:rPr lang="en-US" sz="2800" b="1" dirty="0">
                <a:latin typeface="+mn-lt"/>
              </a:rPr>
              <a:t>Possibility Schedules for Wheat</a:t>
            </a:r>
            <a:br>
              <a:rPr lang="en-US" sz="2800" b="1" dirty="0">
                <a:latin typeface="+mn-lt"/>
              </a:rPr>
            </a:br>
            <a:r>
              <a:rPr lang="en-US" sz="2800" b="1" dirty="0">
                <a:latin typeface="+mn-lt"/>
              </a:rPr>
              <a:t>and Cloth in the </a:t>
            </a:r>
            <a:r>
              <a:rPr lang="en-US" sz="2800" b="1" dirty="0" smtClean="0">
                <a:latin typeface="+mn-lt"/>
              </a:rPr>
              <a:t>United </a:t>
            </a:r>
            <a:r>
              <a:rPr lang="en-US" sz="2800" b="1" dirty="0">
                <a:latin typeface="+mn-lt"/>
              </a:rPr>
              <a:t>Kingdom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Object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837377"/>
              </p:ext>
            </p:extLst>
          </p:nvPr>
        </p:nvGraphicFramePr>
        <p:xfrm>
          <a:off x="914399" y="2101056"/>
          <a:ext cx="10547927" cy="4401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Chart" r:id="rId3" imgW="7086600" imgH="3800357" progId="MSGraph.Chart.8">
                  <p:embed followColorScheme="full"/>
                </p:oleObj>
              </mc:Choice>
              <mc:Fallback>
                <p:oleObj name="Chart" r:id="rId3" imgW="7086600" imgH="3800357" progId="MSGraph.Chart.8">
                  <p:embed followColorScheme="full"/>
                  <p:pic>
                    <p:nvPicPr>
                      <p:cNvPr id="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399" y="2101056"/>
                        <a:ext cx="10547927" cy="4401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820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25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FIGURE 2.1. The Production Possibility Frontiers of the United States and the United Kingdom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U.S. and U.K</a:t>
            </a:r>
            <a:r>
              <a:rPr lang="en-US" dirty="0" smtClean="0"/>
              <a:t>. </a:t>
            </a:r>
            <a:r>
              <a:rPr lang="en-US" dirty="0"/>
              <a:t>production frontiers are obtained by plotting the values in Table 2.4.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frontiers </a:t>
            </a:r>
            <a:r>
              <a:rPr lang="en-US" dirty="0" smtClean="0"/>
              <a:t>are downward</a:t>
            </a:r>
            <a:r>
              <a:rPr lang="en-US" dirty="0"/>
              <a:t>, or negatively sloped, indicating that as each nation produces more wheat, it must give </a:t>
            </a:r>
            <a:r>
              <a:rPr lang="en-US" dirty="0" smtClean="0"/>
              <a:t>up some </a:t>
            </a:r>
            <a:r>
              <a:rPr lang="en-US" dirty="0"/>
              <a:t>cloth. </a:t>
            </a:r>
            <a:endParaRPr lang="en-US" dirty="0" smtClean="0"/>
          </a:p>
          <a:p>
            <a:pPr algn="just"/>
            <a:r>
              <a:rPr lang="en-US" b="1" dirty="0" smtClean="0"/>
              <a:t>Straight-line </a:t>
            </a:r>
            <a:r>
              <a:rPr lang="en-US" b="1" dirty="0"/>
              <a:t>production possibility frontiers reflect constant opportunity costs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77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839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+mn-lt"/>
              </a:rPr>
              <a:t>The Production Possibility Frontier under Constant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564"/>
            <a:ext cx="10515600" cy="486539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Constant opportunity costs arise when </a:t>
            </a:r>
            <a:endParaRPr lang="en-US" dirty="0" smtClean="0"/>
          </a:p>
          <a:p>
            <a:pPr algn="just"/>
            <a:r>
              <a:rPr lang="en-US" dirty="0" smtClean="0"/>
              <a:t>(</a:t>
            </a:r>
            <a:r>
              <a:rPr lang="en-US" dirty="0"/>
              <a:t>1) </a:t>
            </a:r>
            <a:r>
              <a:rPr lang="en-US" b="1" dirty="0"/>
              <a:t>resources </a:t>
            </a:r>
            <a:r>
              <a:rPr lang="en-US" dirty="0"/>
              <a:t>or factors of production </a:t>
            </a:r>
            <a:r>
              <a:rPr lang="en-US" b="1" dirty="0"/>
              <a:t>are </a:t>
            </a:r>
            <a:r>
              <a:rPr lang="en-US" b="1" dirty="0" smtClean="0"/>
              <a:t>either perfect </a:t>
            </a:r>
            <a:r>
              <a:rPr lang="en-US" b="1" dirty="0"/>
              <a:t>substitutes </a:t>
            </a:r>
            <a:r>
              <a:rPr lang="en-US" dirty="0"/>
              <a:t>for each other </a:t>
            </a:r>
            <a:r>
              <a:rPr lang="en-US" b="1" dirty="0"/>
              <a:t>or used in fixed proportion </a:t>
            </a:r>
            <a:r>
              <a:rPr lang="en-US" dirty="0"/>
              <a:t>in the production of both </a:t>
            </a:r>
            <a:r>
              <a:rPr lang="en-US" dirty="0" smtClean="0"/>
              <a:t>commodities and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(2) all units of the same factor are </a:t>
            </a:r>
            <a:r>
              <a:rPr lang="en-US" b="1" dirty="0"/>
              <a:t>homogeneous</a:t>
            </a:r>
            <a:r>
              <a:rPr lang="en-US" dirty="0"/>
              <a:t> or of exactly the same quality.</a:t>
            </a:r>
          </a:p>
          <a:p>
            <a:pPr algn="just"/>
            <a:r>
              <a:rPr lang="en-US" b="1" dirty="0"/>
              <a:t>Then, as each nation transfers resources from the production of cloth to the production </a:t>
            </a:r>
            <a:r>
              <a:rPr lang="en-US" b="1" dirty="0" smtClean="0"/>
              <a:t>of wheat</a:t>
            </a:r>
            <a:r>
              <a:rPr lang="en-US" b="1" dirty="0"/>
              <a:t>, it will not have to use resources that are less and less suited to wheat production, </a:t>
            </a:r>
            <a:r>
              <a:rPr lang="en-US" b="1" dirty="0" smtClean="0"/>
              <a:t>no</a:t>
            </a:r>
            <a:r>
              <a:rPr lang="en-US" b="1" dirty="0" smtClean="0"/>
              <a:t> matter how much wheat it is already producing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4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4362"/>
            <a:ext cx="10515600" cy="37378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+mn-lt"/>
              </a:rPr>
              <a:t>Comparative Advantage and Opportunity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255"/>
            <a:ext cx="10515600" cy="499470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Ricardo based his law of comparative advantage on a number of </a:t>
            </a:r>
            <a:r>
              <a:rPr lang="en-US" b="1" dirty="0"/>
              <a:t>simplifying assumptions</a:t>
            </a:r>
            <a:r>
              <a:rPr lang="en-US" dirty="0"/>
              <a:t>:</a:t>
            </a:r>
          </a:p>
          <a:p>
            <a:pPr algn="just"/>
            <a:r>
              <a:rPr lang="en-US" dirty="0"/>
              <a:t>(1) only </a:t>
            </a:r>
            <a:r>
              <a:rPr lang="en-US" b="1" dirty="0"/>
              <a:t>two nations and two commodities</a:t>
            </a:r>
            <a:r>
              <a:rPr lang="en-US" dirty="0"/>
              <a:t>, </a:t>
            </a:r>
            <a:endParaRPr lang="en-US" dirty="0" smtClean="0"/>
          </a:p>
          <a:p>
            <a:pPr algn="just"/>
            <a:r>
              <a:rPr lang="en-US" dirty="0" smtClean="0"/>
              <a:t>(</a:t>
            </a:r>
            <a:r>
              <a:rPr lang="en-US" dirty="0"/>
              <a:t>2) </a:t>
            </a:r>
            <a:r>
              <a:rPr lang="en-US" b="1" dirty="0"/>
              <a:t>free trade</a:t>
            </a:r>
            <a:r>
              <a:rPr lang="en-US" dirty="0"/>
              <a:t>, </a:t>
            </a:r>
            <a:endParaRPr lang="en-US" dirty="0" smtClean="0"/>
          </a:p>
          <a:p>
            <a:pPr algn="just"/>
            <a:r>
              <a:rPr lang="en-US" dirty="0" smtClean="0"/>
              <a:t>(</a:t>
            </a:r>
            <a:r>
              <a:rPr lang="en-US" dirty="0"/>
              <a:t>3) </a:t>
            </a:r>
            <a:r>
              <a:rPr lang="en-US" b="1" dirty="0"/>
              <a:t>perfect mobility of </a:t>
            </a:r>
            <a:r>
              <a:rPr lang="en-US" b="1" dirty="0" smtClean="0"/>
              <a:t>labor within </a:t>
            </a:r>
            <a:r>
              <a:rPr lang="en-US" b="1" dirty="0"/>
              <a:t>each nation but immobility between the two nations</a:t>
            </a:r>
            <a:r>
              <a:rPr lang="en-US" dirty="0"/>
              <a:t>, </a:t>
            </a:r>
            <a:endParaRPr lang="en-US" dirty="0" smtClean="0"/>
          </a:p>
          <a:p>
            <a:pPr algn="just"/>
            <a:r>
              <a:rPr lang="en-US" dirty="0" smtClean="0"/>
              <a:t>(</a:t>
            </a:r>
            <a:r>
              <a:rPr lang="en-US" dirty="0"/>
              <a:t>4) </a:t>
            </a:r>
            <a:r>
              <a:rPr lang="en-US" b="1" dirty="0"/>
              <a:t>constant costs of production</a:t>
            </a:r>
            <a:r>
              <a:rPr lang="en-US" dirty="0"/>
              <a:t>,</a:t>
            </a:r>
          </a:p>
          <a:p>
            <a:pPr algn="just"/>
            <a:r>
              <a:rPr lang="en-US" dirty="0"/>
              <a:t>(5) </a:t>
            </a:r>
            <a:r>
              <a:rPr lang="en-US" b="1" dirty="0"/>
              <a:t>no transportation costs</a:t>
            </a:r>
            <a:r>
              <a:rPr lang="en-US" dirty="0"/>
              <a:t>, </a:t>
            </a:r>
            <a:endParaRPr lang="en-US" dirty="0" smtClean="0"/>
          </a:p>
          <a:p>
            <a:pPr algn="just"/>
            <a:r>
              <a:rPr lang="en-US" dirty="0" smtClean="0"/>
              <a:t>(</a:t>
            </a:r>
            <a:r>
              <a:rPr lang="en-US" dirty="0"/>
              <a:t>6) </a:t>
            </a:r>
            <a:r>
              <a:rPr lang="en-US" b="1" dirty="0"/>
              <a:t>no technical change</a:t>
            </a:r>
            <a:r>
              <a:rPr lang="en-US" dirty="0"/>
              <a:t>, and </a:t>
            </a:r>
            <a:endParaRPr lang="en-US" dirty="0" smtClean="0"/>
          </a:p>
          <a:p>
            <a:pPr algn="just"/>
            <a:r>
              <a:rPr lang="en-US" dirty="0" smtClean="0"/>
              <a:t>(</a:t>
            </a:r>
            <a:r>
              <a:rPr lang="en-US" dirty="0"/>
              <a:t>7) </a:t>
            </a:r>
            <a:r>
              <a:rPr lang="en-US" b="1" dirty="0"/>
              <a:t>the labor theory of value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66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839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+mn-lt"/>
              </a:rPr>
              <a:t>The Production Possibility Frontier under Constant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5527"/>
            <a:ext cx="10515600" cy="4671436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Thus</a:t>
            </a:r>
            <a:r>
              <a:rPr lang="en-US" dirty="0"/>
              <a:t>, we have constant costs in the sense that the same amount of one </a:t>
            </a:r>
            <a:r>
              <a:rPr lang="en-US" dirty="0" smtClean="0"/>
              <a:t>commodity must </a:t>
            </a:r>
            <a:r>
              <a:rPr lang="en-US" dirty="0"/>
              <a:t>be given up to produce each additional unit of the second commodity</a:t>
            </a:r>
            <a:r>
              <a:rPr lang="en-US" dirty="0" smtClean="0"/>
              <a:t>. </a:t>
            </a:r>
            <a:endParaRPr lang="en-US" dirty="0"/>
          </a:p>
          <a:p>
            <a:pPr algn="just"/>
            <a:r>
              <a:rPr lang="en-US" dirty="0"/>
              <a:t>Although opportunity costs are constant in each nation, they differ among nations, </a:t>
            </a:r>
            <a:r>
              <a:rPr lang="en-US" dirty="0" smtClean="0"/>
              <a:t>providing the </a:t>
            </a:r>
            <a:r>
              <a:rPr lang="en-US" dirty="0"/>
              <a:t>basis for trade. </a:t>
            </a:r>
            <a:endParaRPr lang="en-US" dirty="0" smtClean="0"/>
          </a:p>
          <a:p>
            <a:pPr algn="just"/>
            <a:r>
              <a:rPr lang="en-US" b="1" dirty="0" smtClean="0"/>
              <a:t>Constant </a:t>
            </a:r>
            <a:r>
              <a:rPr lang="en-US" b="1" dirty="0"/>
              <a:t>costs are not realistic, however. </a:t>
            </a:r>
            <a:endParaRPr lang="en-US" b="1" dirty="0" smtClean="0"/>
          </a:p>
          <a:p>
            <a:pPr algn="just"/>
            <a:r>
              <a:rPr lang="en-US" dirty="0" smtClean="0"/>
              <a:t>They </a:t>
            </a:r>
            <a:r>
              <a:rPr lang="en-US" dirty="0"/>
              <a:t>are </a:t>
            </a:r>
            <a:r>
              <a:rPr lang="en-US" dirty="0" smtClean="0"/>
              <a:t>discussed only </a:t>
            </a:r>
            <a:r>
              <a:rPr lang="en-US" dirty="0"/>
              <a:t>because they serve as a </a:t>
            </a:r>
            <a:r>
              <a:rPr lang="en-US" b="1" dirty="0"/>
              <a:t>convenient introduction</a:t>
            </a:r>
            <a:r>
              <a:rPr lang="en-US" dirty="0"/>
              <a:t> to the more realistic case of </a:t>
            </a:r>
            <a:r>
              <a:rPr lang="en-US" dirty="0" smtClean="0"/>
              <a:t>increasing costs.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17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58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Opportunity Costs and Relative Commodity Prices</a:t>
            </a:r>
            <a:endParaRPr lang="en-US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3091"/>
            <a:ext cx="10515600" cy="4883872"/>
          </a:xfrm>
        </p:spPr>
        <p:txBody>
          <a:bodyPr/>
          <a:lstStyle/>
          <a:p>
            <a:pPr algn="just"/>
            <a:r>
              <a:rPr lang="en-US" dirty="0"/>
              <a:t>We have seen that the opportunity cost of wheat is equal to the amount of cloth that </a:t>
            </a:r>
            <a:r>
              <a:rPr lang="en-US" dirty="0" smtClean="0"/>
              <a:t>the nation </a:t>
            </a:r>
            <a:r>
              <a:rPr lang="en-US" dirty="0"/>
              <a:t>must give up to release just enough resources to produce one additional unit of wheat.</a:t>
            </a:r>
          </a:p>
          <a:p>
            <a:pPr algn="just"/>
            <a:r>
              <a:rPr lang="en-US" dirty="0"/>
              <a:t>This is given by the (absolute) slope of the production possibility frontier, or </a:t>
            </a:r>
            <a:r>
              <a:rPr lang="en-US" b="1" dirty="0" smtClean="0"/>
              <a:t>transformation curve</a:t>
            </a:r>
            <a:r>
              <a:rPr lang="en-US" dirty="0"/>
              <a:t>, and is sometimes referred to as the </a:t>
            </a:r>
            <a:r>
              <a:rPr lang="en-US" b="1" i="1" dirty="0"/>
              <a:t>marginal rate of transformation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15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61073" cy="844839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+mn-lt"/>
              </a:rPr>
              <a:t>The </a:t>
            </a:r>
            <a:r>
              <a:rPr lang="en-US" sz="3200" b="1" dirty="0">
                <a:latin typeface="+mn-lt"/>
              </a:rPr>
              <a:t>Production Possibility Frontiers of the United States and the United Kingdom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5527"/>
            <a:ext cx="10515600" cy="4671436"/>
          </a:xfrm>
        </p:spPr>
        <p:txBody>
          <a:bodyPr/>
          <a:lstStyle/>
          <a:p>
            <a:pPr algn="just"/>
            <a:r>
              <a:rPr lang="en-US" sz="3200" dirty="0"/>
              <a:t>To conclude, we can say that the difference in relative commodity prices between the </a:t>
            </a:r>
            <a:r>
              <a:rPr lang="en-US" sz="3200" dirty="0" smtClean="0"/>
              <a:t>two nations </a:t>
            </a:r>
            <a:r>
              <a:rPr lang="en-US" sz="3200" dirty="0"/>
              <a:t>(given by the </a:t>
            </a:r>
            <a:r>
              <a:rPr lang="en-US" sz="3200" b="1" dirty="0"/>
              <a:t>difference in the slope of their transformation curves</a:t>
            </a:r>
            <a:r>
              <a:rPr lang="en-US" sz="3200" dirty="0"/>
              <a:t>) is a </a:t>
            </a:r>
            <a:r>
              <a:rPr lang="en-US" sz="3200" dirty="0" smtClean="0"/>
              <a:t>reflection of </a:t>
            </a:r>
            <a:r>
              <a:rPr lang="en-US" sz="3200" dirty="0"/>
              <a:t>their </a:t>
            </a:r>
            <a:r>
              <a:rPr lang="en-US" sz="3200" b="1" dirty="0"/>
              <a:t>comparative advantage </a:t>
            </a:r>
            <a:r>
              <a:rPr lang="en-US" sz="3200" dirty="0"/>
              <a:t>and provides the </a:t>
            </a:r>
            <a:r>
              <a:rPr lang="en-US" sz="3200" b="1" dirty="0"/>
              <a:t>basis for mutually beneficial trade</a:t>
            </a:r>
            <a:r>
              <a:rPr lang="en-US" sz="32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56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620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>
                <a:latin typeface="+mn-lt"/>
              </a:rPr>
              <a:t>The Basis for and the Gains from </a:t>
            </a:r>
            <a:r>
              <a:rPr lang="en-US" sz="3200" b="1" dirty="0" smtClean="0">
                <a:latin typeface="+mn-lt"/>
              </a:rPr>
              <a:t>Trade</a:t>
            </a:r>
            <a:r>
              <a:rPr lang="en-US" sz="3200" b="1" dirty="0">
                <a:latin typeface="+mn-lt"/>
              </a:rPr>
              <a:t/>
            </a:r>
            <a:br>
              <a:rPr lang="en-US" sz="3200" b="1" dirty="0">
                <a:latin typeface="+mn-lt"/>
              </a:rPr>
            </a:br>
            <a:r>
              <a:rPr lang="en-US" sz="3200" b="1" dirty="0">
                <a:latin typeface="+mn-lt"/>
              </a:rPr>
              <a:t>under Constant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In the absence of trade</a:t>
            </a:r>
            <a:r>
              <a:rPr lang="en-US" dirty="0"/>
              <a:t>, a nation can only consume the commodities that it produces. </a:t>
            </a:r>
            <a:endParaRPr lang="en-US" dirty="0" smtClean="0"/>
          </a:p>
          <a:p>
            <a:pPr algn="just"/>
            <a:r>
              <a:rPr lang="en-US" dirty="0" smtClean="0"/>
              <a:t>As a result</a:t>
            </a:r>
            <a:r>
              <a:rPr lang="en-US" dirty="0"/>
              <a:t>, the </a:t>
            </a:r>
            <a:r>
              <a:rPr lang="en-US" b="1" dirty="0"/>
              <a:t>nation’s production possibility frontier </a:t>
            </a:r>
            <a:r>
              <a:rPr lang="en-US" dirty="0"/>
              <a:t>also represents </a:t>
            </a:r>
            <a:r>
              <a:rPr lang="en-US" b="1" dirty="0"/>
              <a:t>its </a:t>
            </a:r>
            <a:r>
              <a:rPr lang="en-US" b="1" i="1" dirty="0"/>
              <a:t>consumption frontier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Which combination of commodities the nation actually chooses to produce and </a:t>
            </a:r>
            <a:r>
              <a:rPr lang="en-US" dirty="0" smtClean="0"/>
              <a:t>consume depends </a:t>
            </a:r>
            <a:r>
              <a:rPr lang="en-US" dirty="0"/>
              <a:t>on the </a:t>
            </a:r>
            <a:r>
              <a:rPr lang="en-US" b="1" dirty="0"/>
              <a:t>people’s tastes, or demand considerations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0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057"/>
          </a:xfrm>
        </p:spPr>
        <p:txBody>
          <a:bodyPr/>
          <a:lstStyle/>
          <a:p>
            <a:r>
              <a:rPr lang="en-US" b="1" dirty="0"/>
              <a:t>Illustration of the Gains from Trade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291" y="1256145"/>
            <a:ext cx="11231418" cy="51002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36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/>
          <a:lstStyle/>
          <a:p>
            <a:r>
              <a:rPr lang="en-US" b="1" dirty="0" smtClean="0"/>
              <a:t>Illustration of the Gains from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pPr algn="just"/>
            <a:r>
              <a:rPr lang="en-US" b="1" dirty="0"/>
              <a:t>In the absence of trade</a:t>
            </a:r>
            <a:r>
              <a:rPr lang="en-US" dirty="0"/>
              <a:t>, the United States </a:t>
            </a:r>
            <a:r>
              <a:rPr lang="en-US" b="1" dirty="0"/>
              <a:t>produces and consumes </a:t>
            </a:r>
            <a:r>
              <a:rPr lang="en-US" dirty="0"/>
              <a:t>at A , and the United Kingdom at A  .</a:t>
            </a:r>
          </a:p>
          <a:p>
            <a:pPr algn="just"/>
            <a:r>
              <a:rPr lang="en-US" b="1" dirty="0"/>
              <a:t>With trade</a:t>
            </a:r>
            <a:r>
              <a:rPr lang="en-US" dirty="0"/>
              <a:t>, </a:t>
            </a:r>
            <a:r>
              <a:rPr lang="en-US" b="1" dirty="0"/>
              <a:t>the United States specializes in the production of wheat and produces at B</a:t>
            </a:r>
            <a:r>
              <a:rPr lang="en-US" dirty="0"/>
              <a:t>, while the </a:t>
            </a:r>
            <a:r>
              <a:rPr lang="en-US" b="1" dirty="0" smtClean="0"/>
              <a:t>United Kingdom </a:t>
            </a:r>
            <a:r>
              <a:rPr lang="en-US" b="1" dirty="0"/>
              <a:t>specializes in the production of cloth and produces at B 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By </a:t>
            </a:r>
            <a:r>
              <a:rPr lang="en-US" dirty="0"/>
              <a:t>exchanging </a:t>
            </a:r>
            <a:r>
              <a:rPr lang="en-US" b="1" dirty="0"/>
              <a:t>70W for 70C </a:t>
            </a:r>
            <a:r>
              <a:rPr lang="en-US" dirty="0"/>
              <a:t>with </a:t>
            </a:r>
            <a:r>
              <a:rPr lang="en-US" dirty="0" smtClean="0"/>
              <a:t>the United </a:t>
            </a:r>
            <a:r>
              <a:rPr lang="en-US" dirty="0"/>
              <a:t>Kingdom, the United States ends up </a:t>
            </a:r>
            <a:r>
              <a:rPr lang="en-US" b="1" dirty="0"/>
              <a:t>consuming at E </a:t>
            </a:r>
            <a:r>
              <a:rPr lang="en-US" dirty="0"/>
              <a:t>(and gains 20W and 10C</a:t>
            </a:r>
            <a:r>
              <a:rPr lang="en-US" dirty="0" smtClean="0"/>
              <a:t>)</a:t>
            </a:r>
          </a:p>
          <a:p>
            <a:pPr algn="just"/>
            <a:r>
              <a:rPr lang="en-US" b="1" dirty="0" smtClean="0"/>
              <a:t>United Kingdom </a:t>
            </a:r>
            <a:r>
              <a:rPr lang="en-US" b="1" dirty="0"/>
              <a:t>ends up consuming at E </a:t>
            </a:r>
            <a:r>
              <a:rPr lang="en-US" dirty="0"/>
              <a:t>(and gains 30W and 10C)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43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/>
          <a:lstStyle/>
          <a:p>
            <a:r>
              <a:rPr lang="en-US" b="1" dirty="0"/>
              <a:t>Relative Commodity Prices with Trade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1492"/>
            <a:ext cx="10515600" cy="4985471"/>
          </a:xfrm>
        </p:spPr>
        <p:txBody>
          <a:bodyPr/>
          <a:lstStyle/>
          <a:p>
            <a:pPr algn="just"/>
            <a:r>
              <a:rPr lang="en-US" dirty="0"/>
              <a:t>We can gain a deeper understanding of our trade model by using the </a:t>
            </a:r>
            <a:r>
              <a:rPr lang="en-US" b="1" dirty="0"/>
              <a:t>supply and </a:t>
            </a:r>
            <a:r>
              <a:rPr lang="en-US" b="1" dirty="0" smtClean="0"/>
              <a:t>demand curves </a:t>
            </a:r>
            <a:r>
              <a:rPr lang="en-US" dirty="0"/>
              <a:t>for wheat and cloth shown in Figure 2.3. </a:t>
            </a:r>
            <a:endParaRPr lang="en-US" dirty="0" smtClean="0"/>
          </a:p>
          <a:p>
            <a:pPr algn="just"/>
            <a:r>
              <a:rPr lang="en-US" dirty="0" smtClean="0"/>
              <a:t>Figure </a:t>
            </a:r>
            <a:r>
              <a:rPr lang="en-US" dirty="0"/>
              <a:t>2.3 will also help us see </a:t>
            </a:r>
            <a:r>
              <a:rPr lang="en-US" dirty="0" smtClean="0"/>
              <a:t>how the </a:t>
            </a:r>
            <a:r>
              <a:rPr lang="en-US" dirty="0"/>
              <a:t>equilibrium-relative commodity price with specialization in production and trade </a:t>
            </a:r>
            <a:r>
              <a:rPr lang="en-US" dirty="0" smtClean="0"/>
              <a:t>is determined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15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720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+mn-lt"/>
              </a:rPr>
              <a:t>Equilibrium-Relative Commodity Prices with Demand and Supply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7055"/>
            <a:ext cx="10670309" cy="469207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83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720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+mn-lt"/>
              </a:rPr>
              <a:t>Equilibrium-Relative Commodity Prices with Demand and Supply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6218"/>
            <a:ext cx="10515600" cy="4980132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In the left panel</a:t>
            </a:r>
            <a:r>
              <a:rPr lang="en-US" dirty="0"/>
              <a:t>, </a:t>
            </a:r>
            <a:r>
              <a:rPr lang="en-US" b="1" dirty="0"/>
              <a:t>SW(US+UK )</a:t>
            </a:r>
            <a:r>
              <a:rPr lang="en-US" dirty="0"/>
              <a:t> is the combined U.S. and U.K. supply curve of wheat.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shows that the </a:t>
            </a:r>
            <a:r>
              <a:rPr lang="en-US" dirty="0" smtClean="0"/>
              <a:t>United  States </a:t>
            </a:r>
            <a:r>
              <a:rPr lang="en-US" dirty="0"/>
              <a:t>could produce a maximum of </a:t>
            </a:r>
            <a:r>
              <a:rPr lang="en-US" b="1" dirty="0"/>
              <a:t>180W = 0B at PW </a:t>
            </a:r>
            <a:r>
              <a:rPr lang="en-US" b="1" i="1" dirty="0"/>
              <a:t>/</a:t>
            </a:r>
            <a:r>
              <a:rPr lang="en-US" b="1" dirty="0" smtClean="0"/>
              <a:t>PC = </a:t>
            </a:r>
            <a:r>
              <a:rPr lang="en-US" b="1" dirty="0"/>
              <a:t>2</a:t>
            </a:r>
            <a:r>
              <a:rPr lang="en-US" b="1" i="1" dirty="0"/>
              <a:t>/</a:t>
            </a:r>
            <a:r>
              <a:rPr lang="en-US" b="1" dirty="0"/>
              <a:t>3</a:t>
            </a:r>
            <a:r>
              <a:rPr lang="en-US" dirty="0"/>
              <a:t>, </a:t>
            </a:r>
            <a:endParaRPr lang="en-US" dirty="0" smtClean="0"/>
          </a:p>
          <a:p>
            <a:pPr algn="just"/>
            <a:r>
              <a:rPr lang="en-US" dirty="0" smtClean="0"/>
              <a:t>United </a:t>
            </a:r>
            <a:r>
              <a:rPr lang="en-US" dirty="0"/>
              <a:t>Kingdom could </a:t>
            </a:r>
            <a:r>
              <a:rPr lang="en-US" dirty="0" smtClean="0"/>
              <a:t>produce a </a:t>
            </a:r>
            <a:r>
              <a:rPr lang="en-US" dirty="0"/>
              <a:t>maximum of </a:t>
            </a:r>
            <a:r>
              <a:rPr lang="en-US" b="1" dirty="0"/>
              <a:t>60W = BB</a:t>
            </a:r>
            <a:r>
              <a:rPr lang="en-US" dirty="0"/>
              <a:t>∗ at </a:t>
            </a:r>
            <a:r>
              <a:rPr lang="en-US" b="1" dirty="0"/>
              <a:t>PW </a:t>
            </a:r>
            <a:r>
              <a:rPr lang="en-US" b="1" i="1" dirty="0"/>
              <a:t>/</a:t>
            </a:r>
            <a:r>
              <a:rPr lang="en-US" b="1" dirty="0" smtClean="0"/>
              <a:t>PC = </a:t>
            </a:r>
            <a:r>
              <a:rPr lang="en-US" b="1" dirty="0"/>
              <a:t>2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b="1" dirty="0"/>
              <a:t>DW(US+UK )</a:t>
            </a:r>
            <a:r>
              <a:rPr lang="en-US" dirty="0"/>
              <a:t> is the combined demand curve for wheat of </a:t>
            </a:r>
            <a:r>
              <a:rPr lang="en-US" dirty="0" smtClean="0"/>
              <a:t>the United </a:t>
            </a:r>
            <a:r>
              <a:rPr lang="en-US" dirty="0"/>
              <a:t>States and the United Kingdom with trade. </a:t>
            </a:r>
            <a:endParaRPr lang="en-US" dirty="0" smtClean="0"/>
          </a:p>
          <a:p>
            <a:pPr algn="just"/>
            <a:r>
              <a:rPr lang="en-US" dirty="0" smtClean="0"/>
              <a:t>DW(US+UK </a:t>
            </a:r>
            <a:r>
              <a:rPr lang="en-US" dirty="0"/>
              <a:t>) intersects SW(US+UK ) at point </a:t>
            </a:r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86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491" y="365126"/>
            <a:ext cx="11286836" cy="645967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+mn-lt"/>
              </a:rPr>
              <a:t>Equilibrium-Relative Commodity Prices with Demand and Supply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6218"/>
            <a:ext cx="10515600" cy="498013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DW(US+UK </a:t>
            </a:r>
            <a:r>
              <a:rPr lang="en-US" dirty="0"/>
              <a:t>) intersects SW(US+UK ) at point E, </a:t>
            </a:r>
            <a:r>
              <a:rPr lang="en-US" b="1" dirty="0"/>
              <a:t>resulting </a:t>
            </a:r>
            <a:r>
              <a:rPr lang="en-US" b="1" dirty="0" smtClean="0"/>
              <a:t>in the </a:t>
            </a:r>
            <a:r>
              <a:rPr lang="en-US" b="1" dirty="0"/>
              <a:t>equilibrium quantity of 180W (all of which is produced in the United States) and equilibrium </a:t>
            </a:r>
            <a:r>
              <a:rPr lang="en-US" b="1" dirty="0" smtClean="0"/>
              <a:t>price of </a:t>
            </a:r>
            <a:r>
              <a:rPr lang="en-US" b="1" dirty="0"/>
              <a:t>PW </a:t>
            </a:r>
            <a:r>
              <a:rPr lang="en-US" b="1" i="1" dirty="0"/>
              <a:t>/</a:t>
            </a:r>
            <a:r>
              <a:rPr lang="en-US" b="1" dirty="0" smtClean="0"/>
              <a:t>PC = </a:t>
            </a:r>
            <a:r>
              <a:rPr lang="en-US" b="1" dirty="0"/>
              <a:t>1 with trade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right panel shows equilibrium for cloth at the intersection of DC (UK+US) </a:t>
            </a:r>
            <a:r>
              <a:rPr lang="en-US" dirty="0" smtClean="0"/>
              <a:t>with SC </a:t>
            </a:r>
            <a:r>
              <a:rPr lang="en-US" dirty="0"/>
              <a:t>(UK+US) at point E with 120C (all of which is produced in the United Kingdom) </a:t>
            </a:r>
            <a:r>
              <a:rPr lang="en-US" b="1" dirty="0"/>
              <a:t>and PC </a:t>
            </a:r>
            <a:r>
              <a:rPr lang="en-US" b="1" i="1" dirty="0"/>
              <a:t>/</a:t>
            </a:r>
            <a:r>
              <a:rPr lang="en-US" b="1" dirty="0" smtClean="0"/>
              <a:t>PW = </a:t>
            </a:r>
            <a:r>
              <a:rPr lang="en-US" b="1" dirty="0"/>
              <a:t>1</a:t>
            </a:r>
            <a:r>
              <a:rPr lang="en-US" b="1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Finally, note that with complete specialization in production in both countries, the </a:t>
            </a:r>
            <a:r>
              <a:rPr lang="en-US" b="1" dirty="0" smtClean="0"/>
              <a:t>equilibrium-relative commodity price of each commodity is between the pre trade relative commodity price in each nation </a:t>
            </a:r>
            <a:r>
              <a:rPr lang="en-US" dirty="0" smtClean="0"/>
              <a:t>(see both panels of Figure 2.3). </a:t>
            </a:r>
          </a:p>
          <a:p>
            <a:pPr algn="just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8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Comparative Advantage and Opportunity Costs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/>
              <a:t>Although assumptions </a:t>
            </a:r>
            <a:r>
              <a:rPr lang="en-US" sz="3200" b="1" dirty="0" smtClean="0"/>
              <a:t>one through six can easily be relaxed</a:t>
            </a:r>
            <a:r>
              <a:rPr lang="en-US" sz="3200" dirty="0" smtClean="0"/>
              <a:t>, assumption seven (i.e., that the </a:t>
            </a:r>
            <a:r>
              <a:rPr lang="en-US" sz="3200" b="1" dirty="0" smtClean="0"/>
              <a:t>labor theory of value</a:t>
            </a:r>
            <a:r>
              <a:rPr lang="en-US" sz="3200" dirty="0" smtClean="0"/>
              <a:t> holds) is not valid and </a:t>
            </a:r>
            <a:r>
              <a:rPr lang="en-US" sz="3200" b="1" dirty="0" smtClean="0"/>
              <a:t>should not be used for </a:t>
            </a:r>
            <a:r>
              <a:rPr lang="en-US" sz="3200" b="1" i="1" dirty="0" smtClean="0"/>
              <a:t>explaining </a:t>
            </a:r>
            <a:r>
              <a:rPr lang="en-US" sz="3200" b="1" dirty="0" smtClean="0"/>
              <a:t>comparative advantage</a:t>
            </a:r>
            <a:r>
              <a:rPr lang="en-US" sz="3200" dirty="0" smtClean="0"/>
              <a:t>.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85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418" y="281999"/>
            <a:ext cx="10515600" cy="87254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Empirical Tests of the </a:t>
            </a:r>
            <a:r>
              <a:rPr lang="en-US" sz="3600" b="1" dirty="0" err="1">
                <a:latin typeface="+mn-lt"/>
              </a:rPr>
              <a:t>Ricardian</a:t>
            </a:r>
            <a:r>
              <a:rPr lang="en-US" sz="3600" b="1" dirty="0">
                <a:latin typeface="+mn-lt"/>
              </a:rPr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1" y="1256145"/>
            <a:ext cx="10771909" cy="492081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We now examine the results of empirical tests of the </a:t>
            </a:r>
            <a:r>
              <a:rPr lang="en-US" dirty="0" err="1"/>
              <a:t>Ricardian</a:t>
            </a:r>
            <a:r>
              <a:rPr lang="en-US" dirty="0"/>
              <a:t> trade model. </a:t>
            </a:r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will </a:t>
            </a:r>
            <a:r>
              <a:rPr lang="en-US" dirty="0" smtClean="0"/>
              <a:t>see that </a:t>
            </a:r>
            <a:r>
              <a:rPr lang="en-US" dirty="0"/>
              <a:t>if we allow for </a:t>
            </a:r>
            <a:r>
              <a:rPr lang="en-US" b="1" dirty="0"/>
              <a:t>different labor productivities in various industries in different nations</a:t>
            </a:r>
            <a:r>
              <a:rPr lang="en-US" dirty="0" smtClean="0"/>
              <a:t>, the </a:t>
            </a:r>
            <a:r>
              <a:rPr lang="en-US" dirty="0" err="1"/>
              <a:t>Ricardian</a:t>
            </a:r>
            <a:r>
              <a:rPr lang="en-US" dirty="0"/>
              <a:t> trade model does a reasonably good job at explaining the pattern of trade.</a:t>
            </a:r>
          </a:p>
          <a:p>
            <a:pPr algn="just"/>
            <a:r>
              <a:rPr lang="en-US" dirty="0"/>
              <a:t>The first such empirical test of the </a:t>
            </a:r>
            <a:r>
              <a:rPr lang="en-US" dirty="0" err="1"/>
              <a:t>Ricardian</a:t>
            </a:r>
            <a:r>
              <a:rPr lang="en-US" dirty="0"/>
              <a:t> trade model was conducted by </a:t>
            </a:r>
            <a:r>
              <a:rPr lang="en-US" i="1" dirty="0" smtClean="0"/>
              <a:t>MacDougall </a:t>
            </a:r>
            <a:r>
              <a:rPr lang="en-US" dirty="0" smtClean="0"/>
              <a:t>in </a:t>
            </a:r>
            <a:r>
              <a:rPr lang="en-US" dirty="0"/>
              <a:t>1951 and 1952, using labor productivity and export data for 25 industries in the </a:t>
            </a:r>
            <a:r>
              <a:rPr lang="en-US" dirty="0" smtClean="0"/>
              <a:t>United States </a:t>
            </a:r>
            <a:r>
              <a:rPr lang="en-US" dirty="0"/>
              <a:t>and the United Kingdom for the year 1937.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98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418" y="281999"/>
            <a:ext cx="10515600" cy="87254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Empirical Tests of the </a:t>
            </a:r>
            <a:r>
              <a:rPr lang="en-US" sz="3600" b="1" dirty="0" err="1">
                <a:latin typeface="+mn-lt"/>
              </a:rPr>
              <a:t>Ricardian</a:t>
            </a:r>
            <a:r>
              <a:rPr lang="en-US" sz="3600" b="1" dirty="0">
                <a:latin typeface="+mn-lt"/>
              </a:rPr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4547"/>
            <a:ext cx="10515600" cy="502241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Since </a:t>
            </a:r>
            <a:r>
              <a:rPr lang="en-US" b="1" dirty="0"/>
              <a:t>wages were twice as high in the United States </a:t>
            </a:r>
            <a:r>
              <a:rPr lang="en-US" dirty="0"/>
              <a:t>as in the United Kingdom, </a:t>
            </a:r>
            <a:r>
              <a:rPr lang="en-US" dirty="0" smtClean="0"/>
              <a:t>Mac- </a:t>
            </a:r>
            <a:r>
              <a:rPr lang="en-US" dirty="0" err="1" smtClean="0"/>
              <a:t>Dougall</a:t>
            </a:r>
            <a:r>
              <a:rPr lang="en-US" dirty="0" smtClean="0"/>
              <a:t> </a:t>
            </a:r>
            <a:r>
              <a:rPr lang="en-US" dirty="0"/>
              <a:t>argued that </a:t>
            </a:r>
            <a:r>
              <a:rPr lang="en-US" b="1" dirty="0"/>
              <a:t>costs of production would be lower in the United States in </a:t>
            </a:r>
            <a:r>
              <a:rPr lang="en-US" b="1" dirty="0" smtClean="0"/>
              <a:t>those industries </a:t>
            </a:r>
            <a:r>
              <a:rPr lang="en-US" b="1" dirty="0"/>
              <a:t>where American labor was more than twice as productive as British labor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These would </a:t>
            </a:r>
            <a:r>
              <a:rPr lang="en-US" dirty="0"/>
              <a:t>be the industries in which the United States had a </a:t>
            </a:r>
            <a:r>
              <a:rPr lang="en-US" b="1" dirty="0"/>
              <a:t>comparative advantage </a:t>
            </a:r>
            <a:r>
              <a:rPr lang="en-US" dirty="0"/>
              <a:t>with </a:t>
            </a:r>
            <a:r>
              <a:rPr lang="en-US" dirty="0" smtClean="0"/>
              <a:t>respect to </a:t>
            </a:r>
            <a:r>
              <a:rPr lang="en-US" dirty="0"/>
              <a:t>the United Kingdom and in which it would undersell the United Kingdom in third </a:t>
            </a:r>
            <a:r>
              <a:rPr lang="en-US" dirty="0" smtClean="0"/>
              <a:t>markets (</a:t>
            </a:r>
            <a:r>
              <a:rPr lang="en-US" dirty="0"/>
              <a:t>i.e., in the rest of the world). </a:t>
            </a:r>
            <a:endParaRPr lang="en-US" dirty="0" smtClean="0"/>
          </a:p>
          <a:p>
            <a:pPr algn="just"/>
            <a:r>
              <a:rPr lang="en-US" dirty="0" smtClean="0"/>
              <a:t>On </a:t>
            </a:r>
            <a:r>
              <a:rPr lang="en-US" dirty="0"/>
              <a:t>the other hand, the United Kingdom would have a </a:t>
            </a:r>
            <a:r>
              <a:rPr lang="en-US" dirty="0" smtClean="0"/>
              <a:t>comparative advantage </a:t>
            </a:r>
            <a:r>
              <a:rPr lang="en-US" dirty="0"/>
              <a:t>and undersell the United States in those industries where the </a:t>
            </a:r>
            <a:r>
              <a:rPr lang="en-US" b="1" dirty="0" smtClean="0"/>
              <a:t>productivity of </a:t>
            </a:r>
            <a:r>
              <a:rPr lang="en-US" b="1" dirty="0"/>
              <a:t>British labor </a:t>
            </a:r>
            <a:r>
              <a:rPr lang="en-US" dirty="0"/>
              <a:t>was more than one-half the productivity of American labor.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1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418" y="281999"/>
            <a:ext cx="10515600" cy="87254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Empirical Tests of the </a:t>
            </a:r>
            <a:r>
              <a:rPr lang="en-US" sz="3600" b="1" dirty="0" err="1">
                <a:latin typeface="+mn-lt"/>
              </a:rPr>
              <a:t>Ricardian</a:t>
            </a:r>
            <a:r>
              <a:rPr lang="en-US" sz="3600" b="1" dirty="0">
                <a:latin typeface="+mn-lt"/>
              </a:rPr>
              <a:t> Model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055" y="1422400"/>
            <a:ext cx="10510981" cy="471834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03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418" y="281999"/>
            <a:ext cx="10515600" cy="87254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+mn-lt"/>
              </a:rPr>
              <a:t>Relative Labor Productivities and Comparative Advantage—United States and </a:t>
            </a:r>
            <a:r>
              <a:rPr lang="en-US" sz="4000" b="1" dirty="0" smtClean="0">
                <a:latin typeface="+mn-lt"/>
              </a:rPr>
              <a:t>United Kingdom</a:t>
            </a:r>
            <a:endParaRPr lang="en-US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891"/>
            <a:ext cx="10515600" cy="4579072"/>
          </a:xfrm>
        </p:spPr>
        <p:txBody>
          <a:bodyPr/>
          <a:lstStyle/>
          <a:p>
            <a:pPr algn="just"/>
            <a:r>
              <a:rPr lang="en-US" dirty="0"/>
              <a:t>The figure shows a </a:t>
            </a:r>
            <a:r>
              <a:rPr lang="en-US" b="1" dirty="0"/>
              <a:t>positive relationship between labor productivity and export shares for 20 industries </a:t>
            </a:r>
            <a:r>
              <a:rPr lang="en-US" b="1" dirty="0" smtClean="0"/>
              <a:t>in the </a:t>
            </a:r>
            <a:r>
              <a:rPr lang="en-US" b="1" dirty="0"/>
              <a:t>United States </a:t>
            </a:r>
            <a:r>
              <a:rPr lang="en-US" dirty="0"/>
              <a:t>and the United Kingdom, thus confirming the </a:t>
            </a:r>
            <a:r>
              <a:rPr lang="en-US" dirty="0" err="1"/>
              <a:t>Ricardian</a:t>
            </a:r>
            <a:r>
              <a:rPr lang="en-US" dirty="0"/>
              <a:t> trade model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61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418" y="281999"/>
            <a:ext cx="10515600" cy="87254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Empirical Tests of the </a:t>
            </a:r>
            <a:r>
              <a:rPr lang="en-US" sz="3600" b="1" dirty="0" err="1">
                <a:latin typeface="+mn-lt"/>
              </a:rPr>
              <a:t>Ricardian</a:t>
            </a:r>
            <a:r>
              <a:rPr lang="en-US" sz="3600" b="1" dirty="0">
                <a:latin typeface="+mn-lt"/>
              </a:rPr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709" y="1154547"/>
            <a:ext cx="10818091" cy="502241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points in the figure exhibit a </a:t>
            </a:r>
            <a:r>
              <a:rPr lang="en-US" b="1" dirty="0"/>
              <a:t>clear </a:t>
            </a:r>
            <a:r>
              <a:rPr lang="en-US" b="1" i="1" dirty="0"/>
              <a:t>positive </a:t>
            </a:r>
            <a:r>
              <a:rPr lang="en-US" b="1" dirty="0"/>
              <a:t>relationship </a:t>
            </a:r>
            <a:r>
              <a:rPr lang="en-US" dirty="0"/>
              <a:t>(shown by the colored </a:t>
            </a:r>
            <a:r>
              <a:rPr lang="en-US" dirty="0" smtClean="0"/>
              <a:t>line) between </a:t>
            </a:r>
            <a:r>
              <a:rPr lang="en-US" b="1" dirty="0"/>
              <a:t>labor productivity and exports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That </a:t>
            </a:r>
            <a:r>
              <a:rPr lang="en-US" dirty="0"/>
              <a:t>is, those industries where the </a:t>
            </a:r>
            <a:r>
              <a:rPr lang="en-US" dirty="0" smtClean="0"/>
              <a:t>productivity of labor </a:t>
            </a:r>
            <a:r>
              <a:rPr lang="en-US" dirty="0"/>
              <a:t>is relatively higher in the United States than in the United Kingdom are the </a:t>
            </a:r>
            <a:r>
              <a:rPr lang="en-US" dirty="0" smtClean="0"/>
              <a:t>industries with </a:t>
            </a:r>
            <a:r>
              <a:rPr lang="en-US" dirty="0"/>
              <a:t>the higher ratios of U.S. to U.K. exports.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was true for the 20 industries shown </a:t>
            </a:r>
            <a:r>
              <a:rPr lang="en-US" dirty="0" smtClean="0"/>
              <a:t>in the figure.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positive </a:t>
            </a:r>
            <a:r>
              <a:rPr lang="en-US" dirty="0" smtClean="0"/>
              <a:t>relationship between </a:t>
            </a:r>
            <a:r>
              <a:rPr lang="en-US" dirty="0"/>
              <a:t>labor productivity and exports for the United States and the United Kingdom </a:t>
            </a:r>
            <a:r>
              <a:rPr lang="en-US" dirty="0" smtClean="0"/>
              <a:t>was confirmed </a:t>
            </a:r>
            <a:r>
              <a:rPr lang="en-US" dirty="0"/>
              <a:t>by subsequent studies by </a:t>
            </a:r>
            <a:r>
              <a:rPr lang="en-US" b="1" i="1" dirty="0"/>
              <a:t>Balassa </a:t>
            </a:r>
            <a:r>
              <a:rPr lang="en-US" b="1" dirty="0"/>
              <a:t>using 1950 data </a:t>
            </a:r>
            <a:r>
              <a:rPr lang="en-US" dirty="0"/>
              <a:t>and </a:t>
            </a:r>
            <a:r>
              <a:rPr lang="en-US" i="1" dirty="0"/>
              <a:t>Stern </a:t>
            </a:r>
            <a:r>
              <a:rPr lang="en-US" dirty="0"/>
              <a:t>using 1950 and </a:t>
            </a:r>
            <a:r>
              <a:rPr lang="en-US" dirty="0" smtClean="0"/>
              <a:t>1959 data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Additional </a:t>
            </a:r>
            <a:r>
              <a:rPr lang="en-US" dirty="0"/>
              <a:t>and more recent confirmation of the </a:t>
            </a:r>
            <a:r>
              <a:rPr lang="en-US" dirty="0" err="1"/>
              <a:t>Ricardian</a:t>
            </a:r>
            <a:r>
              <a:rPr lang="en-US" dirty="0"/>
              <a:t> trade model is provided </a:t>
            </a:r>
            <a:r>
              <a:rPr lang="en-US" dirty="0" smtClean="0"/>
              <a:t>by </a:t>
            </a:r>
            <a:r>
              <a:rPr lang="en-US" b="1" i="1" dirty="0" smtClean="0"/>
              <a:t>Golub</a:t>
            </a:r>
            <a:r>
              <a:rPr lang="en-US" i="1" dirty="0" smtClean="0"/>
              <a:t> </a:t>
            </a:r>
            <a:r>
              <a:rPr lang="en-US" dirty="0"/>
              <a:t>(see Case Study 2-4).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8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620"/>
          </a:xfrm>
        </p:spPr>
        <p:txBody>
          <a:bodyPr/>
          <a:lstStyle/>
          <a:p>
            <a:r>
              <a:rPr lang="en-US" b="1" dirty="0"/>
              <a:t>Empirical Tests of the </a:t>
            </a:r>
            <a:r>
              <a:rPr lang="en-US" b="1" dirty="0" err="1"/>
              <a:t>Ricardian</a:t>
            </a:r>
            <a:r>
              <a:rPr lang="en-US" b="1" dirty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Even though the simple </a:t>
            </a:r>
            <a:r>
              <a:rPr lang="en-US" dirty="0" err="1"/>
              <a:t>Ricardian</a:t>
            </a:r>
            <a:r>
              <a:rPr lang="en-US" dirty="0"/>
              <a:t> trade model has been empirically verified to a </a:t>
            </a:r>
            <a:r>
              <a:rPr lang="en-US" dirty="0" smtClean="0"/>
              <a:t>large extent</a:t>
            </a:r>
            <a:r>
              <a:rPr lang="en-US" dirty="0"/>
              <a:t>, </a:t>
            </a:r>
            <a:r>
              <a:rPr lang="en-US" b="1" dirty="0"/>
              <a:t>it has a serious shortcoming </a:t>
            </a:r>
            <a:r>
              <a:rPr lang="en-US" dirty="0"/>
              <a:t>in that it assumes rather than explains </a:t>
            </a:r>
            <a:r>
              <a:rPr lang="en-US" dirty="0" smtClean="0"/>
              <a:t>comparative advantage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That </a:t>
            </a:r>
            <a:r>
              <a:rPr lang="en-US" dirty="0"/>
              <a:t>is, Ricardo and classical economists in general provided </a:t>
            </a:r>
            <a:r>
              <a:rPr lang="en-US" b="1" dirty="0"/>
              <a:t>no </a:t>
            </a:r>
            <a:r>
              <a:rPr lang="en-US" b="1" dirty="0" smtClean="0"/>
              <a:t>explanation for </a:t>
            </a:r>
            <a:r>
              <a:rPr lang="en-US" b="1" dirty="0"/>
              <a:t>the difference in labor productivity</a:t>
            </a:r>
            <a:r>
              <a:rPr lang="en-US" dirty="0"/>
              <a:t> and comparative advantage between nations, </a:t>
            </a:r>
            <a:r>
              <a:rPr lang="en-US" dirty="0" smtClean="0"/>
              <a:t>and they </a:t>
            </a:r>
            <a:r>
              <a:rPr lang="en-US" dirty="0"/>
              <a:t>could not say much about the </a:t>
            </a:r>
            <a:r>
              <a:rPr lang="en-US" b="1" dirty="0"/>
              <a:t>effect of international trade on the earnings of factors </a:t>
            </a:r>
            <a:r>
              <a:rPr lang="en-US" b="1" dirty="0" smtClean="0"/>
              <a:t>of production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By </a:t>
            </a:r>
            <a:r>
              <a:rPr lang="en-US" dirty="0"/>
              <a:t>providing answers to both of these important questions, the </a:t>
            </a:r>
            <a:r>
              <a:rPr lang="en-US" b="1" dirty="0" err="1" smtClean="0"/>
              <a:t>Heckscher</a:t>
            </a:r>
            <a:r>
              <a:rPr lang="en-US" b="1" dirty="0" smtClean="0"/>
              <a:t>-Ohlin model </a:t>
            </a:r>
            <a:r>
              <a:rPr lang="en-US" dirty="0"/>
              <a:t>(discussed in Chapter 5) theoretically improves on and extends the </a:t>
            </a:r>
            <a:r>
              <a:rPr lang="en-US" dirty="0" err="1"/>
              <a:t>Ricardian</a:t>
            </a:r>
            <a:r>
              <a:rPr lang="en-US" dirty="0"/>
              <a:t>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3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18" y="415636"/>
            <a:ext cx="11065164" cy="75608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Comparative Advantage and the Labor Theory of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17" y="1246910"/>
            <a:ext cx="11157527" cy="5273964"/>
          </a:xfrm>
        </p:spPr>
        <p:txBody>
          <a:bodyPr>
            <a:noAutofit/>
          </a:bodyPr>
          <a:lstStyle/>
          <a:p>
            <a:pPr algn="just"/>
            <a:r>
              <a:rPr lang="en-US" sz="3200" dirty="0"/>
              <a:t>Under the labor theory of value, </a:t>
            </a:r>
            <a:r>
              <a:rPr lang="en-US" sz="3200" b="1" dirty="0"/>
              <a:t>the value or price of a commodity depends exclusively </a:t>
            </a:r>
            <a:r>
              <a:rPr lang="en-US" sz="3200" b="1" dirty="0" smtClean="0"/>
              <a:t>on the </a:t>
            </a:r>
            <a:r>
              <a:rPr lang="en-US" sz="3200" b="1" dirty="0"/>
              <a:t>amount of labor going into the production of the commodity</a:t>
            </a:r>
            <a:r>
              <a:rPr lang="en-US" sz="3200" dirty="0"/>
              <a:t>. </a:t>
            </a:r>
            <a:endParaRPr lang="en-US" sz="3200" dirty="0" smtClean="0"/>
          </a:p>
          <a:p>
            <a:pPr algn="just"/>
            <a:r>
              <a:rPr lang="en-US" sz="3200" b="1" dirty="0" smtClean="0"/>
              <a:t>This </a:t>
            </a:r>
            <a:r>
              <a:rPr lang="en-US" sz="3200" b="1" dirty="0"/>
              <a:t>implies </a:t>
            </a:r>
            <a:endParaRPr lang="en-US" sz="3200" b="1" dirty="0" smtClean="0"/>
          </a:p>
          <a:p>
            <a:pPr algn="just"/>
            <a:r>
              <a:rPr lang="en-US" sz="3200" dirty="0" smtClean="0"/>
              <a:t>(</a:t>
            </a:r>
            <a:r>
              <a:rPr lang="en-US" sz="3200" dirty="0"/>
              <a:t>1) that </a:t>
            </a:r>
            <a:r>
              <a:rPr lang="en-US" sz="3200" dirty="0" smtClean="0"/>
              <a:t>either </a:t>
            </a:r>
            <a:r>
              <a:rPr lang="en-US" sz="3200" b="1" dirty="0" smtClean="0"/>
              <a:t>labor </a:t>
            </a:r>
            <a:r>
              <a:rPr lang="en-US" sz="3200" b="1" dirty="0"/>
              <a:t>is the only factor of production </a:t>
            </a:r>
            <a:r>
              <a:rPr lang="en-US" sz="3200" dirty="0"/>
              <a:t>or </a:t>
            </a:r>
            <a:r>
              <a:rPr lang="en-US" sz="3200" b="1" dirty="0"/>
              <a:t>labor is used in the </a:t>
            </a:r>
            <a:r>
              <a:rPr lang="en-US" sz="3200" b="1" i="1" dirty="0"/>
              <a:t>same </a:t>
            </a:r>
            <a:r>
              <a:rPr lang="en-US" sz="3200" b="1" dirty="0"/>
              <a:t>fixed proportion</a:t>
            </a:r>
            <a:r>
              <a:rPr lang="en-US" sz="3200" dirty="0"/>
              <a:t> in </a:t>
            </a:r>
            <a:r>
              <a:rPr lang="en-US" sz="3200" dirty="0" smtClean="0"/>
              <a:t>the production </a:t>
            </a:r>
            <a:r>
              <a:rPr lang="en-US" sz="3200" dirty="0"/>
              <a:t>of all commodities and (2) that </a:t>
            </a:r>
            <a:r>
              <a:rPr lang="en-US" sz="3200" b="1" dirty="0"/>
              <a:t>labor is homogeneous </a:t>
            </a:r>
            <a:r>
              <a:rPr lang="en-US" sz="3200" dirty="0"/>
              <a:t>(i.e., of only one type).</a:t>
            </a:r>
          </a:p>
          <a:p>
            <a:pPr algn="just"/>
            <a:r>
              <a:rPr lang="en-US" sz="3200" dirty="0"/>
              <a:t>Since </a:t>
            </a:r>
            <a:r>
              <a:rPr lang="en-US" sz="3200" b="1" dirty="0"/>
              <a:t>neither of these assumptions is true</a:t>
            </a:r>
            <a:r>
              <a:rPr lang="en-US" sz="3200" dirty="0"/>
              <a:t>, we cannot base the explanation of </a:t>
            </a:r>
            <a:r>
              <a:rPr lang="en-US" sz="3200" dirty="0" smtClean="0"/>
              <a:t>comparative advantage </a:t>
            </a:r>
            <a:r>
              <a:rPr lang="en-US" sz="3200" dirty="0"/>
              <a:t>on the labor theory of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18" y="365125"/>
            <a:ext cx="1106516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Comparative Advantage and the Labor Theory of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418"/>
            <a:ext cx="10515600" cy="4597545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Specifically, labor is not the only factor of production, nor is it used in the same </a:t>
            </a:r>
            <a:r>
              <a:rPr lang="en-US" sz="3200" dirty="0" smtClean="0"/>
              <a:t>fixed proportion </a:t>
            </a:r>
            <a:r>
              <a:rPr lang="en-US" sz="3200" dirty="0"/>
              <a:t>in the production of all commodities. </a:t>
            </a:r>
            <a:endParaRPr lang="en-US" sz="3200" dirty="0" smtClean="0"/>
          </a:p>
          <a:p>
            <a:pPr algn="just"/>
            <a:r>
              <a:rPr lang="en-US" sz="3200" dirty="0" smtClean="0"/>
              <a:t>For </a:t>
            </a:r>
            <a:r>
              <a:rPr lang="en-US" sz="3200" dirty="0"/>
              <a:t>example, much </a:t>
            </a:r>
            <a:r>
              <a:rPr lang="en-US" sz="3200" b="1" dirty="0"/>
              <a:t>more capital </a:t>
            </a:r>
            <a:r>
              <a:rPr lang="en-US" sz="3200" b="1" dirty="0" smtClean="0"/>
              <a:t>equipment per </a:t>
            </a:r>
            <a:r>
              <a:rPr lang="en-US" sz="3200" b="1" dirty="0"/>
              <a:t>worker </a:t>
            </a:r>
            <a:r>
              <a:rPr lang="en-US" sz="3200" dirty="0"/>
              <a:t>is required to produce some products (such as steel) than to produce other </a:t>
            </a:r>
            <a:r>
              <a:rPr lang="en-US" sz="3200" dirty="0" smtClean="0"/>
              <a:t>products (</a:t>
            </a:r>
            <a:r>
              <a:rPr lang="en-US" sz="3200" dirty="0"/>
              <a:t>such as textiles).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2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18" y="365125"/>
            <a:ext cx="11065164" cy="85407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Comparative Advantage and the Labor Theory of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 algn="just"/>
            <a:r>
              <a:rPr lang="en-US" dirty="0"/>
              <a:t>In addition, there is usually some </a:t>
            </a:r>
            <a:r>
              <a:rPr lang="en-US" b="1" dirty="0"/>
              <a:t>possibility of substitution between</a:t>
            </a:r>
          </a:p>
          <a:p>
            <a:pPr algn="just"/>
            <a:r>
              <a:rPr lang="en-US" b="1" dirty="0"/>
              <a:t>labor, capital, and other factors in the production </a:t>
            </a:r>
            <a:r>
              <a:rPr lang="en-US" dirty="0"/>
              <a:t>of most commodities. </a:t>
            </a:r>
            <a:endParaRPr lang="en-US" dirty="0" smtClean="0"/>
          </a:p>
          <a:p>
            <a:pPr algn="just"/>
            <a:r>
              <a:rPr lang="en-US" dirty="0" smtClean="0"/>
              <a:t>Furthermore</a:t>
            </a:r>
            <a:r>
              <a:rPr lang="en-US" dirty="0"/>
              <a:t>, </a:t>
            </a:r>
            <a:r>
              <a:rPr lang="en-US" b="1" dirty="0" smtClean="0"/>
              <a:t>labor is </a:t>
            </a:r>
            <a:r>
              <a:rPr lang="en-US" b="1" dirty="0"/>
              <a:t>obviously not homogeneous </a:t>
            </a:r>
            <a:r>
              <a:rPr lang="en-US" dirty="0"/>
              <a:t>but </a:t>
            </a:r>
            <a:r>
              <a:rPr lang="en-US" b="1" dirty="0"/>
              <a:t>varies greatly in training, productivity, and wages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6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18" y="365125"/>
            <a:ext cx="11065164" cy="69705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Comparative Advantage and the Labor Theory of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527" y="1062182"/>
            <a:ext cx="11139055" cy="5294168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we </a:t>
            </a:r>
            <a:r>
              <a:rPr lang="en-US" sz="3200" dirty="0"/>
              <a:t>should allow for </a:t>
            </a:r>
            <a:r>
              <a:rPr lang="en-US" sz="3200" b="1" dirty="0"/>
              <a:t>different productivities of labor</a:t>
            </a:r>
            <a:r>
              <a:rPr lang="en-US" sz="3200" dirty="0"/>
              <a:t>. </a:t>
            </a:r>
            <a:endParaRPr lang="en-US" sz="3200" dirty="0" smtClean="0"/>
          </a:p>
          <a:p>
            <a:pPr algn="just"/>
            <a:r>
              <a:rPr lang="en-US" sz="3200" dirty="0" smtClean="0"/>
              <a:t>In any </a:t>
            </a:r>
            <a:r>
              <a:rPr lang="en-US" sz="3200" dirty="0"/>
              <a:t>event, the theory of </a:t>
            </a:r>
            <a:r>
              <a:rPr lang="en-US" sz="3200" b="1" dirty="0"/>
              <a:t>comparative advantage need not be based on the labor theory </a:t>
            </a:r>
            <a:r>
              <a:rPr lang="en-US" sz="3200" b="1" dirty="0" smtClean="0"/>
              <a:t>of value </a:t>
            </a:r>
            <a:r>
              <a:rPr lang="en-US" sz="3200" dirty="0"/>
              <a:t>but can be explained on the basis of the </a:t>
            </a:r>
            <a:r>
              <a:rPr lang="en-US" sz="3200" b="1" dirty="0"/>
              <a:t>opportunity cost theory </a:t>
            </a:r>
            <a:r>
              <a:rPr lang="en-US" sz="3200" dirty="0"/>
              <a:t>(which is acceptable).</a:t>
            </a:r>
          </a:p>
          <a:p>
            <a:pPr algn="just"/>
            <a:r>
              <a:rPr lang="en-US" sz="3200" dirty="0"/>
              <a:t>To be noted is that Ricardo himself did not believe in the labor theory of value and used </a:t>
            </a:r>
            <a:r>
              <a:rPr lang="en-US" sz="3200" dirty="0" smtClean="0"/>
              <a:t>it only </a:t>
            </a:r>
            <a:r>
              <a:rPr lang="en-US" sz="3200" dirty="0"/>
              <a:t>as a simple way to explain the law of comparative </a:t>
            </a:r>
            <a:r>
              <a:rPr lang="en-US" sz="3200" dirty="0" smtClean="0"/>
              <a:t>advantage.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6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18" y="365126"/>
            <a:ext cx="11065164" cy="78942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The Opportunity Cost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484692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3200" dirty="0"/>
              <a:t>It was left for </a:t>
            </a:r>
            <a:r>
              <a:rPr lang="en-US" sz="3200" dirty="0" err="1"/>
              <a:t>Haberler</a:t>
            </a:r>
            <a:r>
              <a:rPr lang="en-US" sz="3200" dirty="0"/>
              <a:t> in 1936 to explain or base the theory of </a:t>
            </a:r>
            <a:r>
              <a:rPr lang="en-US" sz="3200" b="1" dirty="0"/>
              <a:t>comparative advantage </a:t>
            </a:r>
            <a:r>
              <a:rPr lang="en-US" sz="3200" b="1" dirty="0" smtClean="0"/>
              <a:t>on the </a:t>
            </a:r>
            <a:r>
              <a:rPr lang="en-US" sz="3200" b="1" dirty="0"/>
              <a:t>opportunity cost theory</a:t>
            </a:r>
            <a:r>
              <a:rPr lang="en-US" sz="3200" dirty="0" smtClean="0"/>
              <a:t>.</a:t>
            </a:r>
          </a:p>
          <a:p>
            <a:pPr algn="just">
              <a:lnSpc>
                <a:spcPct val="100000"/>
              </a:lnSpc>
            </a:pPr>
            <a:endParaRPr lang="en-US" sz="3200" dirty="0" smtClean="0"/>
          </a:p>
          <a:p>
            <a:pPr algn="just">
              <a:lnSpc>
                <a:spcPct val="100000"/>
              </a:lnSpc>
            </a:pPr>
            <a:r>
              <a:rPr lang="en-US" sz="3200" dirty="0" smtClean="0"/>
              <a:t> </a:t>
            </a:r>
            <a:r>
              <a:rPr lang="en-US" sz="3200" dirty="0"/>
              <a:t>In this form, the law of comparative advantage is </a:t>
            </a:r>
            <a:r>
              <a:rPr lang="en-US" sz="3200" dirty="0" smtClean="0"/>
              <a:t>sometimes referred </a:t>
            </a:r>
            <a:r>
              <a:rPr lang="en-US" sz="3200" dirty="0"/>
              <a:t>to as the </a:t>
            </a:r>
            <a:r>
              <a:rPr lang="en-US" sz="3200" b="1" i="1" dirty="0"/>
              <a:t>law of comparative cost</a:t>
            </a:r>
            <a:r>
              <a:rPr lang="en-US" sz="32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0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Opportunity Cost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According to the opportunity cost theory, the cost of a commodity is the amount of a </a:t>
            </a:r>
            <a:r>
              <a:rPr lang="en-US" sz="3200" dirty="0" smtClean="0"/>
              <a:t>second commodity </a:t>
            </a:r>
            <a:r>
              <a:rPr lang="en-US" sz="3200" dirty="0"/>
              <a:t>that must be given up to release just enough resources to produce one </a:t>
            </a:r>
            <a:r>
              <a:rPr lang="en-US" sz="3200" dirty="0" smtClean="0"/>
              <a:t>additional unit </a:t>
            </a:r>
            <a:r>
              <a:rPr lang="en-US" sz="3200" dirty="0"/>
              <a:t>of the first commodity.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93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2334</Words>
  <Application>Microsoft Office PowerPoint</Application>
  <PresentationFormat>Widescreen</PresentationFormat>
  <Paragraphs>184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Microsoft Graph Chart</vt:lpstr>
      <vt:lpstr>International Economics</vt:lpstr>
      <vt:lpstr>Comparative Advantage and Opportunity Costs</vt:lpstr>
      <vt:lpstr>Comparative Advantage and Opportunity Costs</vt:lpstr>
      <vt:lpstr>Comparative Advantage and the Labor Theory of Value</vt:lpstr>
      <vt:lpstr>Comparative Advantage and the Labor Theory of Value</vt:lpstr>
      <vt:lpstr>Comparative Advantage and the Labor Theory of Value</vt:lpstr>
      <vt:lpstr>Comparative Advantage and the Labor Theory of Value</vt:lpstr>
      <vt:lpstr>The Opportunity Cost Theory</vt:lpstr>
      <vt:lpstr>The Opportunity Cost Theory</vt:lpstr>
      <vt:lpstr>The Opportunity Cost Theory</vt:lpstr>
      <vt:lpstr>The Opportunity Cost Theory</vt:lpstr>
      <vt:lpstr>The Opportunity Cost Theory</vt:lpstr>
      <vt:lpstr>The Production Possibility Frontier under Constant Costs</vt:lpstr>
      <vt:lpstr>The production possibility frontier</vt:lpstr>
      <vt:lpstr>Production Possibility Schedules for Wheat and Cloth in the United States</vt:lpstr>
      <vt:lpstr>TABLE 2.4. Production Possibility Schedules for Wheat and Cloth in the United States and the United Kingdom</vt:lpstr>
      <vt:lpstr>Production Possibility Schedules for Wheat and Cloth in the United Kingdom</vt:lpstr>
      <vt:lpstr>FIGURE 2.1. The Production Possibility Frontiers of the United States and the United Kingdom</vt:lpstr>
      <vt:lpstr>The Production Possibility Frontier under Constant Costs</vt:lpstr>
      <vt:lpstr>The Production Possibility Frontier under Constant Costs</vt:lpstr>
      <vt:lpstr>Opportunity Costs and Relative Commodity Prices</vt:lpstr>
      <vt:lpstr>The Production Possibility Frontiers of the United States and the United Kingdom</vt:lpstr>
      <vt:lpstr>The Basis for and the Gains from Trade under Constant Costs</vt:lpstr>
      <vt:lpstr>Illustration of the Gains from Trade</vt:lpstr>
      <vt:lpstr>Illustration of the Gains from Trade</vt:lpstr>
      <vt:lpstr>Relative Commodity Prices with Trade</vt:lpstr>
      <vt:lpstr>Equilibrium-Relative Commodity Prices with Demand and Supply</vt:lpstr>
      <vt:lpstr>Equilibrium-Relative Commodity Prices with Demand and Supply</vt:lpstr>
      <vt:lpstr>Equilibrium-Relative Commodity Prices with Demand and Supply</vt:lpstr>
      <vt:lpstr>Empirical Tests of the Ricardian Model</vt:lpstr>
      <vt:lpstr>Empirical Tests of the Ricardian Model</vt:lpstr>
      <vt:lpstr>Empirical Tests of the Ricardian Model</vt:lpstr>
      <vt:lpstr>Relative Labor Productivities and Comparative Advantage—United States and United Kingdom</vt:lpstr>
      <vt:lpstr>Empirical Tests of the Ricardian Model</vt:lpstr>
      <vt:lpstr>Empirical Tests of the Ricardian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48</cp:revision>
  <dcterms:created xsi:type="dcterms:W3CDTF">2022-04-06T16:40:51Z</dcterms:created>
  <dcterms:modified xsi:type="dcterms:W3CDTF">2022-04-06T18:23:19Z</dcterms:modified>
</cp:coreProperties>
</file>