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86" r:id="rId2"/>
    <p:sldId id="287" r:id="rId3"/>
    <p:sldId id="291" r:id="rId4"/>
    <p:sldId id="299" r:id="rId5"/>
    <p:sldId id="293" r:id="rId6"/>
    <p:sldId id="295" r:id="rId7"/>
    <p:sldId id="296" r:id="rId8"/>
    <p:sldId id="257" r:id="rId9"/>
    <p:sldId id="259" r:id="rId10"/>
    <p:sldId id="279" r:id="rId11"/>
    <p:sldId id="280" r:id="rId12"/>
    <p:sldId id="281" r:id="rId13"/>
    <p:sldId id="282" r:id="rId14"/>
    <p:sldId id="283" r:id="rId15"/>
    <p:sldId id="285" r:id="rId16"/>
    <p:sldId id="302" r:id="rId17"/>
    <p:sldId id="260" r:id="rId18"/>
    <p:sldId id="284" r:id="rId19"/>
    <p:sldId id="261" r:id="rId20"/>
    <p:sldId id="277" r:id="rId21"/>
    <p:sldId id="300" r:id="rId22"/>
    <p:sldId id="265"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4C492-F804-4F06-8011-E2912F271F7B}" type="datetimeFigureOut">
              <a:rPr lang="en-US" smtClean="0"/>
              <a:t>11/14/2022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BF3687-0F1F-42E6-8D4F-6AFC3C9BD980}" type="slidenum">
              <a:rPr lang="en-US" smtClean="0"/>
              <a:t>‹#›</a:t>
            </a:fld>
            <a:endParaRPr lang="en-US"/>
          </a:p>
        </p:txBody>
      </p:sp>
    </p:spTree>
    <p:extLst>
      <p:ext uri="{BB962C8B-B14F-4D97-AF65-F5344CB8AC3E}">
        <p14:creationId xmlns:p14="http://schemas.microsoft.com/office/powerpoint/2010/main" val="408382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4048227-E1A1-4230-83C4-2A44F5486BC4}" type="datetime1">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12D1EF-58C8-4173-B821-F45ED30ABE79}" type="slidenum">
              <a:rPr lang="en-US" smtClean="0"/>
              <a:t>‹#›</a:t>
            </a:fld>
            <a:endParaRPr lang="en-US"/>
          </a:p>
        </p:txBody>
      </p:sp>
    </p:spTree>
    <p:extLst>
      <p:ext uri="{BB962C8B-B14F-4D97-AF65-F5344CB8AC3E}">
        <p14:creationId xmlns:p14="http://schemas.microsoft.com/office/powerpoint/2010/main" val="1140058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85024B-5139-4BB5-815A-21CBE7DE8D01}" type="datetime1">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12D1EF-58C8-4173-B821-F45ED30ABE79}" type="slidenum">
              <a:rPr lang="en-US" smtClean="0"/>
              <a:t>‹#›</a:t>
            </a:fld>
            <a:endParaRPr lang="en-US"/>
          </a:p>
        </p:txBody>
      </p:sp>
    </p:spTree>
    <p:extLst>
      <p:ext uri="{BB962C8B-B14F-4D97-AF65-F5344CB8AC3E}">
        <p14:creationId xmlns:p14="http://schemas.microsoft.com/office/powerpoint/2010/main" val="2322766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1C9F81-4BC0-4EA0-962B-DC206EDBB126}" type="datetime1">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12D1EF-58C8-4173-B821-F45ED30ABE79}" type="slidenum">
              <a:rPr lang="en-US" smtClean="0"/>
              <a:t>‹#›</a:t>
            </a:fld>
            <a:endParaRPr lang="en-US"/>
          </a:p>
        </p:txBody>
      </p:sp>
    </p:spTree>
    <p:extLst>
      <p:ext uri="{BB962C8B-B14F-4D97-AF65-F5344CB8AC3E}">
        <p14:creationId xmlns:p14="http://schemas.microsoft.com/office/powerpoint/2010/main" val="1992004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84A9AB-87A6-49A9-9984-AC3050BA5520}" type="datetime1">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12D1EF-58C8-4173-B821-F45ED30ABE79}" type="slidenum">
              <a:rPr lang="en-US" smtClean="0"/>
              <a:t>‹#›</a:t>
            </a:fld>
            <a:endParaRPr lang="en-US"/>
          </a:p>
        </p:txBody>
      </p:sp>
    </p:spTree>
    <p:extLst>
      <p:ext uri="{BB962C8B-B14F-4D97-AF65-F5344CB8AC3E}">
        <p14:creationId xmlns:p14="http://schemas.microsoft.com/office/powerpoint/2010/main" val="2692589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F5EF0E8-BD81-4937-9D4A-14B7C1D616FF}" type="datetime1">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12D1EF-58C8-4173-B821-F45ED30ABE79}" type="slidenum">
              <a:rPr lang="en-US" smtClean="0"/>
              <a:t>‹#›</a:t>
            </a:fld>
            <a:endParaRPr lang="en-US"/>
          </a:p>
        </p:txBody>
      </p:sp>
    </p:spTree>
    <p:extLst>
      <p:ext uri="{BB962C8B-B14F-4D97-AF65-F5344CB8AC3E}">
        <p14:creationId xmlns:p14="http://schemas.microsoft.com/office/powerpoint/2010/main" val="3824206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282D7C-C84D-48CD-8C4E-0EF06968266D}" type="datetime1">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12D1EF-58C8-4173-B821-F45ED30ABE79}" type="slidenum">
              <a:rPr lang="en-US" smtClean="0"/>
              <a:t>‹#›</a:t>
            </a:fld>
            <a:endParaRPr lang="en-US"/>
          </a:p>
        </p:txBody>
      </p:sp>
    </p:spTree>
    <p:extLst>
      <p:ext uri="{BB962C8B-B14F-4D97-AF65-F5344CB8AC3E}">
        <p14:creationId xmlns:p14="http://schemas.microsoft.com/office/powerpoint/2010/main" val="4160147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983607-AC95-4D7E-84C3-683AAB6F85D3}" type="datetime1">
              <a:rPr lang="en-US" smtClean="0"/>
              <a:t>11/14/2022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12D1EF-58C8-4173-B821-F45ED30ABE79}" type="slidenum">
              <a:rPr lang="en-US" smtClean="0"/>
              <a:t>‹#›</a:t>
            </a:fld>
            <a:endParaRPr lang="en-US"/>
          </a:p>
        </p:txBody>
      </p:sp>
    </p:spTree>
    <p:extLst>
      <p:ext uri="{BB962C8B-B14F-4D97-AF65-F5344CB8AC3E}">
        <p14:creationId xmlns:p14="http://schemas.microsoft.com/office/powerpoint/2010/main" val="3727267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CF8CDC-F373-4AF0-9008-F7AC323CCC60}" type="datetime1">
              <a:rPr lang="en-US" smtClean="0"/>
              <a:t>11/14/2022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12D1EF-58C8-4173-B821-F45ED30ABE79}" type="slidenum">
              <a:rPr lang="en-US" smtClean="0"/>
              <a:t>‹#›</a:t>
            </a:fld>
            <a:endParaRPr lang="en-US"/>
          </a:p>
        </p:txBody>
      </p:sp>
    </p:spTree>
    <p:extLst>
      <p:ext uri="{BB962C8B-B14F-4D97-AF65-F5344CB8AC3E}">
        <p14:creationId xmlns:p14="http://schemas.microsoft.com/office/powerpoint/2010/main" val="4127628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B1C642-C40F-477D-A945-D4C3AFD81CC2}" type="datetime1">
              <a:rPr lang="en-US" smtClean="0"/>
              <a:t>11/14/2022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12D1EF-58C8-4173-B821-F45ED30ABE79}" type="slidenum">
              <a:rPr lang="en-US" smtClean="0"/>
              <a:t>‹#›</a:t>
            </a:fld>
            <a:endParaRPr lang="en-US"/>
          </a:p>
        </p:txBody>
      </p:sp>
    </p:spTree>
    <p:extLst>
      <p:ext uri="{BB962C8B-B14F-4D97-AF65-F5344CB8AC3E}">
        <p14:creationId xmlns:p14="http://schemas.microsoft.com/office/powerpoint/2010/main" val="868715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AFE6364-C292-4274-8672-F11197DF0042}" type="datetime1">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12D1EF-58C8-4173-B821-F45ED30ABE79}" type="slidenum">
              <a:rPr lang="en-US" smtClean="0"/>
              <a:t>‹#›</a:t>
            </a:fld>
            <a:endParaRPr lang="en-US"/>
          </a:p>
        </p:txBody>
      </p:sp>
    </p:spTree>
    <p:extLst>
      <p:ext uri="{BB962C8B-B14F-4D97-AF65-F5344CB8AC3E}">
        <p14:creationId xmlns:p14="http://schemas.microsoft.com/office/powerpoint/2010/main" val="1015760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9AEBC31-E20C-4EA8-AA7C-3F215B2E48BC}" type="datetime1">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12D1EF-58C8-4173-B821-F45ED30ABE79}" type="slidenum">
              <a:rPr lang="en-US" smtClean="0"/>
              <a:t>‹#›</a:t>
            </a:fld>
            <a:endParaRPr lang="en-US"/>
          </a:p>
        </p:txBody>
      </p:sp>
    </p:spTree>
    <p:extLst>
      <p:ext uri="{BB962C8B-B14F-4D97-AF65-F5344CB8AC3E}">
        <p14:creationId xmlns:p14="http://schemas.microsoft.com/office/powerpoint/2010/main" val="4273403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A12CA8-B78A-4E94-AEC2-4576BF9F7C4D}" type="datetime1">
              <a:rPr lang="en-US" smtClean="0"/>
              <a:t>11/14/2022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12D1EF-58C8-4173-B821-F45ED30ABE79}" type="slidenum">
              <a:rPr lang="en-US" smtClean="0"/>
              <a:t>‹#›</a:t>
            </a:fld>
            <a:endParaRPr lang="en-US"/>
          </a:p>
        </p:txBody>
      </p:sp>
    </p:spTree>
    <p:extLst>
      <p:ext uri="{BB962C8B-B14F-4D97-AF65-F5344CB8AC3E}">
        <p14:creationId xmlns:p14="http://schemas.microsoft.com/office/powerpoint/2010/main" val="1538859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3855"/>
            <a:ext cx="10515600" cy="4008581"/>
          </a:xfrm>
        </p:spPr>
        <p:txBody>
          <a:bodyPr>
            <a:normAutofit/>
          </a:bodyPr>
          <a:lstStyle/>
          <a:p>
            <a:pPr algn="ctr"/>
            <a:r>
              <a:rPr lang="en-US" b="1" dirty="0" smtClean="0">
                <a:latin typeface="+mn-lt"/>
              </a:rPr>
              <a:t>Economic Efficiency and Markets:</a:t>
            </a:r>
            <a:br>
              <a:rPr lang="en-US" b="1" dirty="0" smtClean="0">
                <a:latin typeface="+mn-lt"/>
              </a:rPr>
            </a:br>
            <a:r>
              <a:rPr lang="en-US" b="1" dirty="0" smtClean="0">
                <a:latin typeface="+mn-lt"/>
              </a:rPr>
              <a:t> How The Invisible Hand Works</a:t>
            </a:r>
            <a:r>
              <a:rPr lang="en-US" b="1" dirty="0" smtClean="0"/>
              <a:t/>
            </a:r>
            <a:br>
              <a:rPr lang="en-US" b="1" dirty="0" smtClean="0"/>
            </a:br>
            <a:r>
              <a:rPr lang="en-US" b="1" dirty="0"/>
              <a:t/>
            </a:r>
            <a:br>
              <a:rPr lang="en-US" b="1" dirty="0"/>
            </a:br>
            <a:r>
              <a:rPr lang="en-US" b="1" dirty="0" smtClean="0"/>
              <a:t/>
            </a:r>
            <a:br>
              <a:rPr lang="en-US" b="1" dirty="0" smtClean="0"/>
            </a:br>
            <a:r>
              <a:rPr lang="en-US" b="1" dirty="0" smtClean="0">
                <a:latin typeface="+mn-lt"/>
              </a:rPr>
              <a:t>Chapter 2</a:t>
            </a:r>
            <a:endParaRPr lang="en-US" b="1" dirty="0">
              <a:latin typeface="+mn-lt"/>
            </a:endParaRPr>
          </a:p>
        </p:txBody>
      </p:sp>
      <p:sp>
        <p:nvSpPr>
          <p:cNvPr id="3" name="Slide Number Placeholder 2"/>
          <p:cNvSpPr>
            <a:spLocks noGrp="1"/>
          </p:cNvSpPr>
          <p:nvPr>
            <p:ph type="sldNum" sz="quarter" idx="12"/>
          </p:nvPr>
        </p:nvSpPr>
        <p:spPr/>
        <p:txBody>
          <a:bodyPr/>
          <a:lstStyle/>
          <a:p>
            <a:fld id="{C167A3CA-5B7E-4800-B6AB-059203FFD6A8}" type="slidenum">
              <a:rPr lang="en-US" smtClean="0"/>
              <a:t>1</a:t>
            </a:fld>
            <a:endParaRPr lang="en-US"/>
          </a:p>
        </p:txBody>
      </p:sp>
    </p:spTree>
    <p:extLst>
      <p:ext uri="{BB962C8B-B14F-4D97-AF65-F5344CB8AC3E}">
        <p14:creationId xmlns:p14="http://schemas.microsoft.com/office/powerpoint/2010/main" val="4281874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6653"/>
            <a:ext cx="10515600" cy="918729"/>
          </a:xfrm>
        </p:spPr>
        <p:txBody>
          <a:bodyPr/>
          <a:lstStyle/>
          <a:p>
            <a:r>
              <a:rPr lang="en-US" b="1" dirty="0" smtClean="0"/>
              <a:t>External </a:t>
            </a:r>
            <a:r>
              <a:rPr lang="en-US" b="1" dirty="0"/>
              <a:t>Costs</a:t>
            </a:r>
          </a:p>
        </p:txBody>
      </p:sp>
      <p:sp>
        <p:nvSpPr>
          <p:cNvPr id="3" name="Content Placeholder 2"/>
          <p:cNvSpPr>
            <a:spLocks noGrp="1"/>
          </p:cNvSpPr>
          <p:nvPr>
            <p:ph idx="1"/>
          </p:nvPr>
        </p:nvSpPr>
        <p:spPr>
          <a:xfrm>
            <a:off x="995218" y="1403927"/>
            <a:ext cx="10515600" cy="4745327"/>
          </a:xfrm>
        </p:spPr>
        <p:txBody>
          <a:bodyPr>
            <a:normAutofit/>
          </a:bodyPr>
          <a:lstStyle/>
          <a:p>
            <a:pPr algn="just"/>
            <a:r>
              <a:rPr lang="en-US" dirty="0"/>
              <a:t>In many production operations, however, there is another type of cost that</a:t>
            </a:r>
            <a:r>
              <a:rPr lang="en-US" dirty="0" smtClean="0"/>
              <a:t>, while </a:t>
            </a:r>
            <a:r>
              <a:rPr lang="en-US" dirty="0"/>
              <a:t>representing a true cost to society, does not show up in the firm’s </a:t>
            </a:r>
            <a:r>
              <a:rPr lang="en-US" dirty="0" smtClean="0"/>
              <a:t>profit and- loss </a:t>
            </a:r>
            <a:r>
              <a:rPr lang="en-US" dirty="0"/>
              <a:t>statement. </a:t>
            </a:r>
            <a:endParaRPr lang="en-US" dirty="0" smtClean="0"/>
          </a:p>
          <a:p>
            <a:pPr algn="just"/>
            <a:r>
              <a:rPr lang="en-US" dirty="0" smtClean="0"/>
              <a:t>These </a:t>
            </a:r>
            <a:r>
              <a:rPr lang="en-US" dirty="0"/>
              <a:t>are </a:t>
            </a:r>
            <a:r>
              <a:rPr lang="en-US" dirty="0" smtClean="0"/>
              <a:t>called external costs. </a:t>
            </a:r>
          </a:p>
          <a:p>
            <a:pPr algn="just"/>
            <a:r>
              <a:rPr lang="en-US" dirty="0" smtClean="0"/>
              <a:t>They </a:t>
            </a:r>
            <a:r>
              <a:rPr lang="en-US" dirty="0"/>
              <a:t>are external because</a:t>
            </a:r>
            <a:r>
              <a:rPr lang="en-US" dirty="0" smtClean="0"/>
              <a:t>, although </a:t>
            </a:r>
            <a:r>
              <a:rPr lang="en-US" dirty="0"/>
              <a:t>they are real costs to some members of society, firms do not </a:t>
            </a:r>
            <a:r>
              <a:rPr lang="en-US" dirty="0" smtClean="0"/>
              <a:t>normally take </a:t>
            </a:r>
            <a:r>
              <a:rPr lang="en-US" dirty="0"/>
              <a:t>them into account when they go about making their decisions about </a:t>
            </a:r>
            <a:r>
              <a:rPr lang="en-US" dirty="0" smtClean="0"/>
              <a:t>output.</a:t>
            </a:r>
          </a:p>
          <a:p>
            <a:pPr algn="just"/>
            <a:r>
              <a:rPr lang="en-US" b="1" dirty="0"/>
              <a:t>Social costs </a:t>
            </a:r>
            <a:r>
              <a:rPr lang="en-US" b="1" dirty="0" smtClean="0"/>
              <a:t>= Private </a:t>
            </a:r>
            <a:r>
              <a:rPr lang="en-US" b="1" dirty="0"/>
              <a:t>costs </a:t>
            </a:r>
            <a:r>
              <a:rPr lang="en-US" b="1" dirty="0" smtClean="0"/>
              <a:t> + External </a:t>
            </a:r>
            <a:r>
              <a:rPr lang="en-US" b="1" dirty="0"/>
              <a:t>(environmental) costs</a:t>
            </a:r>
          </a:p>
        </p:txBody>
      </p:sp>
      <p:sp>
        <p:nvSpPr>
          <p:cNvPr id="4" name="Slide Number Placeholder 3"/>
          <p:cNvSpPr>
            <a:spLocks noGrp="1"/>
          </p:cNvSpPr>
          <p:nvPr>
            <p:ph type="sldNum" sz="quarter" idx="12"/>
          </p:nvPr>
        </p:nvSpPr>
        <p:spPr/>
        <p:txBody>
          <a:bodyPr/>
          <a:lstStyle/>
          <a:p>
            <a:fld id="{FD12D1EF-58C8-4173-B821-F45ED30ABE79}" type="slidenum">
              <a:rPr lang="en-US" smtClean="0"/>
              <a:t>10</a:t>
            </a:fld>
            <a:endParaRPr lang="en-US"/>
          </a:p>
        </p:txBody>
      </p:sp>
    </p:spTree>
    <p:extLst>
      <p:ext uri="{BB962C8B-B14F-4D97-AF65-F5344CB8AC3E}">
        <p14:creationId xmlns:p14="http://schemas.microsoft.com/office/powerpoint/2010/main" val="388430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293"/>
          </a:xfrm>
        </p:spPr>
        <p:txBody>
          <a:bodyPr/>
          <a:lstStyle/>
          <a:p>
            <a:r>
              <a:rPr lang="en-US" b="1" dirty="0" smtClean="0"/>
              <a:t>Externalities</a:t>
            </a:r>
            <a:endParaRPr lang="en-US" dirty="0"/>
          </a:p>
        </p:txBody>
      </p:sp>
      <p:pic>
        <p:nvPicPr>
          <p:cNvPr id="4" name="Content Placeholder 3"/>
          <p:cNvPicPr>
            <a:picLocks noGrp="1" noChangeAspect="1"/>
          </p:cNvPicPr>
          <p:nvPr>
            <p:ph idx="1"/>
          </p:nvPr>
        </p:nvPicPr>
        <p:blipFill>
          <a:blip r:embed="rId2"/>
          <a:stretch>
            <a:fillRect/>
          </a:stretch>
        </p:blipFill>
        <p:spPr>
          <a:xfrm>
            <a:off x="1403927" y="1514764"/>
            <a:ext cx="9060873" cy="4662199"/>
          </a:xfrm>
          <a:prstGeom prst="rect">
            <a:avLst/>
          </a:prstGeom>
        </p:spPr>
      </p:pic>
      <p:sp>
        <p:nvSpPr>
          <p:cNvPr id="5" name="Slide Number Placeholder 4"/>
          <p:cNvSpPr>
            <a:spLocks noGrp="1"/>
          </p:cNvSpPr>
          <p:nvPr>
            <p:ph type="sldNum" sz="quarter" idx="12"/>
          </p:nvPr>
        </p:nvSpPr>
        <p:spPr/>
        <p:txBody>
          <a:bodyPr/>
          <a:lstStyle/>
          <a:p>
            <a:fld id="{FD12D1EF-58C8-4173-B821-F45ED30ABE79}" type="slidenum">
              <a:rPr lang="en-US" smtClean="0"/>
              <a:t>11</a:t>
            </a:fld>
            <a:endParaRPr lang="en-US"/>
          </a:p>
        </p:txBody>
      </p:sp>
    </p:spTree>
    <p:extLst>
      <p:ext uri="{BB962C8B-B14F-4D97-AF65-F5344CB8AC3E}">
        <p14:creationId xmlns:p14="http://schemas.microsoft.com/office/powerpoint/2010/main" val="1382250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4839"/>
          </a:xfrm>
        </p:spPr>
        <p:txBody>
          <a:bodyPr/>
          <a:lstStyle/>
          <a:p>
            <a:r>
              <a:rPr lang="en-US" b="1" dirty="0" smtClean="0"/>
              <a:t>Externalities</a:t>
            </a:r>
            <a:endParaRPr lang="en-US" dirty="0"/>
          </a:p>
        </p:txBody>
      </p:sp>
      <p:pic>
        <p:nvPicPr>
          <p:cNvPr id="4" name="Content Placeholder 3"/>
          <p:cNvPicPr>
            <a:picLocks noGrp="1" noChangeAspect="1"/>
          </p:cNvPicPr>
          <p:nvPr>
            <p:ph idx="1"/>
          </p:nvPr>
        </p:nvPicPr>
        <p:blipFill>
          <a:blip r:embed="rId2"/>
          <a:stretch>
            <a:fillRect/>
          </a:stretch>
        </p:blipFill>
        <p:spPr>
          <a:xfrm>
            <a:off x="1265382" y="1653308"/>
            <a:ext cx="9596581" cy="4703042"/>
          </a:xfrm>
          <a:prstGeom prst="rect">
            <a:avLst/>
          </a:prstGeom>
        </p:spPr>
      </p:pic>
      <p:sp>
        <p:nvSpPr>
          <p:cNvPr id="5" name="Slide Number Placeholder 4"/>
          <p:cNvSpPr>
            <a:spLocks noGrp="1"/>
          </p:cNvSpPr>
          <p:nvPr>
            <p:ph type="sldNum" sz="quarter" idx="12"/>
          </p:nvPr>
        </p:nvSpPr>
        <p:spPr/>
        <p:txBody>
          <a:bodyPr/>
          <a:lstStyle/>
          <a:p>
            <a:fld id="{FD12D1EF-58C8-4173-B821-F45ED30ABE79}" type="slidenum">
              <a:rPr lang="en-US" smtClean="0"/>
              <a:t>12</a:t>
            </a:fld>
            <a:endParaRPr lang="en-US"/>
          </a:p>
        </p:txBody>
      </p:sp>
    </p:spTree>
    <p:extLst>
      <p:ext uri="{BB962C8B-B14F-4D97-AF65-F5344CB8AC3E}">
        <p14:creationId xmlns:p14="http://schemas.microsoft.com/office/powerpoint/2010/main" val="584590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0948"/>
          </a:xfrm>
        </p:spPr>
        <p:txBody>
          <a:bodyPr/>
          <a:lstStyle/>
          <a:p>
            <a:r>
              <a:rPr lang="en-US" b="1" dirty="0" smtClean="0"/>
              <a:t>Externalities</a:t>
            </a:r>
            <a:endParaRPr lang="en-US" dirty="0"/>
          </a:p>
        </p:txBody>
      </p:sp>
      <p:pic>
        <p:nvPicPr>
          <p:cNvPr id="5" name="Content Placeholder 4"/>
          <p:cNvPicPr>
            <a:picLocks noGrp="1" noChangeAspect="1"/>
          </p:cNvPicPr>
          <p:nvPr>
            <p:ph idx="1"/>
          </p:nvPr>
        </p:nvPicPr>
        <p:blipFill>
          <a:blip r:embed="rId2"/>
          <a:stretch>
            <a:fillRect/>
          </a:stretch>
        </p:blipFill>
        <p:spPr>
          <a:xfrm>
            <a:off x="2281383" y="1727200"/>
            <a:ext cx="7546108" cy="4073236"/>
          </a:xfrm>
          <a:prstGeom prst="rect">
            <a:avLst/>
          </a:prstGeom>
        </p:spPr>
      </p:pic>
      <p:sp>
        <p:nvSpPr>
          <p:cNvPr id="6" name="Slide Number Placeholder 5"/>
          <p:cNvSpPr>
            <a:spLocks noGrp="1"/>
          </p:cNvSpPr>
          <p:nvPr>
            <p:ph type="sldNum" sz="quarter" idx="12"/>
          </p:nvPr>
        </p:nvSpPr>
        <p:spPr/>
        <p:txBody>
          <a:bodyPr/>
          <a:lstStyle/>
          <a:p>
            <a:fld id="{FD12D1EF-58C8-4173-B821-F45ED30ABE79}" type="slidenum">
              <a:rPr lang="en-US" smtClean="0"/>
              <a:t>13</a:t>
            </a:fld>
            <a:endParaRPr lang="en-US"/>
          </a:p>
        </p:txBody>
      </p:sp>
    </p:spTree>
    <p:extLst>
      <p:ext uri="{BB962C8B-B14F-4D97-AF65-F5344CB8AC3E}">
        <p14:creationId xmlns:p14="http://schemas.microsoft.com/office/powerpoint/2010/main" val="3020894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3930"/>
          </a:xfrm>
        </p:spPr>
        <p:txBody>
          <a:bodyPr>
            <a:normAutofit fontScale="90000"/>
          </a:bodyPr>
          <a:lstStyle/>
          <a:p>
            <a:r>
              <a:rPr lang="en-US" b="1" dirty="0" smtClean="0"/>
              <a:t>Externalities</a:t>
            </a:r>
            <a:endParaRPr lang="en-US" dirty="0"/>
          </a:p>
        </p:txBody>
      </p:sp>
      <p:pic>
        <p:nvPicPr>
          <p:cNvPr id="4" name="Content Placeholder 3"/>
          <p:cNvPicPr>
            <a:picLocks noGrp="1" noChangeAspect="1"/>
          </p:cNvPicPr>
          <p:nvPr>
            <p:ph idx="1"/>
          </p:nvPr>
        </p:nvPicPr>
        <p:blipFill>
          <a:blip r:embed="rId2"/>
          <a:stretch>
            <a:fillRect/>
          </a:stretch>
        </p:blipFill>
        <p:spPr>
          <a:xfrm>
            <a:off x="2586183" y="979057"/>
            <a:ext cx="6797962" cy="5615708"/>
          </a:xfrm>
          <a:prstGeom prst="rect">
            <a:avLst/>
          </a:prstGeom>
        </p:spPr>
      </p:pic>
      <p:sp>
        <p:nvSpPr>
          <p:cNvPr id="5" name="Slide Number Placeholder 4"/>
          <p:cNvSpPr>
            <a:spLocks noGrp="1"/>
          </p:cNvSpPr>
          <p:nvPr>
            <p:ph type="sldNum" sz="quarter" idx="12"/>
          </p:nvPr>
        </p:nvSpPr>
        <p:spPr/>
        <p:txBody>
          <a:bodyPr/>
          <a:lstStyle/>
          <a:p>
            <a:fld id="{FD12D1EF-58C8-4173-B821-F45ED30ABE79}" type="slidenum">
              <a:rPr lang="en-US" smtClean="0"/>
              <a:t>14</a:t>
            </a:fld>
            <a:endParaRPr lang="en-US"/>
          </a:p>
        </p:txBody>
      </p:sp>
    </p:spTree>
    <p:extLst>
      <p:ext uri="{BB962C8B-B14F-4D97-AF65-F5344CB8AC3E}">
        <p14:creationId xmlns:p14="http://schemas.microsoft.com/office/powerpoint/2010/main" val="46161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3161"/>
          </a:xfrm>
        </p:spPr>
        <p:txBody>
          <a:bodyPr>
            <a:normAutofit/>
          </a:bodyPr>
          <a:lstStyle/>
          <a:p>
            <a:r>
              <a:rPr lang="en-US" sz="3600" b="1" dirty="0" smtClean="0">
                <a:latin typeface="+mn-lt"/>
              </a:rPr>
              <a:t>Shifting of PPF due to Externalities</a:t>
            </a:r>
            <a:endParaRPr lang="en-US" sz="3600" b="1" dirty="0">
              <a:latin typeface="+mn-lt"/>
            </a:endParaRPr>
          </a:p>
        </p:txBody>
      </p:sp>
      <p:pic>
        <p:nvPicPr>
          <p:cNvPr id="4" name="Content Placeholder 3"/>
          <p:cNvPicPr>
            <a:picLocks noGrp="1" noChangeAspect="1"/>
          </p:cNvPicPr>
          <p:nvPr>
            <p:ph idx="1"/>
          </p:nvPr>
        </p:nvPicPr>
        <p:blipFill>
          <a:blip r:embed="rId2"/>
          <a:stretch>
            <a:fillRect/>
          </a:stretch>
        </p:blipFill>
        <p:spPr>
          <a:xfrm>
            <a:off x="1366787" y="1511166"/>
            <a:ext cx="9269129" cy="4665797"/>
          </a:xfrm>
          <a:prstGeom prst="rect">
            <a:avLst/>
          </a:prstGeom>
        </p:spPr>
      </p:pic>
      <p:sp>
        <p:nvSpPr>
          <p:cNvPr id="5" name="Slide Number Placeholder 4"/>
          <p:cNvSpPr>
            <a:spLocks noGrp="1"/>
          </p:cNvSpPr>
          <p:nvPr>
            <p:ph type="sldNum" sz="quarter" idx="12"/>
          </p:nvPr>
        </p:nvSpPr>
        <p:spPr/>
        <p:txBody>
          <a:bodyPr/>
          <a:lstStyle/>
          <a:p>
            <a:fld id="{FD12D1EF-58C8-4173-B821-F45ED30ABE79}" type="slidenum">
              <a:rPr lang="en-US" smtClean="0"/>
              <a:t>15</a:t>
            </a:fld>
            <a:endParaRPr lang="en-US"/>
          </a:p>
        </p:txBody>
      </p:sp>
    </p:spTree>
    <p:extLst>
      <p:ext uri="{BB962C8B-B14F-4D97-AF65-F5344CB8AC3E}">
        <p14:creationId xmlns:p14="http://schemas.microsoft.com/office/powerpoint/2010/main" val="2784012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1020"/>
          </a:xfrm>
        </p:spPr>
        <p:txBody>
          <a:bodyPr/>
          <a:lstStyle/>
          <a:p>
            <a:r>
              <a:rPr lang="en-US" b="1" dirty="0" smtClean="0"/>
              <a:t>Externalities</a:t>
            </a:r>
            <a:endParaRPr lang="en-US" b="1" dirty="0"/>
          </a:p>
        </p:txBody>
      </p:sp>
      <p:sp>
        <p:nvSpPr>
          <p:cNvPr id="3" name="Content Placeholder 2"/>
          <p:cNvSpPr>
            <a:spLocks noGrp="1"/>
          </p:cNvSpPr>
          <p:nvPr>
            <p:ph idx="1"/>
          </p:nvPr>
        </p:nvSpPr>
        <p:spPr/>
        <p:txBody>
          <a:bodyPr/>
          <a:lstStyle/>
          <a:p>
            <a:r>
              <a:rPr lang="en-US" dirty="0" smtClean="0"/>
              <a:t>The inefficiency is caused by an externality.</a:t>
            </a:r>
          </a:p>
          <a:p>
            <a:r>
              <a:rPr lang="en-US" dirty="0" smtClean="0"/>
              <a:t>Market fails to allocate efficiently</a:t>
            </a:r>
          </a:p>
          <a:p>
            <a:endParaRPr lang="en-US" dirty="0" smtClean="0"/>
          </a:p>
        </p:txBody>
      </p:sp>
      <p:sp>
        <p:nvSpPr>
          <p:cNvPr id="4" name="Slide Number Placeholder 3"/>
          <p:cNvSpPr>
            <a:spLocks noGrp="1"/>
          </p:cNvSpPr>
          <p:nvPr>
            <p:ph type="sldNum" sz="quarter" idx="12"/>
          </p:nvPr>
        </p:nvSpPr>
        <p:spPr/>
        <p:txBody>
          <a:bodyPr/>
          <a:lstStyle/>
          <a:p>
            <a:fld id="{C167A3CA-5B7E-4800-B6AB-059203FFD6A8}" type="slidenum">
              <a:rPr lang="en-US" smtClean="0"/>
              <a:t>16</a:t>
            </a:fld>
            <a:endParaRPr lang="en-US"/>
          </a:p>
        </p:txBody>
      </p:sp>
    </p:spTree>
    <p:extLst>
      <p:ext uri="{BB962C8B-B14F-4D97-AF65-F5344CB8AC3E}">
        <p14:creationId xmlns:p14="http://schemas.microsoft.com/office/powerpoint/2010/main" val="1321286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75384"/>
          </a:xfrm>
        </p:spPr>
        <p:txBody>
          <a:bodyPr>
            <a:normAutofit fontScale="90000"/>
          </a:bodyPr>
          <a:lstStyle/>
          <a:p>
            <a:r>
              <a:rPr lang="en-US" b="1" dirty="0"/>
              <a:t>Public Goods</a:t>
            </a:r>
          </a:p>
        </p:txBody>
      </p:sp>
      <p:sp>
        <p:nvSpPr>
          <p:cNvPr id="3" name="Content Placeholder 2"/>
          <p:cNvSpPr>
            <a:spLocks noGrp="1"/>
          </p:cNvSpPr>
          <p:nvPr>
            <p:ph idx="1"/>
          </p:nvPr>
        </p:nvSpPr>
        <p:spPr>
          <a:xfrm>
            <a:off x="535709" y="1164658"/>
            <a:ext cx="10818091" cy="5012306"/>
          </a:xfrm>
        </p:spPr>
        <p:txBody>
          <a:bodyPr>
            <a:normAutofit fontScale="85000" lnSpcReduction="20000"/>
          </a:bodyPr>
          <a:lstStyle/>
          <a:p>
            <a:pPr algn="just"/>
            <a:r>
              <a:rPr lang="en-US" dirty="0" smtClean="0"/>
              <a:t>Goods </a:t>
            </a:r>
            <a:r>
              <a:rPr lang="en-US" dirty="0"/>
              <a:t>that are shared by all  but owned by no one. </a:t>
            </a:r>
            <a:endParaRPr lang="en-US" dirty="0" smtClean="0"/>
          </a:p>
          <a:p>
            <a:pPr algn="just"/>
            <a:endParaRPr lang="en-US" dirty="0"/>
          </a:p>
          <a:p>
            <a:pPr algn="just"/>
            <a:r>
              <a:rPr lang="en-US" dirty="0"/>
              <a:t>There are two fundamental characteristics of public goods that lead to market failure</a:t>
            </a:r>
            <a:r>
              <a:rPr lang="en-US" dirty="0" smtClean="0"/>
              <a:t>.</a:t>
            </a:r>
          </a:p>
          <a:p>
            <a:pPr algn="just"/>
            <a:endParaRPr lang="en-US" dirty="0"/>
          </a:p>
          <a:p>
            <a:pPr algn="just"/>
            <a:r>
              <a:rPr lang="en-US" dirty="0"/>
              <a:t>•</a:t>
            </a:r>
            <a:r>
              <a:rPr lang="en-US" b="1" dirty="0"/>
              <a:t>Non-rivalry</a:t>
            </a:r>
            <a:r>
              <a:rPr lang="en-US" dirty="0"/>
              <a:t>: A good is non rival in consumption if more than one person can consume the same unit of good at the same time. The consumption from individual does not diminish the amount available for others</a:t>
            </a:r>
            <a:r>
              <a:rPr lang="en-US" dirty="0" smtClean="0"/>
              <a:t>.</a:t>
            </a:r>
          </a:p>
          <a:p>
            <a:pPr algn="just"/>
            <a:endParaRPr lang="en-US" dirty="0"/>
          </a:p>
          <a:p>
            <a:pPr algn="just"/>
            <a:r>
              <a:rPr lang="en-US" dirty="0"/>
              <a:t>•</a:t>
            </a:r>
            <a:r>
              <a:rPr lang="en-US" b="1" dirty="0"/>
              <a:t>Non-excludability</a:t>
            </a:r>
            <a:r>
              <a:rPr lang="en-US" dirty="0"/>
              <a:t>: A good is non-excludable if the supplier cannot prevent consumption by people who do not pay. If the person does not contribute to the provision of that good, they cannot be prevented from enjoying that good</a:t>
            </a:r>
            <a:r>
              <a:rPr lang="en-US" dirty="0" smtClean="0"/>
              <a:t>.</a:t>
            </a:r>
          </a:p>
          <a:p>
            <a:pPr algn="just"/>
            <a:endParaRPr lang="en-US" dirty="0"/>
          </a:p>
          <a:p>
            <a:pPr algn="just"/>
            <a:r>
              <a:rPr lang="en-US" dirty="0"/>
              <a:t>•</a:t>
            </a:r>
            <a:r>
              <a:rPr lang="en-US" b="1" i="1" dirty="0"/>
              <a:t>Public good is thus any good that has non-rival in consumption and non-excludable</a:t>
            </a:r>
            <a:endParaRPr lang="en-US" dirty="0"/>
          </a:p>
          <a:p>
            <a:endParaRPr lang="en-US" dirty="0"/>
          </a:p>
        </p:txBody>
      </p:sp>
      <p:sp>
        <p:nvSpPr>
          <p:cNvPr id="5" name="Slide Number Placeholder 4"/>
          <p:cNvSpPr>
            <a:spLocks noGrp="1"/>
          </p:cNvSpPr>
          <p:nvPr>
            <p:ph type="sldNum" sz="quarter" idx="12"/>
          </p:nvPr>
        </p:nvSpPr>
        <p:spPr/>
        <p:txBody>
          <a:bodyPr/>
          <a:lstStyle/>
          <a:p>
            <a:fld id="{FD12D1EF-58C8-4173-B821-F45ED30ABE79}" type="slidenum">
              <a:rPr lang="en-US" smtClean="0"/>
              <a:t>17</a:t>
            </a:fld>
            <a:endParaRPr lang="en-US"/>
          </a:p>
        </p:txBody>
      </p:sp>
    </p:spTree>
    <p:extLst>
      <p:ext uri="{BB962C8B-B14F-4D97-AF65-F5344CB8AC3E}">
        <p14:creationId xmlns:p14="http://schemas.microsoft.com/office/powerpoint/2010/main" val="810707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0111"/>
          </a:xfrm>
        </p:spPr>
        <p:txBody>
          <a:bodyPr>
            <a:normAutofit fontScale="90000"/>
          </a:bodyPr>
          <a:lstStyle/>
          <a:p>
            <a:r>
              <a:rPr lang="en-US" b="1" dirty="0" smtClean="0"/>
              <a:t>Public vs Private goods</a:t>
            </a:r>
            <a:endParaRPr lang="en-US" b="1" dirty="0"/>
          </a:p>
        </p:txBody>
      </p:sp>
      <p:pic>
        <p:nvPicPr>
          <p:cNvPr id="4" name="Content Placeholder 3"/>
          <p:cNvPicPr>
            <a:picLocks noGrp="1" noChangeAspect="1"/>
          </p:cNvPicPr>
          <p:nvPr>
            <p:ph idx="1"/>
          </p:nvPr>
        </p:nvPicPr>
        <p:blipFill>
          <a:blip r:embed="rId2"/>
          <a:stretch>
            <a:fillRect/>
          </a:stretch>
        </p:blipFill>
        <p:spPr>
          <a:xfrm>
            <a:off x="1173019" y="1219200"/>
            <a:ext cx="9735126" cy="5209309"/>
          </a:xfrm>
          <a:prstGeom prst="rect">
            <a:avLst/>
          </a:prstGeom>
        </p:spPr>
      </p:pic>
      <p:sp>
        <p:nvSpPr>
          <p:cNvPr id="5" name="Slide Number Placeholder 4"/>
          <p:cNvSpPr>
            <a:spLocks noGrp="1"/>
          </p:cNvSpPr>
          <p:nvPr>
            <p:ph type="sldNum" sz="quarter" idx="12"/>
          </p:nvPr>
        </p:nvSpPr>
        <p:spPr/>
        <p:txBody>
          <a:bodyPr/>
          <a:lstStyle/>
          <a:p>
            <a:fld id="{FD12D1EF-58C8-4173-B821-F45ED30ABE79}" type="slidenum">
              <a:rPr lang="en-US" smtClean="0"/>
              <a:t>18</a:t>
            </a:fld>
            <a:endParaRPr lang="en-US"/>
          </a:p>
        </p:txBody>
      </p:sp>
    </p:spTree>
    <p:extLst>
      <p:ext uri="{BB962C8B-B14F-4D97-AF65-F5344CB8AC3E}">
        <p14:creationId xmlns:p14="http://schemas.microsoft.com/office/powerpoint/2010/main" val="1984006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37800" cy="595457"/>
          </a:xfrm>
        </p:spPr>
        <p:txBody>
          <a:bodyPr>
            <a:normAutofit fontScale="90000"/>
          </a:bodyPr>
          <a:lstStyle/>
          <a:p>
            <a:r>
              <a:rPr lang="en-US" b="1" dirty="0" smtClean="0"/>
              <a:t>Public vs Private goods</a:t>
            </a:r>
            <a:endParaRPr lang="en-US" dirty="0"/>
          </a:p>
        </p:txBody>
      </p:sp>
      <p:pic>
        <p:nvPicPr>
          <p:cNvPr id="4" name="Content Placeholder 3"/>
          <p:cNvPicPr>
            <a:picLocks noGrp="1" noChangeAspect="1"/>
          </p:cNvPicPr>
          <p:nvPr>
            <p:ph idx="1"/>
          </p:nvPr>
        </p:nvPicPr>
        <p:blipFill>
          <a:blip r:embed="rId2"/>
          <a:stretch>
            <a:fillRect/>
          </a:stretch>
        </p:blipFill>
        <p:spPr>
          <a:xfrm>
            <a:off x="914400" y="1413164"/>
            <a:ext cx="9365673" cy="4943186"/>
          </a:xfrm>
          <a:prstGeom prst="rect">
            <a:avLst/>
          </a:prstGeom>
        </p:spPr>
      </p:pic>
      <p:sp>
        <p:nvSpPr>
          <p:cNvPr id="5" name="Slide Number Placeholder 4"/>
          <p:cNvSpPr>
            <a:spLocks noGrp="1"/>
          </p:cNvSpPr>
          <p:nvPr>
            <p:ph type="sldNum" sz="quarter" idx="12"/>
          </p:nvPr>
        </p:nvSpPr>
        <p:spPr/>
        <p:txBody>
          <a:bodyPr/>
          <a:lstStyle/>
          <a:p>
            <a:fld id="{FD12D1EF-58C8-4173-B821-F45ED30ABE79}" type="slidenum">
              <a:rPr lang="en-US" smtClean="0"/>
              <a:t>19</a:t>
            </a:fld>
            <a:endParaRPr lang="en-US"/>
          </a:p>
        </p:txBody>
      </p:sp>
    </p:spTree>
    <p:extLst>
      <p:ext uri="{BB962C8B-B14F-4D97-AF65-F5344CB8AC3E}">
        <p14:creationId xmlns:p14="http://schemas.microsoft.com/office/powerpoint/2010/main" val="2199225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92620"/>
          </a:xfrm>
        </p:spPr>
        <p:txBody>
          <a:bodyPr/>
          <a:lstStyle/>
          <a:p>
            <a:r>
              <a:rPr lang="en-US" b="1" dirty="0" smtClean="0"/>
              <a:t>Efficient and optimal allocation of goods</a:t>
            </a:r>
            <a:endParaRPr lang="en-US" b="1" dirty="0"/>
          </a:p>
        </p:txBody>
      </p:sp>
      <p:sp>
        <p:nvSpPr>
          <p:cNvPr id="3" name="Content Placeholder 2"/>
          <p:cNvSpPr>
            <a:spLocks noGrp="1"/>
          </p:cNvSpPr>
          <p:nvPr>
            <p:ph idx="1"/>
          </p:nvPr>
        </p:nvSpPr>
        <p:spPr/>
        <p:txBody>
          <a:bodyPr/>
          <a:lstStyle/>
          <a:p>
            <a:r>
              <a:rPr lang="en-US" dirty="0" smtClean="0"/>
              <a:t>Given ideal conditions, markets allocate goods efficiently. </a:t>
            </a:r>
          </a:p>
          <a:p>
            <a:r>
              <a:rPr lang="en-US" dirty="0" smtClean="0"/>
              <a:t>These ideal conditions are: </a:t>
            </a:r>
          </a:p>
          <a:p>
            <a:pPr marL="0" indent="0">
              <a:buNone/>
            </a:pPr>
            <a:r>
              <a:rPr lang="en-US" dirty="0" smtClean="0"/>
              <a:t>1. All goods and services are private goods. </a:t>
            </a:r>
          </a:p>
          <a:p>
            <a:pPr marL="0" indent="0">
              <a:buNone/>
            </a:pPr>
            <a:r>
              <a:rPr lang="en-US" dirty="0" smtClean="0"/>
              <a:t>2. Markets exist for all goods &amp; services produced and consumed</a:t>
            </a:r>
          </a:p>
          <a:p>
            <a:pPr marL="0" indent="0">
              <a:buNone/>
            </a:pPr>
            <a:r>
              <a:rPr lang="en-US" dirty="0" smtClean="0"/>
              <a:t> 3. All markets are perfectly competitive. </a:t>
            </a:r>
          </a:p>
          <a:p>
            <a:pPr marL="0" indent="0">
              <a:buNone/>
            </a:pPr>
            <a:r>
              <a:rPr lang="en-US" dirty="0" smtClean="0"/>
              <a:t>4. All agents are rational with perfect information. </a:t>
            </a:r>
          </a:p>
        </p:txBody>
      </p:sp>
      <p:sp>
        <p:nvSpPr>
          <p:cNvPr id="4" name="Slide Number Placeholder 3"/>
          <p:cNvSpPr>
            <a:spLocks noGrp="1"/>
          </p:cNvSpPr>
          <p:nvPr>
            <p:ph type="sldNum" sz="quarter" idx="12"/>
          </p:nvPr>
        </p:nvSpPr>
        <p:spPr/>
        <p:txBody>
          <a:bodyPr/>
          <a:lstStyle/>
          <a:p>
            <a:fld id="{C167A3CA-5B7E-4800-B6AB-059203FFD6A8}" type="slidenum">
              <a:rPr lang="en-US" smtClean="0"/>
              <a:t>2</a:t>
            </a:fld>
            <a:endParaRPr lang="en-US"/>
          </a:p>
        </p:txBody>
      </p:sp>
    </p:spTree>
    <p:extLst>
      <p:ext uri="{BB962C8B-B14F-4D97-AF65-F5344CB8AC3E}">
        <p14:creationId xmlns:p14="http://schemas.microsoft.com/office/powerpoint/2010/main" val="41807936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1711"/>
          </a:xfrm>
        </p:spPr>
        <p:txBody>
          <a:bodyPr/>
          <a:lstStyle/>
          <a:p>
            <a:r>
              <a:rPr lang="en-US" b="1" dirty="0" smtClean="0"/>
              <a:t>Public Goods</a:t>
            </a:r>
            <a:endParaRPr lang="en-US" dirty="0"/>
          </a:p>
        </p:txBody>
      </p:sp>
      <p:pic>
        <p:nvPicPr>
          <p:cNvPr id="4" name="Content Placeholder 3"/>
          <p:cNvPicPr>
            <a:picLocks noGrp="1" noChangeAspect="1"/>
          </p:cNvPicPr>
          <p:nvPr>
            <p:ph idx="1"/>
          </p:nvPr>
        </p:nvPicPr>
        <p:blipFill>
          <a:blip r:embed="rId2"/>
          <a:stretch>
            <a:fillRect/>
          </a:stretch>
        </p:blipFill>
        <p:spPr>
          <a:xfrm>
            <a:off x="1099127" y="1209964"/>
            <a:ext cx="9245600" cy="5292436"/>
          </a:xfrm>
          <a:prstGeom prst="rect">
            <a:avLst/>
          </a:prstGeom>
        </p:spPr>
      </p:pic>
      <p:sp>
        <p:nvSpPr>
          <p:cNvPr id="5" name="Slide Number Placeholder 4"/>
          <p:cNvSpPr>
            <a:spLocks noGrp="1"/>
          </p:cNvSpPr>
          <p:nvPr>
            <p:ph type="sldNum" sz="quarter" idx="12"/>
          </p:nvPr>
        </p:nvSpPr>
        <p:spPr/>
        <p:txBody>
          <a:bodyPr/>
          <a:lstStyle/>
          <a:p>
            <a:fld id="{FD12D1EF-58C8-4173-B821-F45ED30ABE79}" type="slidenum">
              <a:rPr lang="en-US" smtClean="0"/>
              <a:t>20</a:t>
            </a:fld>
            <a:endParaRPr lang="en-US"/>
          </a:p>
        </p:txBody>
      </p:sp>
    </p:spTree>
    <p:extLst>
      <p:ext uri="{BB962C8B-B14F-4D97-AF65-F5344CB8AC3E}">
        <p14:creationId xmlns:p14="http://schemas.microsoft.com/office/powerpoint/2010/main" val="24189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4911"/>
          </a:xfrm>
        </p:spPr>
        <p:txBody>
          <a:bodyPr/>
          <a:lstStyle/>
          <a:p>
            <a:r>
              <a:rPr lang="en-US" b="1" dirty="0" smtClean="0"/>
              <a:t>Public Goods</a:t>
            </a:r>
            <a:endParaRPr lang="en-US" dirty="0"/>
          </a:p>
        </p:txBody>
      </p:sp>
      <p:sp>
        <p:nvSpPr>
          <p:cNvPr id="3" name="Content Placeholder 2"/>
          <p:cNvSpPr>
            <a:spLocks noGrp="1"/>
          </p:cNvSpPr>
          <p:nvPr>
            <p:ph idx="1"/>
          </p:nvPr>
        </p:nvSpPr>
        <p:spPr/>
        <p:txBody>
          <a:bodyPr/>
          <a:lstStyle/>
          <a:p>
            <a:r>
              <a:rPr lang="en-US" b="1" dirty="0" smtClean="0"/>
              <a:t>Free Rider Problem</a:t>
            </a:r>
          </a:p>
          <a:p>
            <a:r>
              <a:rPr lang="en-US" dirty="0"/>
              <a:t>when one firm (or individual) benefits from the actions and efforts of another without paying or sharing the </a:t>
            </a:r>
            <a:r>
              <a:rPr lang="en-US" dirty="0" smtClean="0"/>
              <a:t>costs.</a:t>
            </a:r>
            <a:endParaRPr lang="en-US" dirty="0"/>
          </a:p>
          <a:p>
            <a:endParaRPr lang="en-US" dirty="0" smtClean="0"/>
          </a:p>
          <a:p>
            <a:endParaRPr lang="en-US" dirty="0"/>
          </a:p>
          <a:p>
            <a:r>
              <a:rPr lang="en-US" dirty="0" smtClean="0"/>
              <a:t>Market fails to allocate efficiently.</a:t>
            </a:r>
          </a:p>
          <a:p>
            <a:endParaRPr lang="en-US" dirty="0"/>
          </a:p>
        </p:txBody>
      </p:sp>
      <p:sp>
        <p:nvSpPr>
          <p:cNvPr id="4" name="Slide Number Placeholder 3"/>
          <p:cNvSpPr>
            <a:spLocks noGrp="1"/>
          </p:cNvSpPr>
          <p:nvPr>
            <p:ph type="sldNum" sz="quarter" idx="12"/>
          </p:nvPr>
        </p:nvSpPr>
        <p:spPr/>
        <p:txBody>
          <a:bodyPr/>
          <a:lstStyle/>
          <a:p>
            <a:fld id="{FD12D1EF-58C8-4173-B821-F45ED30ABE79}" type="slidenum">
              <a:rPr lang="en-US" smtClean="0"/>
              <a:t>21</a:t>
            </a:fld>
            <a:endParaRPr lang="en-US"/>
          </a:p>
        </p:txBody>
      </p:sp>
    </p:spTree>
    <p:extLst>
      <p:ext uri="{BB962C8B-B14F-4D97-AF65-F5344CB8AC3E}">
        <p14:creationId xmlns:p14="http://schemas.microsoft.com/office/powerpoint/2010/main" val="37504960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3166"/>
          </a:xfrm>
        </p:spPr>
        <p:txBody>
          <a:bodyPr>
            <a:normAutofit fontScale="90000"/>
          </a:bodyPr>
          <a:lstStyle/>
          <a:p>
            <a:r>
              <a:rPr lang="en-US" b="1" dirty="0"/>
              <a:t>Tragedy of the Commons</a:t>
            </a:r>
            <a:endParaRPr lang="en-US" dirty="0"/>
          </a:p>
        </p:txBody>
      </p:sp>
      <p:sp>
        <p:nvSpPr>
          <p:cNvPr id="3" name="Content Placeholder 2"/>
          <p:cNvSpPr>
            <a:spLocks noGrp="1"/>
          </p:cNvSpPr>
          <p:nvPr>
            <p:ph idx="1"/>
          </p:nvPr>
        </p:nvSpPr>
        <p:spPr>
          <a:xfrm>
            <a:off x="838200" y="988292"/>
            <a:ext cx="10515600" cy="5188671"/>
          </a:xfrm>
        </p:spPr>
        <p:txBody>
          <a:bodyPr>
            <a:normAutofit fontScale="77500" lnSpcReduction="20000"/>
          </a:bodyPr>
          <a:lstStyle/>
          <a:p>
            <a:endParaRPr lang="en-US" dirty="0"/>
          </a:p>
          <a:p>
            <a:pPr algn="just"/>
            <a:r>
              <a:rPr lang="en-US" sz="3400" dirty="0"/>
              <a:t>A common Resource is a non-excludable but rivalry in consumption resource.</a:t>
            </a:r>
          </a:p>
          <a:p>
            <a:pPr algn="just"/>
            <a:r>
              <a:rPr lang="en-US" sz="3400" b="1" dirty="0" smtClean="0"/>
              <a:t>Open </a:t>
            </a:r>
            <a:r>
              <a:rPr lang="en-US" sz="3400" b="1" dirty="0"/>
              <a:t>access resource </a:t>
            </a:r>
            <a:r>
              <a:rPr lang="en-US" sz="3400" dirty="0"/>
              <a:t>or common resources lead to over exploitation. </a:t>
            </a:r>
            <a:endParaRPr lang="en-US" sz="3400" dirty="0" smtClean="0"/>
          </a:p>
          <a:p>
            <a:pPr algn="just"/>
            <a:r>
              <a:rPr lang="en-US" sz="3400" dirty="0" smtClean="0"/>
              <a:t>This </a:t>
            </a:r>
            <a:r>
              <a:rPr lang="en-US" sz="3400" dirty="0"/>
              <a:t>happens because each user only bears the a portion of the cost of exploitation but receives the full benefit of exploitation. </a:t>
            </a:r>
          </a:p>
          <a:p>
            <a:pPr algn="just"/>
            <a:r>
              <a:rPr lang="en-US" sz="3400" dirty="0" smtClean="0"/>
              <a:t>The </a:t>
            </a:r>
            <a:r>
              <a:rPr lang="en-US" sz="3400" dirty="0"/>
              <a:t>tragedy is that the resulting over-exploitation reduces the benefits of the resources for all of the users. and thus would be better off if they could agree to restrict each individual’s exploitation.</a:t>
            </a:r>
          </a:p>
          <a:p>
            <a:pPr algn="just"/>
            <a:r>
              <a:rPr lang="en-US" sz="3400" dirty="0" smtClean="0"/>
              <a:t>The </a:t>
            </a:r>
            <a:r>
              <a:rPr lang="en-US" sz="3400" dirty="0"/>
              <a:t>natural resources that are subjected to the tragedy of the commons meet two conditions:</a:t>
            </a:r>
          </a:p>
          <a:p>
            <a:pPr algn="just"/>
            <a:r>
              <a:rPr lang="en-US" sz="3400" dirty="0"/>
              <a:t>•</a:t>
            </a:r>
            <a:r>
              <a:rPr lang="en-US" sz="3400" b="1" dirty="0"/>
              <a:t>Open access</a:t>
            </a:r>
            <a:r>
              <a:rPr lang="en-US" sz="3400" dirty="0"/>
              <a:t>: the access to the resource must be unrestrictive. The resource must  be non-excludable but there is rivalry in consumption.</a:t>
            </a:r>
          </a:p>
          <a:p>
            <a:pPr algn="just"/>
            <a:r>
              <a:rPr lang="en-US" sz="3400" dirty="0"/>
              <a:t>•</a:t>
            </a:r>
            <a:r>
              <a:rPr lang="en-US" sz="3400" b="1" dirty="0"/>
              <a:t>Diminishing marginal returns</a:t>
            </a:r>
            <a:r>
              <a:rPr lang="en-US" sz="3400" dirty="0"/>
              <a:t>: The benefit from using the resource must be increasing at a decreasing rate</a:t>
            </a:r>
          </a:p>
          <a:p>
            <a:endParaRPr lang="en-US" dirty="0"/>
          </a:p>
        </p:txBody>
      </p:sp>
      <p:sp>
        <p:nvSpPr>
          <p:cNvPr id="4" name="Slide Number Placeholder 3"/>
          <p:cNvSpPr>
            <a:spLocks noGrp="1"/>
          </p:cNvSpPr>
          <p:nvPr>
            <p:ph type="sldNum" sz="quarter" idx="12"/>
          </p:nvPr>
        </p:nvSpPr>
        <p:spPr/>
        <p:txBody>
          <a:bodyPr/>
          <a:lstStyle/>
          <a:p>
            <a:fld id="{FD12D1EF-58C8-4173-B821-F45ED30ABE79}" type="slidenum">
              <a:rPr lang="en-US" smtClean="0"/>
              <a:t>22</a:t>
            </a:fld>
            <a:endParaRPr lang="en-US"/>
          </a:p>
        </p:txBody>
      </p:sp>
    </p:spTree>
    <p:extLst>
      <p:ext uri="{BB962C8B-B14F-4D97-AF65-F5344CB8AC3E}">
        <p14:creationId xmlns:p14="http://schemas.microsoft.com/office/powerpoint/2010/main" val="1042057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7966"/>
          </a:xfrm>
        </p:spPr>
        <p:txBody>
          <a:bodyPr/>
          <a:lstStyle/>
          <a:p>
            <a:r>
              <a:rPr lang="en-US" b="1" dirty="0"/>
              <a:t>Open-Access Resources</a:t>
            </a:r>
          </a:p>
        </p:txBody>
      </p:sp>
      <p:sp>
        <p:nvSpPr>
          <p:cNvPr id="3" name="Content Placeholder 2"/>
          <p:cNvSpPr>
            <a:spLocks noGrp="1"/>
          </p:cNvSpPr>
          <p:nvPr>
            <p:ph idx="1"/>
          </p:nvPr>
        </p:nvSpPr>
        <p:spPr/>
        <p:txBody>
          <a:bodyPr/>
          <a:lstStyle/>
          <a:p>
            <a:r>
              <a:rPr lang="en-US" dirty="0" smtClean="0"/>
              <a:t>An open-access </a:t>
            </a:r>
            <a:r>
              <a:rPr lang="en-US" dirty="0"/>
              <a:t>resource is a resource or facility that is open to </a:t>
            </a:r>
            <a:r>
              <a:rPr lang="en-US" dirty="0" smtClean="0"/>
              <a:t>uncontrolled access </a:t>
            </a:r>
            <a:r>
              <a:rPr lang="en-US" dirty="0"/>
              <a:t>by individuals who wish to use the resource. </a:t>
            </a:r>
            <a:endParaRPr lang="en-US" dirty="0" smtClean="0"/>
          </a:p>
          <a:p>
            <a:r>
              <a:rPr lang="en-US" dirty="0" smtClean="0"/>
              <a:t>A </a:t>
            </a:r>
            <a:r>
              <a:rPr lang="en-US" dirty="0"/>
              <a:t>classic example is </a:t>
            </a:r>
            <a:r>
              <a:rPr lang="en-US" dirty="0" smtClean="0"/>
              <a:t>an ocean </a:t>
            </a:r>
            <a:r>
              <a:rPr lang="en-US" dirty="0"/>
              <a:t>fishery in which anyone willing to buy a boat and take up fishing </a:t>
            </a:r>
            <a:r>
              <a:rPr lang="en-US" dirty="0" smtClean="0"/>
              <a:t>is free </a:t>
            </a:r>
            <a:r>
              <a:rPr lang="en-US" dirty="0"/>
              <a:t>to do so</a:t>
            </a:r>
            <a:r>
              <a:rPr lang="en-US" dirty="0" smtClean="0"/>
              <a:t>.</a:t>
            </a:r>
          </a:p>
          <a:p>
            <a:endParaRPr lang="en-US" dirty="0"/>
          </a:p>
          <a:p>
            <a:endParaRPr lang="en-US" dirty="0" smtClean="0"/>
          </a:p>
          <a:p>
            <a:r>
              <a:rPr lang="en-US" dirty="0" smtClean="0"/>
              <a:t>Market system also fail if property rights are not well defined.</a:t>
            </a:r>
            <a:endParaRPr lang="en-US" dirty="0"/>
          </a:p>
        </p:txBody>
      </p:sp>
      <p:sp>
        <p:nvSpPr>
          <p:cNvPr id="4" name="Slide Number Placeholder 3"/>
          <p:cNvSpPr>
            <a:spLocks noGrp="1"/>
          </p:cNvSpPr>
          <p:nvPr>
            <p:ph type="sldNum" sz="quarter" idx="12"/>
          </p:nvPr>
        </p:nvSpPr>
        <p:spPr/>
        <p:txBody>
          <a:bodyPr/>
          <a:lstStyle/>
          <a:p>
            <a:fld id="{FD12D1EF-58C8-4173-B821-F45ED30ABE79}" type="slidenum">
              <a:rPr lang="en-US" smtClean="0"/>
              <a:t>23</a:t>
            </a:fld>
            <a:endParaRPr lang="en-US"/>
          </a:p>
        </p:txBody>
      </p:sp>
    </p:spTree>
    <p:extLst>
      <p:ext uri="{BB962C8B-B14F-4D97-AF65-F5344CB8AC3E}">
        <p14:creationId xmlns:p14="http://schemas.microsoft.com/office/powerpoint/2010/main" val="3745063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527" y="365125"/>
            <a:ext cx="10864273" cy="1325563"/>
          </a:xfrm>
        </p:spPr>
        <p:txBody>
          <a:bodyPr>
            <a:normAutofit/>
          </a:bodyPr>
          <a:lstStyle/>
          <a:p>
            <a:r>
              <a:rPr lang="en-US" sz="3600" b="1" dirty="0" smtClean="0">
                <a:latin typeface="+mn-lt"/>
              </a:rPr>
              <a:t>Market failure: When the Invisible </a:t>
            </a:r>
            <a:r>
              <a:rPr lang="en-US" sz="3600" b="1" dirty="0">
                <a:latin typeface="+mn-lt"/>
              </a:rPr>
              <a:t>Hand </a:t>
            </a:r>
            <a:r>
              <a:rPr lang="en-US" sz="3600" b="1" dirty="0" smtClean="0">
                <a:latin typeface="+mn-lt"/>
              </a:rPr>
              <a:t>does not Work</a:t>
            </a:r>
            <a:endParaRPr lang="en-US" sz="3600" b="1" dirty="0">
              <a:latin typeface="+mn-lt"/>
            </a:endParaRPr>
          </a:p>
        </p:txBody>
      </p:sp>
      <p:sp>
        <p:nvSpPr>
          <p:cNvPr id="3" name="Content Placeholder 2"/>
          <p:cNvSpPr>
            <a:spLocks noGrp="1"/>
          </p:cNvSpPr>
          <p:nvPr>
            <p:ph idx="1"/>
          </p:nvPr>
        </p:nvSpPr>
        <p:spPr>
          <a:xfrm>
            <a:off x="838200" y="1450109"/>
            <a:ext cx="10515600" cy="4726854"/>
          </a:xfrm>
        </p:spPr>
        <p:txBody>
          <a:bodyPr>
            <a:normAutofit fontScale="92500" lnSpcReduction="10000"/>
          </a:bodyPr>
          <a:lstStyle/>
          <a:p>
            <a:pPr algn="just"/>
            <a:endParaRPr lang="en-US" dirty="0" smtClean="0"/>
          </a:p>
          <a:p>
            <a:pPr algn="just"/>
            <a:r>
              <a:rPr lang="en-US" dirty="0" smtClean="0"/>
              <a:t>The inability of the market to allocate resources efficiently is called market failure.</a:t>
            </a:r>
          </a:p>
          <a:p>
            <a:pPr algn="just"/>
            <a:endParaRPr lang="en-US" dirty="0" smtClean="0"/>
          </a:p>
          <a:p>
            <a:pPr algn="just"/>
            <a:r>
              <a:rPr lang="en-US" dirty="0" smtClean="0"/>
              <a:t>Market failure occurs when the market outcome does not maximize </a:t>
            </a:r>
            <a:r>
              <a:rPr lang="en-US" dirty="0" err="1" smtClean="0"/>
              <a:t>netbenefits</a:t>
            </a:r>
            <a:r>
              <a:rPr lang="en-US" dirty="0" smtClean="0"/>
              <a:t> of an economic activity.</a:t>
            </a:r>
          </a:p>
          <a:p>
            <a:pPr algn="just"/>
            <a:endParaRPr lang="en-US" dirty="0" smtClean="0"/>
          </a:p>
          <a:p>
            <a:pPr algn="just"/>
            <a:r>
              <a:rPr lang="en-US" dirty="0" smtClean="0"/>
              <a:t> Due to the nature of environmental resources, the market often fail in dealing with environmental resources. </a:t>
            </a:r>
          </a:p>
          <a:p>
            <a:pPr algn="just"/>
            <a:endParaRPr lang="en-US" dirty="0"/>
          </a:p>
          <a:p>
            <a:pPr algn="just"/>
            <a:r>
              <a:rPr lang="en-US" dirty="0" smtClean="0"/>
              <a:t>Why do markets fail?</a:t>
            </a:r>
          </a:p>
        </p:txBody>
      </p:sp>
      <p:sp>
        <p:nvSpPr>
          <p:cNvPr id="4" name="Slide Number Placeholder 3"/>
          <p:cNvSpPr>
            <a:spLocks noGrp="1"/>
          </p:cNvSpPr>
          <p:nvPr>
            <p:ph type="sldNum" sz="quarter" idx="12"/>
          </p:nvPr>
        </p:nvSpPr>
        <p:spPr/>
        <p:txBody>
          <a:bodyPr/>
          <a:lstStyle/>
          <a:p>
            <a:fld id="{C167A3CA-5B7E-4800-B6AB-059203FFD6A8}" type="slidenum">
              <a:rPr lang="en-US" smtClean="0"/>
              <a:t>3</a:t>
            </a:fld>
            <a:endParaRPr lang="en-US"/>
          </a:p>
        </p:txBody>
      </p:sp>
    </p:spTree>
    <p:extLst>
      <p:ext uri="{BB962C8B-B14F-4D97-AF65-F5344CB8AC3E}">
        <p14:creationId xmlns:p14="http://schemas.microsoft.com/office/powerpoint/2010/main" val="3641098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Market failure</a:t>
            </a:r>
            <a:endParaRPr lang="en-US" b="1" dirty="0"/>
          </a:p>
        </p:txBody>
      </p:sp>
      <p:sp>
        <p:nvSpPr>
          <p:cNvPr id="3" name="Content Placeholder 2"/>
          <p:cNvSpPr>
            <a:spLocks noGrp="1"/>
          </p:cNvSpPr>
          <p:nvPr>
            <p:ph idx="1"/>
          </p:nvPr>
        </p:nvSpPr>
        <p:spPr>
          <a:xfrm>
            <a:off x="838200" y="1450109"/>
            <a:ext cx="10515600" cy="4726854"/>
          </a:xfrm>
        </p:spPr>
        <p:txBody>
          <a:bodyPr>
            <a:normAutofit/>
          </a:bodyPr>
          <a:lstStyle/>
          <a:p>
            <a:pPr algn="just"/>
            <a:r>
              <a:rPr lang="en-US" dirty="0" smtClean="0"/>
              <a:t>There are following main reasons for market failures in case of environmental goods. </a:t>
            </a:r>
          </a:p>
          <a:p>
            <a:r>
              <a:rPr lang="en-US" dirty="0" smtClean="0"/>
              <a:t> </a:t>
            </a:r>
            <a:r>
              <a:rPr lang="en-US" b="1" dirty="0" smtClean="0"/>
              <a:t>Imperfect Competition</a:t>
            </a:r>
          </a:p>
          <a:p>
            <a:r>
              <a:rPr lang="en-US" b="1" dirty="0" smtClean="0"/>
              <a:t>Incomplete information</a:t>
            </a:r>
          </a:p>
          <a:p>
            <a:r>
              <a:rPr lang="en-US" b="1" dirty="0" smtClean="0"/>
              <a:t>Externalities </a:t>
            </a:r>
          </a:p>
          <a:p>
            <a:r>
              <a:rPr lang="en-US" b="1" dirty="0" smtClean="0"/>
              <a:t>Inappropriate government intervention</a:t>
            </a:r>
          </a:p>
          <a:p>
            <a:r>
              <a:rPr lang="en-US" b="1" dirty="0" smtClean="0"/>
              <a:t>Public Goods and the Free-rider problem</a:t>
            </a:r>
          </a:p>
          <a:p>
            <a:r>
              <a:rPr lang="en-US" b="1" dirty="0" smtClean="0"/>
              <a:t>Property Right</a:t>
            </a:r>
          </a:p>
        </p:txBody>
      </p:sp>
      <p:sp>
        <p:nvSpPr>
          <p:cNvPr id="4" name="Slide Number Placeholder 3"/>
          <p:cNvSpPr>
            <a:spLocks noGrp="1"/>
          </p:cNvSpPr>
          <p:nvPr>
            <p:ph type="sldNum" sz="quarter" idx="12"/>
          </p:nvPr>
        </p:nvSpPr>
        <p:spPr/>
        <p:txBody>
          <a:bodyPr/>
          <a:lstStyle/>
          <a:p>
            <a:fld id="{C167A3CA-5B7E-4800-B6AB-059203FFD6A8}" type="slidenum">
              <a:rPr lang="en-US" smtClean="0"/>
              <a:t>4</a:t>
            </a:fld>
            <a:endParaRPr lang="en-US"/>
          </a:p>
        </p:txBody>
      </p:sp>
    </p:spTree>
    <p:extLst>
      <p:ext uri="{BB962C8B-B14F-4D97-AF65-F5344CB8AC3E}">
        <p14:creationId xmlns:p14="http://schemas.microsoft.com/office/powerpoint/2010/main" val="3580342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3239"/>
          </a:xfrm>
        </p:spPr>
        <p:txBody>
          <a:bodyPr/>
          <a:lstStyle/>
          <a:p>
            <a:r>
              <a:rPr lang="en-US" b="1" dirty="0" smtClean="0"/>
              <a:t>Externality</a:t>
            </a:r>
            <a:endParaRPr lang="en-US" dirty="0"/>
          </a:p>
        </p:txBody>
      </p:sp>
      <p:sp>
        <p:nvSpPr>
          <p:cNvPr id="3" name="Content Placeholder 2"/>
          <p:cNvSpPr>
            <a:spLocks noGrp="1"/>
          </p:cNvSpPr>
          <p:nvPr>
            <p:ph idx="1"/>
          </p:nvPr>
        </p:nvSpPr>
        <p:spPr/>
        <p:txBody>
          <a:bodyPr/>
          <a:lstStyle/>
          <a:p>
            <a:r>
              <a:rPr lang="en-US" dirty="0" smtClean="0"/>
              <a:t>Externality: “An economic side-effect. </a:t>
            </a:r>
          </a:p>
          <a:p>
            <a:pPr algn="just"/>
            <a:r>
              <a:rPr lang="en-US" dirty="0" smtClean="0"/>
              <a:t>Externalities are costs or benefits arising from an economic activity that affect somebody other than the people engaged in the economic activity and are not reflected fully in prices.” </a:t>
            </a:r>
          </a:p>
          <a:p>
            <a:pPr algn="just"/>
            <a:endParaRPr lang="en-US" dirty="0"/>
          </a:p>
          <a:p>
            <a:pPr algn="just"/>
            <a:r>
              <a:rPr lang="en-US" b="1" dirty="0" smtClean="0"/>
              <a:t>Externalities Cause Market Failure</a:t>
            </a:r>
            <a:endParaRPr lang="en-US" b="1" dirty="0"/>
          </a:p>
        </p:txBody>
      </p:sp>
      <p:sp>
        <p:nvSpPr>
          <p:cNvPr id="4" name="Slide Number Placeholder 3"/>
          <p:cNvSpPr>
            <a:spLocks noGrp="1"/>
          </p:cNvSpPr>
          <p:nvPr>
            <p:ph type="sldNum" sz="quarter" idx="12"/>
          </p:nvPr>
        </p:nvSpPr>
        <p:spPr/>
        <p:txBody>
          <a:bodyPr/>
          <a:lstStyle/>
          <a:p>
            <a:fld id="{C167A3CA-5B7E-4800-B6AB-059203FFD6A8}" type="slidenum">
              <a:rPr lang="en-US" smtClean="0"/>
              <a:t>5</a:t>
            </a:fld>
            <a:endParaRPr lang="en-US"/>
          </a:p>
        </p:txBody>
      </p:sp>
    </p:spTree>
    <p:extLst>
      <p:ext uri="{BB962C8B-B14F-4D97-AF65-F5344CB8AC3E}">
        <p14:creationId xmlns:p14="http://schemas.microsoft.com/office/powerpoint/2010/main" val="3149277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1857"/>
          </a:xfrm>
        </p:spPr>
        <p:txBody>
          <a:bodyPr/>
          <a:lstStyle/>
          <a:p>
            <a:r>
              <a:rPr lang="en-US" dirty="0" smtClean="0"/>
              <a:t>Externalities</a:t>
            </a:r>
            <a:endParaRPr lang="en-US" dirty="0"/>
          </a:p>
        </p:txBody>
      </p:sp>
      <p:pic>
        <p:nvPicPr>
          <p:cNvPr id="5" name="Content Placeholder 4"/>
          <p:cNvPicPr>
            <a:picLocks noGrp="1" noChangeAspect="1"/>
          </p:cNvPicPr>
          <p:nvPr>
            <p:ph idx="1"/>
          </p:nvPr>
        </p:nvPicPr>
        <p:blipFill>
          <a:blip r:embed="rId2"/>
          <a:stretch>
            <a:fillRect/>
          </a:stretch>
        </p:blipFill>
        <p:spPr>
          <a:xfrm>
            <a:off x="1403927" y="2016026"/>
            <a:ext cx="9439564" cy="4597209"/>
          </a:xfrm>
          <a:prstGeom prst="rect">
            <a:avLst/>
          </a:prstGeom>
        </p:spPr>
      </p:pic>
      <p:sp>
        <p:nvSpPr>
          <p:cNvPr id="4" name="Slide Number Placeholder 3"/>
          <p:cNvSpPr>
            <a:spLocks noGrp="1"/>
          </p:cNvSpPr>
          <p:nvPr>
            <p:ph type="sldNum" sz="quarter" idx="12"/>
          </p:nvPr>
        </p:nvSpPr>
        <p:spPr/>
        <p:txBody>
          <a:bodyPr/>
          <a:lstStyle/>
          <a:p>
            <a:fld id="{C167A3CA-5B7E-4800-B6AB-059203FFD6A8}" type="slidenum">
              <a:rPr lang="en-US" smtClean="0"/>
              <a:t>6</a:t>
            </a:fld>
            <a:endParaRPr lang="en-US"/>
          </a:p>
        </p:txBody>
      </p:sp>
    </p:spTree>
    <p:extLst>
      <p:ext uri="{BB962C8B-B14F-4D97-AF65-F5344CB8AC3E}">
        <p14:creationId xmlns:p14="http://schemas.microsoft.com/office/powerpoint/2010/main" val="92874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7130"/>
          </a:xfrm>
        </p:spPr>
        <p:txBody>
          <a:bodyPr/>
          <a:lstStyle/>
          <a:p>
            <a:r>
              <a:rPr lang="en-US" dirty="0" smtClean="0"/>
              <a:t>Externalities</a:t>
            </a:r>
            <a:endParaRPr lang="en-US" dirty="0"/>
          </a:p>
        </p:txBody>
      </p:sp>
      <p:pic>
        <p:nvPicPr>
          <p:cNvPr id="5" name="Content Placeholder 4"/>
          <p:cNvPicPr>
            <a:picLocks noGrp="1" noChangeAspect="1"/>
          </p:cNvPicPr>
          <p:nvPr>
            <p:ph idx="1"/>
          </p:nvPr>
        </p:nvPicPr>
        <p:blipFill>
          <a:blip r:embed="rId2"/>
          <a:stretch>
            <a:fillRect/>
          </a:stretch>
        </p:blipFill>
        <p:spPr>
          <a:xfrm>
            <a:off x="1182255" y="1182256"/>
            <a:ext cx="8654472" cy="4922980"/>
          </a:xfrm>
          <a:prstGeom prst="rect">
            <a:avLst/>
          </a:prstGeom>
        </p:spPr>
      </p:pic>
      <p:sp>
        <p:nvSpPr>
          <p:cNvPr id="4" name="Slide Number Placeholder 3"/>
          <p:cNvSpPr>
            <a:spLocks noGrp="1"/>
          </p:cNvSpPr>
          <p:nvPr>
            <p:ph type="sldNum" sz="quarter" idx="12"/>
          </p:nvPr>
        </p:nvSpPr>
        <p:spPr/>
        <p:txBody>
          <a:bodyPr/>
          <a:lstStyle/>
          <a:p>
            <a:fld id="{C167A3CA-5B7E-4800-B6AB-059203FFD6A8}" type="slidenum">
              <a:rPr lang="en-US" smtClean="0"/>
              <a:t>7</a:t>
            </a:fld>
            <a:endParaRPr lang="en-US"/>
          </a:p>
        </p:txBody>
      </p:sp>
    </p:spTree>
    <p:extLst>
      <p:ext uri="{BB962C8B-B14F-4D97-AF65-F5344CB8AC3E}">
        <p14:creationId xmlns:p14="http://schemas.microsoft.com/office/powerpoint/2010/main" val="3007778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0111"/>
          </a:xfrm>
        </p:spPr>
        <p:txBody>
          <a:bodyPr>
            <a:normAutofit fontScale="90000"/>
          </a:bodyPr>
          <a:lstStyle/>
          <a:p>
            <a:r>
              <a:rPr lang="en-US" b="1" dirty="0" smtClean="0"/>
              <a:t>Externalities</a:t>
            </a:r>
            <a:endParaRPr lang="en-US" dirty="0"/>
          </a:p>
        </p:txBody>
      </p:sp>
      <p:sp>
        <p:nvSpPr>
          <p:cNvPr id="3" name="Content Placeholder 2"/>
          <p:cNvSpPr>
            <a:spLocks noGrp="1"/>
          </p:cNvSpPr>
          <p:nvPr>
            <p:ph idx="1"/>
          </p:nvPr>
        </p:nvSpPr>
        <p:spPr/>
        <p:txBody>
          <a:bodyPr/>
          <a:lstStyle/>
          <a:p>
            <a:r>
              <a:rPr lang="en-US" dirty="0"/>
              <a:t>Consequences of Market Failure in this Case.</a:t>
            </a:r>
          </a:p>
          <a:p>
            <a:pPr marL="0" indent="0">
              <a:buNone/>
            </a:pPr>
            <a:r>
              <a:rPr lang="en-US" dirty="0"/>
              <a:t>•</a:t>
            </a:r>
            <a:r>
              <a:rPr lang="en-US" b="1" dirty="0"/>
              <a:t>Sub-optimal Output</a:t>
            </a:r>
            <a:r>
              <a:rPr lang="en-US" dirty="0"/>
              <a:t>: </a:t>
            </a:r>
            <a:endParaRPr lang="en-US" dirty="0" smtClean="0"/>
          </a:p>
          <a:p>
            <a:endParaRPr lang="en-US" dirty="0"/>
          </a:p>
          <a:p>
            <a:pPr marL="0" indent="0">
              <a:buNone/>
            </a:pPr>
            <a:r>
              <a:rPr lang="en-US" dirty="0" smtClean="0"/>
              <a:t>•</a:t>
            </a:r>
            <a:r>
              <a:rPr lang="en-US" b="1" dirty="0"/>
              <a:t>Sub-optimal </a:t>
            </a:r>
            <a:r>
              <a:rPr lang="en-US" b="1" dirty="0" smtClean="0"/>
              <a:t>Pricing</a:t>
            </a:r>
          </a:p>
          <a:p>
            <a:pPr marL="0" indent="0">
              <a:buNone/>
            </a:pPr>
            <a:endParaRPr lang="en-US" b="1" dirty="0" smtClean="0"/>
          </a:p>
          <a:p>
            <a:pPr marL="0" indent="0">
              <a:buNone/>
            </a:pPr>
            <a:r>
              <a:rPr lang="en-US" dirty="0" smtClean="0"/>
              <a:t>•As </a:t>
            </a:r>
            <a:r>
              <a:rPr lang="en-US" dirty="0"/>
              <a:t>a consequence of the above, the sum of consumer and producer </a:t>
            </a:r>
            <a:r>
              <a:rPr lang="en-US" dirty="0" smtClean="0"/>
              <a:t>surplus is not max.</a:t>
            </a:r>
            <a:endParaRPr lang="en-US" dirty="0"/>
          </a:p>
          <a:p>
            <a:endParaRPr lang="en-US" dirty="0"/>
          </a:p>
        </p:txBody>
      </p:sp>
      <p:sp>
        <p:nvSpPr>
          <p:cNvPr id="4" name="Slide Number Placeholder 3"/>
          <p:cNvSpPr>
            <a:spLocks noGrp="1"/>
          </p:cNvSpPr>
          <p:nvPr>
            <p:ph type="sldNum" sz="quarter" idx="12"/>
          </p:nvPr>
        </p:nvSpPr>
        <p:spPr/>
        <p:txBody>
          <a:bodyPr/>
          <a:lstStyle/>
          <a:p>
            <a:fld id="{FD12D1EF-58C8-4173-B821-F45ED30ABE79}" type="slidenum">
              <a:rPr lang="en-US" smtClean="0"/>
              <a:t>8</a:t>
            </a:fld>
            <a:endParaRPr lang="en-US"/>
          </a:p>
        </p:txBody>
      </p:sp>
    </p:spTree>
    <p:extLst>
      <p:ext uri="{BB962C8B-B14F-4D97-AF65-F5344CB8AC3E}">
        <p14:creationId xmlns:p14="http://schemas.microsoft.com/office/powerpoint/2010/main" val="82166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Externalities </a:t>
            </a:r>
            <a:r>
              <a:rPr lang="en-US" b="1" dirty="0"/>
              <a:t>and environmental problems</a:t>
            </a:r>
          </a:p>
        </p:txBody>
      </p:sp>
      <p:pic>
        <p:nvPicPr>
          <p:cNvPr id="4" name="Content Placeholder 3"/>
          <p:cNvPicPr>
            <a:picLocks noGrp="1" noChangeAspect="1"/>
          </p:cNvPicPr>
          <p:nvPr>
            <p:ph idx="1"/>
          </p:nvPr>
        </p:nvPicPr>
        <p:blipFill>
          <a:blip r:embed="rId2"/>
          <a:stretch>
            <a:fillRect/>
          </a:stretch>
        </p:blipFill>
        <p:spPr>
          <a:xfrm>
            <a:off x="838201" y="1819564"/>
            <a:ext cx="9811326" cy="4017818"/>
          </a:xfrm>
          <a:prstGeom prst="rect">
            <a:avLst/>
          </a:prstGeom>
        </p:spPr>
      </p:pic>
      <p:sp>
        <p:nvSpPr>
          <p:cNvPr id="5" name="Slide Number Placeholder 4"/>
          <p:cNvSpPr>
            <a:spLocks noGrp="1"/>
          </p:cNvSpPr>
          <p:nvPr>
            <p:ph type="sldNum" sz="quarter" idx="12"/>
          </p:nvPr>
        </p:nvSpPr>
        <p:spPr/>
        <p:txBody>
          <a:bodyPr/>
          <a:lstStyle/>
          <a:p>
            <a:fld id="{FD12D1EF-58C8-4173-B821-F45ED30ABE79}" type="slidenum">
              <a:rPr lang="en-US" smtClean="0"/>
              <a:t>9</a:t>
            </a:fld>
            <a:endParaRPr lang="en-US"/>
          </a:p>
        </p:txBody>
      </p:sp>
    </p:spTree>
    <p:extLst>
      <p:ext uri="{BB962C8B-B14F-4D97-AF65-F5344CB8AC3E}">
        <p14:creationId xmlns:p14="http://schemas.microsoft.com/office/powerpoint/2010/main" val="26982411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754</Words>
  <Application>Microsoft Office PowerPoint</Application>
  <PresentationFormat>Widescreen</PresentationFormat>
  <Paragraphs>110</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Economic Efficiency and Markets:  How The Invisible Hand Works   Chapter 2</vt:lpstr>
      <vt:lpstr>Efficient and optimal allocation of goods</vt:lpstr>
      <vt:lpstr>Market failure: When the Invisible Hand does not Work</vt:lpstr>
      <vt:lpstr>Market failure</vt:lpstr>
      <vt:lpstr>Externality</vt:lpstr>
      <vt:lpstr>Externalities</vt:lpstr>
      <vt:lpstr>Externalities</vt:lpstr>
      <vt:lpstr>Externalities</vt:lpstr>
      <vt:lpstr>Externalities and environmental problems</vt:lpstr>
      <vt:lpstr>External Costs</vt:lpstr>
      <vt:lpstr>Externalities</vt:lpstr>
      <vt:lpstr>Externalities</vt:lpstr>
      <vt:lpstr>Externalities</vt:lpstr>
      <vt:lpstr>Externalities</vt:lpstr>
      <vt:lpstr>Shifting of PPF due to Externalities</vt:lpstr>
      <vt:lpstr>Externalities</vt:lpstr>
      <vt:lpstr>Public Goods</vt:lpstr>
      <vt:lpstr>Public vs Private goods</vt:lpstr>
      <vt:lpstr>Public vs Private goods</vt:lpstr>
      <vt:lpstr>Public Goods</vt:lpstr>
      <vt:lpstr>Public Goods</vt:lpstr>
      <vt:lpstr>Tragedy of the Commons</vt:lpstr>
      <vt:lpstr>Open-Access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12</cp:revision>
  <dcterms:created xsi:type="dcterms:W3CDTF">2022-11-14T17:31:00Z</dcterms:created>
  <dcterms:modified xsi:type="dcterms:W3CDTF">2022-11-14T18:24:09Z</dcterms:modified>
</cp:coreProperties>
</file>