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3" r:id="rId2"/>
    <p:sldId id="287" r:id="rId3"/>
    <p:sldId id="291" r:id="rId4"/>
    <p:sldId id="289" r:id="rId5"/>
    <p:sldId id="288" r:id="rId6"/>
    <p:sldId id="281" r:id="rId7"/>
    <p:sldId id="293" r:id="rId8"/>
    <p:sldId id="274" r:id="rId9"/>
    <p:sldId id="301" r:id="rId10"/>
    <p:sldId id="302" r:id="rId11"/>
    <p:sldId id="311" r:id="rId12"/>
    <p:sldId id="307" r:id="rId13"/>
    <p:sldId id="309" r:id="rId14"/>
    <p:sldId id="295" r:id="rId15"/>
    <p:sldId id="297" r:id="rId16"/>
    <p:sldId id="296" r:id="rId17"/>
    <p:sldId id="283" r:id="rId18"/>
    <p:sldId id="258" r:id="rId19"/>
    <p:sldId id="259" r:id="rId20"/>
    <p:sldId id="260" r:id="rId21"/>
    <p:sldId id="261" r:id="rId22"/>
    <p:sldId id="312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0F36-188A-4970-B756-E3898EB074A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C056A-0E10-4261-994D-C61C513D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b="0" smtClean="0">
                <a:latin typeface="Arial" panose="020B0604020202020204" pitchFamily="34" charset="0"/>
              </a:rPr>
              <a:t>Chapter 8 Perfect Competition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9pPr>
          </a:lstStyle>
          <a:p>
            <a:fld id="{303076D3-2E36-4A0D-999C-337533913D7A}" type="slidenum">
              <a:rPr lang="en-US" altLang="en-US" sz="1200" b="0">
                <a:latin typeface="Arial" panose="020B0604020202020204" pitchFamily="34" charset="0"/>
              </a:rPr>
              <a:pPr/>
              <a:t>12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7066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8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226-E2B9-4CD5-9A9B-71567F151332}" type="datetime1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C7B-50AB-465A-A5C0-3F9482E48F43}" type="datetime1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594E-71B5-459D-A86F-02305D6306BB}" type="datetime1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9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F9F8-36D4-47EA-8324-3EDC5DFC4C61}" type="datetime1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4469-AC8C-442E-A984-C0A69AD3DECA}" type="datetime1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480-1B46-4FEB-8287-570FF70F6E91}" type="datetime1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971-6AEF-4C92-B6AE-99941601F0A7}" type="datetime1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E53-4CFD-4DA9-944B-3FA63147AF1A}" type="datetime1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3E1C-D04A-4225-A690-EFD76501DC86}" type="datetime1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6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C0A6-FA8A-479F-B537-416CB59FA85B}" type="datetime1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3EF-2A31-4F64-88FA-67C2D0FE1779}" type="datetime1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7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2FF4-6E55-4E42-8300-40A3DD05A5FD}" type="datetime1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A3CA-5B7E-4800-B6AB-059203FF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855"/>
            <a:ext cx="10515600" cy="400858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Economic Efficiency and Markets: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 How The Invisible Hand Works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+mn-lt"/>
              </a:rPr>
              <a:t>Chapter 2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Four Conditions for Perfect </a:t>
            </a:r>
            <a:r>
              <a:rPr lang="en-US" altLang="en-US" sz="4000" b="1" dirty="0" smtClean="0"/>
              <a:t>Competition</a:t>
            </a:r>
            <a:endParaRPr lang="en-US" altLang="en-US" sz="4000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altLang="en-US" dirty="0"/>
              <a:t>Informed Buyers and Sellers</a:t>
            </a:r>
          </a:p>
          <a:p>
            <a:pPr marL="990600" lvl="1" indent="-533400">
              <a:buNone/>
            </a:pPr>
            <a:r>
              <a:rPr lang="en-US" altLang="en-US" sz="2800" dirty="0"/>
              <a:t>Buyers know the </a:t>
            </a:r>
            <a:r>
              <a:rPr lang="en-US" altLang="en-US" sz="2800" u="sng" dirty="0"/>
              <a:t>prices</a:t>
            </a:r>
            <a:r>
              <a:rPr lang="en-US" altLang="en-US" sz="2800" dirty="0"/>
              <a:t> and </a:t>
            </a:r>
            <a:r>
              <a:rPr lang="en-US" altLang="en-US" sz="2800" u="sng" dirty="0"/>
              <a:t>quality</a:t>
            </a:r>
            <a:r>
              <a:rPr lang="en-US" altLang="en-US" sz="2800" dirty="0"/>
              <a:t> of product sold by all venders to make the best decision</a:t>
            </a:r>
          </a:p>
          <a:p>
            <a:pPr marL="609600" indent="-609600">
              <a:buFontTx/>
              <a:buAutoNum type="arabicPeriod" startAt="3"/>
            </a:pPr>
            <a:r>
              <a:rPr lang="en-US" altLang="en-US" dirty="0"/>
              <a:t>Free Market Entry and Exit</a:t>
            </a:r>
          </a:p>
          <a:p>
            <a:pPr marL="990600" lvl="1" indent="-533400">
              <a:buNone/>
            </a:pPr>
            <a:r>
              <a:rPr lang="en-US" altLang="en-US" sz="2800" dirty="0"/>
              <a:t>	Businesses can enter the market when they can make money and exit when they can’t.</a:t>
            </a:r>
          </a:p>
          <a:p>
            <a:pPr marL="990600" lvl="1" indent="-5334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63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dirty="0" smtClean="0"/>
              <a:t>Perfect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market is perfectly competitive:</a:t>
            </a:r>
          </a:p>
          <a:p>
            <a:r>
              <a:rPr lang="en-US" dirty="0" smtClean="0"/>
              <a:t>Equilibrium condition:</a:t>
            </a:r>
          </a:p>
          <a:p>
            <a:endParaRPr lang="en-US" dirty="0"/>
          </a:p>
          <a:p>
            <a:r>
              <a:rPr lang="en-US" b="1" dirty="0" smtClean="0"/>
              <a:t>MC=MR</a:t>
            </a:r>
          </a:p>
          <a:p>
            <a:endParaRPr lang="en-US" dirty="0" smtClean="0"/>
          </a:p>
          <a:p>
            <a:r>
              <a:rPr lang="en-US" dirty="0" smtClean="0"/>
              <a:t>AR=AC=MC=MR=P</a:t>
            </a:r>
          </a:p>
          <a:p>
            <a:endParaRPr lang="en-US" dirty="0" smtClean="0"/>
          </a:p>
          <a:p>
            <a:r>
              <a:rPr lang="en-US" b="1" dirty="0" smtClean="0"/>
              <a:t>MR=P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28913" y="1524001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0" i="1" dirty="0">
                <a:latin typeface="Arial" panose="020B0604020202020204" pitchFamily="34" charset="0"/>
              </a:rPr>
              <a:t>(a) Firm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663825" y="3595688"/>
            <a:ext cx="3776225" cy="369332"/>
            <a:chOff x="1173663" y="3342600"/>
            <a:chExt cx="3776224" cy="369332"/>
          </a:xfrm>
        </p:grpSpPr>
        <p:sp>
          <p:nvSpPr>
            <p:cNvPr id="34870" name="TextBox 41"/>
            <p:cNvSpPr txBox="1">
              <a:spLocks noChangeArrowheads="1"/>
            </p:cNvSpPr>
            <p:nvPr/>
          </p:nvSpPr>
          <p:spPr bwMode="auto">
            <a:xfrm>
              <a:off x="3688003" y="3342600"/>
              <a:ext cx="1261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 i="1" dirty="0" smtClean="0">
                  <a:latin typeface="Arial" panose="020B0604020202020204" pitchFamily="34" charset="0"/>
                </a:rPr>
                <a:t>d=AR+MR</a:t>
              </a:r>
              <a:endParaRPr lang="en-US" altLang="en-US" sz="1800" b="0" i="1" dirty="0">
                <a:latin typeface="Arial" panose="020B0604020202020204" pitchFamily="34" charset="0"/>
              </a:endParaRPr>
            </a:p>
          </p:txBody>
        </p:sp>
        <p:cxnSp>
          <p:nvCxnSpPr>
            <p:cNvPr id="34871" name="Straight Connector 44"/>
            <p:cNvCxnSpPr>
              <a:cxnSpLocks noChangeShapeType="1"/>
            </p:cNvCxnSpPr>
            <p:nvPr/>
          </p:nvCxnSpPr>
          <p:spPr bwMode="auto">
            <a:xfrm rot="10800000" flipV="1">
              <a:off x="1173663" y="3567538"/>
              <a:ext cx="2514340" cy="2474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919914" y="1524001"/>
            <a:ext cx="2605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0" i="1" dirty="0">
                <a:latin typeface="Arial" panose="020B0604020202020204" pitchFamily="34" charset="0"/>
              </a:rPr>
              <a:t>(b) Industry or market</a:t>
            </a:r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6505575" y="4816476"/>
            <a:ext cx="3790950" cy="709613"/>
            <a:chOff x="5014600" y="4563938"/>
            <a:chExt cx="3791957" cy="710414"/>
          </a:xfrm>
        </p:grpSpPr>
        <p:cxnSp>
          <p:nvCxnSpPr>
            <p:cNvPr id="34865" name="Straight Connector 7"/>
            <p:cNvCxnSpPr>
              <a:cxnSpLocks noChangeShapeType="1"/>
            </p:cNvCxnSpPr>
            <p:nvPr/>
          </p:nvCxnSpPr>
          <p:spPr bwMode="auto">
            <a:xfrm>
              <a:off x="5368218" y="4567275"/>
              <a:ext cx="3027599" cy="158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6" name="Straight Connector 11"/>
            <p:cNvCxnSpPr>
              <a:cxnSpLocks noChangeShapeType="1"/>
            </p:cNvCxnSpPr>
            <p:nvPr/>
          </p:nvCxnSpPr>
          <p:spPr bwMode="auto">
            <a:xfrm rot="5400000">
              <a:off x="6622456" y="4662422"/>
              <a:ext cx="19855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67" name="TextBox 12"/>
            <p:cNvSpPr txBox="1">
              <a:spLocks noChangeArrowheads="1"/>
            </p:cNvSpPr>
            <p:nvPr/>
          </p:nvSpPr>
          <p:spPr bwMode="auto">
            <a:xfrm>
              <a:off x="6540593" y="4778493"/>
              <a:ext cx="362046" cy="36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 i="1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4868" name="TextBox 13"/>
            <p:cNvSpPr txBox="1">
              <a:spLocks noChangeArrowheads="1"/>
            </p:cNvSpPr>
            <p:nvPr/>
          </p:nvSpPr>
          <p:spPr bwMode="auto">
            <a:xfrm>
              <a:off x="7529868" y="4576652"/>
              <a:ext cx="1276689" cy="69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Quantity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 per period</a:t>
              </a:r>
            </a:p>
          </p:txBody>
        </p:sp>
        <p:sp>
          <p:nvSpPr>
            <p:cNvPr id="34869" name="TextBox 49"/>
            <p:cNvSpPr txBox="1">
              <a:spLocks noChangeArrowheads="1"/>
            </p:cNvSpPr>
            <p:nvPr/>
          </p:nvSpPr>
          <p:spPr bwMode="auto">
            <a:xfrm>
              <a:off x="5014600" y="4778910"/>
              <a:ext cx="312843" cy="368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2303464" y="4778376"/>
            <a:ext cx="3514725" cy="696913"/>
            <a:chOff x="813300" y="4525173"/>
            <a:chExt cx="3513990" cy="696968"/>
          </a:xfrm>
        </p:grpSpPr>
        <p:cxnSp>
          <p:nvCxnSpPr>
            <p:cNvPr id="34860" name="Straight Connector 31"/>
            <p:cNvCxnSpPr>
              <a:cxnSpLocks noChangeShapeType="1"/>
            </p:cNvCxnSpPr>
            <p:nvPr/>
          </p:nvCxnSpPr>
          <p:spPr bwMode="auto">
            <a:xfrm>
              <a:off x="1173442" y="4567275"/>
              <a:ext cx="3028459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61" name="TextBox 34"/>
            <p:cNvSpPr txBox="1">
              <a:spLocks noChangeArrowheads="1"/>
            </p:cNvSpPr>
            <p:nvPr/>
          </p:nvSpPr>
          <p:spPr bwMode="auto">
            <a:xfrm>
              <a:off x="2179852" y="4774430"/>
              <a:ext cx="311085" cy="366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 i="1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4862" name="TextBox 35"/>
            <p:cNvSpPr txBox="1">
              <a:spLocks noChangeArrowheads="1"/>
            </p:cNvSpPr>
            <p:nvPr/>
          </p:nvSpPr>
          <p:spPr bwMode="auto">
            <a:xfrm>
              <a:off x="3051207" y="4525173"/>
              <a:ext cx="1276083" cy="696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Quantity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 per period</a:t>
              </a:r>
            </a:p>
          </p:txBody>
        </p:sp>
        <p:sp>
          <p:nvSpPr>
            <p:cNvPr id="34863" name="TextBox 51"/>
            <p:cNvSpPr txBox="1">
              <a:spLocks noChangeArrowheads="1"/>
            </p:cNvSpPr>
            <p:nvPr/>
          </p:nvSpPr>
          <p:spPr bwMode="auto">
            <a:xfrm>
              <a:off x="813300" y="4774430"/>
              <a:ext cx="311085" cy="366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0</a:t>
              </a:r>
            </a:p>
          </p:txBody>
        </p:sp>
        <p:cxnSp>
          <p:nvCxnSpPr>
            <p:cNvPr id="34864" name="Straight Connector 55"/>
            <p:cNvCxnSpPr>
              <a:cxnSpLocks noChangeShapeType="1"/>
            </p:cNvCxnSpPr>
            <p:nvPr/>
          </p:nvCxnSpPr>
          <p:spPr bwMode="auto">
            <a:xfrm rot="5400000">
              <a:off x="2207449" y="4668395"/>
              <a:ext cx="19877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2987676" y="2124076"/>
            <a:ext cx="1795463" cy="2181225"/>
            <a:chOff x="1496410" y="1871088"/>
            <a:chExt cx="1795520" cy="2182105"/>
          </a:xfrm>
        </p:grpSpPr>
        <p:sp>
          <p:nvSpPr>
            <p:cNvPr id="34858" name="Freeform 69"/>
            <p:cNvSpPr>
              <a:spLocks noChangeArrowheads="1"/>
            </p:cNvSpPr>
            <p:nvPr/>
          </p:nvSpPr>
          <p:spPr bwMode="auto">
            <a:xfrm>
              <a:off x="1496410" y="2026726"/>
              <a:ext cx="1697092" cy="2026467"/>
            </a:xfrm>
            <a:custGeom>
              <a:avLst/>
              <a:gdLst>
                <a:gd name="T0" fmla="*/ 0 w 1579418"/>
                <a:gd name="T1" fmla="*/ 9317327 h 1710046"/>
                <a:gd name="T2" fmla="*/ 1561839 w 1579418"/>
                <a:gd name="T3" fmla="*/ 7052703 h 1710046"/>
                <a:gd name="T4" fmla="*/ 3245687 w 1579418"/>
                <a:gd name="T5" fmla="*/ 0 h 1710046"/>
                <a:gd name="T6" fmla="*/ 0 60000 65536"/>
                <a:gd name="T7" fmla="*/ 0 60000 65536"/>
                <a:gd name="T8" fmla="*/ 0 60000 65536"/>
                <a:gd name="T9" fmla="*/ 0 w 1579418"/>
                <a:gd name="T10" fmla="*/ 0 h 1710046"/>
                <a:gd name="T11" fmla="*/ 1579418 w 1579418"/>
                <a:gd name="T12" fmla="*/ 1710046 h 17100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79418" h="1710046">
                  <a:moveTo>
                    <a:pt x="0" y="1710046"/>
                  </a:moveTo>
                  <a:cubicBezTo>
                    <a:pt x="248392" y="1644732"/>
                    <a:pt x="496785" y="1579418"/>
                    <a:pt x="760021" y="1294410"/>
                  </a:cubicBezTo>
                  <a:cubicBezTo>
                    <a:pt x="1023257" y="1009402"/>
                    <a:pt x="1579418" y="0"/>
                    <a:pt x="1579418" y="0"/>
                  </a:cubicBezTo>
                </a:path>
              </a:pathLst>
            </a:custGeom>
            <a:noFill/>
            <a:ln w="38100" algn="ctr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buFontTx/>
                <a:buChar char="•"/>
                <a:defRPr/>
              </a:pPr>
              <a:endParaRPr lang="en-US" sz="3400">
                <a:latin typeface="Arial" charset="0"/>
              </a:endParaRPr>
            </a:p>
          </p:txBody>
        </p:sp>
        <p:sp>
          <p:nvSpPr>
            <p:cNvPr id="34859" name="TextBox 49"/>
            <p:cNvSpPr txBox="1">
              <a:spLocks noChangeArrowheads="1"/>
            </p:cNvSpPr>
            <p:nvPr/>
          </p:nvSpPr>
          <p:spPr bwMode="auto">
            <a:xfrm>
              <a:off x="2752163" y="1871088"/>
              <a:ext cx="539767" cy="36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 i="1">
                  <a:latin typeface="Arial" panose="020B0604020202020204" pitchFamily="34" charset="0"/>
                </a:rPr>
                <a:t>MC</a:t>
              </a:r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2844800" y="2803526"/>
            <a:ext cx="2700338" cy="995363"/>
            <a:chOff x="1353673" y="2551452"/>
            <a:chExt cx="2700910" cy="994697"/>
          </a:xfrm>
        </p:grpSpPr>
        <p:sp>
          <p:nvSpPr>
            <p:cNvPr id="34856" name="Freeform 73"/>
            <p:cNvSpPr>
              <a:spLocks noChangeArrowheads="1"/>
            </p:cNvSpPr>
            <p:nvPr/>
          </p:nvSpPr>
          <p:spPr bwMode="auto">
            <a:xfrm>
              <a:off x="1353673" y="2822733"/>
              <a:ext cx="2130876" cy="723416"/>
            </a:xfrm>
            <a:custGeom>
              <a:avLst/>
              <a:gdLst>
                <a:gd name="T0" fmla="*/ 0 w 1535502"/>
                <a:gd name="T1" fmla="*/ 0 h 576532"/>
                <a:gd name="T2" fmla="*/ 18267761 w 1535502"/>
                <a:gd name="T3" fmla="*/ 5490545 h 576532"/>
                <a:gd name="T4" fmla="*/ 40645775 w 1535502"/>
                <a:gd name="T5" fmla="*/ 415953 h 576532"/>
                <a:gd name="T6" fmla="*/ 0 60000 65536"/>
                <a:gd name="T7" fmla="*/ 0 60000 65536"/>
                <a:gd name="T8" fmla="*/ 0 60000 65536"/>
                <a:gd name="T9" fmla="*/ 0 w 1535502"/>
                <a:gd name="T10" fmla="*/ 0 h 576532"/>
                <a:gd name="T11" fmla="*/ 1535502 w 1535502"/>
                <a:gd name="T12" fmla="*/ 576532 h 5765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5502" h="576532">
                  <a:moveTo>
                    <a:pt x="0" y="0"/>
                  </a:moveTo>
                  <a:cubicBezTo>
                    <a:pt x="217098" y="281077"/>
                    <a:pt x="434196" y="562154"/>
                    <a:pt x="690113" y="569343"/>
                  </a:cubicBezTo>
                  <a:cubicBezTo>
                    <a:pt x="946030" y="576532"/>
                    <a:pt x="1394604" y="133709"/>
                    <a:pt x="1535502" y="43132"/>
                  </a:cubicBezTo>
                </a:path>
              </a:pathLst>
            </a:cu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buFontTx/>
                <a:buChar char="•"/>
                <a:defRPr/>
              </a:pPr>
              <a:endParaRPr lang="en-US" sz="3400">
                <a:latin typeface="Arial" charset="0"/>
              </a:endParaRPr>
            </a:p>
          </p:txBody>
        </p:sp>
        <p:sp>
          <p:nvSpPr>
            <p:cNvPr id="34857" name="TextBox 47"/>
            <p:cNvSpPr txBox="1">
              <a:spLocks noChangeArrowheads="1"/>
            </p:cNvSpPr>
            <p:nvPr/>
          </p:nvSpPr>
          <p:spPr bwMode="auto">
            <a:xfrm>
              <a:off x="3413097" y="2551452"/>
              <a:ext cx="641486" cy="36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 i="1">
                  <a:latin typeface="Arial" panose="020B0604020202020204" pitchFamily="34" charset="0"/>
                </a:rPr>
                <a:t>ATC</a:t>
              </a:r>
            </a:p>
          </p:txBody>
        </p:sp>
      </p:grpSp>
      <p:cxnSp>
        <p:nvCxnSpPr>
          <p:cNvPr id="41" name="Straight Connector 62"/>
          <p:cNvCxnSpPr>
            <a:cxnSpLocks noChangeShapeType="1"/>
          </p:cNvCxnSpPr>
          <p:nvPr/>
        </p:nvCxnSpPr>
        <p:spPr bwMode="auto">
          <a:xfrm rot="16200000" flipH="1">
            <a:off x="3302001" y="4316413"/>
            <a:ext cx="989012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1912939" y="2058988"/>
            <a:ext cx="765175" cy="2754312"/>
            <a:chOff x="422431" y="1806464"/>
            <a:chExt cx="765115" cy="2754299"/>
          </a:xfrm>
        </p:grpSpPr>
        <p:cxnSp>
          <p:nvCxnSpPr>
            <p:cNvPr id="34852" name="Straight Connector 5"/>
            <p:cNvCxnSpPr>
              <a:cxnSpLocks noChangeShapeType="1"/>
            </p:cNvCxnSpPr>
            <p:nvPr/>
          </p:nvCxnSpPr>
          <p:spPr bwMode="auto">
            <a:xfrm rot="5400000">
              <a:off x="-190396" y="3182821"/>
              <a:ext cx="2754299" cy="158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3" name="Straight Connector 9"/>
            <p:cNvCxnSpPr>
              <a:cxnSpLocks noChangeShapeType="1"/>
            </p:cNvCxnSpPr>
            <p:nvPr/>
          </p:nvCxnSpPr>
          <p:spPr bwMode="auto">
            <a:xfrm rot="10800000">
              <a:off x="1035936" y="3567538"/>
              <a:ext cx="150819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4" name="TextBox 14"/>
            <p:cNvSpPr txBox="1">
              <a:spLocks noChangeArrowheads="1"/>
            </p:cNvSpPr>
            <p:nvPr/>
          </p:nvSpPr>
          <p:spPr bwMode="auto">
            <a:xfrm rot="-5400000">
              <a:off x="-254648" y="2901053"/>
              <a:ext cx="1720842" cy="366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Dollars per unit</a:t>
              </a:r>
            </a:p>
          </p:txBody>
        </p:sp>
        <p:sp>
          <p:nvSpPr>
            <p:cNvPr id="34855" name="TextBox 15"/>
            <p:cNvSpPr txBox="1">
              <a:spLocks noChangeArrowheads="1"/>
            </p:cNvSpPr>
            <p:nvPr/>
          </p:nvSpPr>
          <p:spPr bwMode="auto">
            <a:xfrm>
              <a:off x="792633" y="332700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 i="1"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6208923" y="1625599"/>
            <a:ext cx="705697" cy="3150480"/>
            <a:chOff x="4671991" y="1191273"/>
            <a:chExt cx="705697" cy="3367902"/>
          </a:xfrm>
        </p:grpSpPr>
        <p:cxnSp>
          <p:nvCxnSpPr>
            <p:cNvPr id="34848" name="Straight Connector 30"/>
            <p:cNvCxnSpPr>
              <a:cxnSpLocks noChangeShapeType="1"/>
            </p:cNvCxnSpPr>
            <p:nvPr/>
          </p:nvCxnSpPr>
          <p:spPr bwMode="auto">
            <a:xfrm rot="5400000">
              <a:off x="3999502" y="3180990"/>
              <a:ext cx="2754785" cy="158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9" name="Straight Connector 32"/>
            <p:cNvCxnSpPr>
              <a:cxnSpLocks noChangeShapeType="1"/>
            </p:cNvCxnSpPr>
            <p:nvPr/>
          </p:nvCxnSpPr>
          <p:spPr bwMode="auto">
            <a:xfrm rot="10800000">
              <a:off x="5226168" y="3567538"/>
              <a:ext cx="150886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0" name="TextBox 36"/>
            <p:cNvSpPr txBox="1">
              <a:spLocks noChangeArrowheads="1"/>
            </p:cNvSpPr>
            <p:nvPr/>
          </p:nvSpPr>
          <p:spPr bwMode="auto">
            <a:xfrm rot="16200000">
              <a:off x="3931761" y="1931503"/>
              <a:ext cx="18497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</a:rPr>
                <a:t>Price </a:t>
              </a:r>
              <a:r>
                <a:rPr lang="en-US" altLang="en-US" sz="1600" b="0" dirty="0">
                  <a:latin typeface="Arial" panose="020B0604020202020204" pitchFamily="34" charset="0"/>
                </a:rPr>
                <a:t>per uni</a:t>
              </a:r>
              <a:r>
                <a:rPr lang="en-US" altLang="en-US" sz="1800" b="0" dirty="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4851" name="TextBox 37"/>
            <p:cNvSpPr txBox="1">
              <a:spLocks noChangeArrowheads="1"/>
            </p:cNvSpPr>
            <p:nvPr/>
          </p:nvSpPr>
          <p:spPr bwMode="auto">
            <a:xfrm>
              <a:off x="4975734" y="334886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</a:t>
              </a:r>
            </a:p>
          </p:txBody>
        </p:sp>
      </p:grpSp>
      <p:cxnSp>
        <p:nvCxnSpPr>
          <p:cNvPr id="60" name="Straight Connector 59"/>
          <p:cNvCxnSpPr>
            <a:cxnSpLocks noChangeShapeType="1"/>
          </p:cNvCxnSpPr>
          <p:nvPr/>
        </p:nvCxnSpPr>
        <p:spPr bwMode="auto">
          <a:xfrm rot="5400000" flipH="1" flipV="1">
            <a:off x="7707313" y="4318000"/>
            <a:ext cx="100806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80"/>
          <p:cNvGrpSpPr>
            <a:grpSpLocks/>
          </p:cNvGrpSpPr>
          <p:nvPr/>
        </p:nvGrpSpPr>
        <p:grpSpPr bwMode="auto">
          <a:xfrm>
            <a:off x="7313613" y="2179639"/>
            <a:ext cx="1778000" cy="2390775"/>
            <a:chOff x="5822369" y="1927433"/>
            <a:chExt cx="1779223" cy="2390215"/>
          </a:xfrm>
        </p:grpSpPr>
        <p:sp>
          <p:nvSpPr>
            <p:cNvPr id="34846" name="Freeform 83"/>
            <p:cNvSpPr>
              <a:spLocks noChangeArrowheads="1"/>
            </p:cNvSpPr>
            <p:nvPr/>
          </p:nvSpPr>
          <p:spPr bwMode="auto">
            <a:xfrm>
              <a:off x="5822369" y="2338879"/>
              <a:ext cx="1537175" cy="1978769"/>
            </a:xfrm>
            <a:custGeom>
              <a:avLst/>
              <a:gdLst>
                <a:gd name="T0" fmla="*/ 0 w 593079"/>
                <a:gd name="T1" fmla="*/ 441031667 h 1210455"/>
                <a:gd name="T2" fmla="*/ 2147483647 w 593079"/>
                <a:gd name="T3" fmla="*/ 253134286 h 1210455"/>
                <a:gd name="T4" fmla="*/ 2147483647 w 593079"/>
                <a:gd name="T5" fmla="*/ 0 h 1210455"/>
                <a:gd name="T6" fmla="*/ 0 60000 65536"/>
                <a:gd name="T7" fmla="*/ 0 60000 65536"/>
                <a:gd name="T8" fmla="*/ 0 60000 65536"/>
                <a:gd name="T9" fmla="*/ 0 w 593079"/>
                <a:gd name="T10" fmla="*/ 0 h 1210455"/>
                <a:gd name="T11" fmla="*/ 593079 w 593079"/>
                <a:gd name="T12" fmla="*/ 1210455 h 12104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3079" h="1210455">
                  <a:moveTo>
                    <a:pt x="0" y="1210455"/>
                  </a:moveTo>
                  <a:cubicBezTo>
                    <a:pt x="101118" y="1093808"/>
                    <a:pt x="273712" y="896494"/>
                    <a:pt x="372559" y="694751"/>
                  </a:cubicBezTo>
                  <a:cubicBezTo>
                    <a:pt x="471406" y="493008"/>
                    <a:pt x="547673" y="227058"/>
                    <a:pt x="593079" y="0"/>
                  </a:cubicBezTo>
                </a:path>
              </a:pathLst>
            </a:cu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Tx/>
                <a:buChar char="•"/>
              </a:pPr>
              <a:endParaRPr lang="en-US" altLang="en-US" sz="3400" b="0">
                <a:latin typeface="Arial" panose="020B0604020202020204" pitchFamily="34" charset="0"/>
              </a:endParaRPr>
            </a:p>
          </p:txBody>
        </p:sp>
        <p:sp>
          <p:nvSpPr>
            <p:cNvPr id="34847" name="TextBox 49"/>
            <p:cNvSpPr txBox="1">
              <a:spLocks noChangeArrowheads="1"/>
            </p:cNvSpPr>
            <p:nvPr/>
          </p:nvSpPr>
          <p:spPr bwMode="auto">
            <a:xfrm>
              <a:off x="7264811" y="1927433"/>
              <a:ext cx="336781" cy="36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 i="1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7380288" y="2884489"/>
            <a:ext cx="2279650" cy="1677987"/>
            <a:chOff x="5889626" y="2632162"/>
            <a:chExt cx="2278949" cy="1677988"/>
          </a:xfrm>
        </p:grpSpPr>
        <p:sp>
          <p:nvSpPr>
            <p:cNvPr id="34844" name="Freeform 92"/>
            <p:cNvSpPr>
              <a:spLocks noChangeArrowheads="1"/>
            </p:cNvSpPr>
            <p:nvPr/>
          </p:nvSpPr>
          <p:spPr bwMode="auto">
            <a:xfrm rot="5400000">
              <a:off x="6110423" y="2411365"/>
              <a:ext cx="1537585" cy="1979179"/>
            </a:xfrm>
            <a:custGeom>
              <a:avLst/>
              <a:gdLst>
                <a:gd name="T0" fmla="*/ 0 w 593079"/>
                <a:gd name="T1" fmla="*/ 442038479 h 1210455"/>
                <a:gd name="T2" fmla="*/ 2147483647 w 593079"/>
                <a:gd name="T3" fmla="*/ 253711632 h 1210455"/>
                <a:gd name="T4" fmla="*/ 2147483647 w 593079"/>
                <a:gd name="T5" fmla="*/ 0 h 1210455"/>
                <a:gd name="T6" fmla="*/ 0 60000 65536"/>
                <a:gd name="T7" fmla="*/ 0 60000 65536"/>
                <a:gd name="T8" fmla="*/ 0 60000 65536"/>
                <a:gd name="T9" fmla="*/ 0 w 593079"/>
                <a:gd name="T10" fmla="*/ 0 h 1210455"/>
                <a:gd name="T11" fmla="*/ 593079 w 593079"/>
                <a:gd name="T12" fmla="*/ 1210455 h 12104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3079" h="1210455">
                  <a:moveTo>
                    <a:pt x="0" y="1210455"/>
                  </a:moveTo>
                  <a:cubicBezTo>
                    <a:pt x="101118" y="1093808"/>
                    <a:pt x="273712" y="896494"/>
                    <a:pt x="372559" y="694751"/>
                  </a:cubicBezTo>
                  <a:cubicBezTo>
                    <a:pt x="471406" y="493008"/>
                    <a:pt x="547673" y="227058"/>
                    <a:pt x="593079" y="0"/>
                  </a:cubicBezTo>
                </a:path>
              </a:pathLst>
            </a:cu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Tx/>
                <a:buChar char="•"/>
              </a:pPr>
              <a:endParaRPr lang="en-US" altLang="en-US" sz="3400" b="0">
                <a:latin typeface="Arial" panose="020B0604020202020204" pitchFamily="34" charset="0"/>
              </a:endParaRPr>
            </a:p>
          </p:txBody>
        </p:sp>
        <p:sp>
          <p:nvSpPr>
            <p:cNvPr id="34845" name="TextBox 49"/>
            <p:cNvSpPr txBox="1">
              <a:spLocks noChangeArrowheads="1"/>
            </p:cNvSpPr>
            <p:nvPr/>
          </p:nvSpPr>
          <p:spPr bwMode="auto">
            <a:xfrm>
              <a:off x="7819432" y="3943437"/>
              <a:ext cx="349143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 i="1"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6865938" y="3770314"/>
            <a:ext cx="1422400" cy="136525"/>
            <a:chOff x="5374513" y="3517225"/>
            <a:chExt cx="1422400" cy="136525"/>
          </a:xfrm>
        </p:grpSpPr>
        <p:cxnSp>
          <p:nvCxnSpPr>
            <p:cNvPr id="34842" name="Straight Connector 58"/>
            <p:cNvCxnSpPr>
              <a:cxnSpLocks noChangeShapeType="1"/>
            </p:cNvCxnSpPr>
            <p:nvPr/>
          </p:nvCxnSpPr>
          <p:spPr bwMode="auto">
            <a:xfrm>
              <a:off x="5374513" y="3567538"/>
              <a:ext cx="1355725" cy="95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3" name="Freeform 183"/>
            <p:cNvSpPr>
              <a:spLocks/>
            </p:cNvSpPr>
            <p:nvPr/>
          </p:nvSpPr>
          <p:spPr bwMode="auto">
            <a:xfrm>
              <a:off x="6652450" y="3517225"/>
              <a:ext cx="144463" cy="136525"/>
            </a:xfrm>
            <a:custGeom>
              <a:avLst/>
              <a:gdLst>
                <a:gd name="T0" fmla="*/ 2147483647 w 106"/>
                <a:gd name="T1" fmla="*/ 2147483647 h 68"/>
                <a:gd name="T2" fmla="*/ 2147483647 w 106"/>
                <a:gd name="T3" fmla="*/ 2147483647 h 68"/>
                <a:gd name="T4" fmla="*/ 2147483647 w 106"/>
                <a:gd name="T5" fmla="*/ 2147483647 h 68"/>
                <a:gd name="T6" fmla="*/ 2147483647 w 106"/>
                <a:gd name="T7" fmla="*/ 2147483647 h 68"/>
                <a:gd name="T8" fmla="*/ 2147483647 w 106"/>
                <a:gd name="T9" fmla="*/ 2147483647 h 68"/>
                <a:gd name="T10" fmla="*/ 2147483647 w 106"/>
                <a:gd name="T11" fmla="*/ 2147483647 h 68"/>
                <a:gd name="T12" fmla="*/ 2147483647 w 106"/>
                <a:gd name="T13" fmla="*/ 2147483647 h 68"/>
                <a:gd name="T14" fmla="*/ 2147483647 w 106"/>
                <a:gd name="T15" fmla="*/ 2147483647 h 68"/>
                <a:gd name="T16" fmla="*/ 2147483647 w 106"/>
                <a:gd name="T17" fmla="*/ 2147483647 h 68"/>
                <a:gd name="T18" fmla="*/ 2147483647 w 106"/>
                <a:gd name="T19" fmla="*/ 2147483647 h 68"/>
                <a:gd name="T20" fmla="*/ 2147483647 w 106"/>
                <a:gd name="T21" fmla="*/ 0 h 68"/>
                <a:gd name="T22" fmla="*/ 2147483647 w 106"/>
                <a:gd name="T23" fmla="*/ 0 h 68"/>
                <a:gd name="T24" fmla="*/ 2147483647 w 106"/>
                <a:gd name="T25" fmla="*/ 2147483647 h 68"/>
                <a:gd name="T26" fmla="*/ 2147483647 w 106"/>
                <a:gd name="T27" fmla="*/ 2147483647 h 68"/>
                <a:gd name="T28" fmla="*/ 2147483647 w 106"/>
                <a:gd name="T29" fmla="*/ 2147483647 h 68"/>
                <a:gd name="T30" fmla="*/ 0 w 106"/>
                <a:gd name="T31" fmla="*/ 2147483647 h 68"/>
                <a:gd name="T32" fmla="*/ 0 w 106"/>
                <a:gd name="T33" fmla="*/ 2147483647 h 68"/>
                <a:gd name="T34" fmla="*/ 2147483647 w 106"/>
                <a:gd name="T35" fmla="*/ 2147483647 h 68"/>
                <a:gd name="T36" fmla="*/ 2147483647 w 106"/>
                <a:gd name="T37" fmla="*/ 2147483647 h 68"/>
                <a:gd name="T38" fmla="*/ 2147483647 w 106"/>
                <a:gd name="T39" fmla="*/ 2147483647 h 68"/>
                <a:gd name="T40" fmla="*/ 2147483647 w 106"/>
                <a:gd name="T41" fmla="*/ 2147483647 h 68"/>
                <a:gd name="T42" fmla="*/ 2147483647 w 106"/>
                <a:gd name="T43" fmla="*/ 2147483647 h 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6"/>
                <a:gd name="T67" fmla="*/ 0 h 68"/>
                <a:gd name="T68" fmla="*/ 106 w 106"/>
                <a:gd name="T69" fmla="*/ 68 h 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6" h="68">
                  <a:moveTo>
                    <a:pt x="56" y="68"/>
                  </a:moveTo>
                  <a:lnTo>
                    <a:pt x="56" y="68"/>
                  </a:lnTo>
                  <a:lnTo>
                    <a:pt x="76" y="65"/>
                  </a:lnTo>
                  <a:lnTo>
                    <a:pt x="91" y="58"/>
                  </a:lnTo>
                  <a:lnTo>
                    <a:pt x="101" y="45"/>
                  </a:lnTo>
                  <a:lnTo>
                    <a:pt x="106" y="32"/>
                  </a:lnTo>
                  <a:lnTo>
                    <a:pt x="101" y="19"/>
                  </a:lnTo>
                  <a:lnTo>
                    <a:pt x="91" y="9"/>
                  </a:lnTo>
                  <a:lnTo>
                    <a:pt x="76" y="3"/>
                  </a:lnTo>
                  <a:lnTo>
                    <a:pt x="56" y="0"/>
                  </a:lnTo>
                  <a:lnTo>
                    <a:pt x="36" y="3"/>
                  </a:lnTo>
                  <a:lnTo>
                    <a:pt x="15" y="9"/>
                  </a:lnTo>
                  <a:lnTo>
                    <a:pt x="5" y="19"/>
                  </a:lnTo>
                  <a:lnTo>
                    <a:pt x="0" y="32"/>
                  </a:lnTo>
                  <a:lnTo>
                    <a:pt x="5" y="45"/>
                  </a:lnTo>
                  <a:lnTo>
                    <a:pt x="15" y="58"/>
                  </a:lnTo>
                  <a:lnTo>
                    <a:pt x="36" y="65"/>
                  </a:lnTo>
                  <a:lnTo>
                    <a:pt x="56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Tx/>
                <a:buChar char="•"/>
              </a:pPr>
              <a:endParaRPr lang="en-US" altLang="en-US" sz="34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88"/>
          <p:cNvGrpSpPr>
            <a:grpSpLocks/>
          </p:cNvGrpSpPr>
          <p:nvPr/>
        </p:nvGrpSpPr>
        <p:grpSpPr bwMode="auto">
          <a:xfrm>
            <a:off x="2705101" y="3175001"/>
            <a:ext cx="2602494" cy="638175"/>
            <a:chOff x="1214644" y="2922761"/>
            <a:chExt cx="2602020" cy="637764"/>
          </a:xfrm>
        </p:grpSpPr>
        <p:sp>
          <p:nvSpPr>
            <p:cNvPr id="34840" name="Freeform 75"/>
            <p:cNvSpPr>
              <a:spLocks noChangeArrowheads="1"/>
            </p:cNvSpPr>
            <p:nvPr/>
          </p:nvSpPr>
          <p:spPr bwMode="auto">
            <a:xfrm>
              <a:off x="1214644" y="3047254"/>
              <a:ext cx="2389517" cy="513271"/>
            </a:xfrm>
            <a:custGeom>
              <a:avLst/>
              <a:gdLst>
                <a:gd name="T0" fmla="*/ 0 w 2389517"/>
                <a:gd name="T1" fmla="*/ 0 h 427007"/>
                <a:gd name="T2" fmla="*/ 362309 w 2389517"/>
                <a:gd name="T3" fmla="*/ 1958754 h 427007"/>
                <a:gd name="T4" fmla="*/ 1061060 w 2389517"/>
                <a:gd name="T5" fmla="*/ 3199304 h 427007"/>
                <a:gd name="T6" fmla="*/ 1889196 w 2389517"/>
                <a:gd name="T7" fmla="*/ 2154641 h 427007"/>
                <a:gd name="T8" fmla="*/ 2389517 w 2389517"/>
                <a:gd name="T9" fmla="*/ 326463 h 4270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9517"/>
                <a:gd name="T16" fmla="*/ 0 h 427007"/>
                <a:gd name="T17" fmla="*/ 2389517 w 2389517"/>
                <a:gd name="T18" fmla="*/ 427007 h 4270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9517" h="427007">
                  <a:moveTo>
                    <a:pt x="0" y="0"/>
                  </a:moveTo>
                  <a:cubicBezTo>
                    <a:pt x="92734" y="94171"/>
                    <a:pt x="211347" y="179717"/>
                    <a:pt x="362309" y="258792"/>
                  </a:cubicBezTo>
                  <a:cubicBezTo>
                    <a:pt x="539150" y="329241"/>
                    <a:pt x="806570" y="418381"/>
                    <a:pt x="1061049" y="422694"/>
                  </a:cubicBezTo>
                  <a:cubicBezTo>
                    <a:pt x="1315528" y="427007"/>
                    <a:pt x="1667774" y="347932"/>
                    <a:pt x="1889185" y="284672"/>
                  </a:cubicBezTo>
                  <a:cubicBezTo>
                    <a:pt x="2110596" y="221412"/>
                    <a:pt x="2389517" y="43132"/>
                    <a:pt x="2389517" y="43132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Tx/>
                <a:buChar char="•"/>
              </a:pPr>
              <a:endParaRPr lang="en-US" altLang="en-US" sz="3400" b="0">
                <a:latin typeface="Arial" panose="020B0604020202020204" pitchFamily="34" charset="0"/>
              </a:endParaRPr>
            </a:p>
          </p:txBody>
        </p:sp>
        <p:sp>
          <p:nvSpPr>
            <p:cNvPr id="34841" name="TextBox 47"/>
            <p:cNvSpPr txBox="1">
              <a:spLocks noChangeArrowheads="1"/>
            </p:cNvSpPr>
            <p:nvPr/>
          </p:nvSpPr>
          <p:spPr bwMode="auto">
            <a:xfrm>
              <a:off x="3631967" y="2922761"/>
              <a:ext cx="184697" cy="3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1800" b="0" i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3525838" y="3355975"/>
            <a:ext cx="341312" cy="534988"/>
            <a:chOff x="2035353" y="3103114"/>
            <a:chExt cx="340508" cy="534724"/>
          </a:xfrm>
        </p:grpSpPr>
        <p:sp>
          <p:nvSpPr>
            <p:cNvPr id="34838" name="Freeform 183"/>
            <p:cNvSpPr>
              <a:spLocks/>
            </p:cNvSpPr>
            <p:nvPr/>
          </p:nvSpPr>
          <p:spPr bwMode="auto">
            <a:xfrm>
              <a:off x="2231398" y="3501333"/>
              <a:ext cx="144463" cy="136505"/>
            </a:xfrm>
            <a:custGeom>
              <a:avLst/>
              <a:gdLst>
                <a:gd name="T0" fmla="*/ 2147483647 w 106"/>
                <a:gd name="T1" fmla="*/ 2147483647 h 68"/>
                <a:gd name="T2" fmla="*/ 2147483647 w 106"/>
                <a:gd name="T3" fmla="*/ 2147483647 h 68"/>
                <a:gd name="T4" fmla="*/ 2147483647 w 106"/>
                <a:gd name="T5" fmla="*/ 2147483647 h 68"/>
                <a:gd name="T6" fmla="*/ 2147483647 w 106"/>
                <a:gd name="T7" fmla="*/ 2147483647 h 68"/>
                <a:gd name="T8" fmla="*/ 2147483647 w 106"/>
                <a:gd name="T9" fmla="*/ 2147483647 h 68"/>
                <a:gd name="T10" fmla="*/ 2147483647 w 106"/>
                <a:gd name="T11" fmla="*/ 2147483647 h 68"/>
                <a:gd name="T12" fmla="*/ 2147483647 w 106"/>
                <a:gd name="T13" fmla="*/ 2147483647 h 68"/>
                <a:gd name="T14" fmla="*/ 2147483647 w 106"/>
                <a:gd name="T15" fmla="*/ 2147483647 h 68"/>
                <a:gd name="T16" fmla="*/ 2147483647 w 106"/>
                <a:gd name="T17" fmla="*/ 2147483647 h 68"/>
                <a:gd name="T18" fmla="*/ 2147483647 w 106"/>
                <a:gd name="T19" fmla="*/ 2147483647 h 68"/>
                <a:gd name="T20" fmla="*/ 2147483647 w 106"/>
                <a:gd name="T21" fmla="*/ 0 h 68"/>
                <a:gd name="T22" fmla="*/ 2147483647 w 106"/>
                <a:gd name="T23" fmla="*/ 0 h 68"/>
                <a:gd name="T24" fmla="*/ 2147483647 w 106"/>
                <a:gd name="T25" fmla="*/ 2147483647 h 68"/>
                <a:gd name="T26" fmla="*/ 2147483647 w 106"/>
                <a:gd name="T27" fmla="*/ 2147483647 h 68"/>
                <a:gd name="T28" fmla="*/ 2147483647 w 106"/>
                <a:gd name="T29" fmla="*/ 2147483647 h 68"/>
                <a:gd name="T30" fmla="*/ 0 w 106"/>
                <a:gd name="T31" fmla="*/ 2147483647 h 68"/>
                <a:gd name="T32" fmla="*/ 0 w 106"/>
                <a:gd name="T33" fmla="*/ 2147483647 h 68"/>
                <a:gd name="T34" fmla="*/ 2147483647 w 106"/>
                <a:gd name="T35" fmla="*/ 2147483647 h 68"/>
                <a:gd name="T36" fmla="*/ 2147483647 w 106"/>
                <a:gd name="T37" fmla="*/ 2147483647 h 68"/>
                <a:gd name="T38" fmla="*/ 2147483647 w 106"/>
                <a:gd name="T39" fmla="*/ 2147483647 h 68"/>
                <a:gd name="T40" fmla="*/ 2147483647 w 106"/>
                <a:gd name="T41" fmla="*/ 2147483647 h 68"/>
                <a:gd name="T42" fmla="*/ 2147483647 w 106"/>
                <a:gd name="T43" fmla="*/ 2147483647 h 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6"/>
                <a:gd name="T67" fmla="*/ 0 h 68"/>
                <a:gd name="T68" fmla="*/ 106 w 106"/>
                <a:gd name="T69" fmla="*/ 68 h 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6" h="68">
                  <a:moveTo>
                    <a:pt x="56" y="68"/>
                  </a:moveTo>
                  <a:lnTo>
                    <a:pt x="56" y="68"/>
                  </a:lnTo>
                  <a:lnTo>
                    <a:pt x="76" y="65"/>
                  </a:lnTo>
                  <a:lnTo>
                    <a:pt x="91" y="58"/>
                  </a:lnTo>
                  <a:lnTo>
                    <a:pt x="101" y="45"/>
                  </a:lnTo>
                  <a:lnTo>
                    <a:pt x="106" y="32"/>
                  </a:lnTo>
                  <a:lnTo>
                    <a:pt x="101" y="19"/>
                  </a:lnTo>
                  <a:lnTo>
                    <a:pt x="91" y="9"/>
                  </a:lnTo>
                  <a:lnTo>
                    <a:pt x="76" y="3"/>
                  </a:lnTo>
                  <a:lnTo>
                    <a:pt x="56" y="0"/>
                  </a:lnTo>
                  <a:lnTo>
                    <a:pt x="36" y="3"/>
                  </a:lnTo>
                  <a:lnTo>
                    <a:pt x="15" y="9"/>
                  </a:lnTo>
                  <a:lnTo>
                    <a:pt x="5" y="19"/>
                  </a:lnTo>
                  <a:lnTo>
                    <a:pt x="0" y="32"/>
                  </a:lnTo>
                  <a:lnTo>
                    <a:pt x="5" y="45"/>
                  </a:lnTo>
                  <a:lnTo>
                    <a:pt x="15" y="58"/>
                  </a:lnTo>
                  <a:lnTo>
                    <a:pt x="36" y="65"/>
                  </a:lnTo>
                  <a:lnTo>
                    <a:pt x="56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Tx/>
                <a:buChar char="•"/>
              </a:pPr>
              <a:endParaRPr lang="en-US" altLang="en-US" sz="3400" b="0">
                <a:latin typeface="Arial" panose="020B0604020202020204" pitchFamily="34" charset="0"/>
              </a:endParaRPr>
            </a:p>
          </p:txBody>
        </p:sp>
        <p:sp>
          <p:nvSpPr>
            <p:cNvPr id="34839" name="TextBox 41"/>
            <p:cNvSpPr txBox="1">
              <a:spLocks noChangeArrowheads="1"/>
            </p:cNvSpPr>
            <p:nvPr/>
          </p:nvSpPr>
          <p:spPr bwMode="auto">
            <a:xfrm>
              <a:off x="2035353" y="3103114"/>
              <a:ext cx="310417" cy="366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Eras Bold ITC" panose="020B0907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 b="0" i="1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34837" name="Rectangle 122"/>
          <p:cNvSpPr>
            <a:spLocks noChangeArrowheads="1"/>
          </p:cNvSpPr>
          <p:nvPr/>
        </p:nvSpPr>
        <p:spPr bwMode="auto">
          <a:xfrm>
            <a:off x="498764" y="157165"/>
            <a:ext cx="101692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Eras Bold ITC" panose="020B0907030504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600" b="0" dirty="0">
                <a:latin typeface="Arial Black" panose="020B0A04020102020204" pitchFamily="34" charset="0"/>
              </a:rPr>
              <a:t>Long-Run Equilibrium for a Firm and the Industry</a:t>
            </a:r>
          </a:p>
        </p:txBody>
      </p:sp>
    </p:spTree>
    <p:extLst>
      <p:ext uri="{BB962C8B-B14F-4D97-AF65-F5344CB8AC3E}">
        <p14:creationId xmlns:p14="http://schemas.microsoft.com/office/powerpoint/2010/main" val="77637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Imperfect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Monopoly</a:t>
            </a:r>
          </a:p>
          <a:p>
            <a:r>
              <a:rPr lang="en-US" altLang="en-US" dirty="0" smtClean="0"/>
              <a:t>Def. a market dominated by a single seller.</a:t>
            </a:r>
          </a:p>
          <a:p>
            <a:r>
              <a:rPr lang="en-US" altLang="en-US" dirty="0" smtClean="0"/>
              <a:t>They take advantage of their monopoly power and </a:t>
            </a:r>
            <a:r>
              <a:rPr lang="en-US" altLang="en-US" u="sng" dirty="0" smtClean="0"/>
              <a:t>charge high prices</a:t>
            </a:r>
            <a:r>
              <a:rPr lang="en-US" alt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b="1" dirty="0" smtClean="0"/>
              <a:t>Imperfect Competition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91" y="1385455"/>
            <a:ext cx="9060874" cy="508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5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r>
              <a:rPr lang="en-US" b="1" dirty="0" smtClean="0"/>
              <a:t>Imperfect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001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Imperfect markets do not allocate goods efficiently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6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Incomplete information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Imperfect information means that either consumer or producer or both …….does not know the true cost and benefits associated with good or activity.</a:t>
            </a:r>
          </a:p>
          <a:p>
            <a:endParaRPr lang="en-US" dirty="0"/>
          </a:p>
          <a:p>
            <a:r>
              <a:rPr lang="en-US" b="1" dirty="0"/>
              <a:t>MPB ≠ MSB</a:t>
            </a:r>
          </a:p>
          <a:p>
            <a:r>
              <a:rPr lang="en-US" b="1" dirty="0"/>
              <a:t>MPC  ≠ MSC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In such a situation market fails to make efficient allocation of resources.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3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b="1" dirty="0" smtClean="0"/>
              <a:t>Externality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Externality: “An economic side-effect. </a:t>
            </a:r>
          </a:p>
          <a:p>
            <a:pPr algn="just"/>
            <a:r>
              <a:rPr lang="en-US" dirty="0" smtClean="0"/>
              <a:t>Externalities are costs or benefits arising from an economic activity that affect somebody other than the people engaged in the economic activity and are not reflected fully in prices.” 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Externalities Cause Market Failure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/>
          <a:lstStyle/>
          <a:p>
            <a:r>
              <a:rPr lang="en-US" b="1" dirty="0" smtClean="0"/>
              <a:t>Externality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• An Externality results when the actions of an individual/firm have direct, unintentional, and uncompensated effect on the well-being of other individuals or profits of other firms. 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b="1" dirty="0" smtClean="0"/>
              <a:t>Direct</a:t>
            </a:r>
            <a:r>
              <a:rPr lang="en-US" dirty="0" smtClean="0"/>
              <a:t>: There has to be a direct effect on well-being of an identifiable individual(s) or profits of firms. </a:t>
            </a:r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b="1" dirty="0" smtClean="0"/>
              <a:t>Unintentional</a:t>
            </a:r>
            <a:r>
              <a:rPr lang="en-US" dirty="0" smtClean="0"/>
              <a:t>: The effect rather than the action has to be unintentional. </a:t>
            </a:r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b="1" dirty="0" smtClean="0"/>
              <a:t>Uncompensated</a:t>
            </a:r>
            <a:r>
              <a:rPr lang="en-US" dirty="0" smtClean="0"/>
              <a:t>: The responsible actor is not compensated for their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 smtClean="0"/>
              <a:t>Examples of 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Cigarette smoking. </a:t>
            </a:r>
          </a:p>
          <a:p>
            <a:r>
              <a:rPr lang="en-US" dirty="0" smtClean="0"/>
              <a:t>Air pollution from factories and power plants.</a:t>
            </a:r>
          </a:p>
          <a:p>
            <a:pPr algn="just"/>
            <a:r>
              <a:rPr lang="en-US" dirty="0" smtClean="0"/>
              <a:t>If a neighbor keep their houses and flower gardens well maintained, the value of the houses in that neighborhood is likely to rise.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9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r>
              <a:rPr lang="en-US" b="1" dirty="0" smtClean="0"/>
              <a:t>Efficient and optimal allocation of goods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ideal conditions, markets allocate goods efficiently. </a:t>
            </a:r>
          </a:p>
          <a:p>
            <a:r>
              <a:rPr lang="en-US" dirty="0" smtClean="0"/>
              <a:t>These ideal conditions are: </a:t>
            </a:r>
          </a:p>
          <a:p>
            <a:pPr marL="0" indent="0">
              <a:buNone/>
            </a:pPr>
            <a:r>
              <a:rPr lang="en-US" dirty="0" smtClean="0"/>
              <a:t>1. All goods and services are private goods. </a:t>
            </a:r>
          </a:p>
          <a:p>
            <a:pPr marL="0" indent="0">
              <a:buNone/>
            </a:pPr>
            <a:r>
              <a:rPr lang="en-US" dirty="0" smtClean="0"/>
              <a:t>2. Markets exist for all goods &amp; services produced and consumed</a:t>
            </a:r>
          </a:p>
          <a:p>
            <a:pPr marL="0" indent="0">
              <a:buNone/>
            </a:pPr>
            <a:r>
              <a:rPr lang="en-US" dirty="0" smtClean="0"/>
              <a:t> 3. All markets are perfectly competitive. </a:t>
            </a:r>
          </a:p>
          <a:p>
            <a:pPr marL="0" indent="0">
              <a:buNone/>
            </a:pPr>
            <a:r>
              <a:rPr lang="en-US" dirty="0" smtClean="0"/>
              <a:t>4. All agents are rational with perfect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1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dirty="0" smtClean="0"/>
              <a:t>Externality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Externalities are classified as: </a:t>
            </a:r>
          </a:p>
          <a:p>
            <a:r>
              <a:rPr lang="en-US" dirty="0" smtClean="0"/>
              <a:t>Consumption to consumption </a:t>
            </a:r>
          </a:p>
          <a:p>
            <a:r>
              <a:rPr lang="en-US" dirty="0" smtClean="0"/>
              <a:t>Production to consumption </a:t>
            </a:r>
          </a:p>
          <a:p>
            <a:r>
              <a:rPr lang="en-US" dirty="0" smtClean="0"/>
              <a:t>Consumption to production </a:t>
            </a:r>
          </a:p>
          <a:p>
            <a:r>
              <a:rPr lang="en-US" dirty="0" smtClean="0"/>
              <a:t>Production to production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9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857"/>
          </a:xfrm>
        </p:spPr>
        <p:txBody>
          <a:bodyPr/>
          <a:lstStyle/>
          <a:p>
            <a:r>
              <a:rPr lang="en-US" dirty="0" smtClean="0"/>
              <a:t>Externalities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927" y="2016026"/>
            <a:ext cx="9439564" cy="45972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7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en-US" dirty="0" smtClean="0"/>
              <a:t>Externalities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55" y="1182256"/>
            <a:ext cx="8654472" cy="49229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US" dirty="0" smtClean="0"/>
              <a:t>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inefficiency is caused by an externality.</a:t>
            </a:r>
          </a:p>
          <a:p>
            <a:r>
              <a:rPr lang="en-US" dirty="0" smtClean="0"/>
              <a:t>Market fails to allocate efficiently</a:t>
            </a:r>
          </a:p>
          <a:p>
            <a:endParaRPr lang="en-US" dirty="0" smtClean="0"/>
          </a:p>
          <a:p>
            <a:r>
              <a:rPr lang="en-US" b="1" dirty="0" smtClean="0"/>
              <a:t>Market Failure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Market Equilibrium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8" y="1533236"/>
            <a:ext cx="10049164" cy="46437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019"/>
            <a:ext cx="10515600" cy="55418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How The Invisible Hand Works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1200"/>
            <a:ext cx="10515600" cy="58650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527" y="365125"/>
            <a:ext cx="10864273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Market failure: When the </a:t>
            </a:r>
            <a:r>
              <a:rPr lang="en-US" sz="3600" b="1" dirty="0" smtClean="0">
                <a:latin typeface="+mn-lt"/>
              </a:rPr>
              <a:t>Invisible </a:t>
            </a:r>
            <a:r>
              <a:rPr lang="en-US" sz="3600" b="1" dirty="0">
                <a:latin typeface="+mn-lt"/>
              </a:rPr>
              <a:t>Hand </a:t>
            </a:r>
            <a:r>
              <a:rPr lang="en-US" sz="3600" b="1" dirty="0" smtClean="0">
                <a:latin typeface="+mn-lt"/>
              </a:rPr>
              <a:t>does not Work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109"/>
            <a:ext cx="10515600" cy="4726854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inability of the market to allocate resources efficiently is called market failure.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Market failure occurs when the market outcome does not maximize </a:t>
            </a:r>
            <a:r>
              <a:rPr lang="en-US" dirty="0" err="1" smtClean="0"/>
              <a:t>netbenefits</a:t>
            </a:r>
            <a:r>
              <a:rPr lang="en-US" dirty="0" smtClean="0"/>
              <a:t> of an economic activity.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Due to the nature of environmental resources, the market often fail in dealing with environmental resources.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Why do markets fail?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Market failure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109"/>
            <a:ext cx="10515600" cy="4726854"/>
          </a:xfrm>
        </p:spPr>
        <p:txBody>
          <a:bodyPr>
            <a:normAutofit/>
          </a:bodyPr>
          <a:lstStyle/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Why do markets fail?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82" y="434108"/>
            <a:ext cx="10605654" cy="877455"/>
          </a:xfrm>
        </p:spPr>
        <p:txBody>
          <a:bodyPr/>
          <a:lstStyle/>
          <a:p>
            <a:r>
              <a:rPr lang="en-US" dirty="0" smtClean="0"/>
              <a:t>Social welfare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Social Welfare is not maximized </a:t>
            </a:r>
          </a:p>
          <a:p>
            <a:endParaRPr lang="en-US" sz="3200" dirty="0" smtClean="0"/>
          </a:p>
          <a:p>
            <a:r>
              <a:rPr lang="en-US" sz="3200" dirty="0" smtClean="0"/>
              <a:t>If</a:t>
            </a:r>
          </a:p>
          <a:p>
            <a:r>
              <a:rPr lang="en-US" sz="3200" b="1" dirty="0" smtClean="0"/>
              <a:t>MPB</a:t>
            </a:r>
            <a:r>
              <a:rPr lang="en-US" sz="3200" b="1" dirty="0" smtClean="0"/>
              <a:t> ≠ </a:t>
            </a:r>
            <a:r>
              <a:rPr lang="en-US" sz="3200" b="1" dirty="0" smtClean="0"/>
              <a:t>MSB</a:t>
            </a:r>
          </a:p>
          <a:p>
            <a:r>
              <a:rPr lang="en-US" sz="3200" b="1" dirty="0" smtClean="0"/>
              <a:t>MPC  ≠ MSC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2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Market failure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109"/>
            <a:ext cx="10515600" cy="472685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There are following main reasons for market failures in case of environmental goods.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Imperfect Competition</a:t>
            </a:r>
          </a:p>
          <a:p>
            <a:r>
              <a:rPr lang="en-US" b="1" dirty="0" smtClean="0"/>
              <a:t>Incomplete information</a:t>
            </a:r>
          </a:p>
          <a:p>
            <a:r>
              <a:rPr lang="en-US" b="1" dirty="0" smtClean="0"/>
              <a:t>Externalities </a:t>
            </a:r>
          </a:p>
          <a:p>
            <a:r>
              <a:rPr lang="en-US" b="1" dirty="0" smtClean="0"/>
              <a:t>Inappropriate government intervention</a:t>
            </a:r>
          </a:p>
          <a:p>
            <a:r>
              <a:rPr lang="en-US" b="1" dirty="0" smtClean="0"/>
              <a:t>Public Goods and the Free-rider problem</a:t>
            </a:r>
          </a:p>
          <a:p>
            <a:r>
              <a:rPr lang="en-US" b="1" dirty="0" smtClean="0"/>
              <a:t>Property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3CA-5B7E-4800-B6AB-059203FF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7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Four Conditions for Perfect Competition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dirty="0"/>
              <a:t>Many buyers and sellers</a:t>
            </a:r>
          </a:p>
          <a:p>
            <a:pPr marL="990600" lvl="1" indent="-533400">
              <a:buNone/>
            </a:pPr>
            <a:r>
              <a:rPr lang="en-US" altLang="en-US" sz="2800" dirty="0"/>
              <a:t>People have lots of options to choose whom they buy from.</a:t>
            </a:r>
          </a:p>
          <a:p>
            <a:pPr marL="990600" lvl="1" indent="-533400">
              <a:buNone/>
            </a:pPr>
            <a:endParaRPr lang="en-US" altLang="en-US" sz="2800" dirty="0"/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Identical Products</a:t>
            </a:r>
          </a:p>
          <a:p>
            <a:pPr marL="990600" lvl="1" indent="-533400">
              <a:buNone/>
            </a:pPr>
            <a:r>
              <a:rPr lang="en-US" altLang="en-US" sz="2800" dirty="0"/>
              <a:t>There are no differences between what is sold by different suppliers. They are exactly the same!</a:t>
            </a:r>
          </a:p>
          <a:p>
            <a:pPr marL="990600" lvl="1" indent="-533400">
              <a:buFontTx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73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626</Words>
  <Application>Microsoft Office PowerPoint</Application>
  <PresentationFormat>Widescreen</PresentationFormat>
  <Paragraphs>147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MS PGothic</vt:lpstr>
      <vt:lpstr>Arial</vt:lpstr>
      <vt:lpstr>Arial Black</vt:lpstr>
      <vt:lpstr>Calibri</vt:lpstr>
      <vt:lpstr>Calibri Light</vt:lpstr>
      <vt:lpstr>Office Theme</vt:lpstr>
      <vt:lpstr>Economic Efficiency and Markets:  How The Invisible Hand Works   Chapter 2</vt:lpstr>
      <vt:lpstr>Efficient and optimal allocation of goods</vt:lpstr>
      <vt:lpstr>Market Equilibrium</vt:lpstr>
      <vt:lpstr>How The Invisible Hand Works</vt:lpstr>
      <vt:lpstr>Market failure: When the Invisible Hand does not Work</vt:lpstr>
      <vt:lpstr>Market failure</vt:lpstr>
      <vt:lpstr>Social welfare</vt:lpstr>
      <vt:lpstr>Market failure</vt:lpstr>
      <vt:lpstr>Four Conditions for Perfect Competition</vt:lpstr>
      <vt:lpstr>Four Conditions for Perfect Competition</vt:lpstr>
      <vt:lpstr>Perfect Competition</vt:lpstr>
      <vt:lpstr>PowerPoint Presentation</vt:lpstr>
      <vt:lpstr>Imperfect Competition</vt:lpstr>
      <vt:lpstr>Imperfect Competition</vt:lpstr>
      <vt:lpstr>Imperfect Competition</vt:lpstr>
      <vt:lpstr>Incomplete information </vt:lpstr>
      <vt:lpstr>Externality</vt:lpstr>
      <vt:lpstr>Externality</vt:lpstr>
      <vt:lpstr>Examples of Externalities</vt:lpstr>
      <vt:lpstr>Externality</vt:lpstr>
      <vt:lpstr>Externalities</vt:lpstr>
      <vt:lpstr>Externalities</vt:lpstr>
      <vt:lpstr>Externalities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2022-11-13T15:39:45Z</dcterms:created>
  <dcterms:modified xsi:type="dcterms:W3CDTF">2022-11-13T18:13:13Z</dcterms:modified>
</cp:coreProperties>
</file>