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3" r:id="rId4"/>
    <p:sldId id="298" r:id="rId5"/>
    <p:sldId id="297" r:id="rId6"/>
    <p:sldId id="284" r:id="rId7"/>
    <p:sldId id="303" r:id="rId8"/>
    <p:sldId id="304" r:id="rId9"/>
    <p:sldId id="305" r:id="rId10"/>
    <p:sldId id="299" r:id="rId11"/>
    <p:sldId id="300" r:id="rId12"/>
    <p:sldId id="301" r:id="rId13"/>
    <p:sldId id="289" r:id="rId14"/>
    <p:sldId id="296" r:id="rId15"/>
    <p:sldId id="307" r:id="rId16"/>
    <p:sldId id="308" r:id="rId17"/>
    <p:sldId id="309" r:id="rId18"/>
    <p:sldId id="310" r:id="rId19"/>
    <p:sldId id="311" r:id="rId20"/>
    <p:sldId id="312" r:id="rId21"/>
    <p:sldId id="313" r:id="rId22"/>
    <p:sldId id="314" r:id="rId23"/>
    <p:sldId id="31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1EBDA5-9118-485E-9F72-B8FDCB66D751}"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C16F5-E0B7-45CA-BEF2-A49AF8977827}" type="slidenum">
              <a:rPr lang="en-US" smtClean="0"/>
              <a:t>‹#›</a:t>
            </a:fld>
            <a:endParaRPr lang="en-US"/>
          </a:p>
        </p:txBody>
      </p:sp>
    </p:spTree>
    <p:extLst>
      <p:ext uri="{BB962C8B-B14F-4D97-AF65-F5344CB8AC3E}">
        <p14:creationId xmlns:p14="http://schemas.microsoft.com/office/powerpoint/2010/main" val="65928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EBDA5-9118-485E-9F72-B8FDCB66D751}"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C16F5-E0B7-45CA-BEF2-A49AF8977827}" type="slidenum">
              <a:rPr lang="en-US" smtClean="0"/>
              <a:t>‹#›</a:t>
            </a:fld>
            <a:endParaRPr lang="en-US"/>
          </a:p>
        </p:txBody>
      </p:sp>
    </p:spTree>
    <p:extLst>
      <p:ext uri="{BB962C8B-B14F-4D97-AF65-F5344CB8AC3E}">
        <p14:creationId xmlns:p14="http://schemas.microsoft.com/office/powerpoint/2010/main" val="266038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EBDA5-9118-485E-9F72-B8FDCB66D751}"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C16F5-E0B7-45CA-BEF2-A49AF8977827}" type="slidenum">
              <a:rPr lang="en-US" smtClean="0"/>
              <a:t>‹#›</a:t>
            </a:fld>
            <a:endParaRPr lang="en-US"/>
          </a:p>
        </p:txBody>
      </p:sp>
    </p:spTree>
    <p:extLst>
      <p:ext uri="{BB962C8B-B14F-4D97-AF65-F5344CB8AC3E}">
        <p14:creationId xmlns:p14="http://schemas.microsoft.com/office/powerpoint/2010/main" val="1516205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2042" y="68853"/>
            <a:ext cx="10067839" cy="82623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6103" y="1377051"/>
            <a:ext cx="5674600" cy="47192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23755" y="1377051"/>
            <a:ext cx="5674600" cy="47192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736901" y="6248368"/>
            <a:ext cx="2539841" cy="457583"/>
          </a:xfrm>
        </p:spPr>
        <p:txBody>
          <a:bodyPr/>
          <a:lstStyle>
            <a:lvl1pPr>
              <a:defRPr/>
            </a:lvl1pPr>
          </a:lstStyle>
          <a:p>
            <a:r>
              <a:rPr lang="en-US" altLang="en-US"/>
              <a:t>2 - </a:t>
            </a:r>
            <a:fld id="{74462020-5F8F-45D7-8B5B-CBF809C7BE47}" type="slidenum">
              <a:rPr lang="en-US" altLang="en-US"/>
              <a:pPr/>
              <a:t>‹#›</a:t>
            </a:fld>
            <a:endParaRPr lang="en-US" altLang="en-US"/>
          </a:p>
        </p:txBody>
      </p:sp>
    </p:spTree>
    <p:extLst>
      <p:ext uri="{BB962C8B-B14F-4D97-AF65-F5344CB8AC3E}">
        <p14:creationId xmlns:p14="http://schemas.microsoft.com/office/powerpoint/2010/main" val="3405629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22042" y="68853"/>
            <a:ext cx="10067839" cy="82623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6103" y="1377051"/>
            <a:ext cx="5674600" cy="47192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223755" y="1377051"/>
            <a:ext cx="5674600" cy="22907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223755" y="3805538"/>
            <a:ext cx="5674600" cy="22907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736901" y="6248368"/>
            <a:ext cx="2539841" cy="457583"/>
          </a:xfrm>
        </p:spPr>
        <p:txBody>
          <a:bodyPr/>
          <a:lstStyle>
            <a:lvl1pPr>
              <a:defRPr/>
            </a:lvl1pPr>
          </a:lstStyle>
          <a:p>
            <a:r>
              <a:rPr lang="en-US" altLang="en-US"/>
              <a:t>2 - </a:t>
            </a:r>
            <a:fld id="{76455ED5-E476-42EC-9653-413CB3F6D6D8}" type="slidenum">
              <a:rPr lang="en-US" altLang="en-US"/>
              <a:pPr/>
              <a:t>‹#›</a:t>
            </a:fld>
            <a:endParaRPr lang="en-US" altLang="en-US"/>
          </a:p>
        </p:txBody>
      </p:sp>
    </p:spTree>
    <p:extLst>
      <p:ext uri="{BB962C8B-B14F-4D97-AF65-F5344CB8AC3E}">
        <p14:creationId xmlns:p14="http://schemas.microsoft.com/office/powerpoint/2010/main" val="401378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EBDA5-9118-485E-9F72-B8FDCB66D751}"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C16F5-E0B7-45CA-BEF2-A49AF8977827}" type="slidenum">
              <a:rPr lang="en-US" smtClean="0"/>
              <a:t>‹#›</a:t>
            </a:fld>
            <a:endParaRPr lang="en-US"/>
          </a:p>
        </p:txBody>
      </p:sp>
    </p:spTree>
    <p:extLst>
      <p:ext uri="{BB962C8B-B14F-4D97-AF65-F5344CB8AC3E}">
        <p14:creationId xmlns:p14="http://schemas.microsoft.com/office/powerpoint/2010/main" val="40330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EBDA5-9118-485E-9F72-B8FDCB66D751}"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C16F5-E0B7-45CA-BEF2-A49AF8977827}" type="slidenum">
              <a:rPr lang="en-US" smtClean="0"/>
              <a:t>‹#›</a:t>
            </a:fld>
            <a:endParaRPr lang="en-US"/>
          </a:p>
        </p:txBody>
      </p:sp>
    </p:spTree>
    <p:extLst>
      <p:ext uri="{BB962C8B-B14F-4D97-AF65-F5344CB8AC3E}">
        <p14:creationId xmlns:p14="http://schemas.microsoft.com/office/powerpoint/2010/main" val="132686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1EBDA5-9118-485E-9F72-B8FDCB66D751}"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C16F5-E0B7-45CA-BEF2-A49AF8977827}" type="slidenum">
              <a:rPr lang="en-US" smtClean="0"/>
              <a:t>‹#›</a:t>
            </a:fld>
            <a:endParaRPr lang="en-US"/>
          </a:p>
        </p:txBody>
      </p:sp>
    </p:spTree>
    <p:extLst>
      <p:ext uri="{BB962C8B-B14F-4D97-AF65-F5344CB8AC3E}">
        <p14:creationId xmlns:p14="http://schemas.microsoft.com/office/powerpoint/2010/main" val="222350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1EBDA5-9118-485E-9F72-B8FDCB66D751}"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C16F5-E0B7-45CA-BEF2-A49AF8977827}" type="slidenum">
              <a:rPr lang="en-US" smtClean="0"/>
              <a:t>‹#›</a:t>
            </a:fld>
            <a:endParaRPr lang="en-US"/>
          </a:p>
        </p:txBody>
      </p:sp>
    </p:spTree>
    <p:extLst>
      <p:ext uri="{BB962C8B-B14F-4D97-AF65-F5344CB8AC3E}">
        <p14:creationId xmlns:p14="http://schemas.microsoft.com/office/powerpoint/2010/main" val="76108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1EBDA5-9118-485E-9F72-B8FDCB66D751}"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C16F5-E0B7-45CA-BEF2-A49AF8977827}" type="slidenum">
              <a:rPr lang="en-US" smtClean="0"/>
              <a:t>‹#›</a:t>
            </a:fld>
            <a:endParaRPr lang="en-US"/>
          </a:p>
        </p:txBody>
      </p:sp>
    </p:spTree>
    <p:extLst>
      <p:ext uri="{BB962C8B-B14F-4D97-AF65-F5344CB8AC3E}">
        <p14:creationId xmlns:p14="http://schemas.microsoft.com/office/powerpoint/2010/main" val="316838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EBDA5-9118-485E-9F72-B8FDCB66D751}"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C16F5-E0B7-45CA-BEF2-A49AF8977827}" type="slidenum">
              <a:rPr lang="en-US" smtClean="0"/>
              <a:t>‹#›</a:t>
            </a:fld>
            <a:endParaRPr lang="en-US"/>
          </a:p>
        </p:txBody>
      </p:sp>
    </p:spTree>
    <p:extLst>
      <p:ext uri="{BB962C8B-B14F-4D97-AF65-F5344CB8AC3E}">
        <p14:creationId xmlns:p14="http://schemas.microsoft.com/office/powerpoint/2010/main" val="13523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1EBDA5-9118-485E-9F72-B8FDCB66D751}"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C16F5-E0B7-45CA-BEF2-A49AF8977827}" type="slidenum">
              <a:rPr lang="en-US" smtClean="0"/>
              <a:t>‹#›</a:t>
            </a:fld>
            <a:endParaRPr lang="en-US"/>
          </a:p>
        </p:txBody>
      </p:sp>
    </p:spTree>
    <p:extLst>
      <p:ext uri="{BB962C8B-B14F-4D97-AF65-F5344CB8AC3E}">
        <p14:creationId xmlns:p14="http://schemas.microsoft.com/office/powerpoint/2010/main" val="104594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1EBDA5-9118-485E-9F72-B8FDCB66D751}"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C16F5-E0B7-45CA-BEF2-A49AF8977827}" type="slidenum">
              <a:rPr lang="en-US" smtClean="0"/>
              <a:t>‹#›</a:t>
            </a:fld>
            <a:endParaRPr lang="en-US"/>
          </a:p>
        </p:txBody>
      </p:sp>
    </p:spTree>
    <p:extLst>
      <p:ext uri="{BB962C8B-B14F-4D97-AF65-F5344CB8AC3E}">
        <p14:creationId xmlns:p14="http://schemas.microsoft.com/office/powerpoint/2010/main" val="424210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EBDA5-9118-485E-9F72-B8FDCB66D751}" type="datetimeFigureOut">
              <a:rPr lang="en-US" smtClean="0"/>
              <a:t>3/16/2022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C16F5-E0B7-45CA-BEF2-A49AF8977827}" type="slidenum">
              <a:rPr lang="en-US" smtClean="0"/>
              <a:t>‹#›</a:t>
            </a:fld>
            <a:endParaRPr lang="en-US"/>
          </a:p>
        </p:txBody>
      </p:sp>
    </p:spTree>
    <p:extLst>
      <p:ext uri="{BB962C8B-B14F-4D97-AF65-F5344CB8AC3E}">
        <p14:creationId xmlns:p14="http://schemas.microsoft.com/office/powerpoint/2010/main" val="2361522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11.emf"/><Relationship Id="rId5" Type="http://schemas.openxmlformats.org/officeDocument/2006/relationships/oleObject" Target="../embeddings/oleObject10.bin"/><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13.emf"/><Relationship Id="rId5" Type="http://schemas.openxmlformats.org/officeDocument/2006/relationships/oleObject" Target="../embeddings/oleObject12.bin"/><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15.emf"/><Relationship Id="rId5" Type="http://schemas.openxmlformats.org/officeDocument/2006/relationships/oleObject" Target="../embeddings/oleObject14.bin"/><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17.emf"/><Relationship Id="rId5" Type="http://schemas.openxmlformats.org/officeDocument/2006/relationships/oleObject" Target="../embeddings/oleObject16.bin"/><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mn-lt"/>
              </a:rPr>
              <a:t>International Economics</a:t>
            </a:r>
            <a:endParaRPr lang="en-US" sz="4000" b="1" dirty="0">
              <a:latin typeface="+mn-lt"/>
            </a:endParaRPr>
          </a:p>
        </p:txBody>
      </p:sp>
      <p:sp>
        <p:nvSpPr>
          <p:cNvPr id="3" name="Content Placeholder 2"/>
          <p:cNvSpPr>
            <a:spLocks noGrp="1"/>
          </p:cNvSpPr>
          <p:nvPr>
            <p:ph idx="1"/>
          </p:nvPr>
        </p:nvSpPr>
        <p:spPr/>
        <p:txBody>
          <a:bodyPr/>
          <a:lstStyle/>
          <a:p>
            <a:pPr marL="0" indent="0" algn="ctr">
              <a:buNone/>
            </a:pPr>
            <a:r>
              <a:rPr lang="en-US" altLang="en-US" sz="3200" b="1" dirty="0"/>
              <a:t>Chapter 2: </a:t>
            </a:r>
            <a:r>
              <a:rPr lang="en-US" sz="3200" b="1" dirty="0"/>
              <a:t>The Law of Comparative Advantage</a:t>
            </a:r>
            <a:endParaRPr lang="en-US" altLang="en-US" sz="3200" b="1" dirty="0"/>
          </a:p>
          <a:p>
            <a:pPr algn="ctr"/>
            <a:endParaRPr lang="en-US" altLang="en-US" dirty="0"/>
          </a:p>
          <a:p>
            <a:pPr algn="r"/>
            <a:r>
              <a:rPr lang="en-US" altLang="en-US" dirty="0"/>
              <a:t>Dominick Salvatore</a:t>
            </a:r>
          </a:p>
          <a:p>
            <a:pPr algn="r"/>
            <a:r>
              <a:rPr lang="en-US" altLang="en-US" dirty="0"/>
              <a:t>John Wiley &amp; Sons, </a:t>
            </a:r>
            <a:r>
              <a:rPr lang="en-US" altLang="en-US" dirty="0" err="1"/>
              <a:t>Inc</a:t>
            </a:r>
            <a:endParaRPr lang="en-US" dirty="0"/>
          </a:p>
        </p:txBody>
      </p:sp>
      <p:sp>
        <p:nvSpPr>
          <p:cNvPr id="4" name="Slide Number Placeholder 3"/>
          <p:cNvSpPr>
            <a:spLocks noGrp="1"/>
          </p:cNvSpPr>
          <p:nvPr>
            <p:ph type="sldNum" sz="quarter" idx="12"/>
          </p:nvPr>
        </p:nvSpPr>
        <p:spPr/>
        <p:txBody>
          <a:bodyPr/>
          <a:lstStyle/>
          <a:p>
            <a:fld id="{A39BA32C-AB67-4218-AC08-6A8F5F03CE85}" type="slidenum">
              <a:rPr lang="en-US" smtClean="0"/>
              <a:t>1</a:t>
            </a:fld>
            <a:endParaRPr lang="en-US"/>
          </a:p>
        </p:txBody>
      </p:sp>
    </p:spTree>
    <p:extLst>
      <p:ext uri="{BB962C8B-B14F-4D97-AF65-F5344CB8AC3E}">
        <p14:creationId xmlns:p14="http://schemas.microsoft.com/office/powerpoint/2010/main" val="4027816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0330"/>
          </a:xfrm>
        </p:spPr>
        <p:txBody>
          <a:bodyPr/>
          <a:lstStyle/>
          <a:p>
            <a:r>
              <a:rPr lang="en-US" dirty="0"/>
              <a:t>TABLE 2.2. Comparative Advantage</a:t>
            </a:r>
          </a:p>
        </p:txBody>
      </p:sp>
      <p:pic>
        <p:nvPicPr>
          <p:cNvPr id="4" name="Content Placeholder 3"/>
          <p:cNvPicPr>
            <a:picLocks noGrp="1" noChangeAspect="1"/>
          </p:cNvPicPr>
          <p:nvPr>
            <p:ph idx="1"/>
          </p:nvPr>
        </p:nvPicPr>
        <p:blipFill>
          <a:blip r:embed="rId2"/>
          <a:stretch>
            <a:fillRect/>
          </a:stretch>
        </p:blipFill>
        <p:spPr>
          <a:xfrm>
            <a:off x="1708727" y="2059709"/>
            <a:ext cx="8552873" cy="3343564"/>
          </a:xfrm>
          <a:prstGeom prst="rect">
            <a:avLst/>
          </a:prstGeom>
        </p:spPr>
      </p:pic>
    </p:spTree>
    <p:extLst>
      <p:ext uri="{BB962C8B-B14F-4D97-AF65-F5344CB8AC3E}">
        <p14:creationId xmlns:p14="http://schemas.microsoft.com/office/powerpoint/2010/main" val="229357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Comparative Advantage</a:t>
            </a:r>
            <a:endParaRPr lang="en-US" b="1" dirty="0"/>
          </a:p>
        </p:txBody>
      </p:sp>
      <p:sp>
        <p:nvSpPr>
          <p:cNvPr id="3" name="Content Placeholder 2"/>
          <p:cNvSpPr>
            <a:spLocks noGrp="1"/>
          </p:cNvSpPr>
          <p:nvPr>
            <p:ph idx="1"/>
          </p:nvPr>
        </p:nvSpPr>
        <p:spPr/>
        <p:txBody>
          <a:bodyPr/>
          <a:lstStyle/>
          <a:p>
            <a:pPr algn="just"/>
            <a:r>
              <a:rPr lang="en-US" dirty="0"/>
              <a:t>the United Kingdom now has an </a:t>
            </a:r>
            <a:r>
              <a:rPr lang="en-US" b="1" dirty="0"/>
              <a:t>absolute </a:t>
            </a:r>
            <a:r>
              <a:rPr lang="en-US" b="1" dirty="0" smtClean="0"/>
              <a:t>disadvantage </a:t>
            </a:r>
            <a:r>
              <a:rPr lang="en-US" dirty="0" smtClean="0"/>
              <a:t>in </a:t>
            </a:r>
            <a:r>
              <a:rPr lang="en-US" dirty="0"/>
              <a:t>the production of </a:t>
            </a:r>
            <a:r>
              <a:rPr lang="en-US" b="1" i="1" dirty="0"/>
              <a:t>both </a:t>
            </a:r>
            <a:r>
              <a:rPr lang="en-US" b="1" dirty="0"/>
              <a:t>wheat and cloth </a:t>
            </a:r>
            <a:r>
              <a:rPr lang="en-US" dirty="0"/>
              <a:t>with respect to the United </a:t>
            </a:r>
            <a:r>
              <a:rPr lang="en-US" dirty="0" smtClean="0"/>
              <a:t>States.</a:t>
            </a:r>
            <a:endParaRPr lang="en-US" dirty="0"/>
          </a:p>
        </p:txBody>
      </p:sp>
    </p:spTree>
    <p:extLst>
      <p:ext uri="{BB962C8B-B14F-4D97-AF65-F5344CB8AC3E}">
        <p14:creationId xmlns:p14="http://schemas.microsoft.com/office/powerpoint/2010/main" val="252753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 Advantage</a:t>
            </a:r>
            <a:endParaRPr lang="en-US" dirty="0"/>
          </a:p>
        </p:txBody>
      </p:sp>
      <p:sp>
        <p:nvSpPr>
          <p:cNvPr id="3" name="Content Placeholder 2"/>
          <p:cNvSpPr>
            <a:spLocks noGrp="1"/>
          </p:cNvSpPr>
          <p:nvPr>
            <p:ph idx="1"/>
          </p:nvPr>
        </p:nvSpPr>
        <p:spPr/>
        <p:txBody>
          <a:bodyPr>
            <a:normAutofit/>
          </a:bodyPr>
          <a:lstStyle/>
          <a:p>
            <a:pPr algn="just"/>
            <a:r>
              <a:rPr lang="en-US" dirty="0"/>
              <a:t>the United Kingdom now has an </a:t>
            </a:r>
            <a:r>
              <a:rPr lang="en-US" b="1" dirty="0"/>
              <a:t>absolute </a:t>
            </a:r>
            <a:r>
              <a:rPr lang="en-US" b="1" dirty="0" smtClean="0"/>
              <a:t>disadvantage </a:t>
            </a:r>
            <a:r>
              <a:rPr lang="en-US" dirty="0" smtClean="0"/>
              <a:t>in </a:t>
            </a:r>
            <a:r>
              <a:rPr lang="en-US" dirty="0"/>
              <a:t>the production of </a:t>
            </a:r>
            <a:r>
              <a:rPr lang="en-US" b="1" i="1" dirty="0"/>
              <a:t>both </a:t>
            </a:r>
            <a:r>
              <a:rPr lang="en-US" b="1" dirty="0"/>
              <a:t>wheat and cloth </a:t>
            </a:r>
            <a:r>
              <a:rPr lang="en-US" dirty="0"/>
              <a:t>with respect to the United States</a:t>
            </a:r>
            <a:r>
              <a:rPr lang="en-US" dirty="0" smtClean="0"/>
              <a:t>.</a:t>
            </a:r>
          </a:p>
          <a:p>
            <a:r>
              <a:rPr lang="en-US" dirty="0" smtClean="0"/>
              <a:t>U.K</a:t>
            </a:r>
            <a:r>
              <a:rPr lang="en-US" dirty="0"/>
              <a:t>. </a:t>
            </a:r>
            <a:r>
              <a:rPr lang="en-US" dirty="0" smtClean="0"/>
              <a:t>is less </a:t>
            </a:r>
            <a:r>
              <a:rPr lang="en-US" dirty="0"/>
              <a:t>productive </a:t>
            </a:r>
            <a:r>
              <a:rPr lang="en-US" dirty="0" smtClean="0"/>
              <a:t>in wheat </a:t>
            </a:r>
            <a:r>
              <a:rPr lang="en-US" dirty="0"/>
              <a:t>with respect to the United States, </a:t>
            </a:r>
            <a:r>
              <a:rPr lang="en-US" i="1" dirty="0"/>
              <a:t>the </a:t>
            </a:r>
            <a:r>
              <a:rPr lang="en-US" b="1" i="1" dirty="0"/>
              <a:t>United Kingdom has a comparative </a:t>
            </a:r>
            <a:r>
              <a:rPr lang="en-US" b="1" i="1" dirty="0" smtClean="0"/>
              <a:t>advantage in </a:t>
            </a:r>
            <a:r>
              <a:rPr lang="en-US" i="1" dirty="0"/>
              <a:t>cloth</a:t>
            </a:r>
            <a:r>
              <a:rPr lang="en-US" dirty="0"/>
              <a:t>. </a:t>
            </a:r>
            <a:endParaRPr lang="en-US" dirty="0" smtClean="0"/>
          </a:p>
          <a:p>
            <a:r>
              <a:rPr lang="en-US" dirty="0" smtClean="0"/>
              <a:t>On </a:t>
            </a:r>
            <a:r>
              <a:rPr lang="en-US" dirty="0"/>
              <a:t>the other hand, the United States has an absolute advantage in both wheat </a:t>
            </a:r>
            <a:r>
              <a:rPr lang="en-US" dirty="0" smtClean="0"/>
              <a:t>and cloth </a:t>
            </a:r>
            <a:r>
              <a:rPr lang="en-US" dirty="0"/>
              <a:t>with respect to the United Kingdom, but since its absolute advantage is greater </a:t>
            </a:r>
            <a:r>
              <a:rPr lang="en-US" dirty="0" smtClean="0"/>
              <a:t>in wheat </a:t>
            </a:r>
            <a:r>
              <a:rPr lang="en-US" b="1" i="1" dirty="0" smtClean="0"/>
              <a:t>the </a:t>
            </a:r>
            <a:r>
              <a:rPr lang="en-US" b="1" i="1" dirty="0"/>
              <a:t>United States has a comparative advantage in wheat</a:t>
            </a:r>
            <a:r>
              <a:rPr lang="en-US" dirty="0"/>
              <a:t>.</a:t>
            </a:r>
          </a:p>
        </p:txBody>
      </p:sp>
    </p:spTree>
    <p:extLst>
      <p:ext uri="{BB962C8B-B14F-4D97-AF65-F5344CB8AC3E}">
        <p14:creationId xmlns:p14="http://schemas.microsoft.com/office/powerpoint/2010/main" val="71900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2 - </a:t>
            </a:r>
            <a:fld id="{475E41E8-5FCF-418E-AA6C-C8BC5D30CD35}" type="slidenum">
              <a:rPr lang="en-US" altLang="en-US"/>
              <a:pPr/>
              <a:t>13</a:t>
            </a:fld>
            <a:endParaRPr lang="en-US" altLang="en-US"/>
          </a:p>
        </p:txBody>
      </p:sp>
      <p:sp>
        <p:nvSpPr>
          <p:cNvPr id="105474" name="Rectangle 2"/>
          <p:cNvSpPr>
            <a:spLocks noGrp="1" noChangeArrowheads="1"/>
          </p:cNvSpPr>
          <p:nvPr>
            <p:ph type="title"/>
          </p:nvPr>
        </p:nvSpPr>
        <p:spPr/>
        <p:txBody>
          <a:bodyPr/>
          <a:lstStyle/>
          <a:p>
            <a:r>
              <a:rPr lang="en-US" altLang="en-US" sz="3253" b="1" dirty="0"/>
              <a:t>Implications of comparative advantage</a:t>
            </a:r>
          </a:p>
        </p:txBody>
      </p:sp>
      <p:sp>
        <p:nvSpPr>
          <p:cNvPr id="105475" name="Rectangle 3"/>
          <p:cNvSpPr>
            <a:spLocks noGrp="1" noChangeArrowheads="1"/>
          </p:cNvSpPr>
          <p:nvPr>
            <p:ph type="body" idx="1"/>
          </p:nvPr>
        </p:nvSpPr>
        <p:spPr/>
        <p:txBody>
          <a:bodyPr/>
          <a:lstStyle/>
          <a:p>
            <a:r>
              <a:rPr lang="en-US" altLang="en-US" dirty="0"/>
              <a:t>Laissez-faire still holds</a:t>
            </a:r>
          </a:p>
          <a:p>
            <a:r>
              <a:rPr lang="en-US" altLang="en-US" dirty="0"/>
              <a:t>Gains need not be equal</a:t>
            </a:r>
          </a:p>
          <a:p>
            <a:r>
              <a:rPr lang="en-US" altLang="en-US" dirty="0"/>
              <a:t>Hours of work traded need not be equal but the advantage still exists</a:t>
            </a:r>
          </a:p>
          <a:p>
            <a:r>
              <a:rPr lang="en-US" altLang="en-US" dirty="0"/>
              <a:t>Trade is based on the existence of relative – not absolute – production advantages</a:t>
            </a:r>
          </a:p>
        </p:txBody>
      </p:sp>
    </p:spTree>
    <p:extLst>
      <p:ext uri="{BB962C8B-B14F-4D97-AF65-F5344CB8AC3E}">
        <p14:creationId xmlns:p14="http://schemas.microsoft.com/office/powerpoint/2010/main" val="1148539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4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54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2 - </a:t>
            </a:r>
            <a:fld id="{5E8A0BCE-55F1-44C1-B303-70633D937624}" type="slidenum">
              <a:rPr lang="en-US" altLang="en-US"/>
              <a:pPr/>
              <a:t>14</a:t>
            </a:fld>
            <a:endParaRPr lang="en-US" altLang="en-US"/>
          </a:p>
        </p:txBody>
      </p:sp>
      <p:sp>
        <p:nvSpPr>
          <p:cNvPr id="118786" name="Rectangle 2"/>
          <p:cNvSpPr>
            <a:spLocks noGrp="1" noChangeArrowheads="1"/>
          </p:cNvSpPr>
          <p:nvPr>
            <p:ph type="title"/>
          </p:nvPr>
        </p:nvSpPr>
        <p:spPr/>
        <p:txBody>
          <a:bodyPr/>
          <a:lstStyle/>
          <a:p>
            <a:r>
              <a:rPr lang="en-US" altLang="en-US" sz="3253"/>
              <a:t>Does the source of the productive difference matter?</a:t>
            </a:r>
          </a:p>
        </p:txBody>
      </p:sp>
      <p:sp>
        <p:nvSpPr>
          <p:cNvPr id="118787" name="Rectangle 3"/>
          <p:cNvSpPr>
            <a:spLocks noGrp="1" noChangeArrowheads="1"/>
          </p:cNvSpPr>
          <p:nvPr>
            <p:ph type="body" idx="1"/>
          </p:nvPr>
        </p:nvSpPr>
        <p:spPr/>
        <p:txBody>
          <a:bodyPr/>
          <a:lstStyle/>
          <a:p>
            <a:r>
              <a:rPr lang="en-US" altLang="en-US" dirty="0"/>
              <a:t>No</a:t>
            </a:r>
          </a:p>
          <a:p>
            <a:r>
              <a:rPr lang="en-US" altLang="en-US" dirty="0"/>
              <a:t>The original idea of comparative advantage was based on the labor theory of value.</a:t>
            </a:r>
          </a:p>
          <a:p>
            <a:r>
              <a:rPr lang="en-US" altLang="en-US" b="1" dirty="0"/>
              <a:t>The examples given above rely on opportunity cost.</a:t>
            </a:r>
          </a:p>
          <a:p>
            <a:pPr lvl="1"/>
            <a:r>
              <a:rPr lang="en-US" altLang="en-US" b="1" dirty="0"/>
              <a:t>Opportunity cost holds that the cost of an item is the amount of another item the must be given up to release sufficient resources to produce one more unit of the first item.</a:t>
            </a:r>
          </a:p>
        </p:txBody>
      </p:sp>
    </p:spTree>
    <p:extLst>
      <p:ext uri="{BB962C8B-B14F-4D97-AF65-F5344CB8AC3E}">
        <p14:creationId xmlns:p14="http://schemas.microsoft.com/office/powerpoint/2010/main" val="1556062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 name="Slide Number Placeholder 4"/>
          <p:cNvSpPr>
            <a:spLocks noGrp="1"/>
          </p:cNvSpPr>
          <p:nvPr>
            <p:ph type="sldNum" sz="quarter" idx="10"/>
          </p:nvPr>
        </p:nvSpPr>
        <p:spPr/>
        <p:txBody>
          <a:bodyPr/>
          <a:lstStyle/>
          <a:p>
            <a:r>
              <a:rPr lang="en-US" altLang="en-US"/>
              <a:t>2 - </a:t>
            </a:r>
            <a:fld id="{3F3B695A-0C0C-4CA3-9627-AB8A13195FC5}" type="slidenum">
              <a:rPr lang="en-US" altLang="en-US"/>
              <a:pPr/>
              <a:t>15</a:t>
            </a:fld>
            <a:endParaRPr lang="en-US" altLang="en-US"/>
          </a:p>
        </p:txBody>
      </p:sp>
      <p:sp>
        <p:nvSpPr>
          <p:cNvPr id="119810" name="Rectangle 2"/>
          <p:cNvSpPr>
            <a:spLocks noGrp="1" noChangeArrowheads="1"/>
          </p:cNvSpPr>
          <p:nvPr>
            <p:ph type="title"/>
          </p:nvPr>
        </p:nvSpPr>
        <p:spPr>
          <a:xfrm>
            <a:off x="1922042" y="304799"/>
            <a:ext cx="10067839" cy="738909"/>
          </a:xfrm>
        </p:spPr>
        <p:txBody>
          <a:bodyPr/>
          <a:lstStyle/>
          <a:p>
            <a:r>
              <a:rPr lang="en-US" altLang="en-US" sz="3253" b="1" dirty="0"/>
              <a:t>The production possibility frontier</a:t>
            </a:r>
          </a:p>
        </p:txBody>
      </p:sp>
      <p:sp>
        <p:nvSpPr>
          <p:cNvPr id="119812" name="Rectangle 4"/>
          <p:cNvSpPr>
            <a:spLocks noGrp="1" noChangeArrowheads="1"/>
          </p:cNvSpPr>
          <p:nvPr>
            <p:ph type="body" sz="half" idx="1"/>
          </p:nvPr>
        </p:nvSpPr>
        <p:spPr/>
        <p:txBody>
          <a:bodyPr/>
          <a:lstStyle/>
          <a:p>
            <a:pPr algn="just">
              <a:lnSpc>
                <a:spcPct val="90000"/>
              </a:lnSpc>
            </a:pPr>
            <a:r>
              <a:rPr lang="en-US" altLang="en-US" sz="2530" dirty="0"/>
              <a:t>The production possibility frontier (PPF) identifies the maximum combinations of two products that a nation can produce by fully utilizing all factors of production with the best technology available.</a:t>
            </a:r>
          </a:p>
          <a:p>
            <a:pPr algn="just">
              <a:lnSpc>
                <a:spcPct val="90000"/>
              </a:lnSpc>
            </a:pPr>
            <a:r>
              <a:rPr lang="en-US" altLang="en-US" sz="2530" dirty="0"/>
              <a:t>Consider the production possibilities schedule for an example:</a:t>
            </a:r>
          </a:p>
        </p:txBody>
      </p:sp>
      <p:graphicFrame>
        <p:nvGraphicFramePr>
          <p:cNvPr id="119901" name="Group 93"/>
          <p:cNvGraphicFramePr>
            <a:graphicFrameLocks noGrp="1"/>
          </p:cNvGraphicFramePr>
          <p:nvPr>
            <p:ph sz="half" idx="2"/>
          </p:nvPr>
        </p:nvGraphicFramePr>
        <p:xfrm>
          <a:off x="6192107" y="1377051"/>
          <a:ext cx="4268857" cy="4714970"/>
        </p:xfrm>
        <a:graphic>
          <a:graphicData uri="http://schemas.openxmlformats.org/drawingml/2006/table">
            <a:tbl>
              <a:tblPr/>
              <a:tblGrid>
                <a:gridCol w="2107175">
                  <a:extLst>
                    <a:ext uri="{9D8B030D-6E8A-4147-A177-3AD203B41FA5}">
                      <a16:colId xmlns:a16="http://schemas.microsoft.com/office/drawing/2014/main" val="861801458"/>
                    </a:ext>
                  </a:extLst>
                </a:gridCol>
                <a:gridCol w="2161682">
                  <a:extLst>
                    <a:ext uri="{9D8B030D-6E8A-4147-A177-3AD203B41FA5}">
                      <a16:colId xmlns:a16="http://schemas.microsoft.com/office/drawing/2014/main" val="321915327"/>
                    </a:ext>
                  </a:extLst>
                </a:gridCol>
              </a:tblGrid>
              <a:tr h="525001">
                <a:tc gridSpan="2">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United States</a:t>
                      </a:r>
                    </a:p>
                  </a:txBody>
                  <a:tcPr marL="82623" marR="82623" marT="41312" marB="41312"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891445590"/>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Wheat</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Cloth</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0828661"/>
                  </a:ext>
                </a:extLst>
              </a:tr>
              <a:tr h="520698">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dirty="0" smtClean="0">
                          <a:ln>
                            <a:noFill/>
                          </a:ln>
                          <a:solidFill>
                            <a:schemeClr val="tx1"/>
                          </a:solidFill>
                          <a:effectLst/>
                          <a:latin typeface="Arial" panose="020B0604020202020204" pitchFamily="34" charset="0"/>
                        </a:rPr>
                        <a:t>180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976658819"/>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150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20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451951039"/>
                  </a:ext>
                </a:extLst>
              </a:tr>
              <a:tr h="525001">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120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40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57219587"/>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90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60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74283775"/>
                  </a:ext>
                </a:extLst>
              </a:tr>
              <a:tr h="525001">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60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80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651116198"/>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30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100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4052142186"/>
                  </a:ext>
                </a:extLst>
              </a:tr>
              <a:tr h="525001">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dirty="0" smtClean="0">
                          <a:ln>
                            <a:noFill/>
                          </a:ln>
                          <a:solidFill>
                            <a:schemeClr val="tx1"/>
                          </a:solidFill>
                          <a:effectLst/>
                          <a:latin typeface="Arial" panose="020B0604020202020204" pitchFamily="34" charset="0"/>
                        </a:rPr>
                        <a:t>120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569768139"/>
                  </a:ext>
                </a:extLst>
              </a:tr>
            </a:tbl>
          </a:graphicData>
        </a:graphic>
      </p:graphicFrame>
    </p:spTree>
    <p:extLst>
      <p:ext uri="{BB962C8B-B14F-4D97-AF65-F5344CB8AC3E}">
        <p14:creationId xmlns:p14="http://schemas.microsoft.com/office/powerpoint/2010/main" val="487151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19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4"/>
          <p:cNvSpPr>
            <a:spLocks noGrp="1"/>
          </p:cNvSpPr>
          <p:nvPr>
            <p:ph type="sldNum" sz="quarter" idx="10"/>
          </p:nvPr>
        </p:nvSpPr>
        <p:spPr/>
        <p:txBody>
          <a:bodyPr/>
          <a:lstStyle/>
          <a:p>
            <a:r>
              <a:rPr lang="en-US" altLang="en-US"/>
              <a:t>2 - </a:t>
            </a:r>
            <a:fld id="{DCD6A338-E54B-4123-A505-0454109CB9E3}" type="slidenum">
              <a:rPr lang="en-US" altLang="en-US"/>
              <a:pPr/>
              <a:t>16</a:t>
            </a:fld>
            <a:endParaRPr lang="en-US" altLang="en-US"/>
          </a:p>
        </p:txBody>
      </p:sp>
      <p:sp>
        <p:nvSpPr>
          <p:cNvPr id="123906" name="Rectangle 2"/>
          <p:cNvSpPr>
            <a:spLocks noGrp="1" noChangeArrowheads="1"/>
          </p:cNvSpPr>
          <p:nvPr>
            <p:ph type="title"/>
          </p:nvPr>
        </p:nvSpPr>
        <p:spPr/>
        <p:txBody>
          <a:bodyPr/>
          <a:lstStyle/>
          <a:p>
            <a:r>
              <a:rPr lang="en-US" altLang="en-US"/>
              <a:t>Constructing the PPF</a:t>
            </a:r>
          </a:p>
        </p:txBody>
      </p:sp>
      <p:graphicFrame>
        <p:nvGraphicFramePr>
          <p:cNvPr id="123907" name="Object 3"/>
          <p:cNvGraphicFramePr>
            <a:graphicFrameLocks noChangeAspect="1"/>
          </p:cNvGraphicFramePr>
          <p:nvPr>
            <p:ph sz="half" idx="1"/>
            <p:extLst>
              <p:ext uri="{D42A27DB-BD31-4B8C-83A1-F6EECF244321}">
                <p14:modId xmlns:p14="http://schemas.microsoft.com/office/powerpoint/2010/main" val="1355279783"/>
              </p:ext>
            </p:extLst>
          </p:nvPr>
        </p:nvGraphicFramePr>
        <p:xfrm>
          <a:off x="1209964" y="1378486"/>
          <a:ext cx="4844438" cy="4716399"/>
        </p:xfrm>
        <a:graphic>
          <a:graphicData uri="http://schemas.openxmlformats.org/presentationml/2006/ole">
            <mc:AlternateContent xmlns:mc="http://schemas.openxmlformats.org/markup-compatibility/2006">
              <mc:Choice xmlns:v="urn:schemas-microsoft-com:vml" Requires="v">
                <p:oleObj spid="_x0000_s15363" name="Chart" r:id="rId3" imgW="7086600" imgH="7829786" progId="MSGraph.Chart.8">
                  <p:embed followColorScheme="full"/>
                </p:oleObj>
              </mc:Choice>
              <mc:Fallback>
                <p:oleObj name="Chart" r:id="rId3" imgW="7086600" imgH="7829786" progId="MSGraph.Chart.8">
                  <p:embed followColorScheme="full"/>
                  <p:pic>
                    <p:nvPicPr>
                      <p:cNvPr id="123907" name="Object 3"/>
                      <p:cNvPicPr>
                        <a:picLocks noChangeAspect="1" noChangeArrowheads="1"/>
                      </p:cNvPicPr>
                      <p:nvPr/>
                    </p:nvPicPr>
                    <p:blipFill>
                      <a:blip r:embed="rId4"/>
                      <a:srcRect/>
                      <a:stretch>
                        <a:fillRect/>
                      </a:stretch>
                    </p:blipFill>
                    <p:spPr bwMode="auto">
                      <a:xfrm>
                        <a:off x="1209964" y="1378486"/>
                        <a:ext cx="4844438" cy="4716399"/>
                      </a:xfrm>
                      <a:prstGeom prst="rect">
                        <a:avLst/>
                      </a:prstGeom>
                    </p:spPr>
                  </p:pic>
                </p:oleObj>
              </mc:Fallback>
            </mc:AlternateContent>
          </a:graphicData>
        </a:graphic>
      </p:graphicFrame>
      <p:graphicFrame>
        <p:nvGraphicFramePr>
          <p:cNvPr id="123908" name="Group 4"/>
          <p:cNvGraphicFramePr>
            <a:graphicFrameLocks noGrp="1"/>
          </p:cNvGraphicFramePr>
          <p:nvPr>
            <p:ph sz="half" idx="2"/>
          </p:nvPr>
        </p:nvGraphicFramePr>
        <p:xfrm>
          <a:off x="6192107" y="1377051"/>
          <a:ext cx="4268857" cy="4714970"/>
        </p:xfrm>
        <a:graphic>
          <a:graphicData uri="http://schemas.openxmlformats.org/drawingml/2006/table">
            <a:tbl>
              <a:tblPr/>
              <a:tblGrid>
                <a:gridCol w="2107175">
                  <a:extLst>
                    <a:ext uri="{9D8B030D-6E8A-4147-A177-3AD203B41FA5}">
                      <a16:colId xmlns:a16="http://schemas.microsoft.com/office/drawing/2014/main" val="1622740165"/>
                    </a:ext>
                  </a:extLst>
                </a:gridCol>
                <a:gridCol w="2161682">
                  <a:extLst>
                    <a:ext uri="{9D8B030D-6E8A-4147-A177-3AD203B41FA5}">
                      <a16:colId xmlns:a16="http://schemas.microsoft.com/office/drawing/2014/main" val="3994515121"/>
                    </a:ext>
                  </a:extLst>
                </a:gridCol>
              </a:tblGrid>
              <a:tr h="525001">
                <a:tc gridSpan="2">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United States</a:t>
                      </a:r>
                    </a:p>
                  </a:txBody>
                  <a:tcPr marL="82623" marR="82623" marT="41312" marB="41312"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318778559"/>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Wheat</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Cloth</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2395078"/>
                  </a:ext>
                </a:extLst>
              </a:tr>
              <a:tr h="520698">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180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846447471"/>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150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20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779275742"/>
                  </a:ext>
                </a:extLst>
              </a:tr>
              <a:tr h="525001">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120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40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704654327"/>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90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60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127915516"/>
                  </a:ext>
                </a:extLst>
              </a:tr>
              <a:tr h="525001">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60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80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031722983"/>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30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100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870022290"/>
                  </a:ext>
                </a:extLst>
              </a:tr>
              <a:tr h="525001">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120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792237385"/>
                  </a:ext>
                </a:extLst>
              </a:tr>
            </a:tbl>
          </a:graphicData>
        </a:graphic>
      </p:graphicFrame>
    </p:spTree>
    <p:extLst>
      <p:ext uri="{BB962C8B-B14F-4D97-AF65-F5344CB8AC3E}">
        <p14:creationId xmlns:p14="http://schemas.microsoft.com/office/powerpoint/2010/main" val="1941764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4"/>
          <p:cNvSpPr>
            <a:spLocks noGrp="1"/>
          </p:cNvSpPr>
          <p:nvPr>
            <p:ph type="sldNum" sz="quarter" idx="10"/>
          </p:nvPr>
        </p:nvSpPr>
        <p:spPr/>
        <p:txBody>
          <a:bodyPr/>
          <a:lstStyle/>
          <a:p>
            <a:r>
              <a:rPr lang="en-US" altLang="en-US"/>
              <a:t>2 - </a:t>
            </a:r>
            <a:fld id="{AF8D8015-1084-4D84-A530-F24AC26DCA8B}" type="slidenum">
              <a:rPr lang="en-US" altLang="en-US"/>
              <a:pPr/>
              <a:t>17</a:t>
            </a:fld>
            <a:endParaRPr lang="en-US" altLang="en-US"/>
          </a:p>
        </p:txBody>
      </p:sp>
      <p:sp>
        <p:nvSpPr>
          <p:cNvPr id="121860" name="Rectangle 4"/>
          <p:cNvSpPr>
            <a:spLocks noGrp="1" noChangeArrowheads="1"/>
          </p:cNvSpPr>
          <p:nvPr>
            <p:ph type="title"/>
          </p:nvPr>
        </p:nvSpPr>
        <p:spPr/>
        <p:txBody>
          <a:bodyPr/>
          <a:lstStyle/>
          <a:p>
            <a:r>
              <a:rPr lang="en-US" altLang="en-US"/>
              <a:t>Constructing the PPF</a:t>
            </a:r>
          </a:p>
        </p:txBody>
      </p:sp>
      <p:graphicFrame>
        <p:nvGraphicFramePr>
          <p:cNvPr id="121861" name="Object 5"/>
          <p:cNvGraphicFramePr>
            <a:graphicFrameLocks noChangeAspect="1"/>
          </p:cNvGraphicFramePr>
          <p:nvPr>
            <p:ph sz="half" idx="1"/>
          </p:nvPr>
        </p:nvGraphicFramePr>
        <p:xfrm>
          <a:off x="1758291" y="1364141"/>
          <a:ext cx="4268858" cy="4716399"/>
        </p:xfrm>
        <a:graphic>
          <a:graphicData uri="http://schemas.openxmlformats.org/presentationml/2006/ole">
            <mc:AlternateContent xmlns:mc="http://schemas.openxmlformats.org/markup-compatibility/2006">
              <mc:Choice xmlns:v="urn:schemas-microsoft-com:vml" Requires="v">
                <p:oleObj spid="_x0000_s16387" name="Chart" r:id="rId3" imgW="7086600" imgH="7829786" progId="MSGraph.Chart.8">
                  <p:embed followColorScheme="full"/>
                </p:oleObj>
              </mc:Choice>
              <mc:Fallback>
                <p:oleObj name="Chart" r:id="rId3" imgW="7086600" imgH="7829786" progId="MSGraph.Chart.8">
                  <p:embed followColorScheme="full"/>
                  <p:pic>
                    <p:nvPicPr>
                      <p:cNvPr id="121861" name="Object 5"/>
                      <p:cNvPicPr>
                        <a:picLocks noChangeAspect="1" noChangeArrowheads="1"/>
                      </p:cNvPicPr>
                      <p:nvPr/>
                    </p:nvPicPr>
                    <p:blipFill>
                      <a:blip r:embed="rId4"/>
                      <a:srcRect/>
                      <a:stretch>
                        <a:fillRect/>
                      </a:stretch>
                    </p:blipFill>
                    <p:spPr bwMode="auto">
                      <a:xfrm>
                        <a:off x="1758291" y="1364141"/>
                        <a:ext cx="4268858" cy="4716399"/>
                      </a:xfrm>
                      <a:prstGeom prst="rect">
                        <a:avLst/>
                      </a:prstGeom>
                    </p:spPr>
                  </p:pic>
                </p:oleObj>
              </mc:Fallback>
            </mc:AlternateContent>
          </a:graphicData>
        </a:graphic>
      </p:graphicFrame>
      <p:graphicFrame>
        <p:nvGraphicFramePr>
          <p:cNvPr id="121863" name="Group 7"/>
          <p:cNvGraphicFramePr>
            <a:graphicFrameLocks noGrp="1"/>
          </p:cNvGraphicFramePr>
          <p:nvPr>
            <p:ph sz="half" idx="2"/>
          </p:nvPr>
        </p:nvGraphicFramePr>
        <p:xfrm>
          <a:off x="6192107" y="1377051"/>
          <a:ext cx="4268857" cy="4714970"/>
        </p:xfrm>
        <a:graphic>
          <a:graphicData uri="http://schemas.openxmlformats.org/drawingml/2006/table">
            <a:tbl>
              <a:tblPr/>
              <a:tblGrid>
                <a:gridCol w="2107175">
                  <a:extLst>
                    <a:ext uri="{9D8B030D-6E8A-4147-A177-3AD203B41FA5}">
                      <a16:colId xmlns:a16="http://schemas.microsoft.com/office/drawing/2014/main" val="2816512487"/>
                    </a:ext>
                  </a:extLst>
                </a:gridCol>
                <a:gridCol w="2161682">
                  <a:extLst>
                    <a:ext uri="{9D8B030D-6E8A-4147-A177-3AD203B41FA5}">
                      <a16:colId xmlns:a16="http://schemas.microsoft.com/office/drawing/2014/main" val="724839711"/>
                    </a:ext>
                  </a:extLst>
                </a:gridCol>
              </a:tblGrid>
              <a:tr h="525001">
                <a:tc gridSpan="2">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United States</a:t>
                      </a:r>
                    </a:p>
                  </a:txBody>
                  <a:tcPr marL="82623" marR="82623" marT="41312" marB="41312"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3537877843"/>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Wheat</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Cloth</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8405897"/>
                  </a:ext>
                </a:extLst>
              </a:tr>
              <a:tr h="520698">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180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210135061"/>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150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20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842250400"/>
                  </a:ext>
                </a:extLst>
              </a:tr>
              <a:tr h="525001">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120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40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751669662"/>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90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60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603025568"/>
                  </a:ext>
                </a:extLst>
              </a:tr>
              <a:tr h="525001">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60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80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516782263"/>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30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100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748293074"/>
                  </a:ext>
                </a:extLst>
              </a:tr>
              <a:tr h="525001">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120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208975121"/>
                  </a:ext>
                </a:extLst>
              </a:tr>
            </a:tbl>
          </a:graphicData>
        </a:graphic>
      </p:graphicFrame>
    </p:spTree>
    <p:extLst>
      <p:ext uri="{BB962C8B-B14F-4D97-AF65-F5344CB8AC3E}">
        <p14:creationId xmlns:p14="http://schemas.microsoft.com/office/powerpoint/2010/main" val="3643918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4"/>
          <p:cNvSpPr>
            <a:spLocks noGrp="1"/>
          </p:cNvSpPr>
          <p:nvPr>
            <p:ph type="sldNum" sz="quarter" idx="10"/>
          </p:nvPr>
        </p:nvSpPr>
        <p:spPr/>
        <p:txBody>
          <a:bodyPr/>
          <a:lstStyle/>
          <a:p>
            <a:r>
              <a:rPr lang="en-US" altLang="en-US"/>
              <a:t>2 - </a:t>
            </a:r>
            <a:fld id="{935602E3-A54E-4F12-92E6-9E7331A85675}" type="slidenum">
              <a:rPr lang="en-US" altLang="en-US"/>
              <a:pPr/>
              <a:t>18</a:t>
            </a:fld>
            <a:endParaRPr lang="en-US" altLang="en-US"/>
          </a:p>
        </p:txBody>
      </p:sp>
      <p:sp>
        <p:nvSpPr>
          <p:cNvPr id="125954" name="Rectangle 2"/>
          <p:cNvSpPr>
            <a:spLocks noGrp="1" noChangeArrowheads="1"/>
          </p:cNvSpPr>
          <p:nvPr>
            <p:ph type="title"/>
          </p:nvPr>
        </p:nvSpPr>
        <p:spPr/>
        <p:txBody>
          <a:bodyPr/>
          <a:lstStyle/>
          <a:p>
            <a:r>
              <a:rPr lang="en-US" altLang="en-US"/>
              <a:t>Constructing the PPF</a:t>
            </a:r>
          </a:p>
        </p:txBody>
      </p:sp>
      <p:graphicFrame>
        <p:nvGraphicFramePr>
          <p:cNvPr id="125955" name="Object 3"/>
          <p:cNvGraphicFramePr>
            <a:graphicFrameLocks noChangeAspect="1"/>
          </p:cNvGraphicFramePr>
          <p:nvPr>
            <p:ph sz="half" idx="1"/>
            <p:extLst>
              <p:ext uri="{D42A27DB-BD31-4B8C-83A1-F6EECF244321}">
                <p14:modId xmlns:p14="http://schemas.microsoft.com/office/powerpoint/2010/main" val="1872928844"/>
              </p:ext>
            </p:extLst>
          </p:nvPr>
        </p:nvGraphicFramePr>
        <p:xfrm>
          <a:off x="683491" y="1378486"/>
          <a:ext cx="5370911" cy="4716399"/>
        </p:xfrm>
        <a:graphic>
          <a:graphicData uri="http://schemas.openxmlformats.org/presentationml/2006/ole">
            <mc:AlternateContent xmlns:mc="http://schemas.openxmlformats.org/markup-compatibility/2006">
              <mc:Choice xmlns:v="urn:schemas-microsoft-com:vml" Requires="v">
                <p:oleObj spid="_x0000_s17411" name="Chart" r:id="rId3" imgW="7086600" imgH="7829786" progId="MSGraph.Chart.8">
                  <p:embed followColorScheme="full"/>
                </p:oleObj>
              </mc:Choice>
              <mc:Fallback>
                <p:oleObj name="Chart" r:id="rId3" imgW="7086600" imgH="7829786" progId="MSGraph.Chart.8">
                  <p:embed followColorScheme="full"/>
                  <p:pic>
                    <p:nvPicPr>
                      <p:cNvPr id="125955" name="Object 3"/>
                      <p:cNvPicPr>
                        <a:picLocks noChangeAspect="1" noChangeArrowheads="1"/>
                      </p:cNvPicPr>
                      <p:nvPr/>
                    </p:nvPicPr>
                    <p:blipFill>
                      <a:blip r:embed="rId4"/>
                      <a:srcRect/>
                      <a:stretch>
                        <a:fillRect/>
                      </a:stretch>
                    </p:blipFill>
                    <p:spPr bwMode="auto">
                      <a:xfrm>
                        <a:off x="683491" y="1378486"/>
                        <a:ext cx="5370911" cy="4716399"/>
                      </a:xfrm>
                      <a:prstGeom prst="rect">
                        <a:avLst/>
                      </a:prstGeom>
                    </p:spPr>
                  </p:pic>
                </p:oleObj>
              </mc:Fallback>
            </mc:AlternateContent>
          </a:graphicData>
        </a:graphic>
      </p:graphicFrame>
      <p:graphicFrame>
        <p:nvGraphicFramePr>
          <p:cNvPr id="125956" name="Group 4"/>
          <p:cNvGraphicFramePr>
            <a:graphicFrameLocks noGrp="1"/>
          </p:cNvGraphicFramePr>
          <p:nvPr>
            <p:ph sz="half" idx="2"/>
          </p:nvPr>
        </p:nvGraphicFramePr>
        <p:xfrm>
          <a:off x="6192107" y="1377051"/>
          <a:ext cx="4268857" cy="4714970"/>
        </p:xfrm>
        <a:graphic>
          <a:graphicData uri="http://schemas.openxmlformats.org/drawingml/2006/table">
            <a:tbl>
              <a:tblPr/>
              <a:tblGrid>
                <a:gridCol w="2107175">
                  <a:extLst>
                    <a:ext uri="{9D8B030D-6E8A-4147-A177-3AD203B41FA5}">
                      <a16:colId xmlns:a16="http://schemas.microsoft.com/office/drawing/2014/main" val="3591224255"/>
                    </a:ext>
                  </a:extLst>
                </a:gridCol>
                <a:gridCol w="2161682">
                  <a:extLst>
                    <a:ext uri="{9D8B030D-6E8A-4147-A177-3AD203B41FA5}">
                      <a16:colId xmlns:a16="http://schemas.microsoft.com/office/drawing/2014/main" val="1002471064"/>
                    </a:ext>
                  </a:extLst>
                </a:gridCol>
              </a:tblGrid>
              <a:tr h="525001">
                <a:tc gridSpan="2">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United States</a:t>
                      </a:r>
                    </a:p>
                  </a:txBody>
                  <a:tcPr marL="82623" marR="82623" marT="41312" marB="41312"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2264579060"/>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Wheat</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Cloth</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7758644"/>
                  </a:ext>
                </a:extLst>
              </a:tr>
              <a:tr h="520698">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180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2956713687"/>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150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20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997736755"/>
                  </a:ext>
                </a:extLst>
              </a:tr>
              <a:tr h="525001">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120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40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462255504"/>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90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1" i="0" u="none" strike="noStrike" cap="none" normalizeH="0" baseline="0" smtClean="0">
                          <a:ln>
                            <a:noFill/>
                          </a:ln>
                          <a:solidFill>
                            <a:schemeClr val="tx1"/>
                          </a:solidFill>
                          <a:effectLst/>
                          <a:latin typeface="Arial" panose="020B0604020202020204" pitchFamily="34" charset="0"/>
                        </a:rPr>
                        <a:t>60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400126804"/>
                  </a:ext>
                </a:extLst>
              </a:tr>
              <a:tr h="525001">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60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80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887508664"/>
                  </a:ext>
                </a:extLst>
              </a:tr>
              <a:tr h="523567">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30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100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853801368"/>
                  </a:ext>
                </a:extLst>
              </a:tr>
              <a:tr h="525001">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0</a:t>
                      </a:r>
                    </a:p>
                  </a:txBody>
                  <a:tcPr marL="82623" marR="82623" marT="41312" marB="41312"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defTabSz="1014413">
                        <a:spcBef>
                          <a:spcPct val="20000"/>
                        </a:spcBef>
                        <a:defRPr sz="2800">
                          <a:solidFill>
                            <a:schemeClr val="tx1"/>
                          </a:solidFill>
                          <a:latin typeface="Arial" panose="020B0604020202020204" pitchFamily="34" charset="0"/>
                        </a:defRPr>
                      </a:lvl1pPr>
                      <a:lvl2pPr marL="506413" defTabSz="1014413">
                        <a:spcBef>
                          <a:spcPct val="20000"/>
                        </a:spcBef>
                        <a:defRPr sz="2400">
                          <a:solidFill>
                            <a:schemeClr val="tx1"/>
                          </a:solidFill>
                          <a:latin typeface="Arial" panose="020B0604020202020204" pitchFamily="34" charset="0"/>
                        </a:defRPr>
                      </a:lvl2pPr>
                      <a:lvl3pPr marL="1014413" defTabSz="1014413">
                        <a:spcBef>
                          <a:spcPct val="20000"/>
                        </a:spcBef>
                        <a:defRPr sz="2000">
                          <a:solidFill>
                            <a:schemeClr val="tx1"/>
                          </a:solidFill>
                          <a:latin typeface="Arial" panose="020B0604020202020204" pitchFamily="34" charset="0"/>
                        </a:defRPr>
                      </a:lvl3pPr>
                      <a:lvl4pPr marL="1520825" defTabSz="1014413">
                        <a:spcBef>
                          <a:spcPct val="20000"/>
                        </a:spcBef>
                        <a:defRPr>
                          <a:solidFill>
                            <a:schemeClr val="tx1"/>
                          </a:solidFill>
                          <a:latin typeface="Arial" panose="020B0604020202020204" pitchFamily="34" charset="0"/>
                        </a:defRPr>
                      </a:lvl4pPr>
                      <a:lvl5pPr marL="2027238" defTabSz="1014413">
                        <a:spcBef>
                          <a:spcPct val="20000"/>
                        </a:spcBef>
                        <a:defRPr>
                          <a:solidFill>
                            <a:schemeClr val="tx1"/>
                          </a:solidFill>
                          <a:latin typeface="Arial" panose="020B0604020202020204" pitchFamily="34" charset="0"/>
                        </a:defRPr>
                      </a:lvl5pPr>
                      <a:lvl6pPr marL="2484438" defTabSz="1014413" fontAlgn="base">
                        <a:spcBef>
                          <a:spcPct val="20000"/>
                        </a:spcBef>
                        <a:spcAft>
                          <a:spcPct val="0"/>
                        </a:spcAft>
                        <a:defRPr>
                          <a:solidFill>
                            <a:schemeClr val="tx1"/>
                          </a:solidFill>
                          <a:latin typeface="Arial" panose="020B0604020202020204" pitchFamily="34" charset="0"/>
                        </a:defRPr>
                      </a:lvl6pPr>
                      <a:lvl7pPr marL="2941638" defTabSz="1014413" fontAlgn="base">
                        <a:spcBef>
                          <a:spcPct val="20000"/>
                        </a:spcBef>
                        <a:spcAft>
                          <a:spcPct val="0"/>
                        </a:spcAft>
                        <a:defRPr>
                          <a:solidFill>
                            <a:schemeClr val="tx1"/>
                          </a:solidFill>
                          <a:latin typeface="Arial" panose="020B0604020202020204" pitchFamily="34" charset="0"/>
                        </a:defRPr>
                      </a:lvl7pPr>
                      <a:lvl8pPr marL="3398838" defTabSz="1014413" fontAlgn="base">
                        <a:spcBef>
                          <a:spcPct val="20000"/>
                        </a:spcBef>
                        <a:spcAft>
                          <a:spcPct val="0"/>
                        </a:spcAft>
                        <a:defRPr>
                          <a:solidFill>
                            <a:schemeClr val="tx1"/>
                          </a:solidFill>
                          <a:latin typeface="Arial" panose="020B0604020202020204" pitchFamily="34" charset="0"/>
                        </a:defRPr>
                      </a:lvl8pPr>
                      <a:lvl9pPr marL="3856038" defTabSz="1014413" fontAlgn="base">
                        <a:spcBef>
                          <a:spcPct val="20000"/>
                        </a:spcBef>
                        <a:spcAft>
                          <a:spcPct val="0"/>
                        </a:spcAft>
                        <a:defRPr>
                          <a:solidFill>
                            <a:schemeClr val="tx1"/>
                          </a:solidFill>
                          <a:latin typeface="Arial" panose="020B0604020202020204" pitchFamily="34" charset="0"/>
                        </a:defRPr>
                      </a:lvl9pPr>
                    </a:lstStyle>
                    <a:p>
                      <a:pPr marL="0" marR="0" lvl="0" indent="0" algn="ctr" defTabSz="1014413" rtl="0" eaLnBrk="1" fontAlgn="base" latinLnBrk="0" hangingPunct="1">
                        <a:lnSpc>
                          <a:spcPct val="100000"/>
                        </a:lnSpc>
                        <a:spcBef>
                          <a:spcPct val="20000"/>
                        </a:spcBef>
                        <a:spcAft>
                          <a:spcPct val="0"/>
                        </a:spcAft>
                        <a:buClrTx/>
                        <a:buSzTx/>
                        <a:buFontTx/>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120</a:t>
                      </a:r>
                    </a:p>
                  </a:txBody>
                  <a:tcPr marL="82623" marR="82623" marT="41312" marB="41312"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807359517"/>
                  </a:ext>
                </a:extLst>
              </a:tr>
            </a:tbl>
          </a:graphicData>
        </a:graphic>
      </p:graphicFrame>
    </p:spTree>
    <p:extLst>
      <p:ext uri="{BB962C8B-B14F-4D97-AF65-F5344CB8AC3E}">
        <p14:creationId xmlns:p14="http://schemas.microsoft.com/office/powerpoint/2010/main" val="4012491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0"/>
          </p:nvPr>
        </p:nvSpPr>
        <p:spPr/>
        <p:txBody>
          <a:bodyPr/>
          <a:lstStyle/>
          <a:p>
            <a:r>
              <a:rPr lang="en-US" altLang="en-US"/>
              <a:t>2 - </a:t>
            </a:r>
            <a:fld id="{4CCFDC63-A8F6-4D00-9EB5-186B328BB41F}" type="slidenum">
              <a:rPr lang="en-US" altLang="en-US"/>
              <a:pPr/>
              <a:t>19</a:t>
            </a:fld>
            <a:endParaRPr lang="en-US" altLang="en-US"/>
          </a:p>
        </p:txBody>
      </p:sp>
      <p:sp>
        <p:nvSpPr>
          <p:cNvPr id="128004" name="Rectangle 4"/>
          <p:cNvSpPr>
            <a:spLocks noGrp="1" noChangeArrowheads="1"/>
          </p:cNvSpPr>
          <p:nvPr>
            <p:ph type="title"/>
          </p:nvPr>
        </p:nvSpPr>
        <p:spPr/>
        <p:txBody>
          <a:bodyPr/>
          <a:lstStyle/>
          <a:p>
            <a:r>
              <a:rPr lang="en-US" altLang="en-US"/>
              <a:t>Regions of the PPF</a:t>
            </a:r>
          </a:p>
        </p:txBody>
      </p:sp>
      <p:graphicFrame>
        <p:nvGraphicFramePr>
          <p:cNvPr id="128007" name="Object 7"/>
          <p:cNvGraphicFramePr>
            <a:graphicFrameLocks noChangeAspect="1"/>
          </p:cNvGraphicFramePr>
          <p:nvPr>
            <p:ph sz="half" idx="1"/>
            <p:extLst>
              <p:ext uri="{D42A27DB-BD31-4B8C-83A1-F6EECF244321}">
                <p14:modId xmlns:p14="http://schemas.microsoft.com/office/powerpoint/2010/main" val="2878712434"/>
              </p:ext>
            </p:extLst>
          </p:nvPr>
        </p:nvGraphicFramePr>
        <p:xfrm>
          <a:off x="838200" y="1378486"/>
          <a:ext cx="5216202" cy="4716399"/>
        </p:xfrm>
        <a:graphic>
          <a:graphicData uri="http://schemas.openxmlformats.org/presentationml/2006/ole">
            <mc:AlternateContent xmlns:mc="http://schemas.openxmlformats.org/markup-compatibility/2006">
              <mc:Choice xmlns:v="urn:schemas-microsoft-com:vml" Requires="v">
                <p:oleObj spid="_x0000_s18435" name="Chart" r:id="rId3" imgW="7086600" imgH="7829786" progId="MSGraph.Chart.8">
                  <p:embed followColorScheme="full"/>
                </p:oleObj>
              </mc:Choice>
              <mc:Fallback>
                <p:oleObj name="Chart" r:id="rId3" imgW="7086600" imgH="7829786" progId="MSGraph.Chart.8">
                  <p:embed followColorScheme="full"/>
                  <p:pic>
                    <p:nvPicPr>
                      <p:cNvPr id="128007" name="Object 7"/>
                      <p:cNvPicPr>
                        <a:picLocks noChangeAspect="1" noChangeArrowheads="1"/>
                      </p:cNvPicPr>
                      <p:nvPr/>
                    </p:nvPicPr>
                    <p:blipFill>
                      <a:blip r:embed="rId4"/>
                      <a:srcRect/>
                      <a:stretch>
                        <a:fillRect/>
                      </a:stretch>
                    </p:blipFill>
                    <p:spPr bwMode="auto">
                      <a:xfrm>
                        <a:off x="838200" y="1378486"/>
                        <a:ext cx="5216202" cy="4716399"/>
                      </a:xfrm>
                      <a:prstGeom prst="rect">
                        <a:avLst/>
                      </a:prstGeom>
                      <a:noFill/>
                      <a:ln>
                        <a:noFill/>
                      </a:ln>
                      <a:effectLst/>
                    </p:spPr>
                  </p:pic>
                </p:oleObj>
              </mc:Fallback>
            </mc:AlternateContent>
          </a:graphicData>
        </a:graphic>
      </p:graphicFrame>
      <p:sp>
        <p:nvSpPr>
          <p:cNvPr id="128008" name="Text Box 8"/>
          <p:cNvSpPr txBox="1">
            <a:spLocks noChangeArrowheads="1"/>
          </p:cNvSpPr>
          <p:nvPr/>
        </p:nvSpPr>
        <p:spPr bwMode="auto">
          <a:xfrm>
            <a:off x="5132065" y="1983814"/>
            <a:ext cx="2960659" cy="426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69" b="1"/>
              <a:t>Productive maximum</a:t>
            </a:r>
          </a:p>
        </p:txBody>
      </p:sp>
      <p:sp>
        <p:nvSpPr>
          <p:cNvPr id="128009" name="Line 9"/>
          <p:cNvSpPr>
            <a:spLocks noChangeShapeType="1"/>
          </p:cNvSpPr>
          <p:nvPr/>
        </p:nvSpPr>
        <p:spPr bwMode="auto">
          <a:xfrm flipH="1">
            <a:off x="3273046" y="2190372"/>
            <a:ext cx="1721314" cy="4131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26"/>
          </a:p>
        </p:txBody>
      </p:sp>
      <p:sp>
        <p:nvSpPr>
          <p:cNvPr id="128010" name="Line 10"/>
          <p:cNvSpPr>
            <a:spLocks noChangeShapeType="1"/>
          </p:cNvSpPr>
          <p:nvPr/>
        </p:nvSpPr>
        <p:spPr bwMode="auto">
          <a:xfrm flipH="1">
            <a:off x="4030424" y="2328077"/>
            <a:ext cx="1101641" cy="11704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26"/>
          </a:p>
        </p:txBody>
      </p:sp>
      <p:sp>
        <p:nvSpPr>
          <p:cNvPr id="128011" name="Line 11"/>
          <p:cNvSpPr>
            <a:spLocks noChangeShapeType="1"/>
          </p:cNvSpPr>
          <p:nvPr/>
        </p:nvSpPr>
        <p:spPr bwMode="auto">
          <a:xfrm flipH="1">
            <a:off x="4925508" y="2465782"/>
            <a:ext cx="344263" cy="19967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26"/>
          </a:p>
        </p:txBody>
      </p:sp>
      <p:sp>
        <p:nvSpPr>
          <p:cNvPr id="128012" name="Text Box 12"/>
          <p:cNvSpPr txBox="1">
            <a:spLocks noChangeArrowheads="1"/>
          </p:cNvSpPr>
          <p:nvPr/>
        </p:nvSpPr>
        <p:spPr bwMode="auto">
          <a:xfrm>
            <a:off x="5751738" y="2672339"/>
            <a:ext cx="3373775" cy="426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69" b="1"/>
              <a:t>Underutilized resources</a:t>
            </a:r>
          </a:p>
        </p:txBody>
      </p:sp>
      <p:sp>
        <p:nvSpPr>
          <p:cNvPr id="128013" name="Line 13"/>
          <p:cNvSpPr>
            <a:spLocks noChangeShapeType="1"/>
          </p:cNvSpPr>
          <p:nvPr/>
        </p:nvSpPr>
        <p:spPr bwMode="auto">
          <a:xfrm flipH="1">
            <a:off x="3479605" y="2947749"/>
            <a:ext cx="2340986" cy="11016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26"/>
          </a:p>
        </p:txBody>
      </p:sp>
      <p:sp>
        <p:nvSpPr>
          <p:cNvPr id="128014" name="Text Box 14"/>
          <p:cNvSpPr txBox="1">
            <a:spLocks noChangeArrowheads="1"/>
          </p:cNvSpPr>
          <p:nvPr/>
        </p:nvSpPr>
        <p:spPr bwMode="auto">
          <a:xfrm>
            <a:off x="6302559" y="3360865"/>
            <a:ext cx="3718037" cy="759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69" b="1"/>
              <a:t>Unattainable with existing resources and technology</a:t>
            </a:r>
          </a:p>
        </p:txBody>
      </p:sp>
      <p:sp>
        <p:nvSpPr>
          <p:cNvPr id="128015" name="Line 15"/>
          <p:cNvSpPr>
            <a:spLocks noChangeShapeType="1"/>
          </p:cNvSpPr>
          <p:nvPr/>
        </p:nvSpPr>
        <p:spPr bwMode="auto">
          <a:xfrm flipH="1" flipV="1">
            <a:off x="4994360" y="3085455"/>
            <a:ext cx="1170493" cy="6196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26"/>
          </a:p>
        </p:txBody>
      </p:sp>
    </p:spTree>
    <p:extLst>
      <p:ext uri="{BB962C8B-B14F-4D97-AF65-F5344CB8AC3E}">
        <p14:creationId xmlns:p14="http://schemas.microsoft.com/office/powerpoint/2010/main" val="4107470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0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0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800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2800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801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801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280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80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2801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8013"/>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280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8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8" grpId="0"/>
      <p:bldP spid="128008" grpId="1"/>
      <p:bldP spid="128012" grpId="0"/>
      <p:bldP spid="128012" grpId="1"/>
      <p:bldP spid="1280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753"/>
          </a:xfrm>
        </p:spPr>
        <p:txBody>
          <a:bodyPr>
            <a:normAutofit fontScale="90000"/>
          </a:bodyPr>
          <a:lstStyle/>
          <a:p>
            <a:r>
              <a:rPr lang="en-US" dirty="0" smtClean="0"/>
              <a:t/>
            </a:r>
            <a:br>
              <a:rPr lang="en-US" dirty="0" smtClean="0"/>
            </a:br>
            <a:r>
              <a:rPr lang="en-US" altLang="en-US" b="1" dirty="0"/>
              <a:t>Chapter 2 </a:t>
            </a:r>
            <a:r>
              <a:rPr lang="en-US" b="1" dirty="0" smtClean="0"/>
              <a:t>:</a:t>
            </a:r>
            <a:br>
              <a:rPr lang="en-US" b="1" dirty="0" smtClean="0"/>
            </a:br>
            <a:endParaRPr lang="en-US" b="1" dirty="0"/>
          </a:p>
        </p:txBody>
      </p:sp>
      <p:sp>
        <p:nvSpPr>
          <p:cNvPr id="3" name="Content Placeholder 2"/>
          <p:cNvSpPr>
            <a:spLocks noGrp="1"/>
          </p:cNvSpPr>
          <p:nvPr>
            <p:ph idx="1"/>
          </p:nvPr>
        </p:nvSpPr>
        <p:spPr>
          <a:xfrm>
            <a:off x="838200" y="1130710"/>
            <a:ext cx="10515600" cy="5046254"/>
          </a:xfrm>
        </p:spPr>
        <p:txBody>
          <a:bodyPr>
            <a:normAutofit/>
          </a:bodyPr>
          <a:lstStyle/>
          <a:p>
            <a:pPr algn="just"/>
            <a:r>
              <a:rPr lang="en-US" altLang="en-US" sz="3200" dirty="0" smtClean="0"/>
              <a:t>We examine the development of trade theory from the </a:t>
            </a:r>
            <a:r>
              <a:rPr lang="en-US" altLang="en-US" sz="3200" b="1" dirty="0" smtClean="0"/>
              <a:t>seventeenth 	century </a:t>
            </a:r>
            <a:r>
              <a:rPr lang="en-US" altLang="en-US" sz="3200" dirty="0" smtClean="0"/>
              <a:t>through the ﬁrst part of the </a:t>
            </a:r>
            <a:r>
              <a:rPr lang="en-US" altLang="en-US" sz="3200" b="1" dirty="0" smtClean="0"/>
              <a:t>twentieth century</a:t>
            </a:r>
            <a:r>
              <a:rPr lang="en-US" altLang="en-US" sz="3200" dirty="0" smtClean="0"/>
              <a:t>.</a:t>
            </a:r>
          </a:p>
          <a:p>
            <a:pPr algn="just"/>
            <a:endParaRPr lang="en-US" altLang="en-US" sz="3200" dirty="0" smtClean="0"/>
          </a:p>
          <a:p>
            <a:pPr algn="just"/>
            <a:r>
              <a:rPr lang="en-US" altLang="en-US" sz="3200" b="1" dirty="0" smtClean="0"/>
              <a:t>       </a:t>
            </a:r>
            <a:r>
              <a:rPr lang="en-US" altLang="en-US" b="1" dirty="0" smtClean="0"/>
              <a:t>The Mercantilism</a:t>
            </a:r>
          </a:p>
          <a:p>
            <a:pPr algn="just"/>
            <a:r>
              <a:rPr lang="en-US" sz="2800" b="1" dirty="0" smtClean="0"/>
              <a:t>        Theory </a:t>
            </a:r>
            <a:r>
              <a:rPr lang="en-US" sz="2800" b="1" dirty="0"/>
              <a:t>of </a:t>
            </a:r>
            <a:r>
              <a:rPr lang="en-US" sz="2800" b="1" dirty="0" smtClean="0"/>
              <a:t>Absolute Advantage</a:t>
            </a:r>
            <a:endParaRPr lang="en-US" altLang="en-US" sz="2800" b="1" dirty="0"/>
          </a:p>
          <a:p>
            <a:pPr marL="0" indent="0" algn="just">
              <a:buNone/>
            </a:pPr>
            <a:r>
              <a:rPr lang="en-US" b="1" dirty="0" smtClean="0"/>
              <a:t>•         Law of Comparative Advantage</a:t>
            </a:r>
          </a:p>
          <a:p>
            <a:pPr marL="0" indent="0" algn="just">
              <a:buNone/>
            </a:pPr>
            <a:r>
              <a:rPr lang="en-US" b="1" dirty="0" smtClean="0"/>
              <a:t>•         Opportunity Costs and Relative Commodity Prices</a:t>
            </a:r>
          </a:p>
          <a:p>
            <a:pPr marL="0" indent="0" algn="just">
              <a:buNone/>
            </a:pPr>
            <a:r>
              <a:rPr lang="en-US" b="1" dirty="0" smtClean="0"/>
              <a:t>•     Basis For Trade and Gains From Trade Under Constant Costs 	Conditions</a:t>
            </a:r>
            <a:endParaRPr lang="en-US" b="1" dirty="0"/>
          </a:p>
        </p:txBody>
      </p:sp>
      <p:sp>
        <p:nvSpPr>
          <p:cNvPr id="4" name="Slide Number Placeholder 3"/>
          <p:cNvSpPr>
            <a:spLocks noGrp="1"/>
          </p:cNvSpPr>
          <p:nvPr>
            <p:ph type="sldNum" sz="quarter" idx="12"/>
          </p:nvPr>
        </p:nvSpPr>
        <p:spPr/>
        <p:txBody>
          <a:bodyPr/>
          <a:lstStyle/>
          <a:p>
            <a:fld id="{A39BA32C-AB67-4218-AC08-6A8F5F03CE85}" type="slidenum">
              <a:rPr lang="en-US" smtClean="0"/>
              <a:t>2</a:t>
            </a:fld>
            <a:endParaRPr lang="en-US"/>
          </a:p>
        </p:txBody>
      </p:sp>
    </p:spTree>
    <p:extLst>
      <p:ext uri="{BB962C8B-B14F-4D97-AF65-F5344CB8AC3E}">
        <p14:creationId xmlns:p14="http://schemas.microsoft.com/office/powerpoint/2010/main" val="336457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r>
              <a:rPr lang="en-US" altLang="en-US"/>
              <a:t>2 - </a:t>
            </a:r>
            <a:fld id="{3FF89247-E67D-494C-AEBA-1A717C3A8968}" type="slidenum">
              <a:rPr lang="en-US" altLang="en-US"/>
              <a:pPr/>
              <a:t>20</a:t>
            </a:fld>
            <a:endParaRPr lang="en-US" altLang="en-US"/>
          </a:p>
        </p:txBody>
      </p:sp>
      <p:sp>
        <p:nvSpPr>
          <p:cNvPr id="130052" name="Rectangle 4"/>
          <p:cNvSpPr>
            <a:spLocks noGrp="1" noChangeArrowheads="1"/>
          </p:cNvSpPr>
          <p:nvPr>
            <p:ph type="title"/>
          </p:nvPr>
        </p:nvSpPr>
        <p:spPr/>
        <p:txBody>
          <a:bodyPr/>
          <a:lstStyle/>
          <a:p>
            <a:r>
              <a:rPr lang="en-US" altLang="en-US"/>
              <a:t>Trade with the PPF model</a:t>
            </a:r>
          </a:p>
        </p:txBody>
      </p:sp>
      <p:sp>
        <p:nvSpPr>
          <p:cNvPr id="130053" name="Rectangle 5"/>
          <p:cNvSpPr>
            <a:spLocks noGrp="1" noChangeArrowheads="1"/>
          </p:cNvSpPr>
          <p:nvPr>
            <p:ph type="body" sz="half" idx="1"/>
          </p:nvPr>
        </p:nvSpPr>
        <p:spPr/>
        <p:txBody>
          <a:bodyPr/>
          <a:lstStyle/>
          <a:p>
            <a:r>
              <a:rPr lang="en-US" altLang="en-US" sz="2530" b="1" dirty="0"/>
              <a:t>Suppose the US and the UK have the PPFs given to the right</a:t>
            </a:r>
          </a:p>
        </p:txBody>
      </p:sp>
      <p:graphicFrame>
        <p:nvGraphicFramePr>
          <p:cNvPr id="130054" name="Object 6"/>
          <p:cNvGraphicFramePr>
            <a:graphicFrameLocks noChangeAspect="1"/>
          </p:cNvGraphicFramePr>
          <p:nvPr>
            <p:ph sz="quarter" idx="2"/>
            <p:extLst>
              <p:ext uri="{D42A27DB-BD31-4B8C-83A1-F6EECF244321}">
                <p14:modId xmlns:p14="http://schemas.microsoft.com/office/powerpoint/2010/main" val="64701603"/>
              </p:ext>
            </p:extLst>
          </p:nvPr>
        </p:nvGraphicFramePr>
        <p:xfrm>
          <a:off x="6192106" y="895083"/>
          <a:ext cx="4882293" cy="2771315"/>
        </p:xfrm>
        <a:graphic>
          <a:graphicData uri="http://schemas.openxmlformats.org/presentationml/2006/ole">
            <mc:AlternateContent xmlns:mc="http://schemas.openxmlformats.org/markup-compatibility/2006">
              <mc:Choice xmlns:v="urn:schemas-microsoft-com:vml" Requires="v">
                <p:oleObj spid="_x0000_s19460" name="Chart" r:id="rId3" imgW="7086600" imgH="3800357" progId="MSGraph.Chart.8">
                  <p:embed followColorScheme="full"/>
                </p:oleObj>
              </mc:Choice>
              <mc:Fallback>
                <p:oleObj name="Chart" r:id="rId3" imgW="7086600" imgH="3800357" progId="MSGraph.Chart.8">
                  <p:embed followColorScheme="full"/>
                  <p:pic>
                    <p:nvPicPr>
                      <p:cNvPr id="130054" name="Object 6"/>
                      <p:cNvPicPr>
                        <a:picLocks noChangeAspect="1" noChangeArrowheads="1"/>
                      </p:cNvPicPr>
                      <p:nvPr/>
                    </p:nvPicPr>
                    <p:blipFill>
                      <a:blip r:embed="rId4"/>
                      <a:srcRect/>
                      <a:stretch>
                        <a:fillRect/>
                      </a:stretch>
                    </p:blipFill>
                    <p:spPr bwMode="auto">
                      <a:xfrm>
                        <a:off x="6192106" y="895083"/>
                        <a:ext cx="4882293" cy="2771315"/>
                      </a:xfrm>
                      <a:prstGeom prst="rect">
                        <a:avLst/>
                      </a:prstGeom>
                    </p:spPr>
                  </p:pic>
                </p:oleObj>
              </mc:Fallback>
            </mc:AlternateContent>
          </a:graphicData>
        </a:graphic>
      </p:graphicFrame>
      <p:graphicFrame>
        <p:nvGraphicFramePr>
          <p:cNvPr id="130056" name="Object 8"/>
          <p:cNvGraphicFramePr>
            <a:graphicFrameLocks noChangeAspect="1"/>
          </p:cNvGraphicFramePr>
          <p:nvPr>
            <p:ph sz="quarter" idx="3"/>
            <p:extLst>
              <p:ext uri="{D42A27DB-BD31-4B8C-83A1-F6EECF244321}">
                <p14:modId xmlns:p14="http://schemas.microsoft.com/office/powerpoint/2010/main" val="1696787303"/>
              </p:ext>
            </p:extLst>
          </p:nvPr>
        </p:nvGraphicFramePr>
        <p:xfrm>
          <a:off x="6192106" y="3362036"/>
          <a:ext cx="4983893" cy="2732849"/>
        </p:xfrm>
        <a:graphic>
          <a:graphicData uri="http://schemas.openxmlformats.org/presentationml/2006/ole">
            <mc:AlternateContent xmlns:mc="http://schemas.openxmlformats.org/markup-compatibility/2006">
              <mc:Choice xmlns:v="urn:schemas-microsoft-com:vml" Requires="v">
                <p:oleObj spid="_x0000_s19461" name="Chart" r:id="rId5" imgW="7086600" imgH="3800357" progId="MSGraph.Chart.8">
                  <p:embed followColorScheme="full"/>
                </p:oleObj>
              </mc:Choice>
              <mc:Fallback>
                <p:oleObj name="Chart" r:id="rId5" imgW="7086600" imgH="3800357" progId="MSGraph.Chart.8">
                  <p:embed followColorScheme="full"/>
                  <p:pic>
                    <p:nvPicPr>
                      <p:cNvPr id="130056" name="Object 8"/>
                      <p:cNvPicPr>
                        <a:picLocks noChangeAspect="1" noChangeArrowheads="1"/>
                      </p:cNvPicPr>
                      <p:nvPr/>
                    </p:nvPicPr>
                    <p:blipFill>
                      <a:blip r:embed="rId6"/>
                      <a:srcRect/>
                      <a:stretch>
                        <a:fillRect/>
                      </a:stretch>
                    </p:blipFill>
                    <p:spPr bwMode="auto">
                      <a:xfrm>
                        <a:off x="6192106" y="3362036"/>
                        <a:ext cx="4983893" cy="273284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05798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30054" grpId="0"/>
      <p:bldOleChart spid="1300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p>
            <a:r>
              <a:rPr lang="en-US" altLang="en-US"/>
              <a:t>2 - </a:t>
            </a:r>
            <a:fld id="{2B73A8BA-1269-459C-928D-F55D55EAF4C4}" type="slidenum">
              <a:rPr lang="en-US" altLang="en-US"/>
              <a:pPr/>
              <a:t>21</a:t>
            </a:fld>
            <a:endParaRPr lang="en-US" altLang="en-US"/>
          </a:p>
        </p:txBody>
      </p:sp>
      <p:sp>
        <p:nvSpPr>
          <p:cNvPr id="132098" name="Rectangle 2"/>
          <p:cNvSpPr>
            <a:spLocks noGrp="1" noChangeArrowheads="1"/>
          </p:cNvSpPr>
          <p:nvPr>
            <p:ph type="title"/>
          </p:nvPr>
        </p:nvSpPr>
        <p:spPr/>
        <p:txBody>
          <a:bodyPr/>
          <a:lstStyle/>
          <a:p>
            <a:r>
              <a:rPr lang="en-US" altLang="en-US"/>
              <a:t>Trade with the PPF model</a:t>
            </a:r>
          </a:p>
        </p:txBody>
      </p:sp>
      <p:sp>
        <p:nvSpPr>
          <p:cNvPr id="132099" name="Rectangle 3"/>
          <p:cNvSpPr>
            <a:spLocks noGrp="1" noChangeArrowheads="1"/>
          </p:cNvSpPr>
          <p:nvPr>
            <p:ph type="body" sz="half" idx="1"/>
          </p:nvPr>
        </p:nvSpPr>
        <p:spPr/>
        <p:txBody>
          <a:bodyPr/>
          <a:lstStyle/>
          <a:p>
            <a:r>
              <a:rPr lang="en-US" altLang="en-US" sz="2530"/>
              <a:t>Suppose the US and the UK have the PPFs given to the right</a:t>
            </a:r>
          </a:p>
          <a:p>
            <a:r>
              <a:rPr lang="en-US" altLang="en-US" sz="2530" b="1"/>
              <a:t>Further suppose that each country produces and consumes at the marked spot in the absence of international trade</a:t>
            </a:r>
          </a:p>
          <a:p>
            <a:endParaRPr lang="en-US" altLang="en-US" sz="2530" b="1"/>
          </a:p>
        </p:txBody>
      </p:sp>
      <p:graphicFrame>
        <p:nvGraphicFramePr>
          <p:cNvPr id="132100" name="Object 4"/>
          <p:cNvGraphicFramePr>
            <a:graphicFrameLocks noChangeAspect="1"/>
          </p:cNvGraphicFramePr>
          <p:nvPr>
            <p:ph sz="quarter" idx="2"/>
          </p:nvPr>
        </p:nvGraphicFramePr>
        <p:xfrm>
          <a:off x="6192107" y="1377051"/>
          <a:ext cx="4268858" cy="2289347"/>
        </p:xfrm>
        <a:graphic>
          <a:graphicData uri="http://schemas.openxmlformats.org/presentationml/2006/ole">
            <mc:AlternateContent xmlns:mc="http://schemas.openxmlformats.org/markup-compatibility/2006">
              <mc:Choice xmlns:v="urn:schemas-microsoft-com:vml" Requires="v">
                <p:oleObj spid="_x0000_s20484" name="Chart" r:id="rId3" imgW="7086600" imgH="3800357" progId="MSGraph.Chart.8">
                  <p:embed followColorScheme="full"/>
                </p:oleObj>
              </mc:Choice>
              <mc:Fallback>
                <p:oleObj name="Chart" r:id="rId3" imgW="7086600" imgH="3800357" progId="MSGraph.Chart.8">
                  <p:embed followColorScheme="full"/>
                  <p:pic>
                    <p:nvPicPr>
                      <p:cNvPr id="132100" name="Object 4"/>
                      <p:cNvPicPr>
                        <a:picLocks noChangeAspect="1" noChangeArrowheads="1"/>
                      </p:cNvPicPr>
                      <p:nvPr/>
                    </p:nvPicPr>
                    <p:blipFill>
                      <a:blip r:embed="rId4"/>
                      <a:srcRect/>
                      <a:stretch>
                        <a:fillRect/>
                      </a:stretch>
                    </p:blipFill>
                    <p:spPr bwMode="auto">
                      <a:xfrm>
                        <a:off x="6192107" y="1377051"/>
                        <a:ext cx="4268858" cy="2289347"/>
                      </a:xfrm>
                      <a:prstGeom prst="rect">
                        <a:avLst/>
                      </a:prstGeom>
                    </p:spPr>
                  </p:pic>
                </p:oleObj>
              </mc:Fallback>
            </mc:AlternateContent>
          </a:graphicData>
        </a:graphic>
      </p:graphicFrame>
      <p:graphicFrame>
        <p:nvGraphicFramePr>
          <p:cNvPr id="132101" name="Object 5"/>
          <p:cNvGraphicFramePr>
            <a:graphicFrameLocks noChangeAspect="1"/>
          </p:cNvGraphicFramePr>
          <p:nvPr>
            <p:ph sz="quarter" idx="3"/>
          </p:nvPr>
        </p:nvGraphicFramePr>
        <p:xfrm>
          <a:off x="6192107" y="3805538"/>
          <a:ext cx="4268858" cy="2289347"/>
        </p:xfrm>
        <a:graphic>
          <a:graphicData uri="http://schemas.openxmlformats.org/presentationml/2006/ole">
            <mc:AlternateContent xmlns:mc="http://schemas.openxmlformats.org/markup-compatibility/2006">
              <mc:Choice xmlns:v="urn:schemas-microsoft-com:vml" Requires="v">
                <p:oleObj spid="_x0000_s20485" name="Chart" r:id="rId5" imgW="7086600" imgH="3800357" progId="MSGraph.Chart.8">
                  <p:embed followColorScheme="full"/>
                </p:oleObj>
              </mc:Choice>
              <mc:Fallback>
                <p:oleObj name="Chart" r:id="rId5" imgW="7086600" imgH="3800357" progId="MSGraph.Chart.8">
                  <p:embed followColorScheme="full"/>
                  <p:pic>
                    <p:nvPicPr>
                      <p:cNvPr id="132101" name="Object 5"/>
                      <p:cNvPicPr>
                        <a:picLocks noChangeAspect="1" noChangeArrowheads="1"/>
                      </p:cNvPicPr>
                      <p:nvPr/>
                    </p:nvPicPr>
                    <p:blipFill>
                      <a:blip r:embed="rId6"/>
                      <a:srcRect/>
                      <a:stretch>
                        <a:fillRect/>
                      </a:stretch>
                    </p:blipFill>
                    <p:spPr bwMode="auto">
                      <a:xfrm>
                        <a:off x="6192107" y="3805538"/>
                        <a:ext cx="4268858" cy="228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2" name="Text Box 6"/>
          <p:cNvSpPr txBox="1">
            <a:spLocks noChangeArrowheads="1"/>
          </p:cNvSpPr>
          <p:nvPr/>
        </p:nvSpPr>
        <p:spPr bwMode="auto">
          <a:xfrm>
            <a:off x="8368135" y="2121519"/>
            <a:ext cx="1445903" cy="3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46"/>
              <a:t>(90W, 60C)</a:t>
            </a:r>
          </a:p>
        </p:txBody>
      </p:sp>
      <p:sp>
        <p:nvSpPr>
          <p:cNvPr id="132103" name="Text Box 7"/>
          <p:cNvSpPr txBox="1">
            <a:spLocks noChangeArrowheads="1"/>
          </p:cNvSpPr>
          <p:nvPr/>
        </p:nvSpPr>
        <p:spPr bwMode="auto">
          <a:xfrm>
            <a:off x="7541904" y="4640375"/>
            <a:ext cx="1445903" cy="3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46"/>
              <a:t>(40W, 40C)</a:t>
            </a:r>
          </a:p>
        </p:txBody>
      </p:sp>
    </p:spTree>
    <p:extLst>
      <p:ext uri="{BB962C8B-B14F-4D97-AF65-F5344CB8AC3E}">
        <p14:creationId xmlns:p14="http://schemas.microsoft.com/office/powerpoint/2010/main" val="1336609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p>
            <a:r>
              <a:rPr lang="en-US" altLang="en-US"/>
              <a:t>2 - </a:t>
            </a:r>
            <a:fld id="{53621B8B-C1CD-4D3D-BD55-B50DF845A4CA}" type="slidenum">
              <a:rPr lang="en-US" altLang="en-US"/>
              <a:pPr/>
              <a:t>22</a:t>
            </a:fld>
            <a:endParaRPr lang="en-US" altLang="en-US"/>
          </a:p>
        </p:txBody>
      </p:sp>
      <p:sp>
        <p:nvSpPr>
          <p:cNvPr id="133122" name="Rectangle 2"/>
          <p:cNvSpPr>
            <a:spLocks noGrp="1" noChangeArrowheads="1"/>
          </p:cNvSpPr>
          <p:nvPr>
            <p:ph type="title"/>
          </p:nvPr>
        </p:nvSpPr>
        <p:spPr/>
        <p:txBody>
          <a:bodyPr/>
          <a:lstStyle/>
          <a:p>
            <a:r>
              <a:rPr lang="en-US" altLang="en-US"/>
              <a:t>Trade with the PPF model</a:t>
            </a:r>
          </a:p>
        </p:txBody>
      </p:sp>
      <p:sp>
        <p:nvSpPr>
          <p:cNvPr id="133123" name="Rectangle 3"/>
          <p:cNvSpPr>
            <a:spLocks noGrp="1" noChangeArrowheads="1"/>
          </p:cNvSpPr>
          <p:nvPr>
            <p:ph type="body" sz="half" idx="1"/>
          </p:nvPr>
        </p:nvSpPr>
        <p:spPr/>
        <p:txBody>
          <a:bodyPr/>
          <a:lstStyle/>
          <a:p>
            <a:pPr algn="just">
              <a:lnSpc>
                <a:spcPct val="90000"/>
              </a:lnSpc>
            </a:pPr>
            <a:r>
              <a:rPr lang="en-US" altLang="en-US" sz="2530" dirty="0"/>
              <a:t>Can specialization and trade lead to more aggregate production and consumption?</a:t>
            </a:r>
          </a:p>
          <a:p>
            <a:pPr algn="just">
              <a:lnSpc>
                <a:spcPct val="90000"/>
              </a:lnSpc>
            </a:pPr>
            <a:r>
              <a:rPr lang="en-US" altLang="en-US" sz="2530" dirty="0"/>
              <a:t>If the US specialized in wheat production and the UK in cloth production, aggregate production would increase from 130W to 180W and from 100C to 120C.</a:t>
            </a:r>
          </a:p>
        </p:txBody>
      </p:sp>
      <p:graphicFrame>
        <p:nvGraphicFramePr>
          <p:cNvPr id="133124" name="Object 4"/>
          <p:cNvGraphicFramePr>
            <a:graphicFrameLocks noChangeAspect="1"/>
          </p:cNvGraphicFramePr>
          <p:nvPr>
            <p:ph sz="quarter" idx="2"/>
          </p:nvPr>
        </p:nvGraphicFramePr>
        <p:xfrm>
          <a:off x="6192107" y="1377051"/>
          <a:ext cx="4268858" cy="2289347"/>
        </p:xfrm>
        <a:graphic>
          <a:graphicData uri="http://schemas.openxmlformats.org/presentationml/2006/ole">
            <mc:AlternateContent xmlns:mc="http://schemas.openxmlformats.org/markup-compatibility/2006">
              <mc:Choice xmlns:v="urn:schemas-microsoft-com:vml" Requires="v">
                <p:oleObj spid="_x0000_s21508" name="Chart" r:id="rId3" imgW="7086600" imgH="3800357" progId="MSGraph.Chart.8">
                  <p:embed followColorScheme="full"/>
                </p:oleObj>
              </mc:Choice>
              <mc:Fallback>
                <p:oleObj name="Chart" r:id="rId3" imgW="7086600" imgH="3800357" progId="MSGraph.Chart.8">
                  <p:embed followColorScheme="full"/>
                  <p:pic>
                    <p:nvPicPr>
                      <p:cNvPr id="133124" name="Object 4"/>
                      <p:cNvPicPr>
                        <a:picLocks noChangeAspect="1" noChangeArrowheads="1"/>
                      </p:cNvPicPr>
                      <p:nvPr/>
                    </p:nvPicPr>
                    <p:blipFill>
                      <a:blip r:embed="rId4"/>
                      <a:srcRect/>
                      <a:stretch>
                        <a:fillRect/>
                      </a:stretch>
                    </p:blipFill>
                    <p:spPr bwMode="auto">
                      <a:xfrm>
                        <a:off x="6192107" y="1377051"/>
                        <a:ext cx="4268858" cy="2289347"/>
                      </a:xfrm>
                      <a:prstGeom prst="rect">
                        <a:avLst/>
                      </a:prstGeom>
                    </p:spPr>
                  </p:pic>
                </p:oleObj>
              </mc:Fallback>
            </mc:AlternateContent>
          </a:graphicData>
        </a:graphic>
      </p:graphicFrame>
      <p:graphicFrame>
        <p:nvGraphicFramePr>
          <p:cNvPr id="133125" name="Object 5"/>
          <p:cNvGraphicFramePr>
            <a:graphicFrameLocks noChangeAspect="1"/>
          </p:cNvGraphicFramePr>
          <p:nvPr>
            <p:ph sz="quarter" idx="3"/>
          </p:nvPr>
        </p:nvGraphicFramePr>
        <p:xfrm>
          <a:off x="6192107" y="3805538"/>
          <a:ext cx="4268858" cy="2289347"/>
        </p:xfrm>
        <a:graphic>
          <a:graphicData uri="http://schemas.openxmlformats.org/presentationml/2006/ole">
            <mc:AlternateContent xmlns:mc="http://schemas.openxmlformats.org/markup-compatibility/2006">
              <mc:Choice xmlns:v="urn:schemas-microsoft-com:vml" Requires="v">
                <p:oleObj spid="_x0000_s21509" name="Chart" r:id="rId5" imgW="7086600" imgH="3800357" progId="MSGraph.Chart.8">
                  <p:embed followColorScheme="full"/>
                </p:oleObj>
              </mc:Choice>
              <mc:Fallback>
                <p:oleObj name="Chart" r:id="rId5" imgW="7086600" imgH="3800357" progId="MSGraph.Chart.8">
                  <p:embed followColorScheme="full"/>
                  <p:pic>
                    <p:nvPicPr>
                      <p:cNvPr id="133125" name="Object 5"/>
                      <p:cNvPicPr>
                        <a:picLocks noChangeAspect="1" noChangeArrowheads="1"/>
                      </p:cNvPicPr>
                      <p:nvPr/>
                    </p:nvPicPr>
                    <p:blipFill>
                      <a:blip r:embed="rId6"/>
                      <a:srcRect/>
                      <a:stretch>
                        <a:fillRect/>
                      </a:stretch>
                    </p:blipFill>
                    <p:spPr bwMode="auto">
                      <a:xfrm>
                        <a:off x="6192107" y="3805538"/>
                        <a:ext cx="4268858" cy="228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6" name="Text Box 6"/>
          <p:cNvSpPr txBox="1">
            <a:spLocks noChangeArrowheads="1"/>
          </p:cNvSpPr>
          <p:nvPr/>
        </p:nvSpPr>
        <p:spPr bwMode="auto">
          <a:xfrm>
            <a:off x="8368135" y="2121519"/>
            <a:ext cx="1445903" cy="3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46"/>
              <a:t>(90W, 60C)</a:t>
            </a:r>
          </a:p>
        </p:txBody>
      </p:sp>
      <p:sp>
        <p:nvSpPr>
          <p:cNvPr id="133127" name="Text Box 7"/>
          <p:cNvSpPr txBox="1">
            <a:spLocks noChangeArrowheads="1"/>
          </p:cNvSpPr>
          <p:nvPr/>
        </p:nvSpPr>
        <p:spPr bwMode="auto">
          <a:xfrm>
            <a:off x="7541904" y="4640375"/>
            <a:ext cx="1445903" cy="3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46"/>
              <a:t>(40W, 40C)</a:t>
            </a:r>
          </a:p>
        </p:txBody>
      </p:sp>
    </p:spTree>
    <p:extLst>
      <p:ext uri="{BB962C8B-B14F-4D97-AF65-F5344CB8AC3E}">
        <p14:creationId xmlns:p14="http://schemas.microsoft.com/office/powerpoint/2010/main" val="310273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0"/>
          </p:nvPr>
        </p:nvSpPr>
        <p:spPr/>
        <p:txBody>
          <a:bodyPr/>
          <a:lstStyle/>
          <a:p>
            <a:r>
              <a:rPr lang="en-US" altLang="en-US"/>
              <a:t>2 - </a:t>
            </a:r>
            <a:fld id="{BA8BA086-75FF-4762-8776-11B99C34AD86}" type="slidenum">
              <a:rPr lang="en-US" altLang="en-US"/>
              <a:pPr/>
              <a:t>23</a:t>
            </a:fld>
            <a:endParaRPr lang="en-US" altLang="en-US"/>
          </a:p>
        </p:txBody>
      </p:sp>
      <p:sp>
        <p:nvSpPr>
          <p:cNvPr id="134146" name="Rectangle 2"/>
          <p:cNvSpPr>
            <a:spLocks noGrp="1" noChangeArrowheads="1"/>
          </p:cNvSpPr>
          <p:nvPr>
            <p:ph type="title"/>
          </p:nvPr>
        </p:nvSpPr>
        <p:spPr/>
        <p:txBody>
          <a:bodyPr/>
          <a:lstStyle/>
          <a:p>
            <a:r>
              <a:rPr lang="en-US" altLang="en-US"/>
              <a:t>Trade with the PPF model</a:t>
            </a:r>
          </a:p>
        </p:txBody>
      </p:sp>
      <p:sp>
        <p:nvSpPr>
          <p:cNvPr id="134147" name="Rectangle 3"/>
          <p:cNvSpPr>
            <a:spLocks noGrp="1" noChangeArrowheads="1"/>
          </p:cNvSpPr>
          <p:nvPr>
            <p:ph type="body" sz="half" idx="1"/>
          </p:nvPr>
        </p:nvSpPr>
        <p:spPr/>
        <p:txBody>
          <a:bodyPr/>
          <a:lstStyle/>
          <a:p>
            <a:r>
              <a:rPr lang="en-US" altLang="en-US" sz="2530" dirty="0"/>
              <a:t>This increased production would allow each country to consume at a point outside of its PPF as indicated by the blue lines in the graphs.</a:t>
            </a:r>
          </a:p>
          <a:p>
            <a:r>
              <a:rPr lang="en-US" altLang="en-US" sz="2530" dirty="0"/>
              <a:t>The increased consumption is the gains from trade.</a:t>
            </a:r>
          </a:p>
        </p:txBody>
      </p:sp>
      <p:graphicFrame>
        <p:nvGraphicFramePr>
          <p:cNvPr id="134148" name="Object 4"/>
          <p:cNvGraphicFramePr>
            <a:graphicFrameLocks noChangeAspect="1"/>
          </p:cNvGraphicFramePr>
          <p:nvPr>
            <p:ph sz="quarter" idx="2"/>
          </p:nvPr>
        </p:nvGraphicFramePr>
        <p:xfrm>
          <a:off x="6192107" y="1377051"/>
          <a:ext cx="4268858" cy="2289347"/>
        </p:xfrm>
        <a:graphic>
          <a:graphicData uri="http://schemas.openxmlformats.org/presentationml/2006/ole">
            <mc:AlternateContent xmlns:mc="http://schemas.openxmlformats.org/markup-compatibility/2006">
              <mc:Choice xmlns:v="urn:schemas-microsoft-com:vml" Requires="v">
                <p:oleObj spid="_x0000_s22532" name="Chart" r:id="rId3" imgW="7086600" imgH="3800357" progId="MSGraph.Chart.8">
                  <p:embed followColorScheme="full"/>
                </p:oleObj>
              </mc:Choice>
              <mc:Fallback>
                <p:oleObj name="Chart" r:id="rId3" imgW="7086600" imgH="3800357" progId="MSGraph.Chart.8">
                  <p:embed followColorScheme="full"/>
                  <p:pic>
                    <p:nvPicPr>
                      <p:cNvPr id="134148" name="Object 4"/>
                      <p:cNvPicPr>
                        <a:picLocks noChangeAspect="1" noChangeArrowheads="1"/>
                      </p:cNvPicPr>
                      <p:nvPr/>
                    </p:nvPicPr>
                    <p:blipFill>
                      <a:blip r:embed="rId4"/>
                      <a:srcRect/>
                      <a:stretch>
                        <a:fillRect/>
                      </a:stretch>
                    </p:blipFill>
                    <p:spPr bwMode="auto">
                      <a:xfrm>
                        <a:off x="6192107" y="1377051"/>
                        <a:ext cx="4268858" cy="2289347"/>
                      </a:xfrm>
                      <a:prstGeom prst="rect">
                        <a:avLst/>
                      </a:prstGeom>
                    </p:spPr>
                  </p:pic>
                </p:oleObj>
              </mc:Fallback>
            </mc:AlternateContent>
          </a:graphicData>
        </a:graphic>
      </p:graphicFrame>
      <p:graphicFrame>
        <p:nvGraphicFramePr>
          <p:cNvPr id="134149" name="Object 5"/>
          <p:cNvGraphicFramePr>
            <a:graphicFrameLocks noChangeAspect="1"/>
          </p:cNvGraphicFramePr>
          <p:nvPr>
            <p:ph sz="quarter" idx="3"/>
          </p:nvPr>
        </p:nvGraphicFramePr>
        <p:xfrm>
          <a:off x="6192107" y="3805538"/>
          <a:ext cx="4268858" cy="2289347"/>
        </p:xfrm>
        <a:graphic>
          <a:graphicData uri="http://schemas.openxmlformats.org/presentationml/2006/ole">
            <mc:AlternateContent xmlns:mc="http://schemas.openxmlformats.org/markup-compatibility/2006">
              <mc:Choice xmlns:v="urn:schemas-microsoft-com:vml" Requires="v">
                <p:oleObj spid="_x0000_s22533" name="Chart" r:id="rId5" imgW="7086600" imgH="3800357" progId="MSGraph.Chart.8">
                  <p:embed followColorScheme="full"/>
                </p:oleObj>
              </mc:Choice>
              <mc:Fallback>
                <p:oleObj name="Chart" r:id="rId5" imgW="7086600" imgH="3800357" progId="MSGraph.Chart.8">
                  <p:embed followColorScheme="full"/>
                  <p:pic>
                    <p:nvPicPr>
                      <p:cNvPr id="134149" name="Object 5"/>
                      <p:cNvPicPr>
                        <a:picLocks noChangeAspect="1" noChangeArrowheads="1"/>
                      </p:cNvPicPr>
                      <p:nvPr/>
                    </p:nvPicPr>
                    <p:blipFill>
                      <a:blip r:embed="rId6"/>
                      <a:srcRect/>
                      <a:stretch>
                        <a:fillRect/>
                      </a:stretch>
                    </p:blipFill>
                    <p:spPr bwMode="auto">
                      <a:xfrm>
                        <a:off x="6192107" y="3805538"/>
                        <a:ext cx="4268858" cy="228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0" name="Text Box 6"/>
          <p:cNvSpPr txBox="1">
            <a:spLocks noChangeArrowheads="1"/>
          </p:cNvSpPr>
          <p:nvPr/>
        </p:nvSpPr>
        <p:spPr bwMode="auto">
          <a:xfrm>
            <a:off x="8230430" y="1983814"/>
            <a:ext cx="1445903" cy="3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46"/>
              <a:t>(110W, 70C)</a:t>
            </a:r>
          </a:p>
        </p:txBody>
      </p:sp>
      <p:sp>
        <p:nvSpPr>
          <p:cNvPr id="134151" name="Text Box 7"/>
          <p:cNvSpPr txBox="1">
            <a:spLocks noChangeArrowheads="1"/>
          </p:cNvSpPr>
          <p:nvPr/>
        </p:nvSpPr>
        <p:spPr bwMode="auto">
          <a:xfrm>
            <a:off x="7886167" y="4600211"/>
            <a:ext cx="1445903" cy="3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46"/>
              <a:t>(70W, 50C)</a:t>
            </a:r>
          </a:p>
        </p:txBody>
      </p:sp>
      <p:sp>
        <p:nvSpPr>
          <p:cNvPr id="134152" name="Text Box 8"/>
          <p:cNvSpPr txBox="1">
            <a:spLocks noChangeArrowheads="1"/>
          </p:cNvSpPr>
          <p:nvPr/>
        </p:nvSpPr>
        <p:spPr bwMode="auto">
          <a:xfrm>
            <a:off x="9580226" y="2259224"/>
            <a:ext cx="1101641" cy="3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46"/>
              <a:t>Production</a:t>
            </a:r>
          </a:p>
        </p:txBody>
      </p:sp>
      <p:sp>
        <p:nvSpPr>
          <p:cNvPr id="134154" name="Line 10"/>
          <p:cNvSpPr>
            <a:spLocks noChangeShapeType="1"/>
          </p:cNvSpPr>
          <p:nvPr/>
        </p:nvSpPr>
        <p:spPr bwMode="auto">
          <a:xfrm flipH="1">
            <a:off x="9607481" y="2534634"/>
            <a:ext cx="137705" cy="2754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26"/>
          </a:p>
        </p:txBody>
      </p:sp>
      <p:sp>
        <p:nvSpPr>
          <p:cNvPr id="134155" name="Text Box 11"/>
          <p:cNvSpPr txBox="1">
            <a:spLocks noChangeArrowheads="1"/>
          </p:cNvSpPr>
          <p:nvPr/>
        </p:nvSpPr>
        <p:spPr bwMode="auto">
          <a:xfrm>
            <a:off x="6991084" y="3882997"/>
            <a:ext cx="1101641" cy="3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46"/>
              <a:t>Production</a:t>
            </a:r>
          </a:p>
        </p:txBody>
      </p:sp>
      <p:sp>
        <p:nvSpPr>
          <p:cNvPr id="134156" name="Line 12"/>
          <p:cNvSpPr>
            <a:spLocks noChangeShapeType="1"/>
          </p:cNvSpPr>
          <p:nvPr/>
        </p:nvSpPr>
        <p:spPr bwMode="auto">
          <a:xfrm flipH="1">
            <a:off x="6991084" y="4187095"/>
            <a:ext cx="275410" cy="2065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26"/>
          </a:p>
        </p:txBody>
      </p:sp>
    </p:spTree>
    <p:extLst>
      <p:ext uri="{BB962C8B-B14F-4D97-AF65-F5344CB8AC3E}">
        <p14:creationId xmlns:p14="http://schemas.microsoft.com/office/powerpoint/2010/main" val="1163070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1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2 - </a:t>
            </a:r>
            <a:fld id="{E3129440-1DD3-4AC7-9919-DABC396AFF4E}" type="slidenum">
              <a:rPr lang="en-US" altLang="en-US"/>
              <a:pPr/>
              <a:t>3</a:t>
            </a:fld>
            <a:endParaRPr lang="en-US" altLang="en-US"/>
          </a:p>
        </p:txBody>
      </p:sp>
      <p:sp>
        <p:nvSpPr>
          <p:cNvPr id="99332" name="Rectangle 4"/>
          <p:cNvSpPr>
            <a:spLocks noChangeArrowheads="1"/>
          </p:cNvSpPr>
          <p:nvPr/>
        </p:nvSpPr>
        <p:spPr bwMode="auto">
          <a:xfrm>
            <a:off x="2956037" y="68853"/>
            <a:ext cx="7573780" cy="82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96" tIns="45798" rIns="91596" bIns="45798" anchor="ctr"/>
          <a:lstStyle>
            <a:lvl1pPr defTabSz="1014413">
              <a:defRPr sz="4000" b="1">
                <a:solidFill>
                  <a:schemeClr val="tx2"/>
                </a:solidFill>
                <a:latin typeface="Arial" panose="020B0604020202020204" pitchFamily="34" charset="0"/>
              </a:defRPr>
            </a:lvl1pPr>
            <a:lvl2pPr defTabSz="1014413">
              <a:defRPr sz="4000" b="1">
                <a:solidFill>
                  <a:schemeClr val="tx2"/>
                </a:solidFill>
                <a:latin typeface="Arial" panose="020B0604020202020204" pitchFamily="34" charset="0"/>
              </a:defRPr>
            </a:lvl2pPr>
            <a:lvl3pPr defTabSz="1014413">
              <a:defRPr sz="4000" b="1">
                <a:solidFill>
                  <a:schemeClr val="tx2"/>
                </a:solidFill>
                <a:latin typeface="Arial" panose="020B0604020202020204" pitchFamily="34" charset="0"/>
              </a:defRPr>
            </a:lvl3pPr>
            <a:lvl4pPr defTabSz="1014413">
              <a:defRPr sz="4000" b="1">
                <a:solidFill>
                  <a:schemeClr val="tx2"/>
                </a:solidFill>
                <a:latin typeface="Arial" panose="020B0604020202020204" pitchFamily="34" charset="0"/>
              </a:defRPr>
            </a:lvl4pPr>
            <a:lvl5pPr defTabSz="1014413">
              <a:defRPr sz="4000" b="1">
                <a:solidFill>
                  <a:schemeClr val="tx2"/>
                </a:solidFill>
                <a:latin typeface="Arial" panose="020B0604020202020204" pitchFamily="34" charset="0"/>
              </a:defRPr>
            </a:lvl5pPr>
            <a:lvl6pPr marL="457200" defTabSz="1014413" fontAlgn="base">
              <a:spcBef>
                <a:spcPct val="0"/>
              </a:spcBef>
              <a:spcAft>
                <a:spcPct val="0"/>
              </a:spcAft>
              <a:defRPr sz="4000" b="1">
                <a:solidFill>
                  <a:schemeClr val="tx2"/>
                </a:solidFill>
                <a:latin typeface="Arial" panose="020B0604020202020204" pitchFamily="34" charset="0"/>
              </a:defRPr>
            </a:lvl6pPr>
            <a:lvl7pPr marL="914400" defTabSz="1014413" fontAlgn="base">
              <a:spcBef>
                <a:spcPct val="0"/>
              </a:spcBef>
              <a:spcAft>
                <a:spcPct val="0"/>
              </a:spcAft>
              <a:defRPr sz="4000" b="1">
                <a:solidFill>
                  <a:schemeClr val="tx2"/>
                </a:solidFill>
                <a:latin typeface="Arial" panose="020B0604020202020204" pitchFamily="34" charset="0"/>
              </a:defRPr>
            </a:lvl7pPr>
            <a:lvl8pPr marL="1371600" defTabSz="1014413" fontAlgn="base">
              <a:spcBef>
                <a:spcPct val="0"/>
              </a:spcBef>
              <a:spcAft>
                <a:spcPct val="0"/>
              </a:spcAft>
              <a:defRPr sz="4000" b="1">
                <a:solidFill>
                  <a:schemeClr val="tx2"/>
                </a:solidFill>
                <a:latin typeface="Arial" panose="020B0604020202020204" pitchFamily="34" charset="0"/>
              </a:defRPr>
            </a:lvl8pPr>
            <a:lvl9pPr marL="1828800" defTabSz="1014413" fontAlgn="base">
              <a:spcBef>
                <a:spcPct val="0"/>
              </a:spcBef>
              <a:spcAft>
                <a:spcPct val="0"/>
              </a:spcAft>
              <a:defRPr sz="4000" b="1">
                <a:solidFill>
                  <a:schemeClr val="tx2"/>
                </a:solidFill>
                <a:latin typeface="Arial" panose="020B0604020202020204" pitchFamily="34" charset="0"/>
              </a:defRPr>
            </a:lvl9pPr>
          </a:lstStyle>
          <a:p>
            <a:pPr eaLnBrk="1" hangingPunct="1"/>
            <a:r>
              <a:rPr lang="en-US" altLang="en-US" sz="3614"/>
              <a:t>Comparative advantage</a:t>
            </a:r>
          </a:p>
        </p:txBody>
      </p:sp>
      <p:sp>
        <p:nvSpPr>
          <p:cNvPr id="99333" name="Rectangle 5"/>
          <p:cNvSpPr>
            <a:spLocks noChangeArrowheads="1"/>
          </p:cNvSpPr>
          <p:nvPr/>
        </p:nvSpPr>
        <p:spPr bwMode="auto">
          <a:xfrm>
            <a:off x="1785545" y="1377051"/>
            <a:ext cx="8675420" cy="471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96" tIns="45798" rIns="91596" bIns="45798"/>
          <a:lstStyle>
            <a:lvl1pPr marL="379413" indent="-379413" defTabSz="1014413">
              <a:spcBef>
                <a:spcPct val="20000"/>
              </a:spcBef>
              <a:buChar char="•"/>
              <a:defRPr sz="3200">
                <a:solidFill>
                  <a:schemeClr val="tx1"/>
                </a:solidFill>
                <a:latin typeface="Arial" panose="020B0604020202020204" pitchFamily="34" charset="0"/>
              </a:defRPr>
            </a:lvl1pPr>
            <a:lvl2pPr marL="823913" indent="-317500" defTabSz="1014413">
              <a:spcBef>
                <a:spcPct val="20000"/>
              </a:spcBef>
              <a:buChar char="–"/>
              <a:defRPr sz="2800">
                <a:solidFill>
                  <a:schemeClr val="tx1"/>
                </a:solidFill>
                <a:latin typeface="Arial" panose="020B0604020202020204" pitchFamily="34" charset="0"/>
              </a:defRPr>
            </a:lvl2pPr>
            <a:lvl3pPr marL="1266825" indent="-252413" defTabSz="1014413">
              <a:spcBef>
                <a:spcPct val="20000"/>
              </a:spcBef>
              <a:buChar char="•"/>
              <a:defRPr sz="2400">
                <a:solidFill>
                  <a:schemeClr val="tx1"/>
                </a:solidFill>
                <a:latin typeface="Arial" panose="020B0604020202020204" pitchFamily="34" charset="0"/>
              </a:defRPr>
            </a:lvl3pPr>
            <a:lvl4pPr marL="1773238" indent="-252413" defTabSz="1014413">
              <a:spcBef>
                <a:spcPct val="20000"/>
              </a:spcBef>
              <a:buChar char="–"/>
              <a:defRPr sz="2000">
                <a:solidFill>
                  <a:schemeClr val="tx1"/>
                </a:solidFill>
                <a:latin typeface="Arial" panose="020B0604020202020204" pitchFamily="34" charset="0"/>
              </a:defRPr>
            </a:lvl4pPr>
            <a:lvl5pPr marL="2281238" indent="-254000" defTabSz="1014413">
              <a:spcBef>
                <a:spcPct val="20000"/>
              </a:spcBef>
              <a:buChar char="»"/>
              <a:defRPr sz="2000">
                <a:solidFill>
                  <a:schemeClr val="tx1"/>
                </a:solidFill>
                <a:latin typeface="Arial" panose="020B0604020202020204" pitchFamily="34" charset="0"/>
              </a:defRPr>
            </a:lvl5pPr>
            <a:lvl6pPr marL="2738438" indent="-254000" defTabSz="1014413" fontAlgn="base">
              <a:spcBef>
                <a:spcPct val="20000"/>
              </a:spcBef>
              <a:spcAft>
                <a:spcPct val="0"/>
              </a:spcAft>
              <a:buChar char="»"/>
              <a:defRPr sz="2000">
                <a:solidFill>
                  <a:schemeClr val="tx1"/>
                </a:solidFill>
                <a:latin typeface="Arial" panose="020B0604020202020204" pitchFamily="34" charset="0"/>
              </a:defRPr>
            </a:lvl6pPr>
            <a:lvl7pPr marL="3195638" indent="-254000" defTabSz="1014413" fontAlgn="base">
              <a:spcBef>
                <a:spcPct val="20000"/>
              </a:spcBef>
              <a:spcAft>
                <a:spcPct val="0"/>
              </a:spcAft>
              <a:buChar char="»"/>
              <a:defRPr sz="2000">
                <a:solidFill>
                  <a:schemeClr val="tx1"/>
                </a:solidFill>
                <a:latin typeface="Arial" panose="020B0604020202020204" pitchFamily="34" charset="0"/>
              </a:defRPr>
            </a:lvl7pPr>
            <a:lvl8pPr marL="3652838" indent="-254000" defTabSz="1014413" fontAlgn="base">
              <a:spcBef>
                <a:spcPct val="20000"/>
              </a:spcBef>
              <a:spcAft>
                <a:spcPct val="0"/>
              </a:spcAft>
              <a:buChar char="»"/>
              <a:defRPr sz="2000">
                <a:solidFill>
                  <a:schemeClr val="tx1"/>
                </a:solidFill>
                <a:latin typeface="Arial" panose="020B0604020202020204" pitchFamily="34" charset="0"/>
              </a:defRPr>
            </a:lvl8pPr>
            <a:lvl9pPr marL="4110038" indent="-254000" defTabSz="1014413" fontAlgn="base">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dirty="0">
                <a:latin typeface="+mn-lt"/>
              </a:rPr>
              <a:t>Built on the ideas of David </a:t>
            </a:r>
            <a:r>
              <a:rPr lang="en-US" altLang="en-US" dirty="0" smtClean="0">
                <a:latin typeface="+mn-lt"/>
              </a:rPr>
              <a:t>Ricardo</a:t>
            </a:r>
          </a:p>
          <a:p>
            <a:pPr algn="just"/>
            <a:r>
              <a:rPr lang="en-US" dirty="0">
                <a:latin typeface="+mn-lt"/>
              </a:rPr>
              <a:t>According to the law of comparative </a:t>
            </a:r>
            <a:r>
              <a:rPr lang="en-US" dirty="0" smtClean="0">
                <a:latin typeface="+mn-lt"/>
              </a:rPr>
              <a:t>advantage</a:t>
            </a:r>
            <a:r>
              <a:rPr lang="en-US" dirty="0">
                <a:latin typeface="+mn-lt"/>
              </a:rPr>
              <a:t>, even if one </a:t>
            </a:r>
            <a:r>
              <a:rPr lang="en-US" b="1" dirty="0">
                <a:latin typeface="+mn-lt"/>
              </a:rPr>
              <a:t>nation is less efficient </a:t>
            </a:r>
            <a:r>
              <a:rPr lang="en-US" b="1" dirty="0" smtClean="0">
                <a:latin typeface="+mn-lt"/>
              </a:rPr>
              <a:t>than </a:t>
            </a:r>
            <a:r>
              <a:rPr lang="en-US" dirty="0" smtClean="0">
                <a:latin typeface="+mn-lt"/>
              </a:rPr>
              <a:t>(</a:t>
            </a:r>
            <a:r>
              <a:rPr lang="en-US" dirty="0">
                <a:latin typeface="+mn-lt"/>
              </a:rPr>
              <a:t>has an absolute disadvantage with respect to) </a:t>
            </a:r>
            <a:r>
              <a:rPr lang="en-US" b="1" dirty="0">
                <a:latin typeface="+mn-lt"/>
              </a:rPr>
              <a:t>the other nation </a:t>
            </a:r>
            <a:r>
              <a:rPr lang="en-US" dirty="0">
                <a:latin typeface="+mn-lt"/>
              </a:rPr>
              <a:t>in the </a:t>
            </a:r>
            <a:r>
              <a:rPr lang="en-US" b="1" dirty="0">
                <a:latin typeface="+mn-lt"/>
              </a:rPr>
              <a:t>production of </a:t>
            </a:r>
            <a:r>
              <a:rPr lang="en-US" b="1" dirty="0" smtClean="0">
                <a:latin typeface="+mn-lt"/>
              </a:rPr>
              <a:t>both commodities</a:t>
            </a:r>
            <a:r>
              <a:rPr lang="en-US" dirty="0">
                <a:latin typeface="+mn-lt"/>
              </a:rPr>
              <a:t>, there is still a </a:t>
            </a:r>
            <a:r>
              <a:rPr lang="en-US" b="1" dirty="0">
                <a:latin typeface="+mn-lt"/>
              </a:rPr>
              <a:t>basis for mutually beneficial trade</a:t>
            </a:r>
            <a:r>
              <a:rPr lang="en-US" dirty="0">
                <a:latin typeface="+mn-lt"/>
              </a:rPr>
              <a:t>. </a:t>
            </a:r>
            <a:endParaRPr lang="en-US" dirty="0" smtClean="0">
              <a:latin typeface="+mn-lt"/>
            </a:endParaRPr>
          </a:p>
        </p:txBody>
      </p:sp>
    </p:spTree>
    <p:extLst>
      <p:ext uri="{BB962C8B-B14F-4D97-AF65-F5344CB8AC3E}">
        <p14:creationId xmlns:p14="http://schemas.microsoft.com/office/powerpoint/2010/main" val="142694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2 - </a:t>
            </a:r>
            <a:fld id="{E3129440-1DD3-4AC7-9919-DABC396AFF4E}" type="slidenum">
              <a:rPr lang="en-US" altLang="en-US"/>
              <a:pPr/>
              <a:t>4</a:t>
            </a:fld>
            <a:endParaRPr lang="en-US" altLang="en-US"/>
          </a:p>
        </p:txBody>
      </p:sp>
      <p:sp>
        <p:nvSpPr>
          <p:cNvPr id="99332" name="Rectangle 4"/>
          <p:cNvSpPr>
            <a:spLocks noChangeArrowheads="1"/>
          </p:cNvSpPr>
          <p:nvPr/>
        </p:nvSpPr>
        <p:spPr bwMode="auto">
          <a:xfrm>
            <a:off x="2956037" y="68853"/>
            <a:ext cx="7573780" cy="82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96" tIns="45798" rIns="91596" bIns="45798" anchor="ctr"/>
          <a:lstStyle>
            <a:lvl1pPr defTabSz="1014413">
              <a:defRPr sz="4000" b="1">
                <a:solidFill>
                  <a:schemeClr val="tx2"/>
                </a:solidFill>
                <a:latin typeface="Arial" panose="020B0604020202020204" pitchFamily="34" charset="0"/>
              </a:defRPr>
            </a:lvl1pPr>
            <a:lvl2pPr defTabSz="1014413">
              <a:defRPr sz="4000" b="1">
                <a:solidFill>
                  <a:schemeClr val="tx2"/>
                </a:solidFill>
                <a:latin typeface="Arial" panose="020B0604020202020204" pitchFamily="34" charset="0"/>
              </a:defRPr>
            </a:lvl2pPr>
            <a:lvl3pPr defTabSz="1014413">
              <a:defRPr sz="4000" b="1">
                <a:solidFill>
                  <a:schemeClr val="tx2"/>
                </a:solidFill>
                <a:latin typeface="Arial" panose="020B0604020202020204" pitchFamily="34" charset="0"/>
              </a:defRPr>
            </a:lvl3pPr>
            <a:lvl4pPr defTabSz="1014413">
              <a:defRPr sz="4000" b="1">
                <a:solidFill>
                  <a:schemeClr val="tx2"/>
                </a:solidFill>
                <a:latin typeface="Arial" panose="020B0604020202020204" pitchFamily="34" charset="0"/>
              </a:defRPr>
            </a:lvl4pPr>
            <a:lvl5pPr defTabSz="1014413">
              <a:defRPr sz="4000" b="1">
                <a:solidFill>
                  <a:schemeClr val="tx2"/>
                </a:solidFill>
                <a:latin typeface="Arial" panose="020B0604020202020204" pitchFamily="34" charset="0"/>
              </a:defRPr>
            </a:lvl5pPr>
            <a:lvl6pPr marL="457200" defTabSz="1014413" fontAlgn="base">
              <a:spcBef>
                <a:spcPct val="0"/>
              </a:spcBef>
              <a:spcAft>
                <a:spcPct val="0"/>
              </a:spcAft>
              <a:defRPr sz="4000" b="1">
                <a:solidFill>
                  <a:schemeClr val="tx2"/>
                </a:solidFill>
                <a:latin typeface="Arial" panose="020B0604020202020204" pitchFamily="34" charset="0"/>
              </a:defRPr>
            </a:lvl6pPr>
            <a:lvl7pPr marL="914400" defTabSz="1014413" fontAlgn="base">
              <a:spcBef>
                <a:spcPct val="0"/>
              </a:spcBef>
              <a:spcAft>
                <a:spcPct val="0"/>
              </a:spcAft>
              <a:defRPr sz="4000" b="1">
                <a:solidFill>
                  <a:schemeClr val="tx2"/>
                </a:solidFill>
                <a:latin typeface="Arial" panose="020B0604020202020204" pitchFamily="34" charset="0"/>
              </a:defRPr>
            </a:lvl7pPr>
            <a:lvl8pPr marL="1371600" defTabSz="1014413" fontAlgn="base">
              <a:spcBef>
                <a:spcPct val="0"/>
              </a:spcBef>
              <a:spcAft>
                <a:spcPct val="0"/>
              </a:spcAft>
              <a:defRPr sz="4000" b="1">
                <a:solidFill>
                  <a:schemeClr val="tx2"/>
                </a:solidFill>
                <a:latin typeface="Arial" panose="020B0604020202020204" pitchFamily="34" charset="0"/>
              </a:defRPr>
            </a:lvl8pPr>
            <a:lvl9pPr marL="1828800" defTabSz="1014413" fontAlgn="base">
              <a:spcBef>
                <a:spcPct val="0"/>
              </a:spcBef>
              <a:spcAft>
                <a:spcPct val="0"/>
              </a:spcAft>
              <a:defRPr sz="4000" b="1">
                <a:solidFill>
                  <a:schemeClr val="tx2"/>
                </a:solidFill>
                <a:latin typeface="Arial" panose="020B0604020202020204" pitchFamily="34" charset="0"/>
              </a:defRPr>
            </a:lvl9pPr>
          </a:lstStyle>
          <a:p>
            <a:pPr eaLnBrk="1" hangingPunct="1"/>
            <a:r>
              <a:rPr lang="en-US" altLang="en-US" sz="3614"/>
              <a:t>Comparative advantage</a:t>
            </a:r>
          </a:p>
        </p:txBody>
      </p:sp>
      <p:sp>
        <p:nvSpPr>
          <p:cNvPr id="99333" name="Rectangle 5"/>
          <p:cNvSpPr>
            <a:spLocks noChangeArrowheads="1"/>
          </p:cNvSpPr>
          <p:nvPr/>
        </p:nvSpPr>
        <p:spPr bwMode="auto">
          <a:xfrm>
            <a:off x="1785545" y="1377051"/>
            <a:ext cx="8675420" cy="471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96" tIns="45798" rIns="91596" bIns="45798"/>
          <a:lstStyle>
            <a:lvl1pPr marL="379413" indent="-379413" defTabSz="1014413">
              <a:spcBef>
                <a:spcPct val="20000"/>
              </a:spcBef>
              <a:buChar char="•"/>
              <a:defRPr sz="3200">
                <a:solidFill>
                  <a:schemeClr val="tx1"/>
                </a:solidFill>
                <a:latin typeface="Arial" panose="020B0604020202020204" pitchFamily="34" charset="0"/>
              </a:defRPr>
            </a:lvl1pPr>
            <a:lvl2pPr marL="823913" indent="-317500" defTabSz="1014413">
              <a:spcBef>
                <a:spcPct val="20000"/>
              </a:spcBef>
              <a:buChar char="–"/>
              <a:defRPr sz="2800">
                <a:solidFill>
                  <a:schemeClr val="tx1"/>
                </a:solidFill>
                <a:latin typeface="Arial" panose="020B0604020202020204" pitchFamily="34" charset="0"/>
              </a:defRPr>
            </a:lvl2pPr>
            <a:lvl3pPr marL="1266825" indent="-252413" defTabSz="1014413">
              <a:spcBef>
                <a:spcPct val="20000"/>
              </a:spcBef>
              <a:buChar char="•"/>
              <a:defRPr sz="2400">
                <a:solidFill>
                  <a:schemeClr val="tx1"/>
                </a:solidFill>
                <a:latin typeface="Arial" panose="020B0604020202020204" pitchFamily="34" charset="0"/>
              </a:defRPr>
            </a:lvl3pPr>
            <a:lvl4pPr marL="1773238" indent="-252413" defTabSz="1014413">
              <a:spcBef>
                <a:spcPct val="20000"/>
              </a:spcBef>
              <a:buChar char="–"/>
              <a:defRPr sz="2000">
                <a:solidFill>
                  <a:schemeClr val="tx1"/>
                </a:solidFill>
                <a:latin typeface="Arial" panose="020B0604020202020204" pitchFamily="34" charset="0"/>
              </a:defRPr>
            </a:lvl4pPr>
            <a:lvl5pPr marL="2281238" indent="-254000" defTabSz="1014413">
              <a:spcBef>
                <a:spcPct val="20000"/>
              </a:spcBef>
              <a:buChar char="»"/>
              <a:defRPr sz="2000">
                <a:solidFill>
                  <a:schemeClr val="tx1"/>
                </a:solidFill>
                <a:latin typeface="Arial" panose="020B0604020202020204" pitchFamily="34" charset="0"/>
              </a:defRPr>
            </a:lvl5pPr>
            <a:lvl6pPr marL="2738438" indent="-254000" defTabSz="1014413" fontAlgn="base">
              <a:spcBef>
                <a:spcPct val="20000"/>
              </a:spcBef>
              <a:spcAft>
                <a:spcPct val="0"/>
              </a:spcAft>
              <a:buChar char="»"/>
              <a:defRPr sz="2000">
                <a:solidFill>
                  <a:schemeClr val="tx1"/>
                </a:solidFill>
                <a:latin typeface="Arial" panose="020B0604020202020204" pitchFamily="34" charset="0"/>
              </a:defRPr>
            </a:lvl6pPr>
            <a:lvl7pPr marL="3195638" indent="-254000" defTabSz="1014413" fontAlgn="base">
              <a:spcBef>
                <a:spcPct val="20000"/>
              </a:spcBef>
              <a:spcAft>
                <a:spcPct val="0"/>
              </a:spcAft>
              <a:buChar char="»"/>
              <a:defRPr sz="2000">
                <a:solidFill>
                  <a:schemeClr val="tx1"/>
                </a:solidFill>
                <a:latin typeface="Arial" panose="020B0604020202020204" pitchFamily="34" charset="0"/>
              </a:defRPr>
            </a:lvl7pPr>
            <a:lvl8pPr marL="3652838" indent="-254000" defTabSz="1014413" fontAlgn="base">
              <a:spcBef>
                <a:spcPct val="20000"/>
              </a:spcBef>
              <a:spcAft>
                <a:spcPct val="0"/>
              </a:spcAft>
              <a:buChar char="»"/>
              <a:defRPr sz="2000">
                <a:solidFill>
                  <a:schemeClr val="tx1"/>
                </a:solidFill>
                <a:latin typeface="Arial" panose="020B0604020202020204" pitchFamily="34" charset="0"/>
              </a:defRPr>
            </a:lvl8pPr>
            <a:lvl9pPr marL="4110038" indent="-254000" defTabSz="1014413" fontAlgn="base">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892" dirty="0"/>
              <a:t>Built on the ideas of David </a:t>
            </a:r>
            <a:r>
              <a:rPr lang="en-US" altLang="en-US" sz="2892" dirty="0" smtClean="0"/>
              <a:t>Ricardo</a:t>
            </a:r>
          </a:p>
          <a:p>
            <a:pPr algn="just"/>
            <a:r>
              <a:rPr lang="en-US" sz="2400" dirty="0" smtClean="0"/>
              <a:t>The </a:t>
            </a:r>
            <a:r>
              <a:rPr lang="en-US" sz="2400" dirty="0"/>
              <a:t>first nation </a:t>
            </a:r>
            <a:r>
              <a:rPr lang="en-US" sz="2400" dirty="0" smtClean="0"/>
              <a:t>should specialize </a:t>
            </a:r>
            <a:r>
              <a:rPr lang="en-US" sz="2400" dirty="0"/>
              <a:t>in the production and export of the commodity in which </a:t>
            </a:r>
            <a:r>
              <a:rPr lang="en-US" sz="2400" b="1" dirty="0"/>
              <a:t>its absolute </a:t>
            </a:r>
            <a:r>
              <a:rPr lang="en-US" sz="2400" b="1" dirty="0" smtClean="0"/>
              <a:t>disadvantage is </a:t>
            </a:r>
            <a:r>
              <a:rPr lang="en-US" sz="2400" b="1" dirty="0"/>
              <a:t>smaller</a:t>
            </a:r>
            <a:r>
              <a:rPr lang="en-US" sz="2400" dirty="0"/>
              <a:t> (</a:t>
            </a:r>
            <a:r>
              <a:rPr lang="en-US" sz="2400" b="1" dirty="0"/>
              <a:t>this is the commodity of its </a:t>
            </a:r>
            <a:r>
              <a:rPr lang="en-US" sz="2400" b="1" i="1" dirty="0"/>
              <a:t>comparative advantage</a:t>
            </a:r>
            <a:r>
              <a:rPr lang="en-US" sz="2400" dirty="0"/>
              <a:t>) </a:t>
            </a:r>
            <a:endParaRPr lang="en-US" sz="2400" dirty="0" smtClean="0"/>
          </a:p>
          <a:p>
            <a:pPr algn="just"/>
            <a:r>
              <a:rPr lang="en-US" sz="2400" dirty="0" smtClean="0"/>
              <a:t>And </a:t>
            </a:r>
            <a:r>
              <a:rPr lang="en-US" sz="2400" dirty="0"/>
              <a:t>import the </a:t>
            </a:r>
            <a:r>
              <a:rPr lang="en-US" sz="2400" dirty="0" smtClean="0"/>
              <a:t>commodity in </a:t>
            </a:r>
            <a:r>
              <a:rPr lang="en-US" sz="2400" dirty="0"/>
              <a:t>which its </a:t>
            </a:r>
            <a:r>
              <a:rPr lang="en-US" sz="2400" b="1" dirty="0"/>
              <a:t>absolute disadvantage is greater </a:t>
            </a:r>
            <a:r>
              <a:rPr lang="en-US" sz="2400" dirty="0"/>
              <a:t>(this is the commodity of its </a:t>
            </a:r>
            <a:r>
              <a:rPr lang="en-US" sz="2400" b="1" i="1" dirty="0" smtClean="0"/>
              <a:t>comparative disadvantage</a:t>
            </a:r>
            <a:r>
              <a:rPr lang="en-US" sz="2400" dirty="0"/>
              <a:t>)</a:t>
            </a:r>
            <a:endParaRPr lang="en-US" altLang="en-US" sz="2400" dirty="0"/>
          </a:p>
        </p:txBody>
      </p:sp>
    </p:spTree>
    <p:extLst>
      <p:ext uri="{BB962C8B-B14F-4D97-AF65-F5344CB8AC3E}">
        <p14:creationId xmlns:p14="http://schemas.microsoft.com/office/powerpoint/2010/main" val="563247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2 - </a:t>
            </a:r>
            <a:fld id="{E3129440-1DD3-4AC7-9919-DABC396AFF4E}" type="slidenum">
              <a:rPr lang="en-US" altLang="en-US"/>
              <a:pPr/>
              <a:t>5</a:t>
            </a:fld>
            <a:endParaRPr lang="en-US" altLang="en-US"/>
          </a:p>
        </p:txBody>
      </p:sp>
      <p:sp>
        <p:nvSpPr>
          <p:cNvPr id="99332" name="Rectangle 4"/>
          <p:cNvSpPr>
            <a:spLocks noChangeArrowheads="1"/>
          </p:cNvSpPr>
          <p:nvPr/>
        </p:nvSpPr>
        <p:spPr bwMode="auto">
          <a:xfrm>
            <a:off x="2956037" y="68853"/>
            <a:ext cx="7573780" cy="82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96" tIns="45798" rIns="91596" bIns="45798" anchor="ctr"/>
          <a:lstStyle>
            <a:lvl1pPr defTabSz="1014413">
              <a:defRPr sz="4000" b="1">
                <a:solidFill>
                  <a:schemeClr val="tx2"/>
                </a:solidFill>
                <a:latin typeface="Arial" panose="020B0604020202020204" pitchFamily="34" charset="0"/>
              </a:defRPr>
            </a:lvl1pPr>
            <a:lvl2pPr defTabSz="1014413">
              <a:defRPr sz="4000" b="1">
                <a:solidFill>
                  <a:schemeClr val="tx2"/>
                </a:solidFill>
                <a:latin typeface="Arial" panose="020B0604020202020204" pitchFamily="34" charset="0"/>
              </a:defRPr>
            </a:lvl2pPr>
            <a:lvl3pPr defTabSz="1014413">
              <a:defRPr sz="4000" b="1">
                <a:solidFill>
                  <a:schemeClr val="tx2"/>
                </a:solidFill>
                <a:latin typeface="Arial" panose="020B0604020202020204" pitchFamily="34" charset="0"/>
              </a:defRPr>
            </a:lvl3pPr>
            <a:lvl4pPr defTabSz="1014413">
              <a:defRPr sz="4000" b="1">
                <a:solidFill>
                  <a:schemeClr val="tx2"/>
                </a:solidFill>
                <a:latin typeface="Arial" panose="020B0604020202020204" pitchFamily="34" charset="0"/>
              </a:defRPr>
            </a:lvl4pPr>
            <a:lvl5pPr defTabSz="1014413">
              <a:defRPr sz="4000" b="1">
                <a:solidFill>
                  <a:schemeClr val="tx2"/>
                </a:solidFill>
                <a:latin typeface="Arial" panose="020B0604020202020204" pitchFamily="34" charset="0"/>
              </a:defRPr>
            </a:lvl5pPr>
            <a:lvl6pPr marL="457200" defTabSz="1014413" fontAlgn="base">
              <a:spcBef>
                <a:spcPct val="0"/>
              </a:spcBef>
              <a:spcAft>
                <a:spcPct val="0"/>
              </a:spcAft>
              <a:defRPr sz="4000" b="1">
                <a:solidFill>
                  <a:schemeClr val="tx2"/>
                </a:solidFill>
                <a:latin typeface="Arial" panose="020B0604020202020204" pitchFamily="34" charset="0"/>
              </a:defRPr>
            </a:lvl6pPr>
            <a:lvl7pPr marL="914400" defTabSz="1014413" fontAlgn="base">
              <a:spcBef>
                <a:spcPct val="0"/>
              </a:spcBef>
              <a:spcAft>
                <a:spcPct val="0"/>
              </a:spcAft>
              <a:defRPr sz="4000" b="1">
                <a:solidFill>
                  <a:schemeClr val="tx2"/>
                </a:solidFill>
                <a:latin typeface="Arial" panose="020B0604020202020204" pitchFamily="34" charset="0"/>
              </a:defRPr>
            </a:lvl7pPr>
            <a:lvl8pPr marL="1371600" defTabSz="1014413" fontAlgn="base">
              <a:spcBef>
                <a:spcPct val="0"/>
              </a:spcBef>
              <a:spcAft>
                <a:spcPct val="0"/>
              </a:spcAft>
              <a:defRPr sz="4000" b="1">
                <a:solidFill>
                  <a:schemeClr val="tx2"/>
                </a:solidFill>
                <a:latin typeface="Arial" panose="020B0604020202020204" pitchFamily="34" charset="0"/>
              </a:defRPr>
            </a:lvl8pPr>
            <a:lvl9pPr marL="1828800" defTabSz="1014413" fontAlgn="base">
              <a:spcBef>
                <a:spcPct val="0"/>
              </a:spcBef>
              <a:spcAft>
                <a:spcPct val="0"/>
              </a:spcAft>
              <a:defRPr sz="4000" b="1">
                <a:solidFill>
                  <a:schemeClr val="tx2"/>
                </a:solidFill>
                <a:latin typeface="Arial" panose="020B0604020202020204" pitchFamily="34" charset="0"/>
              </a:defRPr>
            </a:lvl9pPr>
          </a:lstStyle>
          <a:p>
            <a:pPr eaLnBrk="1" hangingPunct="1"/>
            <a:r>
              <a:rPr lang="en-US" altLang="en-US" sz="3614"/>
              <a:t>Comparative advantage</a:t>
            </a:r>
          </a:p>
        </p:txBody>
      </p:sp>
      <p:sp>
        <p:nvSpPr>
          <p:cNvPr id="99333" name="Rectangle 5"/>
          <p:cNvSpPr>
            <a:spLocks noChangeArrowheads="1"/>
          </p:cNvSpPr>
          <p:nvPr/>
        </p:nvSpPr>
        <p:spPr bwMode="auto">
          <a:xfrm>
            <a:off x="1785545" y="1377051"/>
            <a:ext cx="8675420" cy="471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96" tIns="45798" rIns="91596" bIns="45798"/>
          <a:lstStyle>
            <a:lvl1pPr marL="379413" indent="-379413" defTabSz="1014413">
              <a:spcBef>
                <a:spcPct val="20000"/>
              </a:spcBef>
              <a:buChar char="•"/>
              <a:defRPr sz="3200">
                <a:solidFill>
                  <a:schemeClr val="tx1"/>
                </a:solidFill>
                <a:latin typeface="Arial" panose="020B0604020202020204" pitchFamily="34" charset="0"/>
              </a:defRPr>
            </a:lvl1pPr>
            <a:lvl2pPr marL="823913" indent="-317500" defTabSz="1014413">
              <a:spcBef>
                <a:spcPct val="20000"/>
              </a:spcBef>
              <a:buChar char="–"/>
              <a:defRPr sz="2800">
                <a:solidFill>
                  <a:schemeClr val="tx1"/>
                </a:solidFill>
                <a:latin typeface="Arial" panose="020B0604020202020204" pitchFamily="34" charset="0"/>
              </a:defRPr>
            </a:lvl2pPr>
            <a:lvl3pPr marL="1266825" indent="-252413" defTabSz="1014413">
              <a:spcBef>
                <a:spcPct val="20000"/>
              </a:spcBef>
              <a:buChar char="•"/>
              <a:defRPr sz="2400">
                <a:solidFill>
                  <a:schemeClr val="tx1"/>
                </a:solidFill>
                <a:latin typeface="Arial" panose="020B0604020202020204" pitchFamily="34" charset="0"/>
              </a:defRPr>
            </a:lvl3pPr>
            <a:lvl4pPr marL="1773238" indent="-252413" defTabSz="1014413">
              <a:spcBef>
                <a:spcPct val="20000"/>
              </a:spcBef>
              <a:buChar char="–"/>
              <a:defRPr sz="2000">
                <a:solidFill>
                  <a:schemeClr val="tx1"/>
                </a:solidFill>
                <a:latin typeface="Arial" panose="020B0604020202020204" pitchFamily="34" charset="0"/>
              </a:defRPr>
            </a:lvl4pPr>
            <a:lvl5pPr marL="2281238" indent="-254000" defTabSz="1014413">
              <a:spcBef>
                <a:spcPct val="20000"/>
              </a:spcBef>
              <a:buChar char="»"/>
              <a:defRPr sz="2000">
                <a:solidFill>
                  <a:schemeClr val="tx1"/>
                </a:solidFill>
                <a:latin typeface="Arial" panose="020B0604020202020204" pitchFamily="34" charset="0"/>
              </a:defRPr>
            </a:lvl5pPr>
            <a:lvl6pPr marL="2738438" indent="-254000" defTabSz="1014413" fontAlgn="base">
              <a:spcBef>
                <a:spcPct val="20000"/>
              </a:spcBef>
              <a:spcAft>
                <a:spcPct val="0"/>
              </a:spcAft>
              <a:buChar char="»"/>
              <a:defRPr sz="2000">
                <a:solidFill>
                  <a:schemeClr val="tx1"/>
                </a:solidFill>
                <a:latin typeface="Arial" panose="020B0604020202020204" pitchFamily="34" charset="0"/>
              </a:defRPr>
            </a:lvl6pPr>
            <a:lvl7pPr marL="3195638" indent="-254000" defTabSz="1014413" fontAlgn="base">
              <a:spcBef>
                <a:spcPct val="20000"/>
              </a:spcBef>
              <a:spcAft>
                <a:spcPct val="0"/>
              </a:spcAft>
              <a:buChar char="»"/>
              <a:defRPr sz="2000">
                <a:solidFill>
                  <a:schemeClr val="tx1"/>
                </a:solidFill>
                <a:latin typeface="Arial" panose="020B0604020202020204" pitchFamily="34" charset="0"/>
              </a:defRPr>
            </a:lvl7pPr>
            <a:lvl8pPr marL="3652838" indent="-254000" defTabSz="1014413" fontAlgn="base">
              <a:spcBef>
                <a:spcPct val="20000"/>
              </a:spcBef>
              <a:spcAft>
                <a:spcPct val="0"/>
              </a:spcAft>
              <a:buChar char="»"/>
              <a:defRPr sz="2000">
                <a:solidFill>
                  <a:schemeClr val="tx1"/>
                </a:solidFill>
                <a:latin typeface="Arial" panose="020B0604020202020204" pitchFamily="34" charset="0"/>
              </a:defRPr>
            </a:lvl8pPr>
            <a:lvl9pPr marL="4110038" indent="-254000" defTabSz="1014413" fontAlgn="base">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892" dirty="0"/>
              <a:t>Built on the ideas of David Ricardo</a:t>
            </a:r>
          </a:p>
          <a:p>
            <a:pPr algn="just" eaLnBrk="1" hangingPunct="1"/>
            <a:r>
              <a:rPr lang="en-US" altLang="en-US" sz="2892" b="1" dirty="0"/>
              <a:t>The law of comparative advantage shows how mutually beneficial specialization and trade may be driven by relative advantages in production rather than absolute advantages in production</a:t>
            </a:r>
            <a:r>
              <a:rPr lang="en-US" altLang="en-US" sz="2892" b="1" dirty="0" smtClean="0"/>
              <a:t>.</a:t>
            </a:r>
            <a:endParaRPr lang="en-US" altLang="en-US" sz="2892" b="1" dirty="0"/>
          </a:p>
        </p:txBody>
      </p:sp>
    </p:spTree>
    <p:extLst>
      <p:ext uri="{BB962C8B-B14F-4D97-AF65-F5344CB8AC3E}">
        <p14:creationId xmlns:p14="http://schemas.microsoft.com/office/powerpoint/2010/main" val="1530360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r>
              <a:rPr lang="en-US" altLang="en-US"/>
              <a:t>2 - </a:t>
            </a:r>
            <a:fld id="{EB2E0563-57DC-47DC-BCF6-51D5DB076963}" type="slidenum">
              <a:rPr lang="en-US" altLang="en-US"/>
              <a:pPr/>
              <a:t>6</a:t>
            </a:fld>
            <a:endParaRPr lang="en-US" altLang="en-US"/>
          </a:p>
        </p:txBody>
      </p:sp>
      <p:sp>
        <p:nvSpPr>
          <p:cNvPr id="100356" name="Rectangle 4"/>
          <p:cNvSpPr>
            <a:spLocks noChangeArrowheads="1"/>
          </p:cNvSpPr>
          <p:nvPr/>
        </p:nvSpPr>
        <p:spPr bwMode="auto">
          <a:xfrm>
            <a:off x="1948873" y="68853"/>
            <a:ext cx="8580944" cy="82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96" tIns="45798" rIns="91596" bIns="45798" anchor="ctr"/>
          <a:lstStyle>
            <a:lvl1pPr defTabSz="1014413">
              <a:defRPr sz="4000" b="1">
                <a:solidFill>
                  <a:schemeClr val="tx2"/>
                </a:solidFill>
                <a:latin typeface="Arial" panose="020B0604020202020204" pitchFamily="34" charset="0"/>
              </a:defRPr>
            </a:lvl1pPr>
            <a:lvl2pPr defTabSz="1014413">
              <a:defRPr sz="4000" b="1">
                <a:solidFill>
                  <a:schemeClr val="tx2"/>
                </a:solidFill>
                <a:latin typeface="Arial" panose="020B0604020202020204" pitchFamily="34" charset="0"/>
              </a:defRPr>
            </a:lvl2pPr>
            <a:lvl3pPr defTabSz="1014413">
              <a:defRPr sz="4000" b="1">
                <a:solidFill>
                  <a:schemeClr val="tx2"/>
                </a:solidFill>
                <a:latin typeface="Arial" panose="020B0604020202020204" pitchFamily="34" charset="0"/>
              </a:defRPr>
            </a:lvl3pPr>
            <a:lvl4pPr defTabSz="1014413">
              <a:defRPr sz="4000" b="1">
                <a:solidFill>
                  <a:schemeClr val="tx2"/>
                </a:solidFill>
                <a:latin typeface="Arial" panose="020B0604020202020204" pitchFamily="34" charset="0"/>
              </a:defRPr>
            </a:lvl4pPr>
            <a:lvl5pPr defTabSz="1014413">
              <a:defRPr sz="4000" b="1">
                <a:solidFill>
                  <a:schemeClr val="tx2"/>
                </a:solidFill>
                <a:latin typeface="Arial" panose="020B0604020202020204" pitchFamily="34" charset="0"/>
              </a:defRPr>
            </a:lvl5pPr>
            <a:lvl6pPr marL="457200" defTabSz="1014413" fontAlgn="base">
              <a:spcBef>
                <a:spcPct val="0"/>
              </a:spcBef>
              <a:spcAft>
                <a:spcPct val="0"/>
              </a:spcAft>
              <a:defRPr sz="4000" b="1">
                <a:solidFill>
                  <a:schemeClr val="tx2"/>
                </a:solidFill>
                <a:latin typeface="Arial" panose="020B0604020202020204" pitchFamily="34" charset="0"/>
              </a:defRPr>
            </a:lvl6pPr>
            <a:lvl7pPr marL="914400" defTabSz="1014413" fontAlgn="base">
              <a:spcBef>
                <a:spcPct val="0"/>
              </a:spcBef>
              <a:spcAft>
                <a:spcPct val="0"/>
              </a:spcAft>
              <a:defRPr sz="4000" b="1">
                <a:solidFill>
                  <a:schemeClr val="tx2"/>
                </a:solidFill>
                <a:latin typeface="Arial" panose="020B0604020202020204" pitchFamily="34" charset="0"/>
              </a:defRPr>
            </a:lvl7pPr>
            <a:lvl8pPr marL="1371600" defTabSz="1014413" fontAlgn="base">
              <a:spcBef>
                <a:spcPct val="0"/>
              </a:spcBef>
              <a:spcAft>
                <a:spcPct val="0"/>
              </a:spcAft>
              <a:defRPr sz="4000" b="1">
                <a:solidFill>
                  <a:schemeClr val="tx2"/>
                </a:solidFill>
                <a:latin typeface="Arial" panose="020B0604020202020204" pitchFamily="34" charset="0"/>
              </a:defRPr>
            </a:lvl8pPr>
            <a:lvl9pPr marL="1828800" defTabSz="1014413" fontAlgn="base">
              <a:spcBef>
                <a:spcPct val="0"/>
              </a:spcBef>
              <a:spcAft>
                <a:spcPct val="0"/>
              </a:spcAft>
              <a:defRPr sz="4000" b="1">
                <a:solidFill>
                  <a:schemeClr val="tx2"/>
                </a:solidFill>
                <a:latin typeface="Arial" panose="020B0604020202020204" pitchFamily="34" charset="0"/>
              </a:defRPr>
            </a:lvl9pPr>
          </a:lstStyle>
          <a:p>
            <a:pPr eaLnBrk="1" hangingPunct="1"/>
            <a:r>
              <a:rPr lang="en-US" altLang="en-US" sz="3253" dirty="0"/>
              <a:t>An example of comparative advantage</a:t>
            </a:r>
          </a:p>
        </p:txBody>
      </p:sp>
      <p:sp>
        <p:nvSpPr>
          <p:cNvPr id="100357" name="Rectangle 5"/>
          <p:cNvSpPr>
            <a:spLocks noChangeArrowheads="1"/>
          </p:cNvSpPr>
          <p:nvPr/>
        </p:nvSpPr>
        <p:spPr bwMode="auto">
          <a:xfrm>
            <a:off x="766618" y="1377051"/>
            <a:ext cx="5287784" cy="471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96" tIns="45798" rIns="91596" bIns="45798"/>
          <a:lstStyle>
            <a:lvl1pPr marL="379413" indent="-379413" defTabSz="1014413">
              <a:spcBef>
                <a:spcPct val="20000"/>
              </a:spcBef>
              <a:buChar char="•"/>
              <a:defRPr sz="2800">
                <a:solidFill>
                  <a:schemeClr val="tx1"/>
                </a:solidFill>
                <a:latin typeface="Arial" panose="020B0604020202020204" pitchFamily="34" charset="0"/>
              </a:defRPr>
            </a:lvl1pPr>
            <a:lvl2pPr marL="823913" indent="-317500" defTabSz="1014413">
              <a:spcBef>
                <a:spcPct val="20000"/>
              </a:spcBef>
              <a:buChar char="–"/>
              <a:defRPr sz="2400">
                <a:solidFill>
                  <a:schemeClr val="tx1"/>
                </a:solidFill>
                <a:latin typeface="Arial" panose="020B0604020202020204" pitchFamily="34" charset="0"/>
              </a:defRPr>
            </a:lvl2pPr>
            <a:lvl3pPr marL="1266825" indent="-252413" defTabSz="1014413">
              <a:spcBef>
                <a:spcPct val="20000"/>
              </a:spcBef>
              <a:buChar char="•"/>
              <a:defRPr sz="2000">
                <a:solidFill>
                  <a:schemeClr val="tx1"/>
                </a:solidFill>
                <a:latin typeface="Arial" panose="020B0604020202020204" pitchFamily="34" charset="0"/>
              </a:defRPr>
            </a:lvl3pPr>
            <a:lvl4pPr marL="1773238" indent="-252413" defTabSz="1014413">
              <a:spcBef>
                <a:spcPct val="20000"/>
              </a:spcBef>
              <a:buChar char="–"/>
              <a:defRPr>
                <a:solidFill>
                  <a:schemeClr val="tx1"/>
                </a:solidFill>
                <a:latin typeface="Arial" panose="020B0604020202020204" pitchFamily="34" charset="0"/>
              </a:defRPr>
            </a:lvl4pPr>
            <a:lvl5pPr marL="2281238" indent="-254000" defTabSz="1014413">
              <a:spcBef>
                <a:spcPct val="20000"/>
              </a:spcBef>
              <a:buChar char="»"/>
              <a:defRPr>
                <a:solidFill>
                  <a:schemeClr val="tx1"/>
                </a:solidFill>
                <a:latin typeface="Arial" panose="020B0604020202020204" pitchFamily="34" charset="0"/>
              </a:defRPr>
            </a:lvl5pPr>
            <a:lvl6pPr marL="2738438" indent="-254000" defTabSz="1014413" fontAlgn="base">
              <a:spcBef>
                <a:spcPct val="20000"/>
              </a:spcBef>
              <a:spcAft>
                <a:spcPct val="0"/>
              </a:spcAft>
              <a:buChar char="»"/>
              <a:defRPr>
                <a:solidFill>
                  <a:schemeClr val="tx1"/>
                </a:solidFill>
                <a:latin typeface="Arial" panose="020B0604020202020204" pitchFamily="34" charset="0"/>
              </a:defRPr>
            </a:lvl6pPr>
            <a:lvl7pPr marL="3195638" indent="-254000" defTabSz="1014413" fontAlgn="base">
              <a:spcBef>
                <a:spcPct val="20000"/>
              </a:spcBef>
              <a:spcAft>
                <a:spcPct val="0"/>
              </a:spcAft>
              <a:buChar char="»"/>
              <a:defRPr>
                <a:solidFill>
                  <a:schemeClr val="tx1"/>
                </a:solidFill>
                <a:latin typeface="Arial" panose="020B0604020202020204" pitchFamily="34" charset="0"/>
              </a:defRPr>
            </a:lvl7pPr>
            <a:lvl8pPr marL="3652838" indent="-254000" defTabSz="1014413" fontAlgn="base">
              <a:spcBef>
                <a:spcPct val="20000"/>
              </a:spcBef>
              <a:spcAft>
                <a:spcPct val="0"/>
              </a:spcAft>
              <a:buChar char="»"/>
              <a:defRPr>
                <a:solidFill>
                  <a:schemeClr val="tx1"/>
                </a:solidFill>
                <a:latin typeface="Arial" panose="020B0604020202020204" pitchFamily="34" charset="0"/>
              </a:defRPr>
            </a:lvl8pPr>
            <a:lvl9pPr marL="4110038" indent="-254000" defTabSz="1014413" fontAlgn="base">
              <a:spcBef>
                <a:spcPct val="20000"/>
              </a:spcBef>
              <a:spcAft>
                <a:spcPct val="0"/>
              </a:spcAft>
              <a:buChar char="»"/>
              <a:defRPr>
                <a:solidFill>
                  <a:schemeClr val="tx1"/>
                </a:solidFill>
                <a:latin typeface="Arial" panose="020B0604020202020204" pitchFamily="34" charset="0"/>
              </a:defRPr>
            </a:lvl9pPr>
          </a:lstStyle>
          <a:p>
            <a:pPr eaLnBrk="1" hangingPunct="1"/>
            <a:r>
              <a:rPr lang="en-US" altLang="en-US" sz="2530" dirty="0"/>
              <a:t>Countries</a:t>
            </a:r>
          </a:p>
          <a:p>
            <a:pPr lvl="1" eaLnBrk="1" hangingPunct="1"/>
            <a:r>
              <a:rPr lang="en-US" altLang="en-US" sz="2169" dirty="0"/>
              <a:t>Scotland</a:t>
            </a:r>
          </a:p>
          <a:p>
            <a:pPr lvl="1" eaLnBrk="1" hangingPunct="1"/>
            <a:r>
              <a:rPr lang="en-US" altLang="en-US" sz="2169" dirty="0"/>
              <a:t>Mexico</a:t>
            </a:r>
          </a:p>
          <a:p>
            <a:pPr eaLnBrk="1" hangingPunct="1"/>
            <a:r>
              <a:rPr lang="en-US" altLang="en-US" sz="2530" dirty="0"/>
              <a:t>Goods</a:t>
            </a:r>
          </a:p>
          <a:p>
            <a:pPr lvl="1" eaLnBrk="1" hangingPunct="1"/>
            <a:r>
              <a:rPr lang="en-US" altLang="en-US" sz="2169" dirty="0"/>
              <a:t>Coffee beans</a:t>
            </a:r>
          </a:p>
          <a:p>
            <a:pPr lvl="1" eaLnBrk="1" hangingPunct="1"/>
            <a:r>
              <a:rPr lang="en-US" altLang="en-US" sz="2169" dirty="0"/>
              <a:t>Wool</a:t>
            </a:r>
          </a:p>
          <a:p>
            <a:pPr eaLnBrk="1" hangingPunct="1"/>
            <a:r>
              <a:rPr lang="en-US" altLang="en-US" sz="2530" dirty="0"/>
              <a:t>The difference lies in the relative productivity of the countries</a:t>
            </a:r>
          </a:p>
          <a:p>
            <a:pPr lvl="1" eaLnBrk="1" hangingPunct="1"/>
            <a:r>
              <a:rPr lang="en-US" altLang="en-US" sz="2169" b="1" dirty="0"/>
              <a:t>In this case, Mexico is more productive at generating both goods.</a:t>
            </a:r>
          </a:p>
        </p:txBody>
      </p:sp>
      <p:graphicFrame>
        <p:nvGraphicFramePr>
          <p:cNvPr id="100358" name="Object 6"/>
          <p:cNvGraphicFramePr>
            <a:graphicFrameLocks noChangeAspect="1"/>
          </p:cNvGraphicFramePr>
          <p:nvPr>
            <p:extLst>
              <p:ext uri="{D42A27DB-BD31-4B8C-83A1-F6EECF244321}">
                <p14:modId xmlns:p14="http://schemas.microsoft.com/office/powerpoint/2010/main" val="1525292679"/>
              </p:ext>
            </p:extLst>
          </p:nvPr>
        </p:nvGraphicFramePr>
        <p:xfrm>
          <a:off x="6054402" y="1745673"/>
          <a:ext cx="5648071" cy="4349212"/>
        </p:xfrm>
        <a:graphic>
          <a:graphicData uri="http://schemas.openxmlformats.org/presentationml/2006/ole">
            <mc:AlternateContent xmlns:mc="http://schemas.openxmlformats.org/markup-compatibility/2006">
              <mc:Choice xmlns:v="urn:schemas-microsoft-com:vml" Requires="v">
                <p:oleObj spid="_x0000_s1033" name="Chart" r:id="rId3" imgW="7086600" imgH="7829786" progId="MSGraph.Chart.8">
                  <p:embed followColorScheme="full"/>
                </p:oleObj>
              </mc:Choice>
              <mc:Fallback>
                <p:oleObj name="Chart" r:id="rId3" imgW="7086600" imgH="7829786" progId="MSGraph.Chart.8">
                  <p:embed followColorScheme="full"/>
                  <p:pic>
                    <p:nvPicPr>
                      <p:cNvPr id="100358" name="Object 6"/>
                      <p:cNvPicPr>
                        <a:picLocks noChangeAspect="1" noChangeArrowheads="1"/>
                      </p:cNvPicPr>
                      <p:nvPr/>
                    </p:nvPicPr>
                    <p:blipFill>
                      <a:blip r:embed="rId4"/>
                      <a:srcRect/>
                      <a:stretch>
                        <a:fillRect/>
                      </a:stretch>
                    </p:blipFill>
                    <p:spPr bwMode="auto">
                      <a:xfrm>
                        <a:off x="6054402" y="1745673"/>
                        <a:ext cx="5648071" cy="43492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37859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35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035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5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035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035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35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035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003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r>
              <a:rPr lang="en-US" altLang="en-US"/>
              <a:t>2 - </a:t>
            </a:r>
            <a:fld id="{A99799C8-73C8-47A5-B60C-5A4D07B712C1}" type="slidenum">
              <a:rPr lang="en-US" altLang="en-US"/>
              <a:pPr/>
              <a:t>7</a:t>
            </a:fld>
            <a:endParaRPr lang="en-US" altLang="en-US"/>
          </a:p>
        </p:txBody>
      </p:sp>
      <p:sp>
        <p:nvSpPr>
          <p:cNvPr id="101380" name="Rectangle 4"/>
          <p:cNvSpPr>
            <a:spLocks noChangeArrowheads="1"/>
          </p:cNvSpPr>
          <p:nvPr/>
        </p:nvSpPr>
        <p:spPr bwMode="auto">
          <a:xfrm>
            <a:off x="2956037" y="68853"/>
            <a:ext cx="7573780" cy="82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96" tIns="45798" rIns="91596" bIns="45798" anchor="ctr"/>
          <a:lstStyle>
            <a:lvl1pPr defTabSz="1014413">
              <a:defRPr sz="4000" b="1">
                <a:solidFill>
                  <a:schemeClr val="tx2"/>
                </a:solidFill>
                <a:latin typeface="Arial" panose="020B0604020202020204" pitchFamily="34" charset="0"/>
              </a:defRPr>
            </a:lvl1pPr>
            <a:lvl2pPr defTabSz="1014413">
              <a:defRPr sz="4000" b="1">
                <a:solidFill>
                  <a:schemeClr val="tx2"/>
                </a:solidFill>
                <a:latin typeface="Arial" panose="020B0604020202020204" pitchFamily="34" charset="0"/>
              </a:defRPr>
            </a:lvl2pPr>
            <a:lvl3pPr defTabSz="1014413">
              <a:defRPr sz="4000" b="1">
                <a:solidFill>
                  <a:schemeClr val="tx2"/>
                </a:solidFill>
                <a:latin typeface="Arial" panose="020B0604020202020204" pitchFamily="34" charset="0"/>
              </a:defRPr>
            </a:lvl3pPr>
            <a:lvl4pPr defTabSz="1014413">
              <a:defRPr sz="4000" b="1">
                <a:solidFill>
                  <a:schemeClr val="tx2"/>
                </a:solidFill>
                <a:latin typeface="Arial" panose="020B0604020202020204" pitchFamily="34" charset="0"/>
              </a:defRPr>
            </a:lvl4pPr>
            <a:lvl5pPr defTabSz="1014413">
              <a:defRPr sz="4000" b="1">
                <a:solidFill>
                  <a:schemeClr val="tx2"/>
                </a:solidFill>
                <a:latin typeface="Arial" panose="020B0604020202020204" pitchFamily="34" charset="0"/>
              </a:defRPr>
            </a:lvl5pPr>
            <a:lvl6pPr marL="457200" defTabSz="1014413" fontAlgn="base">
              <a:spcBef>
                <a:spcPct val="0"/>
              </a:spcBef>
              <a:spcAft>
                <a:spcPct val="0"/>
              </a:spcAft>
              <a:defRPr sz="4000" b="1">
                <a:solidFill>
                  <a:schemeClr val="tx2"/>
                </a:solidFill>
                <a:latin typeface="Arial" panose="020B0604020202020204" pitchFamily="34" charset="0"/>
              </a:defRPr>
            </a:lvl6pPr>
            <a:lvl7pPr marL="914400" defTabSz="1014413" fontAlgn="base">
              <a:spcBef>
                <a:spcPct val="0"/>
              </a:spcBef>
              <a:spcAft>
                <a:spcPct val="0"/>
              </a:spcAft>
              <a:defRPr sz="4000" b="1">
                <a:solidFill>
                  <a:schemeClr val="tx2"/>
                </a:solidFill>
                <a:latin typeface="Arial" panose="020B0604020202020204" pitchFamily="34" charset="0"/>
              </a:defRPr>
            </a:lvl7pPr>
            <a:lvl8pPr marL="1371600" defTabSz="1014413" fontAlgn="base">
              <a:spcBef>
                <a:spcPct val="0"/>
              </a:spcBef>
              <a:spcAft>
                <a:spcPct val="0"/>
              </a:spcAft>
              <a:defRPr sz="4000" b="1">
                <a:solidFill>
                  <a:schemeClr val="tx2"/>
                </a:solidFill>
                <a:latin typeface="Arial" panose="020B0604020202020204" pitchFamily="34" charset="0"/>
              </a:defRPr>
            </a:lvl8pPr>
            <a:lvl9pPr marL="1828800" defTabSz="1014413" fontAlgn="base">
              <a:spcBef>
                <a:spcPct val="0"/>
              </a:spcBef>
              <a:spcAft>
                <a:spcPct val="0"/>
              </a:spcAft>
              <a:defRPr sz="4000" b="1">
                <a:solidFill>
                  <a:schemeClr val="tx2"/>
                </a:solidFill>
                <a:latin typeface="Arial" panose="020B0604020202020204" pitchFamily="34" charset="0"/>
              </a:defRPr>
            </a:lvl9pPr>
          </a:lstStyle>
          <a:p>
            <a:pPr eaLnBrk="1" hangingPunct="1"/>
            <a:r>
              <a:rPr lang="en-US" altLang="en-US" sz="3253"/>
              <a:t>An example of comparative advantage</a:t>
            </a:r>
          </a:p>
        </p:txBody>
      </p:sp>
      <p:sp>
        <p:nvSpPr>
          <p:cNvPr id="101381" name="Rectangle 5"/>
          <p:cNvSpPr>
            <a:spLocks noChangeArrowheads="1"/>
          </p:cNvSpPr>
          <p:nvPr/>
        </p:nvSpPr>
        <p:spPr bwMode="auto">
          <a:xfrm>
            <a:off x="1785544" y="1377051"/>
            <a:ext cx="4268858" cy="471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96" tIns="45798" rIns="91596" bIns="45798"/>
          <a:lstStyle>
            <a:lvl1pPr marL="379413" indent="-379413" defTabSz="1014413">
              <a:spcBef>
                <a:spcPct val="20000"/>
              </a:spcBef>
              <a:buChar char="•"/>
              <a:defRPr sz="2800">
                <a:solidFill>
                  <a:schemeClr val="tx1"/>
                </a:solidFill>
                <a:latin typeface="Arial" panose="020B0604020202020204" pitchFamily="34" charset="0"/>
              </a:defRPr>
            </a:lvl1pPr>
            <a:lvl2pPr marL="823913" indent="-317500" defTabSz="1014413">
              <a:spcBef>
                <a:spcPct val="20000"/>
              </a:spcBef>
              <a:buChar char="–"/>
              <a:defRPr sz="2400">
                <a:solidFill>
                  <a:schemeClr val="tx1"/>
                </a:solidFill>
                <a:latin typeface="Arial" panose="020B0604020202020204" pitchFamily="34" charset="0"/>
              </a:defRPr>
            </a:lvl2pPr>
            <a:lvl3pPr marL="1266825" indent="-252413" defTabSz="1014413">
              <a:spcBef>
                <a:spcPct val="20000"/>
              </a:spcBef>
              <a:buChar char="•"/>
              <a:defRPr sz="2000">
                <a:solidFill>
                  <a:schemeClr val="tx1"/>
                </a:solidFill>
                <a:latin typeface="Arial" panose="020B0604020202020204" pitchFamily="34" charset="0"/>
              </a:defRPr>
            </a:lvl3pPr>
            <a:lvl4pPr marL="1773238" indent="-252413" defTabSz="1014413">
              <a:spcBef>
                <a:spcPct val="20000"/>
              </a:spcBef>
              <a:buChar char="–"/>
              <a:defRPr>
                <a:solidFill>
                  <a:schemeClr val="tx1"/>
                </a:solidFill>
                <a:latin typeface="Arial" panose="020B0604020202020204" pitchFamily="34" charset="0"/>
              </a:defRPr>
            </a:lvl4pPr>
            <a:lvl5pPr marL="2281238" indent="-254000" defTabSz="1014413">
              <a:spcBef>
                <a:spcPct val="20000"/>
              </a:spcBef>
              <a:buChar char="»"/>
              <a:defRPr>
                <a:solidFill>
                  <a:schemeClr val="tx1"/>
                </a:solidFill>
                <a:latin typeface="Arial" panose="020B0604020202020204" pitchFamily="34" charset="0"/>
              </a:defRPr>
            </a:lvl5pPr>
            <a:lvl6pPr marL="2738438" indent="-254000" defTabSz="1014413" fontAlgn="base">
              <a:spcBef>
                <a:spcPct val="20000"/>
              </a:spcBef>
              <a:spcAft>
                <a:spcPct val="0"/>
              </a:spcAft>
              <a:buChar char="»"/>
              <a:defRPr>
                <a:solidFill>
                  <a:schemeClr val="tx1"/>
                </a:solidFill>
                <a:latin typeface="Arial" panose="020B0604020202020204" pitchFamily="34" charset="0"/>
              </a:defRPr>
            </a:lvl6pPr>
            <a:lvl7pPr marL="3195638" indent="-254000" defTabSz="1014413" fontAlgn="base">
              <a:spcBef>
                <a:spcPct val="20000"/>
              </a:spcBef>
              <a:spcAft>
                <a:spcPct val="0"/>
              </a:spcAft>
              <a:buChar char="»"/>
              <a:defRPr>
                <a:solidFill>
                  <a:schemeClr val="tx1"/>
                </a:solidFill>
                <a:latin typeface="Arial" panose="020B0604020202020204" pitchFamily="34" charset="0"/>
              </a:defRPr>
            </a:lvl7pPr>
            <a:lvl8pPr marL="3652838" indent="-254000" defTabSz="1014413" fontAlgn="base">
              <a:spcBef>
                <a:spcPct val="20000"/>
              </a:spcBef>
              <a:spcAft>
                <a:spcPct val="0"/>
              </a:spcAft>
              <a:buChar char="»"/>
              <a:defRPr>
                <a:solidFill>
                  <a:schemeClr val="tx1"/>
                </a:solidFill>
                <a:latin typeface="Arial" panose="020B0604020202020204" pitchFamily="34" charset="0"/>
              </a:defRPr>
            </a:lvl8pPr>
            <a:lvl9pPr marL="4110038" indent="-254000" defTabSz="1014413" fontAlgn="base">
              <a:spcBef>
                <a:spcPct val="20000"/>
              </a:spcBef>
              <a:spcAft>
                <a:spcPct val="0"/>
              </a:spcAft>
              <a:buChar char="»"/>
              <a:defRPr>
                <a:solidFill>
                  <a:schemeClr val="tx1"/>
                </a:solidFill>
                <a:latin typeface="Arial" panose="020B0604020202020204" pitchFamily="34" charset="0"/>
              </a:defRPr>
            </a:lvl9pPr>
          </a:lstStyle>
          <a:p>
            <a:pPr eaLnBrk="1" hangingPunct="1"/>
            <a:r>
              <a:rPr lang="en-US" altLang="en-US" sz="2530" b="1"/>
              <a:t>How does specialization and trade advantage Mexico?</a:t>
            </a:r>
          </a:p>
          <a:p>
            <a:pPr lvl="1" eaLnBrk="1" hangingPunct="1"/>
            <a:r>
              <a:rPr lang="en-US" altLang="en-US" sz="2169" b="1"/>
              <a:t>By reducing wool production, resources are freed for producing more coffee beans</a:t>
            </a:r>
          </a:p>
          <a:p>
            <a:pPr lvl="1" eaLnBrk="1" hangingPunct="1"/>
            <a:r>
              <a:rPr lang="en-US" altLang="en-US" sz="2169" b="1"/>
              <a:t>Each hour of production change costs 5 units of wool but gains 10 units of coffee beans</a:t>
            </a:r>
          </a:p>
        </p:txBody>
      </p:sp>
      <p:graphicFrame>
        <p:nvGraphicFramePr>
          <p:cNvPr id="101382" name="Object 6"/>
          <p:cNvGraphicFramePr>
            <a:graphicFrameLocks noChangeAspect="1"/>
          </p:cNvGraphicFramePr>
          <p:nvPr/>
        </p:nvGraphicFramePr>
        <p:xfrm>
          <a:off x="6192107" y="1378486"/>
          <a:ext cx="4268858" cy="4716399"/>
        </p:xfrm>
        <a:graphic>
          <a:graphicData uri="http://schemas.openxmlformats.org/presentationml/2006/ole">
            <mc:AlternateContent xmlns:mc="http://schemas.openxmlformats.org/markup-compatibility/2006">
              <mc:Choice xmlns:v="urn:schemas-microsoft-com:vml" Requires="v">
                <p:oleObj spid="_x0000_s11268" name="Chart" r:id="rId3" imgW="7086600" imgH="7829786" progId="MSGraph.Chart.8">
                  <p:embed followColorScheme="full"/>
                </p:oleObj>
              </mc:Choice>
              <mc:Fallback>
                <p:oleObj name="Chart" r:id="rId3" imgW="7086600" imgH="7829786" progId="MSGraph.Chart.8">
                  <p:embed followColorScheme="full"/>
                  <p:pic>
                    <p:nvPicPr>
                      <p:cNvPr id="101382" name="Object 6"/>
                      <p:cNvPicPr>
                        <a:picLocks noChangeAspect="1" noChangeArrowheads="1"/>
                      </p:cNvPicPr>
                      <p:nvPr/>
                    </p:nvPicPr>
                    <p:blipFill>
                      <a:blip r:embed="rId4"/>
                      <a:srcRect/>
                      <a:stretch>
                        <a:fillRect/>
                      </a:stretch>
                    </p:blipFill>
                    <p:spPr bwMode="auto">
                      <a:xfrm>
                        <a:off x="6192107" y="1378486"/>
                        <a:ext cx="4268858" cy="471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25486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8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13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r>
              <a:rPr lang="en-US" altLang="en-US"/>
              <a:t>2 - </a:t>
            </a:r>
            <a:fld id="{6760EAEB-C562-46A9-81A2-1824DD1E133A}" type="slidenum">
              <a:rPr lang="en-US" altLang="en-US"/>
              <a:pPr/>
              <a:t>8</a:t>
            </a:fld>
            <a:endParaRPr lang="en-US" altLang="en-US"/>
          </a:p>
        </p:txBody>
      </p:sp>
      <p:sp>
        <p:nvSpPr>
          <p:cNvPr id="102404" name="Rectangle 4"/>
          <p:cNvSpPr>
            <a:spLocks noChangeArrowheads="1"/>
          </p:cNvSpPr>
          <p:nvPr/>
        </p:nvSpPr>
        <p:spPr bwMode="auto">
          <a:xfrm>
            <a:off x="2956037" y="68853"/>
            <a:ext cx="7573780" cy="82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96" tIns="45798" rIns="91596" bIns="45798" anchor="ctr"/>
          <a:lstStyle>
            <a:lvl1pPr defTabSz="1014413">
              <a:defRPr sz="4000" b="1">
                <a:solidFill>
                  <a:schemeClr val="tx2"/>
                </a:solidFill>
                <a:latin typeface="Arial" panose="020B0604020202020204" pitchFamily="34" charset="0"/>
              </a:defRPr>
            </a:lvl1pPr>
            <a:lvl2pPr defTabSz="1014413">
              <a:defRPr sz="4000" b="1">
                <a:solidFill>
                  <a:schemeClr val="tx2"/>
                </a:solidFill>
                <a:latin typeface="Arial" panose="020B0604020202020204" pitchFamily="34" charset="0"/>
              </a:defRPr>
            </a:lvl2pPr>
            <a:lvl3pPr defTabSz="1014413">
              <a:defRPr sz="4000" b="1">
                <a:solidFill>
                  <a:schemeClr val="tx2"/>
                </a:solidFill>
                <a:latin typeface="Arial" panose="020B0604020202020204" pitchFamily="34" charset="0"/>
              </a:defRPr>
            </a:lvl3pPr>
            <a:lvl4pPr defTabSz="1014413">
              <a:defRPr sz="4000" b="1">
                <a:solidFill>
                  <a:schemeClr val="tx2"/>
                </a:solidFill>
                <a:latin typeface="Arial" panose="020B0604020202020204" pitchFamily="34" charset="0"/>
              </a:defRPr>
            </a:lvl4pPr>
            <a:lvl5pPr defTabSz="1014413">
              <a:defRPr sz="4000" b="1">
                <a:solidFill>
                  <a:schemeClr val="tx2"/>
                </a:solidFill>
                <a:latin typeface="Arial" panose="020B0604020202020204" pitchFamily="34" charset="0"/>
              </a:defRPr>
            </a:lvl5pPr>
            <a:lvl6pPr marL="457200" defTabSz="1014413" fontAlgn="base">
              <a:spcBef>
                <a:spcPct val="0"/>
              </a:spcBef>
              <a:spcAft>
                <a:spcPct val="0"/>
              </a:spcAft>
              <a:defRPr sz="4000" b="1">
                <a:solidFill>
                  <a:schemeClr val="tx2"/>
                </a:solidFill>
                <a:latin typeface="Arial" panose="020B0604020202020204" pitchFamily="34" charset="0"/>
              </a:defRPr>
            </a:lvl6pPr>
            <a:lvl7pPr marL="914400" defTabSz="1014413" fontAlgn="base">
              <a:spcBef>
                <a:spcPct val="0"/>
              </a:spcBef>
              <a:spcAft>
                <a:spcPct val="0"/>
              </a:spcAft>
              <a:defRPr sz="4000" b="1">
                <a:solidFill>
                  <a:schemeClr val="tx2"/>
                </a:solidFill>
                <a:latin typeface="Arial" panose="020B0604020202020204" pitchFamily="34" charset="0"/>
              </a:defRPr>
            </a:lvl7pPr>
            <a:lvl8pPr marL="1371600" defTabSz="1014413" fontAlgn="base">
              <a:spcBef>
                <a:spcPct val="0"/>
              </a:spcBef>
              <a:spcAft>
                <a:spcPct val="0"/>
              </a:spcAft>
              <a:defRPr sz="4000" b="1">
                <a:solidFill>
                  <a:schemeClr val="tx2"/>
                </a:solidFill>
                <a:latin typeface="Arial" panose="020B0604020202020204" pitchFamily="34" charset="0"/>
              </a:defRPr>
            </a:lvl8pPr>
            <a:lvl9pPr marL="1828800" defTabSz="1014413" fontAlgn="base">
              <a:spcBef>
                <a:spcPct val="0"/>
              </a:spcBef>
              <a:spcAft>
                <a:spcPct val="0"/>
              </a:spcAft>
              <a:defRPr sz="4000" b="1">
                <a:solidFill>
                  <a:schemeClr val="tx2"/>
                </a:solidFill>
                <a:latin typeface="Arial" panose="020B0604020202020204" pitchFamily="34" charset="0"/>
              </a:defRPr>
            </a:lvl9pPr>
          </a:lstStyle>
          <a:p>
            <a:pPr eaLnBrk="1" hangingPunct="1"/>
            <a:r>
              <a:rPr lang="en-US" altLang="en-US" sz="3253"/>
              <a:t>An example of comparative advantage</a:t>
            </a:r>
          </a:p>
        </p:txBody>
      </p:sp>
      <p:sp>
        <p:nvSpPr>
          <p:cNvPr id="102405" name="Rectangle 5"/>
          <p:cNvSpPr>
            <a:spLocks noChangeArrowheads="1"/>
          </p:cNvSpPr>
          <p:nvPr/>
        </p:nvSpPr>
        <p:spPr bwMode="auto">
          <a:xfrm>
            <a:off x="1785544" y="1377051"/>
            <a:ext cx="4268858" cy="471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96" tIns="45798" rIns="91596" bIns="45798"/>
          <a:lstStyle>
            <a:lvl1pPr marL="379413" indent="-379413" defTabSz="1014413">
              <a:spcBef>
                <a:spcPct val="20000"/>
              </a:spcBef>
              <a:buChar char="•"/>
              <a:defRPr sz="2800">
                <a:solidFill>
                  <a:schemeClr val="tx1"/>
                </a:solidFill>
                <a:latin typeface="Arial" panose="020B0604020202020204" pitchFamily="34" charset="0"/>
              </a:defRPr>
            </a:lvl1pPr>
            <a:lvl2pPr marL="823913" indent="-317500" defTabSz="1014413">
              <a:spcBef>
                <a:spcPct val="20000"/>
              </a:spcBef>
              <a:buChar char="–"/>
              <a:defRPr sz="2400">
                <a:solidFill>
                  <a:schemeClr val="tx1"/>
                </a:solidFill>
                <a:latin typeface="Arial" panose="020B0604020202020204" pitchFamily="34" charset="0"/>
              </a:defRPr>
            </a:lvl2pPr>
            <a:lvl3pPr marL="1266825" indent="-252413" defTabSz="1014413">
              <a:spcBef>
                <a:spcPct val="20000"/>
              </a:spcBef>
              <a:buChar char="•"/>
              <a:defRPr sz="2000">
                <a:solidFill>
                  <a:schemeClr val="tx1"/>
                </a:solidFill>
                <a:latin typeface="Arial" panose="020B0604020202020204" pitchFamily="34" charset="0"/>
              </a:defRPr>
            </a:lvl3pPr>
            <a:lvl4pPr marL="1773238" indent="-252413" defTabSz="1014413">
              <a:spcBef>
                <a:spcPct val="20000"/>
              </a:spcBef>
              <a:buChar char="–"/>
              <a:defRPr>
                <a:solidFill>
                  <a:schemeClr val="tx1"/>
                </a:solidFill>
                <a:latin typeface="Arial" panose="020B0604020202020204" pitchFamily="34" charset="0"/>
              </a:defRPr>
            </a:lvl4pPr>
            <a:lvl5pPr marL="2281238" indent="-254000" defTabSz="1014413">
              <a:spcBef>
                <a:spcPct val="20000"/>
              </a:spcBef>
              <a:buChar char="»"/>
              <a:defRPr>
                <a:solidFill>
                  <a:schemeClr val="tx1"/>
                </a:solidFill>
                <a:latin typeface="Arial" panose="020B0604020202020204" pitchFamily="34" charset="0"/>
              </a:defRPr>
            </a:lvl5pPr>
            <a:lvl6pPr marL="2738438" indent="-254000" defTabSz="1014413" fontAlgn="base">
              <a:spcBef>
                <a:spcPct val="20000"/>
              </a:spcBef>
              <a:spcAft>
                <a:spcPct val="0"/>
              </a:spcAft>
              <a:buChar char="»"/>
              <a:defRPr>
                <a:solidFill>
                  <a:schemeClr val="tx1"/>
                </a:solidFill>
                <a:latin typeface="Arial" panose="020B0604020202020204" pitchFamily="34" charset="0"/>
              </a:defRPr>
            </a:lvl6pPr>
            <a:lvl7pPr marL="3195638" indent="-254000" defTabSz="1014413" fontAlgn="base">
              <a:spcBef>
                <a:spcPct val="20000"/>
              </a:spcBef>
              <a:spcAft>
                <a:spcPct val="0"/>
              </a:spcAft>
              <a:buChar char="»"/>
              <a:defRPr>
                <a:solidFill>
                  <a:schemeClr val="tx1"/>
                </a:solidFill>
                <a:latin typeface="Arial" panose="020B0604020202020204" pitchFamily="34" charset="0"/>
              </a:defRPr>
            </a:lvl7pPr>
            <a:lvl8pPr marL="3652838" indent="-254000" defTabSz="1014413" fontAlgn="base">
              <a:spcBef>
                <a:spcPct val="20000"/>
              </a:spcBef>
              <a:spcAft>
                <a:spcPct val="0"/>
              </a:spcAft>
              <a:buChar char="»"/>
              <a:defRPr>
                <a:solidFill>
                  <a:schemeClr val="tx1"/>
                </a:solidFill>
                <a:latin typeface="Arial" panose="020B0604020202020204" pitchFamily="34" charset="0"/>
              </a:defRPr>
            </a:lvl8pPr>
            <a:lvl9pPr marL="4110038" indent="-254000" defTabSz="1014413" fontAlgn="base">
              <a:spcBef>
                <a:spcPct val="20000"/>
              </a:spcBef>
              <a:spcAft>
                <a:spcPct val="0"/>
              </a:spcAft>
              <a:buChar char="»"/>
              <a:defRPr>
                <a:solidFill>
                  <a:schemeClr val="tx1"/>
                </a:solidFill>
                <a:latin typeface="Arial" panose="020B0604020202020204" pitchFamily="34" charset="0"/>
              </a:defRPr>
            </a:lvl9pPr>
          </a:lstStyle>
          <a:p>
            <a:pPr eaLnBrk="1" hangingPunct="1"/>
            <a:r>
              <a:rPr lang="en-US" altLang="en-US" sz="2530" b="1"/>
              <a:t>How does specialization and trade advantage Mexico?</a:t>
            </a:r>
          </a:p>
          <a:p>
            <a:pPr lvl="1" eaLnBrk="1" hangingPunct="1"/>
            <a:r>
              <a:rPr lang="en-US" altLang="en-US" sz="2169" b="1"/>
              <a:t>Mexico can send 9 units of coffee beans to Scotland and receive 7 units of wool back</a:t>
            </a:r>
          </a:p>
          <a:p>
            <a:pPr lvl="1" eaLnBrk="1" hangingPunct="1"/>
            <a:r>
              <a:rPr lang="en-US" altLang="en-US" sz="2169" b="1"/>
              <a:t>Thus, by specializing in production Mexico gains 1 unit of coffee beans and 2 units of wool per hour of production moved</a:t>
            </a:r>
          </a:p>
        </p:txBody>
      </p:sp>
      <p:graphicFrame>
        <p:nvGraphicFramePr>
          <p:cNvPr id="102407" name="Object 7"/>
          <p:cNvGraphicFramePr>
            <a:graphicFrameLocks noChangeAspect="1"/>
          </p:cNvGraphicFramePr>
          <p:nvPr/>
        </p:nvGraphicFramePr>
        <p:xfrm>
          <a:off x="6192107" y="1378486"/>
          <a:ext cx="4268858" cy="4716399"/>
        </p:xfrm>
        <a:graphic>
          <a:graphicData uri="http://schemas.openxmlformats.org/presentationml/2006/ole">
            <mc:AlternateContent xmlns:mc="http://schemas.openxmlformats.org/markup-compatibility/2006">
              <mc:Choice xmlns:v="urn:schemas-microsoft-com:vml" Requires="v">
                <p:oleObj spid="_x0000_s12292" name="Chart" r:id="rId3" imgW="7086600" imgH="7829786" progId="MSGraph.Chart.8">
                  <p:embed followColorScheme="full"/>
                </p:oleObj>
              </mc:Choice>
              <mc:Fallback>
                <p:oleObj name="Chart" r:id="rId3" imgW="7086600" imgH="7829786" progId="MSGraph.Chart.8">
                  <p:embed followColorScheme="full"/>
                  <p:pic>
                    <p:nvPicPr>
                      <p:cNvPr id="102407" name="Object 7"/>
                      <p:cNvPicPr>
                        <a:picLocks noChangeAspect="1" noChangeArrowheads="1"/>
                      </p:cNvPicPr>
                      <p:nvPr/>
                    </p:nvPicPr>
                    <p:blipFill>
                      <a:blip r:embed="rId4"/>
                      <a:srcRect/>
                      <a:stretch>
                        <a:fillRect/>
                      </a:stretch>
                    </p:blipFill>
                    <p:spPr bwMode="auto">
                      <a:xfrm>
                        <a:off x="6192107" y="1378486"/>
                        <a:ext cx="4268858" cy="471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79501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0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024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r>
              <a:rPr lang="en-US" altLang="en-US"/>
              <a:t>2 - </a:t>
            </a:r>
            <a:fld id="{30521723-88EA-4DDD-9490-CD8CC29EA0C9}" type="slidenum">
              <a:rPr lang="en-US" altLang="en-US"/>
              <a:pPr/>
              <a:t>9</a:t>
            </a:fld>
            <a:endParaRPr lang="en-US" altLang="en-US"/>
          </a:p>
        </p:txBody>
      </p:sp>
      <p:sp>
        <p:nvSpPr>
          <p:cNvPr id="103428" name="Rectangle 4"/>
          <p:cNvSpPr>
            <a:spLocks noChangeArrowheads="1"/>
          </p:cNvSpPr>
          <p:nvPr/>
        </p:nvSpPr>
        <p:spPr bwMode="auto">
          <a:xfrm>
            <a:off x="2956037" y="68853"/>
            <a:ext cx="7573780" cy="82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96" tIns="45798" rIns="91596" bIns="45798" anchor="ctr"/>
          <a:lstStyle>
            <a:lvl1pPr defTabSz="1014413">
              <a:defRPr sz="4000" b="1">
                <a:solidFill>
                  <a:schemeClr val="tx2"/>
                </a:solidFill>
                <a:latin typeface="Arial" panose="020B0604020202020204" pitchFamily="34" charset="0"/>
              </a:defRPr>
            </a:lvl1pPr>
            <a:lvl2pPr defTabSz="1014413">
              <a:defRPr sz="4000" b="1">
                <a:solidFill>
                  <a:schemeClr val="tx2"/>
                </a:solidFill>
                <a:latin typeface="Arial" panose="020B0604020202020204" pitchFamily="34" charset="0"/>
              </a:defRPr>
            </a:lvl2pPr>
            <a:lvl3pPr defTabSz="1014413">
              <a:defRPr sz="4000" b="1">
                <a:solidFill>
                  <a:schemeClr val="tx2"/>
                </a:solidFill>
                <a:latin typeface="Arial" panose="020B0604020202020204" pitchFamily="34" charset="0"/>
              </a:defRPr>
            </a:lvl3pPr>
            <a:lvl4pPr defTabSz="1014413">
              <a:defRPr sz="4000" b="1">
                <a:solidFill>
                  <a:schemeClr val="tx2"/>
                </a:solidFill>
                <a:latin typeface="Arial" panose="020B0604020202020204" pitchFamily="34" charset="0"/>
              </a:defRPr>
            </a:lvl4pPr>
            <a:lvl5pPr defTabSz="1014413">
              <a:defRPr sz="4000" b="1">
                <a:solidFill>
                  <a:schemeClr val="tx2"/>
                </a:solidFill>
                <a:latin typeface="Arial" panose="020B0604020202020204" pitchFamily="34" charset="0"/>
              </a:defRPr>
            </a:lvl5pPr>
            <a:lvl6pPr marL="457200" defTabSz="1014413" fontAlgn="base">
              <a:spcBef>
                <a:spcPct val="0"/>
              </a:spcBef>
              <a:spcAft>
                <a:spcPct val="0"/>
              </a:spcAft>
              <a:defRPr sz="4000" b="1">
                <a:solidFill>
                  <a:schemeClr val="tx2"/>
                </a:solidFill>
                <a:latin typeface="Arial" panose="020B0604020202020204" pitchFamily="34" charset="0"/>
              </a:defRPr>
            </a:lvl6pPr>
            <a:lvl7pPr marL="914400" defTabSz="1014413" fontAlgn="base">
              <a:spcBef>
                <a:spcPct val="0"/>
              </a:spcBef>
              <a:spcAft>
                <a:spcPct val="0"/>
              </a:spcAft>
              <a:defRPr sz="4000" b="1">
                <a:solidFill>
                  <a:schemeClr val="tx2"/>
                </a:solidFill>
                <a:latin typeface="Arial" panose="020B0604020202020204" pitchFamily="34" charset="0"/>
              </a:defRPr>
            </a:lvl7pPr>
            <a:lvl8pPr marL="1371600" defTabSz="1014413" fontAlgn="base">
              <a:spcBef>
                <a:spcPct val="0"/>
              </a:spcBef>
              <a:spcAft>
                <a:spcPct val="0"/>
              </a:spcAft>
              <a:defRPr sz="4000" b="1">
                <a:solidFill>
                  <a:schemeClr val="tx2"/>
                </a:solidFill>
                <a:latin typeface="Arial" panose="020B0604020202020204" pitchFamily="34" charset="0"/>
              </a:defRPr>
            </a:lvl8pPr>
            <a:lvl9pPr marL="1828800" defTabSz="1014413" fontAlgn="base">
              <a:spcBef>
                <a:spcPct val="0"/>
              </a:spcBef>
              <a:spcAft>
                <a:spcPct val="0"/>
              </a:spcAft>
              <a:defRPr sz="4000" b="1">
                <a:solidFill>
                  <a:schemeClr val="tx2"/>
                </a:solidFill>
                <a:latin typeface="Arial" panose="020B0604020202020204" pitchFamily="34" charset="0"/>
              </a:defRPr>
            </a:lvl9pPr>
          </a:lstStyle>
          <a:p>
            <a:pPr eaLnBrk="1" hangingPunct="1"/>
            <a:r>
              <a:rPr lang="en-US" altLang="en-US" sz="3253"/>
              <a:t>An example of comparative advantage</a:t>
            </a:r>
          </a:p>
        </p:txBody>
      </p:sp>
      <p:sp>
        <p:nvSpPr>
          <p:cNvPr id="103429" name="Rectangle 5"/>
          <p:cNvSpPr>
            <a:spLocks noChangeArrowheads="1"/>
          </p:cNvSpPr>
          <p:nvPr/>
        </p:nvSpPr>
        <p:spPr bwMode="auto">
          <a:xfrm>
            <a:off x="1785544" y="1377051"/>
            <a:ext cx="4268858" cy="471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96" tIns="45798" rIns="91596" bIns="45798"/>
          <a:lstStyle>
            <a:lvl1pPr marL="379413" indent="-379413" defTabSz="1014413">
              <a:spcBef>
                <a:spcPct val="20000"/>
              </a:spcBef>
              <a:buChar char="•"/>
              <a:defRPr sz="2800">
                <a:solidFill>
                  <a:schemeClr val="tx1"/>
                </a:solidFill>
                <a:latin typeface="Arial" panose="020B0604020202020204" pitchFamily="34" charset="0"/>
              </a:defRPr>
            </a:lvl1pPr>
            <a:lvl2pPr marL="823913" indent="-317500" defTabSz="1014413">
              <a:spcBef>
                <a:spcPct val="20000"/>
              </a:spcBef>
              <a:buChar char="–"/>
              <a:defRPr sz="2400">
                <a:solidFill>
                  <a:schemeClr val="tx1"/>
                </a:solidFill>
                <a:latin typeface="Arial" panose="020B0604020202020204" pitchFamily="34" charset="0"/>
              </a:defRPr>
            </a:lvl2pPr>
            <a:lvl3pPr marL="1266825" indent="-252413" defTabSz="1014413">
              <a:spcBef>
                <a:spcPct val="20000"/>
              </a:spcBef>
              <a:buChar char="•"/>
              <a:defRPr sz="2000">
                <a:solidFill>
                  <a:schemeClr val="tx1"/>
                </a:solidFill>
                <a:latin typeface="Arial" panose="020B0604020202020204" pitchFamily="34" charset="0"/>
              </a:defRPr>
            </a:lvl3pPr>
            <a:lvl4pPr marL="1773238" indent="-252413" defTabSz="1014413">
              <a:spcBef>
                <a:spcPct val="20000"/>
              </a:spcBef>
              <a:buChar char="–"/>
              <a:defRPr>
                <a:solidFill>
                  <a:schemeClr val="tx1"/>
                </a:solidFill>
                <a:latin typeface="Arial" panose="020B0604020202020204" pitchFamily="34" charset="0"/>
              </a:defRPr>
            </a:lvl4pPr>
            <a:lvl5pPr marL="2281238" indent="-254000" defTabSz="1014413">
              <a:spcBef>
                <a:spcPct val="20000"/>
              </a:spcBef>
              <a:buChar char="»"/>
              <a:defRPr>
                <a:solidFill>
                  <a:schemeClr val="tx1"/>
                </a:solidFill>
                <a:latin typeface="Arial" panose="020B0604020202020204" pitchFamily="34" charset="0"/>
              </a:defRPr>
            </a:lvl5pPr>
            <a:lvl6pPr marL="2738438" indent="-254000" defTabSz="1014413" fontAlgn="base">
              <a:spcBef>
                <a:spcPct val="20000"/>
              </a:spcBef>
              <a:spcAft>
                <a:spcPct val="0"/>
              </a:spcAft>
              <a:buChar char="»"/>
              <a:defRPr>
                <a:solidFill>
                  <a:schemeClr val="tx1"/>
                </a:solidFill>
                <a:latin typeface="Arial" panose="020B0604020202020204" pitchFamily="34" charset="0"/>
              </a:defRPr>
            </a:lvl6pPr>
            <a:lvl7pPr marL="3195638" indent="-254000" defTabSz="1014413" fontAlgn="base">
              <a:spcBef>
                <a:spcPct val="20000"/>
              </a:spcBef>
              <a:spcAft>
                <a:spcPct val="0"/>
              </a:spcAft>
              <a:buChar char="»"/>
              <a:defRPr>
                <a:solidFill>
                  <a:schemeClr val="tx1"/>
                </a:solidFill>
                <a:latin typeface="Arial" panose="020B0604020202020204" pitchFamily="34" charset="0"/>
              </a:defRPr>
            </a:lvl7pPr>
            <a:lvl8pPr marL="3652838" indent="-254000" defTabSz="1014413" fontAlgn="base">
              <a:spcBef>
                <a:spcPct val="20000"/>
              </a:spcBef>
              <a:spcAft>
                <a:spcPct val="0"/>
              </a:spcAft>
              <a:buChar char="»"/>
              <a:defRPr>
                <a:solidFill>
                  <a:schemeClr val="tx1"/>
                </a:solidFill>
                <a:latin typeface="Arial" panose="020B0604020202020204" pitchFamily="34" charset="0"/>
              </a:defRPr>
            </a:lvl8pPr>
            <a:lvl9pPr marL="4110038" indent="-254000" defTabSz="1014413" fontAlgn="base">
              <a:spcBef>
                <a:spcPct val="20000"/>
              </a:spcBef>
              <a:spcAft>
                <a:spcPct val="0"/>
              </a:spcAft>
              <a:buChar char="»"/>
              <a:defRPr>
                <a:solidFill>
                  <a:schemeClr val="tx1"/>
                </a:solidFill>
                <a:latin typeface="Arial" panose="020B0604020202020204" pitchFamily="34" charset="0"/>
              </a:defRPr>
            </a:lvl9pPr>
          </a:lstStyle>
          <a:p>
            <a:pPr eaLnBrk="1" hangingPunct="1"/>
            <a:r>
              <a:rPr lang="en-US" altLang="en-US" sz="2530" b="1"/>
              <a:t>Does specialization and trade also advantage Scotland?</a:t>
            </a:r>
          </a:p>
          <a:p>
            <a:pPr lvl="1" eaLnBrk="1" hangingPunct="1"/>
            <a:r>
              <a:rPr lang="en-US" altLang="en-US" sz="2169" b="1"/>
              <a:t>It does. To see this consider consider Scotland trading two hours of output.</a:t>
            </a:r>
          </a:p>
          <a:p>
            <a:pPr lvl="1" eaLnBrk="1" hangingPunct="1"/>
            <a:r>
              <a:rPr lang="en-US" altLang="en-US" sz="2169" b="1"/>
              <a:t>Two hours of production change from coffee beans to wool costs 2 units of coffee beans but gains 8 units of wool</a:t>
            </a:r>
          </a:p>
        </p:txBody>
      </p:sp>
      <p:graphicFrame>
        <p:nvGraphicFramePr>
          <p:cNvPr id="103430" name="Object 6"/>
          <p:cNvGraphicFramePr>
            <a:graphicFrameLocks noChangeAspect="1"/>
          </p:cNvGraphicFramePr>
          <p:nvPr/>
        </p:nvGraphicFramePr>
        <p:xfrm>
          <a:off x="6192107" y="1378486"/>
          <a:ext cx="4268858" cy="4716399"/>
        </p:xfrm>
        <a:graphic>
          <a:graphicData uri="http://schemas.openxmlformats.org/presentationml/2006/ole">
            <mc:AlternateContent xmlns:mc="http://schemas.openxmlformats.org/markup-compatibility/2006">
              <mc:Choice xmlns:v="urn:schemas-microsoft-com:vml" Requires="v">
                <p:oleObj spid="_x0000_s13316" name="Chart" r:id="rId3" imgW="7086600" imgH="7829786" progId="MSGraph.Chart.8">
                  <p:embed followColorScheme="full"/>
                </p:oleObj>
              </mc:Choice>
              <mc:Fallback>
                <p:oleObj name="Chart" r:id="rId3" imgW="7086600" imgH="7829786" progId="MSGraph.Chart.8">
                  <p:embed followColorScheme="full"/>
                  <p:pic>
                    <p:nvPicPr>
                      <p:cNvPr id="103430" name="Object 6"/>
                      <p:cNvPicPr>
                        <a:picLocks noChangeAspect="1" noChangeArrowheads="1"/>
                      </p:cNvPicPr>
                      <p:nvPr/>
                    </p:nvPicPr>
                    <p:blipFill>
                      <a:blip r:embed="rId4"/>
                      <a:srcRect/>
                      <a:stretch>
                        <a:fillRect/>
                      </a:stretch>
                    </p:blipFill>
                    <p:spPr bwMode="auto">
                      <a:xfrm>
                        <a:off x="6192107" y="1378486"/>
                        <a:ext cx="4268858" cy="471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06332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955</Words>
  <Application>Microsoft Office PowerPoint</Application>
  <PresentationFormat>Widescreen</PresentationFormat>
  <Paragraphs>178</Paragraphs>
  <Slides>23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Arial</vt:lpstr>
      <vt:lpstr>Calibri</vt:lpstr>
      <vt:lpstr>Calibri Light</vt:lpstr>
      <vt:lpstr>Office Theme</vt:lpstr>
      <vt:lpstr>Microsoft Graph Chart</vt:lpstr>
      <vt:lpstr>International Economics</vt:lpstr>
      <vt:lpstr> Chapter 2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2.2. Comparative Advantage</vt:lpstr>
      <vt:lpstr>Comparative Advantage</vt:lpstr>
      <vt:lpstr>Comparative Advantage</vt:lpstr>
      <vt:lpstr>Implications of comparative advantage</vt:lpstr>
      <vt:lpstr>Does the source of the productive difference matter?</vt:lpstr>
      <vt:lpstr>The production possibility frontier</vt:lpstr>
      <vt:lpstr>Constructing the PPF</vt:lpstr>
      <vt:lpstr>Constructing the PPF</vt:lpstr>
      <vt:lpstr>Constructing the PPF</vt:lpstr>
      <vt:lpstr>Regions of the PPF</vt:lpstr>
      <vt:lpstr>Trade with the PPF model</vt:lpstr>
      <vt:lpstr>Trade with the PPF model</vt:lpstr>
      <vt:lpstr>Trade with the PPF model</vt:lpstr>
      <vt:lpstr>Trade with the PPF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dc:title>
  <dc:creator>Dell</dc:creator>
  <cp:lastModifiedBy>Dell</cp:lastModifiedBy>
  <cp:revision>9</cp:revision>
  <dcterms:created xsi:type="dcterms:W3CDTF">2022-03-16T18:03:20Z</dcterms:created>
  <dcterms:modified xsi:type="dcterms:W3CDTF">2022-03-16T18:41:00Z</dcterms:modified>
</cp:coreProperties>
</file>