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300" r:id="rId3"/>
    <p:sldId id="258" r:id="rId4"/>
    <p:sldId id="259" r:id="rId5"/>
    <p:sldId id="260" r:id="rId6"/>
    <p:sldId id="281" r:id="rId7"/>
    <p:sldId id="282" r:id="rId8"/>
    <p:sldId id="283" r:id="rId9"/>
    <p:sldId id="284" r:id="rId10"/>
    <p:sldId id="261" r:id="rId11"/>
    <p:sldId id="262" r:id="rId12"/>
    <p:sldId id="263" r:id="rId13"/>
    <p:sldId id="264" r:id="rId14"/>
    <p:sldId id="265" r:id="rId15"/>
    <p:sldId id="291" r:id="rId16"/>
    <p:sldId id="292" r:id="rId17"/>
    <p:sldId id="302" r:id="rId18"/>
    <p:sldId id="305" r:id="rId19"/>
    <p:sldId id="307" r:id="rId20"/>
    <p:sldId id="285" r:id="rId21"/>
    <p:sldId id="286" r:id="rId22"/>
    <p:sldId id="288" r:id="rId23"/>
    <p:sldId id="294" r:id="rId24"/>
    <p:sldId id="268" r:id="rId25"/>
    <p:sldId id="269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0536D-BEE8-49E0-A27C-6C783028D32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ACEFC-56A7-4D0F-A552-905F699412D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E8D1-0830-4CB9-917F-F943894C25E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DB3D-FB85-4809-93D1-58DAA26F958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DF0D-DDB7-411D-A010-25B51D54C5A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2042" y="68853"/>
            <a:ext cx="10067839" cy="8262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6103" y="1377051"/>
            <a:ext cx="5674600" cy="47192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755" y="1377051"/>
            <a:ext cx="5674600" cy="47192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736901" y="6248368"/>
            <a:ext cx="2539841" cy="45758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2 - </a:t>
            </a:r>
            <a:fld id="{74462020-5F8F-45D7-8B5B-CBF809C7BE4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A91-5768-4D45-80E2-84C7EAF2082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D84E-B8BB-463B-B288-1483CA3B0E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5C39-71BD-444F-A2AF-823F1E80C9A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AF3C-9F35-4586-BF4A-96DA8DC96A84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9852-9E45-45AA-9709-AE79D6B97029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3FE45-EBC3-450A-A491-F17C6961CCAE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F8365-94D6-40DA-9062-E0702C025228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8286-EA21-4284-B75C-074FE0A0530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D1129-F87A-4D81-BFF7-0D454181D20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8A8A1-2C02-4F99-B759-5009ACFD2C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International Economics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en-US" sz="3200" b="1" dirty="0"/>
              <a:t>Chapter 2: </a:t>
            </a:r>
            <a:r>
              <a:rPr lang="en-US" sz="3200" b="1" dirty="0"/>
              <a:t>The Law of Comparative Advantage</a:t>
            </a:r>
            <a:endParaRPr lang="en-US" altLang="en-US" sz="3200" b="1" dirty="0"/>
          </a:p>
          <a:p>
            <a:pPr algn="ctr"/>
            <a:endParaRPr lang="en-US" altLang="en-US" dirty="0"/>
          </a:p>
          <a:p>
            <a:pPr algn="r"/>
            <a:r>
              <a:rPr lang="en-US" altLang="en-US" dirty="0"/>
              <a:t>Dominick Salvatore</a:t>
            </a:r>
            <a:endParaRPr lang="en-US" altLang="en-US" dirty="0"/>
          </a:p>
          <a:p>
            <a:pPr algn="r"/>
            <a:r>
              <a:rPr lang="en-US" altLang="en-US" dirty="0"/>
              <a:t>John Wiley &amp; Sons, </a:t>
            </a:r>
            <a:r>
              <a:rPr lang="en-US" altLang="en-US" dirty="0" err="1"/>
              <a:t>Inc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BA32C-AB67-4218-AC08-6A8F5F03CE85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en-US" b="1" dirty="0"/>
              <a:t>The Opportunity Cost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83856"/>
            <a:ext cx="10725727" cy="4893108"/>
          </a:xfrm>
        </p:spPr>
        <p:txBody>
          <a:bodyPr/>
          <a:lstStyle/>
          <a:p>
            <a:pPr algn="just"/>
            <a:r>
              <a:rPr lang="en-US" b="1" dirty="0"/>
              <a:t>No assumption </a:t>
            </a:r>
            <a:r>
              <a:rPr lang="en-US" dirty="0"/>
              <a:t>is made here that </a:t>
            </a:r>
            <a:r>
              <a:rPr lang="en-US" b="1" dirty="0"/>
              <a:t>labor is the only factor </a:t>
            </a:r>
            <a:r>
              <a:rPr lang="en-US" b="1" dirty="0" smtClean="0"/>
              <a:t>of production </a:t>
            </a:r>
            <a:r>
              <a:rPr lang="en-US" dirty="0"/>
              <a:t>or that labor is homogeneous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 smtClean="0"/>
              <a:t> </a:t>
            </a:r>
            <a:endParaRPr lang="en-US" dirty="0" smtClean="0"/>
          </a:p>
          <a:p>
            <a:pPr algn="just"/>
            <a:r>
              <a:rPr lang="en-US" dirty="0" smtClean="0"/>
              <a:t>Nor </a:t>
            </a:r>
            <a:r>
              <a:rPr lang="en-US" dirty="0"/>
              <a:t>is it assumed that the </a:t>
            </a:r>
            <a:r>
              <a:rPr lang="en-US" b="1" dirty="0"/>
              <a:t>cost or price of a </a:t>
            </a:r>
            <a:r>
              <a:rPr lang="en-US" b="1" dirty="0" smtClean="0"/>
              <a:t>commodity </a:t>
            </a:r>
            <a:r>
              <a:rPr lang="en-US" dirty="0" smtClean="0"/>
              <a:t>depends </a:t>
            </a:r>
            <a:r>
              <a:rPr lang="en-US" dirty="0"/>
              <a:t>on or </a:t>
            </a:r>
            <a:r>
              <a:rPr lang="en-US" b="1" dirty="0"/>
              <a:t>can be inferred exclusively from its labor content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Consequently</a:t>
            </a:r>
            <a:r>
              <a:rPr lang="en-US" dirty="0"/>
              <a:t>, </a:t>
            </a:r>
            <a:r>
              <a:rPr lang="en-US" b="1" dirty="0" smtClean="0"/>
              <a:t>the nation </a:t>
            </a:r>
            <a:r>
              <a:rPr lang="en-US" b="1" dirty="0"/>
              <a:t>with the lower opportunity cost in the production of a commodity has a </a:t>
            </a:r>
            <a:r>
              <a:rPr lang="en-US" b="1" dirty="0" smtClean="0"/>
              <a:t>comparative advantage </a:t>
            </a:r>
            <a:r>
              <a:rPr lang="en-US" b="1" dirty="0"/>
              <a:t>in that commodity (and a comparative disadvantage in the second commodity).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46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Opportunity Cost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64" y="1099128"/>
            <a:ext cx="11379200" cy="550487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b="1" dirty="0" smtClean="0"/>
              <a:t>In </a:t>
            </a:r>
            <a:r>
              <a:rPr lang="en-US" sz="3200" b="1" dirty="0"/>
              <a:t>the absence of trade</a:t>
            </a:r>
            <a:r>
              <a:rPr lang="en-US" sz="3200" dirty="0"/>
              <a:t> the United States must give up </a:t>
            </a:r>
            <a:r>
              <a:rPr lang="en-US" sz="3200" b="1" dirty="0"/>
              <a:t>two-thirds </a:t>
            </a:r>
            <a:r>
              <a:rPr lang="en-US" sz="3200" b="1" dirty="0" smtClean="0"/>
              <a:t>of a </a:t>
            </a:r>
            <a:r>
              <a:rPr lang="en-US" sz="3200" b="1" dirty="0"/>
              <a:t>unit of cloth to release just enough resources to produce one additional unit of </a:t>
            </a:r>
            <a:r>
              <a:rPr lang="en-US" sz="3200" b="1" dirty="0" smtClean="0"/>
              <a:t>wheat domestically</a:t>
            </a:r>
            <a:r>
              <a:rPr lang="en-US" sz="3200" dirty="0"/>
              <a:t>, then the opportunity cost of wheat is </a:t>
            </a:r>
            <a:endParaRPr lang="en-US" sz="3200" dirty="0" smtClean="0"/>
          </a:p>
          <a:p>
            <a:pPr algn="just"/>
            <a:endParaRPr lang="en-US" sz="3200" b="1" dirty="0" smtClean="0"/>
          </a:p>
          <a:p>
            <a:pPr algn="just"/>
            <a:r>
              <a:rPr lang="en-US" sz="3200" b="1" dirty="0" smtClean="0"/>
              <a:t>1W  = 2</a:t>
            </a:r>
            <a:r>
              <a:rPr lang="en-US" sz="3200" b="1" i="1" dirty="0" smtClean="0"/>
              <a:t>/</a:t>
            </a:r>
            <a:r>
              <a:rPr lang="en-US" sz="3200" b="1" dirty="0" smtClean="0"/>
              <a:t>3C </a:t>
            </a:r>
            <a:r>
              <a:rPr lang="en-US" sz="3200" b="1" dirty="0"/>
              <a:t>in the United </a:t>
            </a:r>
            <a:r>
              <a:rPr lang="en-US" sz="3200" b="1" dirty="0" smtClean="0"/>
              <a:t>States</a:t>
            </a:r>
            <a:r>
              <a:rPr lang="en-US" sz="3200" dirty="0" smtClean="0"/>
              <a:t>.</a:t>
            </a:r>
            <a:endParaRPr lang="en-US" sz="3200" dirty="0" smtClean="0"/>
          </a:p>
          <a:p>
            <a:pPr algn="just"/>
            <a:r>
              <a:rPr lang="en-US" sz="3200" dirty="0" smtClean="0"/>
              <a:t> </a:t>
            </a:r>
            <a:r>
              <a:rPr lang="en-US" sz="3200" b="1" dirty="0"/>
              <a:t>If 1W = 2C </a:t>
            </a:r>
            <a:r>
              <a:rPr lang="en-US" sz="3200" dirty="0"/>
              <a:t>in the United </a:t>
            </a:r>
            <a:r>
              <a:rPr lang="en-US" sz="3200" dirty="0" smtClean="0"/>
              <a:t>Kingdom</a:t>
            </a:r>
            <a:endParaRPr lang="en-US" sz="3200" dirty="0" smtClean="0"/>
          </a:p>
          <a:p>
            <a:pPr algn="just"/>
            <a:r>
              <a:rPr lang="en-US" sz="3200" dirty="0" smtClean="0"/>
              <a:t> </a:t>
            </a:r>
            <a:endParaRPr lang="en-US" sz="3200" dirty="0" smtClean="0"/>
          </a:p>
          <a:p>
            <a:pPr algn="just"/>
            <a:r>
              <a:rPr lang="en-US" sz="3200" dirty="0" smtClean="0"/>
              <a:t>Then </a:t>
            </a:r>
            <a:r>
              <a:rPr lang="en-US" sz="3200" dirty="0"/>
              <a:t>the </a:t>
            </a:r>
            <a:r>
              <a:rPr lang="en-US" sz="3200" b="1" dirty="0"/>
              <a:t>opportunity </a:t>
            </a:r>
            <a:r>
              <a:rPr lang="en-US" sz="3200" b="1" dirty="0" smtClean="0"/>
              <a:t>cost of </a:t>
            </a:r>
            <a:r>
              <a:rPr lang="en-US" sz="3200" b="1" dirty="0"/>
              <a:t>wheat </a:t>
            </a:r>
            <a:r>
              <a:rPr lang="en-US" sz="3200" dirty="0"/>
              <a:t>(in terms of the amount of cloth that must be given up) </a:t>
            </a:r>
            <a:r>
              <a:rPr lang="en-US" sz="3200" b="1" dirty="0"/>
              <a:t>is lower in the </a:t>
            </a:r>
            <a:r>
              <a:rPr lang="en-US" sz="3200" b="1" dirty="0" smtClean="0"/>
              <a:t>United States </a:t>
            </a:r>
            <a:r>
              <a:rPr lang="en-US" sz="3200" dirty="0"/>
              <a:t>than in the United </a:t>
            </a:r>
            <a:r>
              <a:rPr lang="en-US" sz="3200" dirty="0" smtClean="0"/>
              <a:t>Kingdom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b="1" dirty="0"/>
              <a:t>The Opportunity Cost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846927"/>
          </a:xfrm>
        </p:spPr>
        <p:txBody>
          <a:bodyPr/>
          <a:lstStyle/>
          <a:p>
            <a:pPr algn="just"/>
            <a:r>
              <a:rPr lang="en-US" dirty="0" smtClean="0"/>
              <a:t> </a:t>
            </a:r>
            <a:r>
              <a:rPr lang="en-US" b="1" dirty="0" smtClean="0"/>
              <a:t>United States would have a comparative (cost) advantage over the United Kingdom in wheat</a:t>
            </a:r>
            <a:r>
              <a:rPr lang="en-US" dirty="0" smtClean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In a two-nation, two-commodity world, the </a:t>
            </a:r>
            <a:r>
              <a:rPr lang="en-US" b="1" dirty="0" smtClean="0"/>
              <a:t>United Kingdom would then have a comparative advantage in cloth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According </a:t>
            </a:r>
            <a:r>
              <a:rPr lang="en-US" dirty="0"/>
              <a:t>to the law of comparative advantage, the </a:t>
            </a:r>
            <a:r>
              <a:rPr lang="en-US" b="1" dirty="0"/>
              <a:t>United States should specialize </a:t>
            </a:r>
            <a:r>
              <a:rPr lang="en-US" b="1" dirty="0" smtClean="0"/>
              <a:t>in producing </a:t>
            </a:r>
            <a:r>
              <a:rPr lang="en-US" b="1" dirty="0"/>
              <a:t>wheat and export </a:t>
            </a:r>
            <a:r>
              <a:rPr lang="en-US" dirty="0"/>
              <a:t>some of it in exchange for British cloth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 smtClean="0"/>
              <a:t> </a:t>
            </a:r>
            <a:r>
              <a:rPr lang="en-US" dirty="0"/>
              <a:t>This is exactly </a:t>
            </a:r>
            <a:r>
              <a:rPr lang="en-US" dirty="0" smtClean="0"/>
              <a:t>what we </a:t>
            </a:r>
            <a:r>
              <a:rPr lang="en-US" dirty="0"/>
              <a:t>concluded earlier with the law of comparative advantage based on the labor theory </a:t>
            </a:r>
            <a:r>
              <a:rPr lang="en-US" dirty="0" smtClean="0"/>
              <a:t>of value</a:t>
            </a:r>
            <a:r>
              <a:rPr lang="en-US" dirty="0"/>
              <a:t>, </a:t>
            </a:r>
            <a:r>
              <a:rPr lang="en-US" b="1" dirty="0"/>
              <a:t>but now our explanation is based on the opportunity cost theory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839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+mn-lt"/>
              </a:rPr>
              <a:t>The Production Possibility Frontier under Constant Costs</a:t>
            </a:r>
            <a:endParaRPr lang="en-US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527"/>
            <a:ext cx="10515600" cy="4671436"/>
          </a:xfrm>
        </p:spPr>
        <p:txBody>
          <a:bodyPr/>
          <a:lstStyle/>
          <a:p>
            <a:pPr algn="just"/>
            <a:r>
              <a:rPr lang="en-US" dirty="0"/>
              <a:t>Opportunity costs can be illustrated with the production possibility frontier, or </a:t>
            </a:r>
            <a:r>
              <a:rPr lang="en-US" dirty="0" smtClean="0"/>
              <a:t>transformation curve.</a:t>
            </a:r>
            <a:endParaRPr lang="en-US" dirty="0" smtClean="0"/>
          </a:p>
          <a:p>
            <a:pPr algn="just"/>
            <a:r>
              <a:rPr lang="en-US" dirty="0" smtClean="0"/>
              <a:t> </a:t>
            </a:r>
            <a:r>
              <a:rPr lang="en-US" dirty="0"/>
              <a:t>The production possibility frontier is a curve that shows the </a:t>
            </a:r>
            <a:r>
              <a:rPr lang="en-US" b="1" i="1" dirty="0"/>
              <a:t>alternative </a:t>
            </a:r>
            <a:r>
              <a:rPr lang="en-US" b="1" dirty="0" smtClean="0"/>
              <a:t>combinations of </a:t>
            </a:r>
            <a:r>
              <a:rPr lang="en-US" b="1" dirty="0"/>
              <a:t>the two commodities </a:t>
            </a:r>
            <a:r>
              <a:rPr lang="en-US" dirty="0"/>
              <a:t>that a nation can produce by fully utilizing all of its resources </a:t>
            </a:r>
            <a:r>
              <a:rPr lang="en-US" dirty="0" smtClean="0"/>
              <a:t>with the </a:t>
            </a:r>
            <a:r>
              <a:rPr lang="en-US" dirty="0"/>
              <a:t>best technology available to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2 - </a:t>
            </a:r>
            <a:fld id="{3F3B695A-0C0C-4CA3-9627-AB8A13195FC5}" type="slidenum">
              <a:rPr lang="en-US" altLang="en-US"/>
            </a:fld>
            <a:endParaRPr lang="en-US" alt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22042" y="304799"/>
            <a:ext cx="10067839" cy="738909"/>
          </a:xfrm>
        </p:spPr>
        <p:txBody>
          <a:bodyPr/>
          <a:lstStyle/>
          <a:p>
            <a:r>
              <a:rPr lang="en-US" altLang="en-US" sz="3255" b="1" dirty="0"/>
              <a:t>The production possibility frontier</a:t>
            </a:r>
            <a:endParaRPr lang="en-US" altLang="en-US" sz="3255" b="1" dirty="0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530" dirty="0"/>
              <a:t>The production possibility frontier (PPF) identifies the maximum combinations of two products that a nation can produce by fully utilizing all factors of production with the best technology available.</a:t>
            </a:r>
            <a:endParaRPr lang="en-US" altLang="en-US" sz="2530" dirty="0"/>
          </a:p>
          <a:p>
            <a:pPr algn="just">
              <a:lnSpc>
                <a:spcPct val="90000"/>
              </a:lnSpc>
            </a:pPr>
            <a:r>
              <a:rPr lang="en-US" altLang="en-US" sz="2530" dirty="0"/>
              <a:t>Consider the production possibilities schedule for an example:</a:t>
            </a:r>
            <a:endParaRPr lang="en-US" altLang="en-US" sz="2530" dirty="0"/>
          </a:p>
        </p:txBody>
      </p:sp>
      <p:graphicFrame>
        <p:nvGraphicFramePr>
          <p:cNvPr id="119901" name="Group 93"/>
          <p:cNvGraphicFramePr>
            <a:graphicFrameLocks noGrp="1"/>
          </p:cNvGraphicFramePr>
          <p:nvPr>
            <p:ph sz="half" idx="2"/>
          </p:nvPr>
        </p:nvGraphicFramePr>
        <p:xfrm>
          <a:off x="6192107" y="1377051"/>
          <a:ext cx="4268857" cy="4714970"/>
        </p:xfrm>
        <a:graphic>
          <a:graphicData uri="http://schemas.openxmlformats.org/drawingml/2006/table">
            <a:tbl>
              <a:tblPr/>
              <a:tblGrid>
                <a:gridCol w="2107175"/>
                <a:gridCol w="2161682"/>
              </a:tblGrid>
              <a:tr h="525001">
                <a:tc gridSpan="2">
                  <a:txBody>
                    <a:bodyPr/>
                    <a:lstStyle>
                      <a:lvl1pPr defTabSz="101473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06730" defTabSz="101473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14730" defTabSz="101473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20825" defTabSz="101473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27555" defTabSz="101473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847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419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991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563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1473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United States</a:t>
                      </a:r>
                      <a:endParaRPr kumimoji="0" lang="en-US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623" marR="82623" marT="41312" marB="41312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523567">
                <a:tc>
                  <a:txBody>
                    <a:bodyPr/>
                    <a:lstStyle>
                      <a:lvl1pPr defTabSz="101473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06730" defTabSz="101473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14730" defTabSz="101473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20825" defTabSz="101473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27555" defTabSz="101473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847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419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991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563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1473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Wheat</a:t>
                      </a:r>
                      <a:endParaRPr kumimoji="0" lang="en-US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623" marR="82623" marT="41312" marB="4131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473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06730" defTabSz="101473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14730" defTabSz="101473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20825" defTabSz="101473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27555" defTabSz="101473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847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419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991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563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1473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Cloth</a:t>
                      </a:r>
                      <a:endParaRPr kumimoji="0" lang="en-US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623" marR="82623" marT="41312" marB="41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698">
                <a:tc>
                  <a:txBody>
                    <a:bodyPr/>
                    <a:lstStyle>
                      <a:lvl1pPr defTabSz="101473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06730" defTabSz="101473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14730" defTabSz="101473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20825" defTabSz="101473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27555" defTabSz="101473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847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419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991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563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1473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180</a:t>
                      </a:r>
                      <a:endParaRPr kumimoji="0" lang="en-US" alt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623" marR="82623" marT="41312" marB="4131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473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06730" defTabSz="101473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14730" defTabSz="101473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20825" defTabSz="101473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27555" defTabSz="101473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847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419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991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563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1473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623" marR="82623" marT="41312" marB="41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567">
                <a:tc>
                  <a:txBody>
                    <a:bodyPr/>
                    <a:lstStyle>
                      <a:lvl1pPr defTabSz="101473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06730" defTabSz="101473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14730" defTabSz="101473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20825" defTabSz="101473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27555" defTabSz="101473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847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419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991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563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1473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150</a:t>
                      </a:r>
                      <a:endParaRPr kumimoji="0" lang="en-US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623" marR="82623" marT="41312" marB="4131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473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06730" defTabSz="101473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14730" defTabSz="101473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20825" defTabSz="101473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27555" defTabSz="101473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847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419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991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563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1473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endParaRPr kumimoji="0" lang="en-US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623" marR="82623" marT="41312" marB="41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001">
                <a:tc>
                  <a:txBody>
                    <a:bodyPr/>
                    <a:lstStyle>
                      <a:lvl1pPr defTabSz="101473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06730" defTabSz="101473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14730" defTabSz="101473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20825" defTabSz="101473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27555" defTabSz="101473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847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419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991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563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1473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120</a:t>
                      </a:r>
                      <a:endParaRPr kumimoji="0" lang="en-US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623" marR="82623" marT="41312" marB="4131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473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06730" defTabSz="101473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14730" defTabSz="101473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20825" defTabSz="101473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27555" defTabSz="101473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847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419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991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563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1473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  <a:endParaRPr kumimoji="0" lang="en-US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623" marR="82623" marT="41312" marB="41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567">
                <a:tc>
                  <a:txBody>
                    <a:bodyPr/>
                    <a:lstStyle>
                      <a:lvl1pPr defTabSz="101473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06730" defTabSz="101473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14730" defTabSz="101473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20825" defTabSz="101473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27555" defTabSz="101473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847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419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991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563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1473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  <a:endParaRPr kumimoji="0" lang="en-US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623" marR="82623" marT="41312" marB="4131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473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06730" defTabSz="101473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14730" defTabSz="101473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20825" defTabSz="101473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27555" defTabSz="101473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847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419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991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563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1473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  <a:endParaRPr kumimoji="0" lang="en-US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623" marR="82623" marT="41312" marB="41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001">
                <a:tc>
                  <a:txBody>
                    <a:bodyPr/>
                    <a:lstStyle>
                      <a:lvl1pPr defTabSz="101473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06730" defTabSz="101473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14730" defTabSz="101473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20825" defTabSz="101473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27555" defTabSz="101473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847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419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991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563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1473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  <a:endParaRPr kumimoji="0" lang="en-US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623" marR="82623" marT="41312" marB="4131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473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06730" defTabSz="101473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14730" defTabSz="101473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20825" defTabSz="101473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27555" defTabSz="101473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847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419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991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563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1473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  <a:endParaRPr kumimoji="0" lang="en-US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623" marR="82623" marT="41312" marB="41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567">
                <a:tc>
                  <a:txBody>
                    <a:bodyPr/>
                    <a:lstStyle>
                      <a:lvl1pPr defTabSz="101473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06730" defTabSz="101473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14730" defTabSz="101473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20825" defTabSz="101473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27555" defTabSz="101473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847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419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991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563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1473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endParaRPr kumimoji="0" lang="en-US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623" marR="82623" marT="41312" marB="4131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473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06730" defTabSz="101473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14730" defTabSz="101473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20825" defTabSz="101473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27555" defTabSz="101473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847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419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991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563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1473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endParaRPr kumimoji="0" lang="en-US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623" marR="82623" marT="41312" marB="41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001">
                <a:tc>
                  <a:txBody>
                    <a:bodyPr/>
                    <a:lstStyle>
                      <a:lvl1pPr defTabSz="101473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06730" defTabSz="101473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14730" defTabSz="101473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20825" defTabSz="101473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27555" defTabSz="101473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847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419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991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563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1473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kumimoji="0" lang="en-US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623" marR="82623" marT="41312" marB="4131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101473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06730" defTabSz="101473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14730" defTabSz="101473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520825" defTabSz="101473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27555" defTabSz="101473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4847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419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3991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56355" defTabSz="101473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101473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120</a:t>
                      </a:r>
                      <a:endParaRPr kumimoji="0" lang="en-US" alt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623" marR="82623" marT="41312" marB="413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>
                <a:latin typeface="+mn-lt"/>
              </a:rPr>
              <a:t>Production </a:t>
            </a:r>
            <a:r>
              <a:rPr lang="en-US" sz="2800" b="1" dirty="0">
                <a:latin typeface="+mn-lt"/>
              </a:rPr>
              <a:t>Possibility Schedules for Wheat</a:t>
            </a:r>
            <a:br>
              <a:rPr lang="en-US" sz="2800" b="1" dirty="0">
                <a:latin typeface="+mn-lt"/>
              </a:rPr>
            </a:br>
            <a:r>
              <a:rPr lang="en-US" sz="2800" b="1" dirty="0">
                <a:latin typeface="+mn-lt"/>
              </a:rPr>
              <a:t>and Cloth in the United </a:t>
            </a:r>
            <a:r>
              <a:rPr lang="en-US" sz="2800" b="1" dirty="0" smtClean="0">
                <a:latin typeface="+mn-lt"/>
              </a:rPr>
              <a:t>States</a:t>
            </a:r>
            <a:endParaRPr lang="en-US" sz="2800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</a:fld>
            <a:endParaRPr lang="en-US"/>
          </a:p>
        </p:txBody>
      </p:sp>
      <p:graphicFrame>
        <p:nvGraphicFramePr>
          <p:cNvPr id="5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514763" y="1690688"/>
          <a:ext cx="9984509" cy="466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Chart" r:id="rId1" imgW="4791075" imgH="2569210" progId="MSGraph.Chart.8">
                  <p:embed followColorScheme="full"/>
                </p:oleObj>
              </mc:Choice>
              <mc:Fallback>
                <p:oleObj name="Chart" r:id="rId1" imgW="4791075" imgH="2569210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763" y="1690688"/>
                        <a:ext cx="9984509" cy="466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>
                <a:latin typeface="+mn-lt"/>
              </a:rPr>
              <a:t>TABLE 2.4. Production Possibility Schedules for Wheat</a:t>
            </a:r>
            <a:br>
              <a:rPr lang="en-US" sz="2800" b="1" dirty="0">
                <a:latin typeface="+mn-lt"/>
              </a:rPr>
            </a:br>
            <a:r>
              <a:rPr lang="en-US" sz="2800" b="1" dirty="0">
                <a:latin typeface="+mn-lt"/>
              </a:rPr>
              <a:t>and Cloth in the United States and the United Kingdom</a:t>
            </a:r>
            <a:endParaRPr lang="en-US" sz="2800" b="1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4400" y="1773382"/>
            <a:ext cx="10439400" cy="45829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>
                <a:latin typeface="+mn-lt"/>
              </a:rPr>
              <a:t>Production </a:t>
            </a:r>
            <a:r>
              <a:rPr lang="en-US" sz="2800" b="1" dirty="0">
                <a:latin typeface="+mn-lt"/>
              </a:rPr>
              <a:t>Possibility Schedules for Wheat</a:t>
            </a:r>
            <a:br>
              <a:rPr lang="en-US" sz="2800" b="1" dirty="0">
                <a:latin typeface="+mn-lt"/>
              </a:rPr>
            </a:br>
            <a:r>
              <a:rPr lang="en-US" sz="2800" b="1" dirty="0">
                <a:latin typeface="+mn-lt"/>
              </a:rPr>
              <a:t>and Cloth in the </a:t>
            </a:r>
            <a:r>
              <a:rPr lang="en-US" sz="2800" b="1" dirty="0" smtClean="0">
                <a:latin typeface="+mn-lt"/>
              </a:rPr>
              <a:t>United </a:t>
            </a:r>
            <a:r>
              <a:rPr lang="en-US" sz="2800" b="1" dirty="0">
                <a:latin typeface="+mn-lt"/>
              </a:rPr>
              <a:t>Kingdom</a:t>
            </a:r>
            <a:endParaRPr lang="en-US" sz="2800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</a:fld>
            <a:endParaRPr lang="en-US"/>
          </a:p>
        </p:txBody>
      </p:sp>
      <p:graphicFrame>
        <p:nvGraphicFramePr>
          <p:cNvPr id="5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914399" y="2101056"/>
          <a:ext cx="10547927" cy="4401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Chart" r:id="rId1" imgW="4791075" imgH="2569210" progId="MSGraph.Chart.8">
                  <p:embed followColorScheme="full"/>
                </p:oleObj>
              </mc:Choice>
              <mc:Fallback>
                <p:oleObj name="Chart" r:id="rId1" imgW="4791075" imgH="2569210" progId="MSGraph.Chart.8">
                  <p:embed followColorScheme="full"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399" y="2101056"/>
                        <a:ext cx="10547927" cy="4401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25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FIGURE 2.1. The Production Possibility Frontiers of the United States and the United Kingdom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U.S. and U.K</a:t>
            </a:r>
            <a:r>
              <a:rPr lang="en-US" dirty="0" smtClean="0"/>
              <a:t>. </a:t>
            </a:r>
            <a:r>
              <a:rPr lang="en-US" dirty="0"/>
              <a:t>production frontiers are obtained by plotting the values in Table 2.4.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frontiers </a:t>
            </a:r>
            <a:r>
              <a:rPr lang="en-US" dirty="0" smtClean="0"/>
              <a:t>are downward</a:t>
            </a:r>
            <a:r>
              <a:rPr lang="en-US" dirty="0"/>
              <a:t>, or negatively sloped, indicating that as each nation produces more wheat, it must give </a:t>
            </a:r>
            <a:r>
              <a:rPr lang="en-US" dirty="0" smtClean="0"/>
              <a:t>up some </a:t>
            </a:r>
            <a:r>
              <a:rPr lang="en-US" dirty="0"/>
              <a:t>cloth. </a:t>
            </a:r>
            <a:endParaRPr lang="en-US" dirty="0" smtClean="0"/>
          </a:p>
          <a:p>
            <a:pPr algn="just"/>
            <a:r>
              <a:rPr lang="en-US" b="1" dirty="0" smtClean="0"/>
              <a:t>Straight-line </a:t>
            </a:r>
            <a:r>
              <a:rPr lang="en-US" b="1" dirty="0"/>
              <a:t>production possibility frontiers reflect constant opportunity costs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839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+mn-lt"/>
              </a:rPr>
              <a:t>The Production Possibility Frontier under Constant Costs</a:t>
            </a:r>
            <a:endParaRPr lang="en-US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564"/>
            <a:ext cx="10515600" cy="486539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Constant opportunity costs arise when 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/>
              <a:t>1) </a:t>
            </a:r>
            <a:r>
              <a:rPr lang="en-US" b="1" dirty="0"/>
              <a:t>resources </a:t>
            </a:r>
            <a:r>
              <a:rPr lang="en-US" dirty="0"/>
              <a:t>or factors of production </a:t>
            </a:r>
            <a:r>
              <a:rPr lang="en-US" b="1" dirty="0"/>
              <a:t>are </a:t>
            </a:r>
            <a:r>
              <a:rPr lang="en-US" b="1" dirty="0" smtClean="0"/>
              <a:t>either perfect </a:t>
            </a:r>
            <a:r>
              <a:rPr lang="en-US" b="1" dirty="0"/>
              <a:t>substitutes </a:t>
            </a:r>
            <a:r>
              <a:rPr lang="en-US" dirty="0"/>
              <a:t>for each other </a:t>
            </a:r>
            <a:r>
              <a:rPr lang="en-US" b="1" dirty="0"/>
              <a:t>or used in fixed proportion </a:t>
            </a:r>
            <a:r>
              <a:rPr lang="en-US" dirty="0"/>
              <a:t>in the production of both </a:t>
            </a:r>
            <a:r>
              <a:rPr lang="en-US" dirty="0" smtClean="0"/>
              <a:t>commodities and</a:t>
            </a:r>
            <a:endParaRPr lang="en-US" dirty="0" smtClean="0"/>
          </a:p>
          <a:p>
            <a:pPr algn="just"/>
            <a:r>
              <a:rPr lang="en-US" dirty="0" smtClean="0"/>
              <a:t> </a:t>
            </a:r>
            <a:r>
              <a:rPr lang="en-US" dirty="0"/>
              <a:t>(2) all units of the same factor are </a:t>
            </a:r>
            <a:r>
              <a:rPr lang="en-US" b="1" dirty="0"/>
              <a:t>homogeneous</a:t>
            </a:r>
            <a:r>
              <a:rPr lang="en-US" dirty="0"/>
              <a:t> or of exactly the same quality.</a:t>
            </a:r>
            <a:endParaRPr lang="en-US" dirty="0"/>
          </a:p>
          <a:p>
            <a:pPr algn="just"/>
            <a:r>
              <a:rPr lang="en-US" b="1" dirty="0"/>
              <a:t>Then, as each nation transfers resources from the production of cloth to the production </a:t>
            </a:r>
            <a:r>
              <a:rPr lang="en-US" b="1" dirty="0" smtClean="0"/>
              <a:t>of wheat</a:t>
            </a:r>
            <a:r>
              <a:rPr lang="en-US" b="1" dirty="0"/>
              <a:t>, it will not have to use resources that are less and less suited to wheat production, </a:t>
            </a:r>
            <a:r>
              <a:rPr lang="en-US" b="1" dirty="0" smtClean="0"/>
              <a:t>no matter how much wheat it is already producing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4362"/>
            <a:ext cx="10515600" cy="37378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+mn-lt"/>
              </a:rPr>
              <a:t>Comparative Advantage and Opportunity Costs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4320"/>
            <a:ext cx="10515600" cy="499470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Ricardo based his law of comparative advantage on a number of </a:t>
            </a:r>
            <a:r>
              <a:rPr lang="en-US" b="1" dirty="0"/>
              <a:t>simplifying assumptions</a:t>
            </a:r>
            <a:r>
              <a:rPr lang="en-US" dirty="0"/>
              <a:t>:</a:t>
            </a:r>
            <a:endParaRPr lang="en-US" dirty="0"/>
          </a:p>
          <a:p>
            <a:pPr algn="just"/>
            <a:r>
              <a:rPr lang="en-US" dirty="0"/>
              <a:t>(1) only </a:t>
            </a:r>
            <a:r>
              <a:rPr lang="en-US" b="1" dirty="0"/>
              <a:t>two nations and two commodities</a:t>
            </a:r>
            <a:r>
              <a:rPr lang="en-US" dirty="0"/>
              <a:t>, 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/>
              <a:t>2) </a:t>
            </a:r>
            <a:r>
              <a:rPr lang="en-US" b="1" dirty="0"/>
              <a:t>free trade</a:t>
            </a:r>
            <a:r>
              <a:rPr lang="en-US" dirty="0"/>
              <a:t>, 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/>
              <a:t>3) </a:t>
            </a:r>
            <a:r>
              <a:rPr lang="en-US" b="1" dirty="0"/>
              <a:t>perfect mobility of </a:t>
            </a:r>
            <a:r>
              <a:rPr lang="en-US" b="1" dirty="0" smtClean="0"/>
              <a:t>labor within </a:t>
            </a:r>
            <a:r>
              <a:rPr lang="en-US" b="1" dirty="0"/>
              <a:t>each nation but immobility between the two nations</a:t>
            </a:r>
            <a:r>
              <a:rPr lang="en-US" dirty="0"/>
              <a:t>, 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/>
              <a:t>4) </a:t>
            </a:r>
            <a:r>
              <a:rPr lang="en-US" b="1" dirty="0"/>
              <a:t>constant costs of production</a:t>
            </a:r>
            <a:r>
              <a:rPr lang="en-US" dirty="0"/>
              <a:t>,</a:t>
            </a:r>
            <a:endParaRPr lang="en-US" dirty="0"/>
          </a:p>
          <a:p>
            <a:pPr algn="just"/>
            <a:r>
              <a:rPr lang="en-US" dirty="0"/>
              <a:t>(5) </a:t>
            </a:r>
            <a:r>
              <a:rPr lang="en-US" b="1" dirty="0"/>
              <a:t>no transportation costs</a:t>
            </a:r>
            <a:r>
              <a:rPr lang="en-US" dirty="0"/>
              <a:t>, 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/>
              <a:t>6) </a:t>
            </a:r>
            <a:r>
              <a:rPr lang="en-US" b="1" dirty="0"/>
              <a:t>no technical change</a:t>
            </a:r>
            <a:r>
              <a:rPr lang="en-US" dirty="0"/>
              <a:t>, and 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/>
              <a:t>7) </a:t>
            </a:r>
            <a:r>
              <a:rPr lang="en-US" b="1" dirty="0"/>
              <a:t>the labor theory of value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839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+mn-lt"/>
              </a:rPr>
              <a:t>The Production Possibility Frontier under Constant Costs</a:t>
            </a:r>
            <a:endParaRPr lang="en-US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527"/>
            <a:ext cx="10515600" cy="4671436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Thus</a:t>
            </a:r>
            <a:r>
              <a:rPr lang="en-US" dirty="0"/>
              <a:t>, we have constant costs in the sense that the same amount of one </a:t>
            </a:r>
            <a:r>
              <a:rPr lang="en-US" dirty="0" smtClean="0"/>
              <a:t>commodity must </a:t>
            </a:r>
            <a:r>
              <a:rPr lang="en-US" dirty="0"/>
              <a:t>be given up to produce each additional unit of the second commodity</a:t>
            </a:r>
            <a:r>
              <a:rPr lang="en-US" dirty="0" smtClean="0"/>
              <a:t>. </a:t>
            </a:r>
            <a:endParaRPr lang="en-US" dirty="0"/>
          </a:p>
          <a:p>
            <a:pPr algn="just"/>
            <a:r>
              <a:rPr lang="en-US" dirty="0"/>
              <a:t>Although opportunity costs are constant in each nation, they differ among nations, </a:t>
            </a:r>
            <a:r>
              <a:rPr lang="en-US" dirty="0" smtClean="0"/>
              <a:t>providing the </a:t>
            </a:r>
            <a:r>
              <a:rPr lang="en-US" dirty="0"/>
              <a:t>basis for trade. </a:t>
            </a:r>
            <a:endParaRPr lang="en-US" dirty="0" smtClean="0"/>
          </a:p>
          <a:p>
            <a:pPr algn="just"/>
            <a:r>
              <a:rPr lang="en-US" b="1" dirty="0" smtClean="0"/>
              <a:t>Constant </a:t>
            </a:r>
            <a:r>
              <a:rPr lang="en-US" b="1" dirty="0"/>
              <a:t>costs are not realistic, however. </a:t>
            </a:r>
            <a:endParaRPr lang="en-US" b="1" dirty="0" smtClean="0"/>
          </a:p>
          <a:p>
            <a:pPr algn="just"/>
            <a:r>
              <a:rPr lang="en-US" dirty="0" smtClean="0"/>
              <a:t>They </a:t>
            </a:r>
            <a:r>
              <a:rPr lang="en-US" dirty="0"/>
              <a:t>are </a:t>
            </a:r>
            <a:r>
              <a:rPr lang="en-US" dirty="0" smtClean="0"/>
              <a:t>discussed only </a:t>
            </a:r>
            <a:r>
              <a:rPr lang="en-US" dirty="0"/>
              <a:t>because they serve as a </a:t>
            </a:r>
            <a:r>
              <a:rPr lang="en-US" b="1" dirty="0"/>
              <a:t>convenient introduction</a:t>
            </a:r>
            <a:r>
              <a:rPr lang="en-US" dirty="0"/>
              <a:t> to the more realistic case of </a:t>
            </a:r>
            <a:r>
              <a:rPr lang="en-US" dirty="0" smtClean="0"/>
              <a:t>increasing costs.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58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Opportunity Costs and Relative Commodity Prices</a:t>
            </a:r>
            <a:endParaRPr lang="en-US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3091"/>
            <a:ext cx="10515600" cy="4883872"/>
          </a:xfrm>
        </p:spPr>
        <p:txBody>
          <a:bodyPr/>
          <a:lstStyle/>
          <a:p>
            <a:pPr algn="just"/>
            <a:r>
              <a:rPr lang="en-US" dirty="0"/>
              <a:t>We have seen that the opportunity cost of wheat is equal to the amount of cloth that </a:t>
            </a:r>
            <a:r>
              <a:rPr lang="en-US" dirty="0" smtClean="0"/>
              <a:t>the nation </a:t>
            </a:r>
            <a:r>
              <a:rPr lang="en-US" dirty="0"/>
              <a:t>must give up to release just enough resources to produce one additional unit of wheat.</a:t>
            </a:r>
            <a:endParaRPr lang="en-US" dirty="0"/>
          </a:p>
          <a:p>
            <a:pPr algn="just"/>
            <a:r>
              <a:rPr lang="en-US" dirty="0"/>
              <a:t>This is given by the (absolute) slope of the production possibility frontier, or </a:t>
            </a:r>
            <a:r>
              <a:rPr lang="en-US" b="1" dirty="0" smtClean="0"/>
              <a:t>transformation curve</a:t>
            </a:r>
            <a:r>
              <a:rPr lang="en-US" dirty="0"/>
              <a:t>, and is sometimes referred to as the </a:t>
            </a:r>
            <a:r>
              <a:rPr lang="en-US" b="1" i="1" dirty="0"/>
              <a:t>marginal rate of transformation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61073" cy="844839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+mn-lt"/>
              </a:rPr>
              <a:t>The </a:t>
            </a:r>
            <a:r>
              <a:rPr lang="en-US" sz="3200" b="1" dirty="0">
                <a:latin typeface="+mn-lt"/>
              </a:rPr>
              <a:t>Production Possibility Frontiers of the United States and the United Kingdom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527"/>
            <a:ext cx="10515600" cy="4671436"/>
          </a:xfrm>
        </p:spPr>
        <p:txBody>
          <a:bodyPr/>
          <a:lstStyle/>
          <a:p>
            <a:pPr algn="just"/>
            <a:r>
              <a:rPr lang="en-US" sz="3200" dirty="0"/>
              <a:t>To conclude, we can say that the difference in relative commodity prices between the </a:t>
            </a:r>
            <a:r>
              <a:rPr lang="en-US" sz="3200" dirty="0" smtClean="0"/>
              <a:t>two nations </a:t>
            </a:r>
            <a:r>
              <a:rPr lang="en-US" sz="3200" dirty="0"/>
              <a:t>(given by the </a:t>
            </a:r>
            <a:r>
              <a:rPr lang="en-US" sz="3200" b="1" dirty="0"/>
              <a:t>difference in the slope of their transformation curves</a:t>
            </a:r>
            <a:r>
              <a:rPr lang="en-US" sz="3200" dirty="0"/>
              <a:t>) is a </a:t>
            </a:r>
            <a:r>
              <a:rPr lang="en-US" sz="3200" dirty="0" smtClean="0"/>
              <a:t>reflection of </a:t>
            </a:r>
            <a:r>
              <a:rPr lang="en-US" sz="3200" dirty="0"/>
              <a:t>their </a:t>
            </a:r>
            <a:r>
              <a:rPr lang="en-US" sz="3200" b="1" dirty="0"/>
              <a:t>comparative advantage </a:t>
            </a:r>
            <a:r>
              <a:rPr lang="en-US" sz="3200" dirty="0"/>
              <a:t>and provides the </a:t>
            </a:r>
            <a:r>
              <a:rPr lang="en-US" sz="3200" b="1" dirty="0"/>
              <a:t>basis for mutually beneficial trade</a:t>
            </a:r>
            <a:r>
              <a:rPr lang="en-US" sz="3200" dirty="0"/>
              <a:t>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620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>
                <a:latin typeface="+mn-lt"/>
              </a:rPr>
              <a:t>The Basis for and the Gains from </a:t>
            </a:r>
            <a:r>
              <a:rPr lang="en-US" sz="3200" b="1" dirty="0" smtClean="0">
                <a:latin typeface="+mn-lt"/>
              </a:rPr>
              <a:t>Trade</a:t>
            </a:r>
            <a:br>
              <a:rPr lang="en-US" sz="3200" b="1" dirty="0">
                <a:latin typeface="+mn-lt"/>
              </a:rPr>
            </a:br>
            <a:r>
              <a:rPr lang="en-US" sz="3200" b="1" dirty="0">
                <a:latin typeface="+mn-lt"/>
              </a:rPr>
              <a:t>under Constant Costs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In the absence of trade</a:t>
            </a:r>
            <a:r>
              <a:rPr lang="en-US" dirty="0"/>
              <a:t>, a nation can only consume the commodities that it produces. </a:t>
            </a:r>
            <a:endParaRPr lang="en-US" dirty="0" smtClean="0"/>
          </a:p>
          <a:p>
            <a:pPr algn="just"/>
            <a:r>
              <a:rPr lang="en-US" dirty="0" smtClean="0"/>
              <a:t>As a result</a:t>
            </a:r>
            <a:r>
              <a:rPr lang="en-US" dirty="0"/>
              <a:t>, the </a:t>
            </a:r>
            <a:r>
              <a:rPr lang="en-US" b="1" dirty="0"/>
              <a:t>nation’s production possibility frontier </a:t>
            </a:r>
            <a:r>
              <a:rPr lang="en-US" dirty="0"/>
              <a:t>also represents </a:t>
            </a:r>
            <a:r>
              <a:rPr lang="en-US" b="1" dirty="0"/>
              <a:t>its </a:t>
            </a:r>
            <a:r>
              <a:rPr lang="en-US" b="1" i="1" dirty="0"/>
              <a:t>consumption frontier</a:t>
            </a:r>
            <a:r>
              <a:rPr lang="en-US" dirty="0"/>
              <a:t>.</a:t>
            </a:r>
            <a:endParaRPr lang="en-US" dirty="0"/>
          </a:p>
          <a:p>
            <a:pPr algn="just"/>
            <a:r>
              <a:rPr lang="en-US" dirty="0"/>
              <a:t>Which combination of commodities the nation actually chooses to produce and </a:t>
            </a:r>
            <a:r>
              <a:rPr lang="en-US" dirty="0" smtClean="0"/>
              <a:t>consume depends </a:t>
            </a:r>
            <a:r>
              <a:rPr lang="en-US" dirty="0"/>
              <a:t>on the </a:t>
            </a:r>
            <a:r>
              <a:rPr lang="en-US" b="1" dirty="0"/>
              <a:t>people’s tastes, or demand considerations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057"/>
          </a:xfrm>
        </p:spPr>
        <p:txBody>
          <a:bodyPr/>
          <a:lstStyle/>
          <a:p>
            <a:r>
              <a:rPr lang="en-US" b="1" dirty="0"/>
              <a:t>Illustration of the Gains from Trade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0291" y="1256145"/>
            <a:ext cx="11231418" cy="51002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/>
          <a:lstStyle/>
          <a:p>
            <a:r>
              <a:rPr lang="en-US" b="1" dirty="0" smtClean="0"/>
              <a:t>Illustration of the Gains from 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pPr algn="just"/>
            <a:r>
              <a:rPr lang="en-US" b="1" dirty="0"/>
              <a:t>In the absence of trade</a:t>
            </a:r>
            <a:r>
              <a:rPr lang="en-US" dirty="0"/>
              <a:t>, the United States </a:t>
            </a:r>
            <a:r>
              <a:rPr lang="en-US" b="1" dirty="0"/>
              <a:t>produces and consumes </a:t>
            </a:r>
            <a:r>
              <a:rPr lang="en-US" dirty="0"/>
              <a:t>at A , and the United Kingdom at A  .</a:t>
            </a:r>
            <a:endParaRPr lang="en-US" dirty="0"/>
          </a:p>
          <a:p>
            <a:pPr algn="just"/>
            <a:r>
              <a:rPr lang="en-US" b="1" dirty="0"/>
              <a:t>With trade</a:t>
            </a:r>
            <a:r>
              <a:rPr lang="en-US" dirty="0"/>
              <a:t>, </a:t>
            </a:r>
            <a:r>
              <a:rPr lang="en-US" b="1" dirty="0"/>
              <a:t>the United States specializes in the production of wheat and produces at B</a:t>
            </a:r>
            <a:r>
              <a:rPr lang="en-US" dirty="0"/>
              <a:t>, while the </a:t>
            </a:r>
            <a:r>
              <a:rPr lang="en-US" b="1" dirty="0" smtClean="0"/>
              <a:t>United Kingdom </a:t>
            </a:r>
            <a:r>
              <a:rPr lang="en-US" b="1" dirty="0"/>
              <a:t>specializes in the production of cloth and produces at B 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By </a:t>
            </a:r>
            <a:r>
              <a:rPr lang="en-US" dirty="0"/>
              <a:t>exchanging </a:t>
            </a:r>
            <a:r>
              <a:rPr lang="en-US" b="1" dirty="0"/>
              <a:t>70W for 70C </a:t>
            </a:r>
            <a:r>
              <a:rPr lang="en-US" dirty="0"/>
              <a:t>with </a:t>
            </a:r>
            <a:r>
              <a:rPr lang="en-US" dirty="0" smtClean="0"/>
              <a:t>the United </a:t>
            </a:r>
            <a:r>
              <a:rPr lang="en-US" dirty="0"/>
              <a:t>Kingdom, the United States ends up </a:t>
            </a:r>
            <a:r>
              <a:rPr lang="en-US" b="1" dirty="0"/>
              <a:t>consuming at E </a:t>
            </a:r>
            <a:r>
              <a:rPr lang="en-US" dirty="0"/>
              <a:t>(and gains 20W and 10C</a:t>
            </a:r>
            <a:r>
              <a:rPr lang="en-US" dirty="0" smtClean="0"/>
              <a:t>)</a:t>
            </a:r>
            <a:endParaRPr lang="en-US" dirty="0" smtClean="0"/>
          </a:p>
          <a:p>
            <a:pPr algn="just"/>
            <a:r>
              <a:rPr lang="en-US" b="1" dirty="0" smtClean="0"/>
              <a:t>United Kingdom </a:t>
            </a:r>
            <a:r>
              <a:rPr lang="en-US" b="1" dirty="0"/>
              <a:t>ends up consuming at E </a:t>
            </a:r>
            <a:r>
              <a:rPr lang="en-US" dirty="0"/>
              <a:t>(and gains 30W and 10C)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Comparative Advantage and Opportunity Costs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/>
              <a:t>Although assumptions </a:t>
            </a:r>
            <a:r>
              <a:rPr lang="en-US" sz="3200" b="1" dirty="0" smtClean="0"/>
              <a:t>one through six can easily be relaxed</a:t>
            </a:r>
            <a:r>
              <a:rPr lang="en-US" sz="3200" dirty="0" smtClean="0"/>
              <a:t>, assumption seven (i.e., that the </a:t>
            </a:r>
            <a:r>
              <a:rPr lang="en-US" sz="3200" b="1" dirty="0" smtClean="0"/>
              <a:t>labor theory of value</a:t>
            </a:r>
            <a:r>
              <a:rPr lang="en-US" sz="3200" dirty="0" smtClean="0"/>
              <a:t> holds) is not valid and </a:t>
            </a:r>
            <a:r>
              <a:rPr lang="en-US" sz="3200" b="1" dirty="0" smtClean="0"/>
              <a:t>should not be used for </a:t>
            </a:r>
            <a:r>
              <a:rPr lang="en-US" sz="3200" b="1" i="1" dirty="0" smtClean="0"/>
              <a:t>explaining </a:t>
            </a:r>
            <a:r>
              <a:rPr lang="en-US" sz="3200" b="1" dirty="0" smtClean="0"/>
              <a:t>comparative advantage</a:t>
            </a:r>
            <a:r>
              <a:rPr lang="en-US" sz="3200" dirty="0" smtClean="0"/>
              <a:t>.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18" y="415636"/>
            <a:ext cx="11065164" cy="75608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Comparative Advantage and the Labor Theory of Value</a:t>
            </a:r>
            <a:endParaRPr lang="en-US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17" y="1246910"/>
            <a:ext cx="11157527" cy="5273964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Under the labor theory of value, </a:t>
            </a:r>
            <a:r>
              <a:rPr lang="en-US" sz="3200" b="1" dirty="0"/>
              <a:t>the value or price of a commodity depends exclusively </a:t>
            </a:r>
            <a:r>
              <a:rPr lang="en-US" sz="3200" b="1" dirty="0" smtClean="0"/>
              <a:t>on the </a:t>
            </a:r>
            <a:r>
              <a:rPr lang="en-US" sz="3200" b="1" dirty="0"/>
              <a:t>amount of labor going into the production of the commodity</a:t>
            </a:r>
            <a:r>
              <a:rPr lang="en-US" sz="3200" dirty="0"/>
              <a:t>. </a:t>
            </a:r>
            <a:endParaRPr lang="en-US" sz="3200" dirty="0" smtClean="0"/>
          </a:p>
          <a:p>
            <a:pPr algn="just"/>
            <a:r>
              <a:rPr lang="en-US" sz="3200" b="1" dirty="0" smtClean="0"/>
              <a:t>This </a:t>
            </a:r>
            <a:r>
              <a:rPr lang="en-US" sz="3200" b="1" dirty="0"/>
              <a:t>implies </a:t>
            </a:r>
            <a:endParaRPr lang="en-US" sz="3200" b="1" dirty="0" smtClean="0"/>
          </a:p>
          <a:p>
            <a:pPr algn="just"/>
            <a:r>
              <a:rPr lang="en-US" sz="3200" dirty="0" smtClean="0"/>
              <a:t>(</a:t>
            </a:r>
            <a:r>
              <a:rPr lang="en-US" sz="3200" dirty="0"/>
              <a:t>1) that </a:t>
            </a:r>
            <a:r>
              <a:rPr lang="en-US" sz="3200" dirty="0" smtClean="0"/>
              <a:t>either </a:t>
            </a:r>
            <a:r>
              <a:rPr lang="en-US" sz="3200" b="1" dirty="0" smtClean="0"/>
              <a:t>labor </a:t>
            </a:r>
            <a:r>
              <a:rPr lang="en-US" sz="3200" b="1" dirty="0"/>
              <a:t>is the only factor of production </a:t>
            </a:r>
            <a:r>
              <a:rPr lang="en-US" sz="3200" dirty="0"/>
              <a:t>or </a:t>
            </a:r>
            <a:r>
              <a:rPr lang="en-US" sz="3200" b="1" dirty="0"/>
              <a:t>labor is used in the </a:t>
            </a:r>
            <a:r>
              <a:rPr lang="en-US" sz="3200" b="1" i="1" dirty="0"/>
              <a:t>same </a:t>
            </a:r>
            <a:r>
              <a:rPr lang="en-US" sz="3200" b="1" dirty="0"/>
              <a:t>fixed proportion</a:t>
            </a:r>
            <a:r>
              <a:rPr lang="en-US" sz="3200" dirty="0"/>
              <a:t> in </a:t>
            </a:r>
            <a:r>
              <a:rPr lang="en-US" sz="3200" dirty="0" smtClean="0"/>
              <a:t>the production </a:t>
            </a:r>
            <a:r>
              <a:rPr lang="en-US" sz="3200" dirty="0"/>
              <a:t>of all commodities and (2) that </a:t>
            </a:r>
            <a:r>
              <a:rPr lang="en-US" sz="3200" b="1" dirty="0"/>
              <a:t>labor is homogeneous </a:t>
            </a:r>
            <a:r>
              <a:rPr lang="en-US" sz="3200" dirty="0"/>
              <a:t>(i.e., of only one type).</a:t>
            </a:r>
            <a:endParaRPr lang="en-US" sz="3200" dirty="0"/>
          </a:p>
          <a:p>
            <a:pPr algn="just"/>
            <a:r>
              <a:rPr lang="en-US" sz="3200" dirty="0"/>
              <a:t>Since </a:t>
            </a:r>
            <a:r>
              <a:rPr lang="en-US" sz="3200" b="1" dirty="0"/>
              <a:t>neither of these assumptions is true</a:t>
            </a:r>
            <a:r>
              <a:rPr lang="en-US" sz="3200" dirty="0"/>
              <a:t>, we cannot base the explanation of </a:t>
            </a:r>
            <a:r>
              <a:rPr lang="en-US" sz="3200" dirty="0" smtClean="0"/>
              <a:t>comparative advantage </a:t>
            </a:r>
            <a:r>
              <a:rPr lang="en-US" sz="3200" dirty="0"/>
              <a:t>on the labor theory of value.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18" y="365125"/>
            <a:ext cx="11065164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Comparative Advantage and the Labor Theory of Value</a:t>
            </a:r>
            <a:endParaRPr lang="en-US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418"/>
            <a:ext cx="10515600" cy="4597545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Specifically, labor is not the only factor of production, nor is it used in the same </a:t>
            </a:r>
            <a:r>
              <a:rPr lang="en-US" sz="3200" dirty="0" smtClean="0"/>
              <a:t>fixed proportion </a:t>
            </a:r>
            <a:r>
              <a:rPr lang="en-US" sz="3200" dirty="0"/>
              <a:t>in the production of all commodities. </a:t>
            </a:r>
            <a:endParaRPr lang="en-US" sz="3200" dirty="0" smtClean="0"/>
          </a:p>
          <a:p>
            <a:pPr algn="just"/>
            <a:r>
              <a:rPr lang="en-US" sz="3200" dirty="0" smtClean="0"/>
              <a:t>For </a:t>
            </a:r>
            <a:r>
              <a:rPr lang="en-US" sz="3200" dirty="0"/>
              <a:t>example, much </a:t>
            </a:r>
            <a:r>
              <a:rPr lang="en-US" sz="3200" b="1" dirty="0"/>
              <a:t>more capital </a:t>
            </a:r>
            <a:r>
              <a:rPr lang="en-US" sz="3200" b="1" dirty="0" smtClean="0"/>
              <a:t>equipment per </a:t>
            </a:r>
            <a:r>
              <a:rPr lang="en-US" sz="3200" b="1" dirty="0"/>
              <a:t>worker </a:t>
            </a:r>
            <a:r>
              <a:rPr lang="en-US" sz="3200" dirty="0"/>
              <a:t>is required to produce some products (such as steel) than to produce other </a:t>
            </a:r>
            <a:r>
              <a:rPr lang="en-US" sz="3200" dirty="0" smtClean="0"/>
              <a:t>products (</a:t>
            </a:r>
            <a:r>
              <a:rPr lang="en-US" sz="3200" dirty="0"/>
              <a:t>such as textiles).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18" y="365125"/>
            <a:ext cx="11065164" cy="85407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Comparative Advantage and the Labor Theory of Value</a:t>
            </a:r>
            <a:endParaRPr lang="en-US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algn="just"/>
            <a:r>
              <a:rPr lang="en-US" dirty="0"/>
              <a:t>In addition, there is usually some </a:t>
            </a:r>
            <a:r>
              <a:rPr lang="en-US" b="1" dirty="0"/>
              <a:t>possibility of substitution between</a:t>
            </a:r>
            <a:endParaRPr lang="en-US" b="1" dirty="0"/>
          </a:p>
          <a:p>
            <a:pPr algn="just"/>
            <a:r>
              <a:rPr lang="en-US" b="1" dirty="0"/>
              <a:t>labor, capital, and other factors in the production </a:t>
            </a:r>
            <a:r>
              <a:rPr lang="en-US" dirty="0"/>
              <a:t>of most commodities. </a:t>
            </a:r>
            <a:endParaRPr lang="en-US" dirty="0" smtClean="0"/>
          </a:p>
          <a:p>
            <a:pPr algn="just"/>
            <a:r>
              <a:rPr lang="en-US" dirty="0" smtClean="0"/>
              <a:t>Furthermore</a:t>
            </a:r>
            <a:r>
              <a:rPr lang="en-US" dirty="0"/>
              <a:t>, </a:t>
            </a:r>
            <a:r>
              <a:rPr lang="en-US" b="1" dirty="0" smtClean="0"/>
              <a:t>labor is </a:t>
            </a:r>
            <a:r>
              <a:rPr lang="en-US" b="1" dirty="0"/>
              <a:t>obviously not homogeneous </a:t>
            </a:r>
            <a:r>
              <a:rPr lang="en-US" dirty="0"/>
              <a:t>but </a:t>
            </a:r>
            <a:r>
              <a:rPr lang="en-US" b="1" dirty="0"/>
              <a:t>varies greatly in training, productivity, and wages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18" y="365125"/>
            <a:ext cx="11065164" cy="69705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Comparative Advantage and the Labor Theory of Value</a:t>
            </a:r>
            <a:endParaRPr lang="en-US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527" y="1062182"/>
            <a:ext cx="11139055" cy="5294168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we </a:t>
            </a:r>
            <a:r>
              <a:rPr lang="en-US" sz="3200" dirty="0"/>
              <a:t>should allow for </a:t>
            </a:r>
            <a:r>
              <a:rPr lang="en-US" sz="3200" b="1" dirty="0"/>
              <a:t>different productivities of labor</a:t>
            </a:r>
            <a:r>
              <a:rPr lang="en-US" sz="3200" dirty="0"/>
              <a:t>. </a:t>
            </a:r>
            <a:endParaRPr lang="en-US" sz="3200" dirty="0" smtClean="0"/>
          </a:p>
          <a:p>
            <a:pPr algn="just"/>
            <a:r>
              <a:rPr lang="en-US" sz="3200" dirty="0" smtClean="0"/>
              <a:t>In any </a:t>
            </a:r>
            <a:r>
              <a:rPr lang="en-US" sz="3200" dirty="0"/>
              <a:t>event, the theory of </a:t>
            </a:r>
            <a:r>
              <a:rPr lang="en-US" sz="3200" b="1" dirty="0"/>
              <a:t>comparative advantage need not be based on the labor theory </a:t>
            </a:r>
            <a:r>
              <a:rPr lang="en-US" sz="3200" b="1" dirty="0" smtClean="0"/>
              <a:t>of value </a:t>
            </a:r>
            <a:r>
              <a:rPr lang="en-US" sz="3200" dirty="0"/>
              <a:t>but can be explained on the basis of the </a:t>
            </a:r>
            <a:r>
              <a:rPr lang="en-US" sz="3200" b="1" dirty="0"/>
              <a:t>opportunity cost theory </a:t>
            </a:r>
            <a:r>
              <a:rPr lang="en-US" sz="3200" dirty="0"/>
              <a:t>(which is acceptable).</a:t>
            </a:r>
            <a:endParaRPr lang="en-US" sz="3200" dirty="0"/>
          </a:p>
          <a:p>
            <a:pPr algn="just"/>
            <a:r>
              <a:rPr lang="en-US" sz="3200" dirty="0"/>
              <a:t>To be noted is that Ricardo himself did not believe in the labor theory of value and used </a:t>
            </a:r>
            <a:r>
              <a:rPr lang="en-US" sz="3200" dirty="0" smtClean="0"/>
              <a:t>it only </a:t>
            </a:r>
            <a:r>
              <a:rPr lang="en-US" sz="3200" dirty="0"/>
              <a:t>as a simple way to explain the law of comparative </a:t>
            </a:r>
            <a:r>
              <a:rPr lang="en-US" sz="3200" dirty="0" smtClean="0"/>
              <a:t>advantage.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418" y="365126"/>
            <a:ext cx="11065164" cy="78942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The Opportunity Cost Theory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84692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3200" dirty="0"/>
              <a:t>It was left for </a:t>
            </a:r>
            <a:r>
              <a:rPr lang="en-US" sz="3200" dirty="0" err="1"/>
              <a:t>Haberler</a:t>
            </a:r>
            <a:r>
              <a:rPr lang="en-US" sz="3200" dirty="0"/>
              <a:t> in 1936 to explain or base the theory of </a:t>
            </a:r>
            <a:r>
              <a:rPr lang="en-US" sz="3200" b="1" dirty="0"/>
              <a:t>comparative advantage </a:t>
            </a:r>
            <a:r>
              <a:rPr lang="en-US" sz="3200" b="1" dirty="0" smtClean="0"/>
              <a:t>on the </a:t>
            </a:r>
            <a:r>
              <a:rPr lang="en-US" sz="3200" b="1" dirty="0"/>
              <a:t>opportunity cost theory</a:t>
            </a:r>
            <a:r>
              <a:rPr lang="en-US" sz="3200" dirty="0" smtClean="0"/>
              <a:t>.</a:t>
            </a:r>
            <a:endParaRPr lang="en-US" sz="3200" dirty="0" smtClean="0"/>
          </a:p>
          <a:p>
            <a:pPr algn="just">
              <a:lnSpc>
                <a:spcPct val="100000"/>
              </a:lnSpc>
            </a:pPr>
            <a:endParaRPr lang="en-US" sz="3200" dirty="0" smtClean="0"/>
          </a:p>
          <a:p>
            <a:pPr algn="just">
              <a:lnSpc>
                <a:spcPct val="100000"/>
              </a:lnSpc>
            </a:pPr>
            <a:r>
              <a:rPr lang="en-US" sz="3200" dirty="0" smtClean="0"/>
              <a:t> </a:t>
            </a:r>
            <a:r>
              <a:rPr lang="en-US" sz="3200" dirty="0"/>
              <a:t>In this form, the law of comparative advantage is </a:t>
            </a:r>
            <a:r>
              <a:rPr lang="en-US" sz="3200" dirty="0" smtClean="0"/>
              <a:t>sometimes referred </a:t>
            </a:r>
            <a:r>
              <a:rPr lang="en-US" sz="3200" dirty="0"/>
              <a:t>to as the </a:t>
            </a:r>
            <a:r>
              <a:rPr lang="en-US" sz="3200" b="1" i="1" dirty="0"/>
              <a:t>law of comparative cost</a:t>
            </a:r>
            <a:r>
              <a:rPr lang="en-US" sz="3200" dirty="0"/>
              <a:t>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Opportunity Cost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According to the opportunity cost theory, the cost of a commodity is the amount of a </a:t>
            </a:r>
            <a:r>
              <a:rPr lang="en-US" sz="3200" dirty="0" smtClean="0"/>
              <a:t>second commodity </a:t>
            </a:r>
            <a:r>
              <a:rPr lang="en-US" sz="3200" dirty="0"/>
              <a:t>that must be given up to release just enough resources to produce one </a:t>
            </a:r>
            <a:r>
              <a:rPr lang="en-US" sz="3200" dirty="0" smtClean="0"/>
              <a:t>additional unit </a:t>
            </a:r>
            <a:r>
              <a:rPr lang="en-US" sz="3200" dirty="0"/>
              <a:t>of the first commodity.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8A8A1-2C02-4F99-B759-5009ACFD2C0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8435</Words>
  <Application>WPS Presentation</Application>
  <PresentationFormat>Widescreen</PresentationFormat>
  <Paragraphs>228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SimSun</vt:lpstr>
      <vt:lpstr>Wingdings</vt:lpstr>
      <vt:lpstr>Calibri</vt:lpstr>
      <vt:lpstr>Helvetica Neue</vt:lpstr>
      <vt:lpstr>Microsoft YaHei</vt:lpstr>
      <vt:lpstr>汉仪旗黑</vt:lpstr>
      <vt:lpstr>Arial Unicode MS</vt:lpstr>
      <vt:lpstr>Calibri Light</vt:lpstr>
      <vt:lpstr>宋体-简</vt:lpstr>
      <vt:lpstr>Office Theme</vt:lpstr>
      <vt:lpstr>MSGraph.Chart.8</vt:lpstr>
      <vt:lpstr>MSGraph.Chart.8</vt:lpstr>
      <vt:lpstr>International Economics</vt:lpstr>
      <vt:lpstr>Comparative Advantage and Opportunity Costs</vt:lpstr>
      <vt:lpstr>Comparative Advantage and Opportunity Costs</vt:lpstr>
      <vt:lpstr>Comparative Advantage and the Labor Theory of Value</vt:lpstr>
      <vt:lpstr>Comparative Advantage and the Labor Theory of Value</vt:lpstr>
      <vt:lpstr>Comparative Advantage and the Labor Theory of Value</vt:lpstr>
      <vt:lpstr>Comparative Advantage and the Labor Theory of Value</vt:lpstr>
      <vt:lpstr>The Opportunity Cost Theory</vt:lpstr>
      <vt:lpstr>The Opportunity Cost Theory</vt:lpstr>
      <vt:lpstr>The Opportunity Cost Theory</vt:lpstr>
      <vt:lpstr>The Opportunity Cost Theory</vt:lpstr>
      <vt:lpstr>The Opportunity Cost Theory</vt:lpstr>
      <vt:lpstr>The Production Possibility Frontier under Constant Costs</vt:lpstr>
      <vt:lpstr>The production possibility frontier</vt:lpstr>
      <vt:lpstr>Production Possibility Schedules for Wheat and Cloth in the United States</vt:lpstr>
      <vt:lpstr>TABLE 2.4. Production Possibility Schedules for Wheat and Cloth in the United States and the United Kingdom</vt:lpstr>
      <vt:lpstr>Production Possibility Schedules for Wheat and Cloth in the United Kingdom</vt:lpstr>
      <vt:lpstr>FIGURE 2.1. The Production Possibility Frontiers of the United States and the United Kingdom</vt:lpstr>
      <vt:lpstr>The Production Possibility Frontier under Constant Costs</vt:lpstr>
      <vt:lpstr>The Production Possibility Frontier under Constant Costs</vt:lpstr>
      <vt:lpstr>Opportunity Costs and Relative Commodity Prices</vt:lpstr>
      <vt:lpstr>The Production Possibility Frontiers of the United States and the United Kingdom</vt:lpstr>
      <vt:lpstr>The Basis for and the Gains from Trade under Constant Costs</vt:lpstr>
      <vt:lpstr>Illustration of the Gains from Trade</vt:lpstr>
      <vt:lpstr>Illustration of the Gains from Trade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syednaseerahmed</cp:lastModifiedBy>
  <cp:revision>53</cp:revision>
  <dcterms:created xsi:type="dcterms:W3CDTF">2023-05-06T10:32:28Z</dcterms:created>
  <dcterms:modified xsi:type="dcterms:W3CDTF">2023-05-06T10:32:28Z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1033-4.9.0.7859</vt:lpwstr>
  </property>
</Properties>
</file>