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CB87B-7CF8-40D1-8D3B-A5645BCDF3C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A6A4C-BA76-4308-98CB-12A0F54F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12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1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2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52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01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85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4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6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79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21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7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19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25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85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89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47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70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43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39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48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39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4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83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43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23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39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37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32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7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5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4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5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6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6B67-B13A-41D0-8CD2-83D67A57554D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EEF-7A3A-435E-9FAC-FE3950476ACE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9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92B0-55B3-46C7-95E4-96F7F24372E1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FD2B-C56C-4BCC-9C72-D511C2B3BD94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CDDD-C1D3-45B6-B87E-CDF3931542C0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2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0D8A-3C3A-47BC-B2E9-0CB72490516C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DB8B-E0EB-4E44-B4C0-792D96F0B46B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B95-E6C9-4386-8433-730371C0DE87}" type="datetime1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BF1-67AE-4A06-8544-0721EE3E8330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BF6C-CEC6-46CE-B8F5-A430E0153402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C77-3686-45D2-8DF0-14D42CF603F0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8E96-A86E-4F05-AE35-1FFA1E5E13C7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4D35-EEC9-4C07-A044-D715B4E8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9348"/>
          </a:xfrm>
        </p:spPr>
        <p:txBody>
          <a:bodyPr>
            <a:normAutofit/>
          </a:bodyPr>
          <a:lstStyle/>
          <a:p>
            <a:pPr algn="ctr"/>
            <a:r>
              <a:rPr lang="en-AU" sz="4000" b="1" dirty="0">
                <a:latin typeface="+mn-lt"/>
                <a:ea typeface="ヒラギノ角ゴ Pro W3" charset="0"/>
                <a:cs typeface="ヒラギノ角ゴ Pro W3" charset="0"/>
              </a:rPr>
              <a:t>Chapter 12</a:t>
            </a:r>
            <a:br>
              <a:rPr lang="en-AU" sz="4000" b="1" dirty="0">
                <a:latin typeface="+mn-lt"/>
                <a:ea typeface="ヒラギノ角ゴ Pro W3" charset="0"/>
                <a:cs typeface="ヒラギノ角ゴ Pro W3" charset="0"/>
              </a:rPr>
            </a:br>
            <a:r>
              <a:rPr lang="en-AU" sz="4000" b="1" dirty="0">
                <a:latin typeface="+mn-lt"/>
                <a:ea typeface="ヒラギノ角ゴ Pro W3" charset="0"/>
                <a:cs typeface="ヒラギノ角ゴ Pro W3" charset="0"/>
              </a:rPr>
              <a:t/>
            </a:r>
            <a:br>
              <a:rPr lang="en-AU" sz="4000" b="1" dirty="0">
                <a:latin typeface="+mn-lt"/>
                <a:ea typeface="ヒラギノ角ゴ Pro W3" charset="0"/>
                <a:cs typeface="ヒラギノ角ゴ Pro W3" charset="0"/>
              </a:rPr>
            </a:br>
            <a:r>
              <a:rPr lang="en-US" sz="4000" b="1" dirty="0">
                <a:latin typeface="+mn-lt"/>
              </a:rPr>
              <a:t>International Trade Theory 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and Development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4692"/>
            <a:ext cx="10515600" cy="100676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Todaro</a:t>
            </a:r>
            <a:r>
              <a:rPr lang="en-US" b="1" dirty="0" smtClean="0"/>
              <a:t> and Smith  (2015)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455" y="365126"/>
            <a:ext cx="10984345" cy="512330"/>
          </a:xfrm>
        </p:spPr>
        <p:txBody>
          <a:bodyPr anchor="ctr"/>
          <a:lstStyle/>
          <a:p>
            <a:pPr eaLnBrk="1" hangingPunct="1"/>
            <a:r>
              <a:rPr lang="en-US" sz="2400" b="1" dirty="0" smtClean="0">
                <a:latin typeface="+mn-lt"/>
              </a:rPr>
              <a:t>Trade </a:t>
            </a:r>
            <a:r>
              <a:rPr lang="en-US" sz="2400" b="1" dirty="0">
                <a:latin typeface="+mn-lt"/>
              </a:rPr>
              <a:t>with Variable Factor Proportions and Different Factor Endowments (continued)</a:t>
            </a:r>
            <a:endParaRPr lang="en-GB" sz="2400" b="1" dirty="0">
              <a:latin typeface="+mn-lt"/>
            </a:endParaRPr>
          </a:p>
        </p:txBody>
      </p:sp>
      <p:pic>
        <p:nvPicPr>
          <p:cNvPr id="2" name="Picture 1" descr="fig12_01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1600200"/>
            <a:ext cx="9670472" cy="48098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6"/>
            <a:ext cx="10515600" cy="567748"/>
          </a:xfrm>
        </p:spPr>
        <p:txBody>
          <a:bodyPr anchor="ctr"/>
          <a:lstStyle/>
          <a:p>
            <a:pPr eaLnBrk="1" hangingPunct="1"/>
            <a:r>
              <a:rPr lang="en-US" sz="2800" b="1" dirty="0" smtClean="0">
                <a:latin typeface="+mn-lt"/>
              </a:rPr>
              <a:t>The </a:t>
            </a:r>
            <a:r>
              <a:rPr lang="en-US" sz="2800" b="1" dirty="0">
                <a:latin typeface="+mn-lt"/>
              </a:rPr>
              <a:t>Traditional Theory of International Trade (cont</a:t>
            </a:r>
            <a:r>
              <a:rPr lang="ja-JP" altLang="en-US" sz="2800" b="1" dirty="0">
                <a:latin typeface="+mn-lt"/>
              </a:rPr>
              <a:t>’</a:t>
            </a:r>
            <a:r>
              <a:rPr lang="en-US" sz="2800" b="1" dirty="0">
                <a:latin typeface="+mn-lt"/>
              </a:rPr>
              <a:t>d)</a:t>
            </a:r>
            <a:endParaRPr lang="en-GB" sz="2800" b="1" dirty="0">
              <a:latin typeface="+mn-lt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00727"/>
            <a:ext cx="10515600" cy="4976236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/>
            <a:r>
              <a:rPr lang="en-US" dirty="0"/>
              <a:t>Main conclusion of the neoclassical model is that </a:t>
            </a:r>
            <a:r>
              <a:rPr lang="en-US" b="1" dirty="0"/>
              <a:t>all countries gain from trade</a:t>
            </a:r>
          </a:p>
          <a:p>
            <a:pPr algn="just" eaLnBrk="1" hangingPunct="1"/>
            <a:r>
              <a:rPr lang="en-US" b="1" dirty="0"/>
              <a:t>World output increases with trade</a:t>
            </a:r>
          </a:p>
          <a:p>
            <a:pPr algn="just" eaLnBrk="1" hangingPunct="1"/>
            <a:r>
              <a:rPr lang="en-US" dirty="0"/>
              <a:t>Countries will tend to specialize in products that use their abundant resources intensively</a:t>
            </a:r>
          </a:p>
          <a:p>
            <a:pPr algn="just" eaLnBrk="1" hangingPunct="1"/>
            <a:r>
              <a:rPr lang="en-US" dirty="0"/>
              <a:t>International wage rates and capital costs will gradually tend toward equalization</a:t>
            </a:r>
          </a:p>
          <a:p>
            <a:pPr algn="just" eaLnBrk="1" hangingPunct="1"/>
            <a:r>
              <a:rPr lang="en-US" dirty="0"/>
              <a:t>Returns to owners of abundant resources will rise relatively</a:t>
            </a:r>
          </a:p>
          <a:p>
            <a:pPr algn="just" eaLnBrk="1" hangingPunct="1"/>
            <a:r>
              <a:rPr lang="en-US" b="1" dirty="0"/>
              <a:t>Trade will stimulate economic growth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FontTx/>
              <a:buNone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3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6"/>
            <a:ext cx="10515600" cy="669348"/>
          </a:xfrm>
        </p:spPr>
        <p:txBody>
          <a:bodyPr anchor="ctr"/>
          <a:lstStyle/>
          <a:p>
            <a:pPr eaLnBrk="1" hangingPunct="1"/>
            <a:r>
              <a:rPr lang="en-US" sz="2800" b="1" dirty="0">
                <a:latin typeface="+mn-lt"/>
              </a:rPr>
              <a:t>12.3 The Traditional Theory of International </a:t>
            </a:r>
            <a:r>
              <a:rPr lang="en-US" sz="2800" b="1" dirty="0" smtClean="0">
                <a:latin typeface="+mn-lt"/>
              </a:rPr>
              <a:t>Trade</a:t>
            </a:r>
            <a:endParaRPr lang="en-US" sz="2400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11564"/>
            <a:ext cx="10515600" cy="486539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Trade theory and Development:  The Traditional Arguments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b="1" dirty="0"/>
              <a:t>Trade stimulates economic growth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/>
              <a:t>Trade promotes international and domestic </a:t>
            </a:r>
            <a:r>
              <a:rPr lang="en-US" sz="2800" b="1" dirty="0"/>
              <a:t>equality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/>
              <a:t>Trade promotes and </a:t>
            </a:r>
            <a:r>
              <a:rPr lang="en-US" sz="2800" b="1" dirty="0"/>
              <a:t>rewards sectors of comparative advantage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/>
              <a:t>International prices and costs of production determine trading volumes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/>
              <a:t> Outward-looking international policy is superior to isolation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55781" y="277090"/>
            <a:ext cx="10945091" cy="942109"/>
          </a:xfrm>
        </p:spPr>
        <p:txBody>
          <a:bodyPr anchor="ctr"/>
          <a:lstStyle/>
          <a:p>
            <a:pPr algn="ctr" eaLnBrk="1" hangingPunct="1"/>
            <a:r>
              <a:rPr lang="en-US" sz="2800" b="1" dirty="0" smtClean="0">
                <a:latin typeface="+mn-lt"/>
              </a:rPr>
              <a:t>The </a:t>
            </a:r>
            <a:r>
              <a:rPr lang="en-US" sz="2800" b="1" dirty="0">
                <a:latin typeface="+mn-lt"/>
              </a:rPr>
              <a:t>Critique of Traditional Free-Trade Theory, in the Context of Developing-Country Experience 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526473" y="1505527"/>
            <a:ext cx="11074399" cy="4671436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/>
            <a:r>
              <a:rPr lang="en-US" sz="2400" dirty="0"/>
              <a:t>The following assumptions of the basic Neoclassical model have been scrutinized:</a:t>
            </a:r>
          </a:p>
          <a:p>
            <a:pPr lvl="1" algn="just" eaLnBrk="1" hangingPunct="1"/>
            <a:r>
              <a:rPr lang="en-US" b="1" dirty="0"/>
              <a:t>Fixed resources, full employment, international factor immobility </a:t>
            </a:r>
          </a:p>
          <a:p>
            <a:pPr lvl="1" algn="just" eaLnBrk="1" hangingPunct="1"/>
            <a:r>
              <a:rPr lang="en-US" dirty="0"/>
              <a:t>And fixed, </a:t>
            </a:r>
            <a:r>
              <a:rPr lang="en-US" b="1" dirty="0"/>
              <a:t>freely available technology </a:t>
            </a:r>
            <a:r>
              <a:rPr lang="en-US" dirty="0"/>
              <a:t>and consumer sovereignty vs. product cycle, ongoing development of synthetic substitutes for developing countries exports, and opportunities for dynamic gains in leading sectors</a:t>
            </a:r>
          </a:p>
          <a:p>
            <a:pPr lvl="1" algn="just" eaLnBrk="1" hangingPunct="1"/>
            <a:r>
              <a:rPr lang="en-US" b="1" dirty="0"/>
              <a:t>Internal factor mobility </a:t>
            </a:r>
            <a:r>
              <a:rPr lang="en-US" dirty="0"/>
              <a:t>vs. different types of structural rigidities; and perfect competition vs. pervasive market power</a:t>
            </a:r>
          </a:p>
          <a:p>
            <a:pPr lvl="1" algn="just" eaLnBrk="1" hangingPunct="1"/>
            <a:r>
              <a:rPr lang="en-US" b="1" dirty="0"/>
              <a:t>Governmental non-interference in trade </a:t>
            </a:r>
            <a:r>
              <a:rPr lang="en-US" dirty="0"/>
              <a:t>vs. active trade policies</a:t>
            </a:r>
          </a:p>
          <a:p>
            <a:pPr lvl="1" algn="just" eaLnBrk="1" hangingPunct="1"/>
            <a:r>
              <a:rPr lang="en-US" dirty="0"/>
              <a:t>Balanced trade and international price adjustments vs. instability</a:t>
            </a:r>
          </a:p>
          <a:p>
            <a:pPr lvl="1" algn="just" eaLnBrk="1" hangingPunct="1"/>
            <a:r>
              <a:rPr lang="en-US" dirty="0"/>
              <a:t>Trade gains accruing to nationals vs. export enclaves with foreign ownership; distinction between GDP and GNI becomes important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/>
            <a:r>
              <a:rPr lang="en-US" b="1" dirty="0"/>
              <a:t>Fixed Resources, Full Employment, and the International Immobility of Capital and Skilled Labor </a:t>
            </a:r>
          </a:p>
          <a:p>
            <a:pPr lvl="1" algn="just" eaLnBrk="1" hangingPunct="1">
              <a:buFontTx/>
              <a:buNone/>
            </a:pPr>
            <a:endParaRPr lang="en-US" sz="2800" dirty="0" smtClean="0"/>
          </a:p>
          <a:p>
            <a:pPr lvl="1" algn="just" eaLnBrk="1" hangingPunct="1">
              <a:buFontTx/>
              <a:buNone/>
            </a:pPr>
            <a:r>
              <a:rPr lang="en-US" sz="2800" dirty="0" smtClean="0"/>
              <a:t>– </a:t>
            </a:r>
            <a:r>
              <a:rPr lang="en-US" sz="2800" b="1" dirty="0"/>
              <a:t>Traditional trade theory applies only to basic factors </a:t>
            </a:r>
            <a:r>
              <a:rPr lang="en-US" sz="2800" dirty="0"/>
              <a:t>(unskilled labor, physical resources) </a:t>
            </a:r>
          </a:p>
          <a:p>
            <a:pPr lvl="1" algn="just" eaLnBrk="1" hangingPunct="1">
              <a:buFontTx/>
              <a:buNone/>
            </a:pPr>
            <a:r>
              <a:rPr lang="en-US" sz="2800" dirty="0"/>
              <a:t>– But creation of advanced factors (</a:t>
            </a:r>
            <a:r>
              <a:rPr lang="en-US" sz="2800" b="1" dirty="0"/>
              <a:t>knowledge resources, specialized infrastructure</a:t>
            </a:r>
            <a:r>
              <a:rPr lang="en-US" sz="2800" dirty="0"/>
              <a:t>) is the first priority</a:t>
            </a:r>
          </a:p>
          <a:p>
            <a:pPr lvl="1" algn="just" eaLnBrk="1" hangingPunct="1">
              <a:buFontTx/>
              <a:buNone/>
            </a:pPr>
            <a:r>
              <a:rPr lang="en-US" sz="2800" dirty="0" smtClean="0"/>
              <a:t>–</a:t>
            </a:r>
            <a:endParaRPr lang="en-US" sz="280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997527" y="240144"/>
            <a:ext cx="9289473" cy="979055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The Critique of Traditional Free-Trade Theory, in the Context of Developing-Country Experience </a:t>
            </a:r>
            <a:endParaRPr lang="en-US" sz="3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z="3200" dirty="0"/>
              <a:t>Alternative Theories</a:t>
            </a:r>
          </a:p>
          <a:p>
            <a:pPr eaLnBrk="1" hangingPunct="1"/>
            <a:r>
              <a:rPr lang="en-US" sz="3200" dirty="0"/>
              <a:t>Vent for Surplus theory</a:t>
            </a:r>
          </a:p>
          <a:p>
            <a:pPr lvl="1" algn="just"/>
            <a:r>
              <a:rPr lang="en-US" dirty="0"/>
              <a:t>Vent for surplus is a theory that was formulated by Adam Smith and later revised by </a:t>
            </a:r>
            <a:r>
              <a:rPr lang="en-US" dirty="0" err="1"/>
              <a:t>Hla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 on his thesis of South East Asia. The theory states that when a country produces more than it can consume, it produces a surplus. This underutilization causes an inward movement on the production possibilities frontier.</a:t>
            </a:r>
            <a:endParaRPr lang="en-GB" sz="320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191491" y="221672"/>
            <a:ext cx="10162309" cy="997527"/>
          </a:xfrm>
        </p:spPr>
        <p:txBody>
          <a:bodyPr anchor="ctr">
            <a:noAutofit/>
          </a:bodyPr>
          <a:lstStyle/>
          <a:p>
            <a:pPr algn="ctr" eaLnBrk="1" hangingPunct="1"/>
            <a:r>
              <a:rPr lang="en-US" sz="3600" b="1" dirty="0" smtClean="0">
                <a:latin typeface="+mn-lt"/>
              </a:rPr>
              <a:t>The </a:t>
            </a:r>
            <a:r>
              <a:rPr lang="en-US" sz="3600" b="1" dirty="0">
                <a:latin typeface="+mn-lt"/>
              </a:rPr>
              <a:t>Critique of Traditional Free-Trade Theory, in the Context of Developing-Country </a:t>
            </a:r>
            <a:r>
              <a:rPr lang="en-US" sz="3600" b="1" dirty="0" smtClean="0">
                <a:latin typeface="+mn-lt"/>
              </a:rPr>
              <a:t>Experience</a:t>
            </a:r>
            <a:endParaRPr lang="en-US" sz="3600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 eaLnBrk="1" hangingPunct="1"/>
            <a:r>
              <a:rPr lang="en-US" sz="3200" dirty="0"/>
              <a:t>Fixed, Freely Available Technology and Consumer Sovereignty</a:t>
            </a:r>
          </a:p>
          <a:p>
            <a:pPr lvl="1" algn="just" eaLnBrk="1" hangingPunct="1"/>
            <a:r>
              <a:rPr lang="en-US" sz="3200" dirty="0" smtClean="0"/>
              <a:t>Challenged by the Product </a:t>
            </a:r>
            <a:r>
              <a:rPr lang="en-US" sz="3200" dirty="0"/>
              <a:t>Cycle theory</a:t>
            </a:r>
          </a:p>
          <a:p>
            <a:pPr lvl="1" algn="just" eaLnBrk="1" hangingPunct="1"/>
            <a:r>
              <a:rPr lang="en-US" sz="3200" dirty="0"/>
              <a:t>Development of synthetic substitutes for developing country exports </a:t>
            </a:r>
          </a:p>
          <a:p>
            <a:pPr eaLnBrk="1" hangingPunct="1"/>
            <a:endParaRPr lang="en-GB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708727" y="76200"/>
            <a:ext cx="8806873" cy="1570038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Critique of Traditional Free-Trade Theory, in the Context of Developing-Country </a:t>
            </a:r>
            <a:r>
              <a:rPr lang="en-US" dirty="0" smtClean="0">
                <a:latin typeface="+mn-lt"/>
              </a:rPr>
              <a:t>Experience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60945"/>
            <a:ext cx="10515600" cy="4616018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/>
            <a:r>
              <a:rPr lang="en-US" sz="3200" dirty="0"/>
              <a:t>International Factor Mobility, Perfect Competition, and </a:t>
            </a:r>
            <a:r>
              <a:rPr lang="en-US" sz="3200" b="1" dirty="0"/>
              <a:t>Uncertainty:  Increasing Returns, Imperfect Competition, and Issues in Specialization</a:t>
            </a:r>
          </a:p>
          <a:p>
            <a:pPr lvl="1" algn="just" eaLnBrk="1" hangingPunct="1"/>
            <a:r>
              <a:rPr lang="en-US" sz="3200" dirty="0"/>
              <a:t>Structural realities in developing countries</a:t>
            </a:r>
          </a:p>
          <a:p>
            <a:pPr lvl="1" algn="just" eaLnBrk="1" hangingPunct="1"/>
            <a:r>
              <a:rPr lang="en-US" sz="3200" dirty="0"/>
              <a:t>Increasing returns and exercise of monopolistic control over world markets</a:t>
            </a:r>
          </a:p>
          <a:p>
            <a:pPr lvl="1" algn="just" eaLnBrk="1" hangingPunct="1"/>
            <a:r>
              <a:rPr lang="en-US" sz="3200" dirty="0"/>
              <a:t>Risk and uncertainty inherent in international trading arrangements</a:t>
            </a:r>
            <a:endParaRPr lang="en-GB" sz="32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76218" y="240145"/>
            <a:ext cx="9139382" cy="932873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Critique of Traditional Free-Trade Theory, in the Context of Developing-Country </a:t>
            </a:r>
            <a:r>
              <a:rPr lang="en-US" dirty="0" smtClean="0">
                <a:latin typeface="+mn-lt"/>
              </a:rPr>
              <a:t>Experience 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z="3200" dirty="0"/>
              <a:t>The Absence of National Governments in Trading Relations</a:t>
            </a:r>
          </a:p>
          <a:p>
            <a:pPr lvl="1" eaLnBrk="1" hangingPunct="1"/>
            <a:endParaRPr lang="en-US" sz="3200" dirty="0" smtClean="0"/>
          </a:p>
          <a:p>
            <a:pPr lvl="1" eaLnBrk="1" hangingPunct="1"/>
            <a:r>
              <a:rPr lang="en-US" sz="3200" dirty="0" smtClean="0"/>
              <a:t>Industrial </a:t>
            </a:r>
            <a:r>
              <a:rPr lang="en-US" sz="3200" dirty="0"/>
              <a:t>policy is crafted by governments</a:t>
            </a:r>
          </a:p>
          <a:p>
            <a:pPr lvl="1" eaLnBrk="1" hangingPunct="1"/>
            <a:r>
              <a:rPr lang="en-US" sz="3200" dirty="0"/>
              <a:t>Commercial policies instruments (tariffs, quotas) are state constructs</a:t>
            </a:r>
          </a:p>
          <a:p>
            <a:pPr lvl="1" eaLnBrk="1" hangingPunct="1"/>
            <a:endParaRPr lang="en-US" sz="3200" b="1" dirty="0" smtClean="0"/>
          </a:p>
          <a:p>
            <a:pPr lvl="1" eaLnBrk="1" hangingPunct="1"/>
            <a:r>
              <a:rPr lang="en-US" sz="3200" b="1" dirty="0" smtClean="0"/>
              <a:t>International </a:t>
            </a:r>
            <a:r>
              <a:rPr lang="en-US" sz="3200" b="1" dirty="0"/>
              <a:t>policies can result in uneven distribution of gains from trade</a:t>
            </a:r>
          </a:p>
          <a:p>
            <a:pPr lvl="1" eaLnBrk="1" hangingPunct="1"/>
            <a:endParaRPr lang="en-GB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838200" y="387926"/>
            <a:ext cx="9677400" cy="979056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sz="3600" dirty="0">
                <a:latin typeface="+mn-lt"/>
              </a:rPr>
              <a:t>The Critique of Traditional Free-Trade Theory, in the Context of Developing-Country Experience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Balanced </a:t>
            </a:r>
            <a:r>
              <a:rPr lang="en-US" b="1" dirty="0"/>
              <a:t>Trade and International Price Adjustments</a:t>
            </a:r>
          </a:p>
          <a:p>
            <a:pPr lvl="1" eaLnBrk="1" hangingPunct="1"/>
            <a:r>
              <a:rPr lang="en-US" b="1" dirty="0"/>
              <a:t>Unrealistic</a:t>
            </a:r>
            <a:r>
              <a:rPr lang="en-US" dirty="0"/>
              <a:t> (example: impact of oil price hikes of the 1970s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Trade </a:t>
            </a:r>
            <a:r>
              <a:rPr lang="en-US" b="1" dirty="0"/>
              <a:t>gains accruing to nationals</a:t>
            </a:r>
          </a:p>
          <a:p>
            <a:pPr lvl="1"/>
            <a:r>
              <a:rPr lang="en-US" dirty="0" smtClean="0"/>
              <a:t>Enclave economies are promoted by trade</a:t>
            </a:r>
          </a:p>
          <a:p>
            <a:pPr lvl="1"/>
            <a:r>
              <a:rPr lang="en-US" dirty="0" smtClean="0"/>
              <a:t>Difference </a:t>
            </a:r>
            <a:r>
              <a:rPr lang="en-US" dirty="0"/>
              <a:t>between GDP and GNI becomes important</a:t>
            </a:r>
          </a:p>
          <a:p>
            <a:pPr lvl="1" eaLnBrk="1" hangingPunct="1"/>
            <a:endParaRPr lang="en-GB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154545" y="572654"/>
            <a:ext cx="9361055" cy="1182255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sz="3600" dirty="0" smtClean="0">
                <a:latin typeface="+mn-lt"/>
              </a:rPr>
              <a:t>The </a:t>
            </a:r>
            <a:r>
              <a:rPr lang="en-US" sz="3600" dirty="0">
                <a:latin typeface="+mn-lt"/>
              </a:rPr>
              <a:t>Critique of Traditional Free-Trade Theory, in the Context of Developing-Country </a:t>
            </a:r>
            <a:r>
              <a:rPr lang="en-US" sz="3600" dirty="0" smtClean="0">
                <a:latin typeface="+mn-lt"/>
              </a:rPr>
              <a:t>Experience</a:t>
            </a:r>
            <a:endParaRPr lang="en-US" sz="3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2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6"/>
            <a:ext cx="10515600" cy="78018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3600" b="1" dirty="0" smtClean="0">
                <a:latin typeface="+mn-lt"/>
              </a:rPr>
              <a:t>International </a:t>
            </a:r>
            <a:r>
              <a:rPr lang="en-US" sz="3600" b="1" dirty="0">
                <a:latin typeface="+mn-lt"/>
              </a:rPr>
              <a:t>Trade: Some Key Issues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26474" y="1825625"/>
            <a:ext cx="10307782" cy="43513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 eaLnBrk="1" hangingPunct="1"/>
            <a:r>
              <a:rPr lang="en-US" dirty="0"/>
              <a:t>Many developing countries </a:t>
            </a:r>
            <a:r>
              <a:rPr lang="en-US" b="1" dirty="0"/>
              <a:t>rely heavily on exports of primary products </a:t>
            </a:r>
            <a:r>
              <a:rPr lang="en-US" dirty="0"/>
              <a:t>with attendant </a:t>
            </a:r>
            <a:r>
              <a:rPr lang="en-US" b="1" dirty="0"/>
              <a:t>risks and uncertainty</a:t>
            </a:r>
          </a:p>
          <a:p>
            <a:pPr algn="just" eaLnBrk="1" hangingPunct="1"/>
            <a:r>
              <a:rPr lang="en-US" dirty="0"/>
              <a:t>Many developing countries also rely </a:t>
            </a:r>
            <a:r>
              <a:rPr lang="en-US" b="1" dirty="0"/>
              <a:t>heavily on imports </a:t>
            </a:r>
            <a:r>
              <a:rPr lang="en-US" dirty="0"/>
              <a:t>(typically of machinery, capital goods, intermediate producer goods, and consumer products)</a:t>
            </a:r>
          </a:p>
          <a:p>
            <a:pPr algn="just" eaLnBrk="1" hangingPunct="1"/>
            <a:r>
              <a:rPr lang="en-US" dirty="0"/>
              <a:t>Many developing countries have </a:t>
            </a:r>
            <a:r>
              <a:rPr lang="en-US" b="1" dirty="0"/>
              <a:t>chronic deficits on current and capital accounts</a:t>
            </a:r>
            <a:r>
              <a:rPr lang="en-US" dirty="0"/>
              <a:t> which depletes their reserves, causes currency instability, and may slow economic growth</a:t>
            </a:r>
          </a:p>
          <a:p>
            <a:pPr algn="just" eaLnBrk="1" hangingPunct="1"/>
            <a:r>
              <a:rPr lang="en-US" dirty="0"/>
              <a:t>Recently many developing countries sought to promote exports and accumulate large foreign exchange reserves to cushion against crises - spurring new policy debates</a:t>
            </a:r>
          </a:p>
          <a:p>
            <a:pPr eaLnBrk="1" hangingPunct="1"/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339272"/>
            <a:ext cx="10515600" cy="5017077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Some Conclusions on Trade Theory and Economic Development Strategy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Trade can lead to </a:t>
            </a:r>
            <a:r>
              <a:rPr lang="en-US" sz="2800" b="1" dirty="0"/>
              <a:t>rapid economic growth </a:t>
            </a:r>
            <a:r>
              <a:rPr lang="en-US" sz="2800" dirty="0"/>
              <a:t>under some circumstances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Trade seems to reinforce </a:t>
            </a:r>
            <a:r>
              <a:rPr lang="en-US" sz="2800" b="1" dirty="0"/>
              <a:t>existing income inequalities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Trade can benefit developing countries if they can extract  trade concessions from developed countries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Developing countries generally must trade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/>
              <a:t>Regional cooperation may help developing countries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738909" y="76200"/>
            <a:ext cx="10510982" cy="10668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Conclusions on Trade Theory and Economic Development Strategy</a:t>
            </a:r>
            <a:endParaRPr lang="en-US" sz="28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3200"/>
            <a:ext cx="10515600" cy="951346"/>
          </a:xfrm>
        </p:spPr>
        <p:txBody>
          <a:bodyPr anchor="ctr">
            <a:noAutofit/>
          </a:bodyPr>
          <a:lstStyle/>
          <a:p>
            <a:pPr algn="ctr" eaLnBrk="1" hangingPunct="1"/>
            <a:r>
              <a:rPr lang="en-US" sz="3200" b="1" dirty="0" smtClean="0">
                <a:latin typeface="+mn-lt"/>
              </a:rPr>
              <a:t>Traditional </a:t>
            </a:r>
            <a:r>
              <a:rPr lang="en-US" sz="3200" b="1" dirty="0">
                <a:latin typeface="+mn-lt"/>
              </a:rPr>
              <a:t>Trade Strategies and Policy Mechanisms for Development: Export Promotion versus Import Substitution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350981" y="1357745"/>
            <a:ext cx="11619345" cy="5363729"/>
          </a:xfrm>
        </p:spPr>
        <p:txBody>
          <a:bodyPr vert="horz" lIns="91440" tIns="45720" rIns="91440" bIns="45720" rtlCol="0">
            <a:noAutofit/>
          </a:bodyPr>
          <a:lstStyle/>
          <a:p>
            <a:pPr algn="just" eaLnBrk="1" hangingPunct="1"/>
            <a:r>
              <a:rPr lang="en-US" sz="2400" b="1" dirty="0"/>
              <a:t>Export promotion: </a:t>
            </a:r>
            <a:r>
              <a:rPr lang="en-US" sz="2400" dirty="0"/>
              <a:t>looking outward and seeing trade barriers</a:t>
            </a:r>
          </a:p>
          <a:p>
            <a:pPr lvl="1" algn="just" eaLnBrk="1" hangingPunct="1"/>
            <a:r>
              <a:rPr lang="en-US" b="1" dirty="0"/>
              <a:t>Primary-commodity export expansion, limited demand</a:t>
            </a:r>
          </a:p>
          <a:p>
            <a:pPr lvl="2" algn="just" eaLnBrk="1" hangingPunct="1"/>
            <a:r>
              <a:rPr lang="en-US" sz="2400" dirty="0"/>
              <a:t>Low income elasticities</a:t>
            </a:r>
          </a:p>
          <a:p>
            <a:pPr lvl="2" algn="just" eaLnBrk="1" hangingPunct="1"/>
            <a:r>
              <a:rPr lang="en-US" sz="2400" dirty="0"/>
              <a:t>Low population growth rates in developing economies </a:t>
            </a:r>
          </a:p>
          <a:p>
            <a:pPr lvl="2" algn="just" eaLnBrk="1" hangingPunct="1"/>
            <a:r>
              <a:rPr lang="en-US" sz="2400" dirty="0"/>
              <a:t>Decline in prices implies low revenue (some periods of price spikes, including recent years, but very long-run trend has been downward) </a:t>
            </a:r>
          </a:p>
          <a:p>
            <a:pPr lvl="2" algn="just" eaLnBrk="1" hangingPunct="1"/>
            <a:r>
              <a:rPr lang="en-US" sz="2400" dirty="0"/>
              <a:t>Lack of success with international commodity agreements</a:t>
            </a:r>
          </a:p>
          <a:p>
            <a:pPr lvl="2" algn="just" eaLnBrk="1" hangingPunct="1"/>
            <a:r>
              <a:rPr lang="en-US" sz="2400" dirty="0"/>
              <a:t>Development of synthetic substitutes</a:t>
            </a:r>
          </a:p>
          <a:p>
            <a:pPr lvl="2" algn="just" eaLnBrk="1" hangingPunct="1"/>
            <a:r>
              <a:rPr lang="en-US" sz="2400" dirty="0"/>
              <a:t>Agricultural subsidies </a:t>
            </a:r>
          </a:p>
          <a:p>
            <a:pPr lvl="1" algn="just" eaLnBrk="1" hangingPunct="1"/>
            <a:r>
              <a:rPr lang="en-US" dirty="0"/>
              <a:t>Primary-commodity export expansion, supply rigidities</a:t>
            </a:r>
          </a:p>
          <a:p>
            <a:pPr algn="just" eaLnBrk="1" hangingPunct="1"/>
            <a:r>
              <a:rPr lang="en-US" sz="2400" b="1" dirty="0"/>
              <a:t>Expanding Exports of manufactured goods:  Greater successes, particularly China; unevenly distributed across the developing world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24363"/>
            <a:ext cx="10515600" cy="4052599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z="3200" b="1" dirty="0"/>
              <a:t>Import substitution</a:t>
            </a:r>
            <a:r>
              <a:rPr lang="en-US" sz="3200" dirty="0"/>
              <a:t>: looking inward but still paying outward</a:t>
            </a:r>
          </a:p>
          <a:p>
            <a:pPr lvl="1" eaLnBrk="1" hangingPunct="1"/>
            <a:r>
              <a:rPr lang="en-US" sz="3200" dirty="0"/>
              <a:t>Tariffs, infant industries, and the theory of protection</a:t>
            </a:r>
          </a:p>
          <a:p>
            <a:pPr eaLnBrk="1" hangingPunct="1"/>
            <a:endParaRPr lang="en-GB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26473" y="360218"/>
            <a:ext cx="11397672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dirty="0">
                <a:latin typeface="+mn-lt"/>
              </a:rPr>
              <a:t>Traditional Trade Strategies and Policy Mechanisms for Development: Export Promotion versus Import Substitution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31636"/>
            <a:ext cx="10515600" cy="4745327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import substitution (IS) industrialization strategy and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/>
              <a:t>Protected industries get inefficient and costly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Foreign firms often benefit 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Subsidization of imports of capital goods tilts pattern of industrialization and contributes to balance of payments (BOP)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Overvalued exchange rates hurt exports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Does not stimulate self-reliant integrated industrialization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67855" y="27064"/>
            <a:ext cx="11720945" cy="125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dirty="0" smtClean="0">
                <a:latin typeface="+mn-lt"/>
              </a:rPr>
              <a:t>Traditional </a:t>
            </a:r>
            <a:r>
              <a:rPr lang="en-US" dirty="0">
                <a:latin typeface="+mn-lt"/>
              </a:rPr>
              <a:t>Trade Strategies and Policy Mechanisms for Development: Export Promotion versus Import Substitution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dirty="0"/>
              <a:t>Tariff Structure and Effective Protection</a:t>
            </a:r>
          </a:p>
          <a:p>
            <a:pPr lvl="1" eaLnBrk="1" hangingPunct="1"/>
            <a:r>
              <a:rPr lang="en-US" dirty="0"/>
              <a:t>Nominal rate of protection</a:t>
            </a:r>
          </a:p>
          <a:p>
            <a:pPr lvl="1" eaLnBrk="1" hangingPunct="1"/>
            <a:r>
              <a:rPr lang="en-US" dirty="0"/>
              <a:t>Effective rate of protection</a:t>
            </a:r>
            <a:endParaRPr lang="en-GB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8618" y="240145"/>
            <a:ext cx="10256982" cy="90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sz="2800" dirty="0" smtClean="0">
                <a:latin typeface="+mn-lt"/>
              </a:rPr>
              <a:t>Traditional </a:t>
            </a:r>
            <a:r>
              <a:rPr lang="en-US" sz="2800" dirty="0">
                <a:latin typeface="+mn-lt"/>
              </a:rPr>
              <a:t>Trade Strategies and Policy Mechanisms for Development: Export Promotion versus Import </a:t>
            </a:r>
            <a:r>
              <a:rPr lang="en-US" sz="2800" dirty="0" smtClean="0">
                <a:latin typeface="+mn-lt"/>
              </a:rPr>
              <a:t>Substitution</a:t>
            </a:r>
            <a:endParaRPr lang="en-US" sz="28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971800" y="2903538"/>
          <a:ext cx="19939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635121" imgH="419315" progId="Equation.3">
                  <p:embed/>
                </p:oleObj>
              </mc:Choice>
              <mc:Fallback>
                <p:oleObj name="Equation" r:id="rId4" imgW="635121" imgH="419315" progId="Equation.3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03538"/>
                        <a:ext cx="1993900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2955925" y="1979613"/>
            <a:ext cx="4103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 charset="0"/>
              </a:rPr>
              <a:t>The nominal tariff rate, </a:t>
            </a:r>
            <a:r>
              <a:rPr lang="en-US" sz="2800" i="1" dirty="0">
                <a:latin typeface="Times New Roman" charset="0"/>
              </a:rPr>
              <a:t>t</a:t>
            </a:r>
            <a:r>
              <a:rPr lang="en-US" sz="2800" dirty="0">
                <a:latin typeface="Times New Roman" charset="0"/>
              </a:rPr>
              <a:t>, is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3032126" y="4570414"/>
            <a:ext cx="51800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 charset="0"/>
              </a:rPr>
              <a:t>Where</a:t>
            </a:r>
          </a:p>
          <a:p>
            <a:r>
              <a:rPr lang="en-US" sz="2800" dirty="0">
                <a:latin typeface="Times New Roman" charset="0"/>
              </a:rPr>
              <a:t>	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i="1" baseline="30000" dirty="0">
                <a:latin typeface="Times New Roman" charset="0"/>
                <a:cs typeface="Times New Roman" charset="0"/>
              </a:rPr>
              <a:t>′</a:t>
            </a:r>
            <a:r>
              <a:rPr lang="en-US" sz="2800" dirty="0">
                <a:latin typeface="Times New Roman" charset="0"/>
              </a:rPr>
              <a:t> is the tariff-inclusive price</a:t>
            </a:r>
          </a:p>
          <a:p>
            <a:r>
              <a:rPr lang="en-US" sz="2800" dirty="0">
                <a:latin typeface="Times New Roman" charset="0"/>
              </a:rPr>
              <a:t>	</a:t>
            </a:r>
            <a:r>
              <a:rPr lang="en-US" sz="2800" i="1" dirty="0">
                <a:latin typeface="Times New Roman" charset="0"/>
              </a:rPr>
              <a:t>p</a:t>
            </a:r>
            <a:r>
              <a:rPr lang="en-US" sz="2800" dirty="0">
                <a:latin typeface="Times New Roman" charset="0"/>
              </a:rPr>
              <a:t> is the free trade price</a:t>
            </a:r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5486400" y="3200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(12.1)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89891" y="424873"/>
            <a:ext cx="9425709" cy="7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dirty="0">
                <a:latin typeface="Times New Roman" charset="0"/>
              </a:rPr>
              <a:t>The nominal tariff rate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932113" y="2819400"/>
          <a:ext cx="19939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635121" imgH="393926" progId="Equation.3">
                  <p:embed/>
                </p:oleObj>
              </mc:Choice>
              <mc:Fallback>
                <p:oleObj name="Equation" r:id="rId4" imgW="635121" imgH="393926" progId="Equation.3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2819400"/>
                        <a:ext cx="19939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2971800" y="2286001"/>
            <a:ext cx="3836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 charset="0"/>
              </a:rPr>
              <a:t>The effective tariff </a:t>
            </a:r>
            <a:r>
              <a:rPr lang="en-US" sz="2800" dirty="0" smtClean="0">
                <a:latin typeface="Times New Roman" charset="0"/>
              </a:rPr>
              <a:t>rate is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152073" y="3962401"/>
            <a:ext cx="749199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 New Roman" charset="0"/>
              </a:rPr>
              <a:t>Where</a:t>
            </a:r>
          </a:p>
          <a:p>
            <a:r>
              <a:rPr lang="en-US" sz="2800" dirty="0">
                <a:latin typeface="Times New Roman" charset="0"/>
              </a:rPr>
              <a:t>	</a:t>
            </a:r>
            <a:r>
              <a:rPr lang="en-US" sz="2800" i="1" dirty="0">
                <a:latin typeface="Times New Roman" charset="0"/>
              </a:rPr>
              <a:t>v</a:t>
            </a:r>
            <a:r>
              <a:rPr lang="en-US" sz="2800" i="1" baseline="30000" dirty="0">
                <a:latin typeface="Times New Roman" charset="0"/>
                <a:cs typeface="Times New Roman" charset="0"/>
              </a:rPr>
              <a:t>′</a:t>
            </a:r>
            <a:r>
              <a:rPr lang="en-US" sz="2800" dirty="0">
                <a:latin typeface="Times New Roman" charset="0"/>
              </a:rPr>
              <a:t> is the value added per unit of output,</a:t>
            </a:r>
          </a:p>
          <a:p>
            <a:r>
              <a:rPr lang="en-US" sz="2800" dirty="0">
                <a:latin typeface="Times New Roman" charset="0"/>
              </a:rPr>
              <a:t>	inclusive of the tariff</a:t>
            </a:r>
          </a:p>
          <a:p>
            <a:r>
              <a:rPr lang="en-US" sz="2800" dirty="0">
                <a:latin typeface="Times New Roman" charset="0"/>
              </a:rPr>
              <a:t>	</a:t>
            </a:r>
            <a:r>
              <a:rPr lang="en-US" sz="2800" i="1" dirty="0">
                <a:latin typeface="Times New Roman" charset="0"/>
              </a:rPr>
              <a:t>v</a:t>
            </a:r>
            <a:r>
              <a:rPr lang="en-US" sz="2800" dirty="0">
                <a:latin typeface="Times New Roman" charset="0"/>
              </a:rPr>
              <a:t> is the value added per unit of output</a:t>
            </a:r>
          </a:p>
          <a:p>
            <a:r>
              <a:rPr lang="en-US" sz="2800" dirty="0">
                <a:latin typeface="Times New Roman" charset="0"/>
              </a:rPr>
              <a:t>	under free trade</a:t>
            </a:r>
          </a:p>
        </p:txBody>
      </p:sp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5486400" y="3276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(12.2)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2463801" y="1614487"/>
            <a:ext cx="656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dirty="0"/>
              <a:t>Tariff Structures and Effective Protection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48509" y="378691"/>
            <a:ext cx="9167091" cy="54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dirty="0">
                <a:latin typeface="+mn-lt"/>
              </a:rPr>
              <a:t>Tariff Structures and Effective Protection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5709" y="1496291"/>
            <a:ext cx="10818091" cy="4680672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z="3200" dirty="0"/>
              <a:t>Standard argument for tariff protection</a:t>
            </a:r>
          </a:p>
          <a:p>
            <a:pPr lvl="1" eaLnBrk="1" hangingPunct="1"/>
            <a:r>
              <a:rPr lang="en-US" sz="3200" b="1" dirty="0"/>
              <a:t>Sources of revenue</a:t>
            </a:r>
          </a:p>
          <a:p>
            <a:pPr lvl="1" eaLnBrk="1" hangingPunct="1"/>
            <a:r>
              <a:rPr lang="en-US" sz="3200" b="1" dirty="0"/>
              <a:t>Response to chronic BOP problems</a:t>
            </a:r>
          </a:p>
          <a:p>
            <a:pPr lvl="1" eaLnBrk="1" hangingPunct="1"/>
            <a:r>
              <a:rPr lang="en-US" sz="3200" dirty="0"/>
              <a:t>Help foster industrial self-reliance (general IS)</a:t>
            </a:r>
          </a:p>
          <a:p>
            <a:pPr lvl="1" eaLnBrk="1" hangingPunct="1"/>
            <a:r>
              <a:rPr lang="en-US" sz="3200" dirty="0"/>
              <a:t>Greater control over economic destinies</a:t>
            </a:r>
          </a:p>
          <a:p>
            <a:pPr eaLnBrk="1" hangingPunct="1"/>
            <a:r>
              <a:rPr lang="en-US" sz="3200" dirty="0"/>
              <a:t>Must be applied selectively and wisely</a:t>
            </a:r>
          </a:p>
          <a:p>
            <a:pPr eaLnBrk="1" hangingPunct="1"/>
            <a:r>
              <a:rPr lang="en-US" sz="3200" dirty="0"/>
              <a:t>Infant industry protection argument</a:t>
            </a:r>
          </a:p>
          <a:p>
            <a:pPr lvl="1" eaLnBrk="1" hangingPunct="1"/>
            <a:r>
              <a:rPr lang="en-US" sz="3200" dirty="0"/>
              <a:t>Many examples of perceived failures, but some success in East Asia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54545" y="378691"/>
            <a:ext cx="9361055" cy="76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sz="3600" dirty="0">
                <a:latin typeface="+mn-lt"/>
              </a:rPr>
              <a:t>Standard argument for tariff protection</a:t>
            </a:r>
            <a:endParaRPr lang="en-US" sz="3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96291"/>
            <a:ext cx="10515600" cy="468067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b="1" dirty="0"/>
              <a:t>Foreign-exchange rates, exchange controls, and the devaluation decision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Developing country currencies have often been overvalued (excess of local demand over available exchange)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 developing country can devalue currency, or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Can run down reserves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Can </a:t>
            </a:r>
            <a:r>
              <a:rPr lang="en-US" dirty="0" smtClean="0"/>
              <a:t>limit excess </a:t>
            </a:r>
            <a:r>
              <a:rPr lang="en-US" dirty="0"/>
              <a:t>demand through taxes, tariffs, dual exchange rates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Can use exchange controls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Can switch to freely convertible foreign exchange</a:t>
            </a:r>
          </a:p>
          <a:p>
            <a:pPr lvl="2" eaLnBrk="1" hangingPunct="1"/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17236" y="240145"/>
            <a:ext cx="10836564" cy="90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dirty="0" smtClean="0">
                <a:latin typeface="+mn-lt"/>
              </a:rPr>
              <a:t>Traditional </a:t>
            </a:r>
            <a:r>
              <a:rPr lang="en-US" dirty="0">
                <a:latin typeface="+mn-lt"/>
              </a:rPr>
              <a:t>Trade Strategies and Policy Mechanisms for Development: Export Promotion versus Import Substitution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6"/>
            <a:ext cx="10515600" cy="623166"/>
          </a:xfrm>
        </p:spPr>
        <p:txBody>
          <a:bodyPr anchor="ctr"/>
          <a:lstStyle/>
          <a:p>
            <a:pPr eaLnBrk="1" hangingPunct="1"/>
            <a:r>
              <a:rPr lang="en-US" sz="2400" b="1" dirty="0">
                <a:latin typeface="+mn-lt"/>
              </a:rPr>
              <a:t>Figure 12.4  Free-Market and Controlled Rates of Foreign Exchange</a:t>
            </a:r>
            <a:endParaRPr lang="en-GB" sz="2400" b="1" dirty="0">
              <a:latin typeface="+mn-lt"/>
            </a:endParaRPr>
          </a:p>
        </p:txBody>
      </p:sp>
      <p:pic>
        <p:nvPicPr>
          <p:cNvPr id="2" name="Picture 1" descr="fig12_0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2142835"/>
            <a:ext cx="9365672" cy="43226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74323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3600" b="1" dirty="0" smtClean="0">
                <a:latin typeface="+mn-lt"/>
              </a:rPr>
              <a:t>International </a:t>
            </a:r>
            <a:r>
              <a:rPr lang="en-US" sz="3600" b="1" dirty="0">
                <a:latin typeface="+mn-lt"/>
              </a:rPr>
              <a:t>Trade: Some Key </a:t>
            </a:r>
            <a:r>
              <a:rPr lang="en-US" sz="3600" b="1" dirty="0" smtClean="0">
                <a:latin typeface="+mn-lt"/>
              </a:rPr>
              <a:t>Issues</a:t>
            </a:r>
            <a:endParaRPr lang="en-US" sz="3600" b="1" dirty="0">
              <a:latin typeface="+mn-lt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14764"/>
            <a:ext cx="10310091" cy="4662199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Five Basic Questions about Trade and Development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/>
              <a:t>How does international trade affect economic growth?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/>
              <a:t>How does trade alter the distribution of income?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/>
              <a:t>How can trade promote development?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/>
              <a:t>Can developing countries determine how much they trade?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/>
              <a:t>Is an outward-looking or an inward-looking trade policy best?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96291"/>
            <a:ext cx="10515600" cy="4680672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/>
            <a:r>
              <a:rPr lang="en-US" dirty="0"/>
              <a:t>Chronic payments deficits can be </a:t>
            </a:r>
            <a:r>
              <a:rPr lang="en-US" dirty="0" smtClean="0"/>
              <a:t>amended by </a:t>
            </a:r>
            <a:r>
              <a:rPr lang="en-US" dirty="0"/>
              <a:t>a currency devaluation</a:t>
            </a:r>
          </a:p>
          <a:p>
            <a:pPr lvl="1" algn="just" eaLnBrk="1" hangingPunct="1"/>
            <a:r>
              <a:rPr lang="en-US" sz="2800" dirty="0"/>
              <a:t>Difference between depreciation and devaluation</a:t>
            </a:r>
          </a:p>
          <a:p>
            <a:pPr lvl="1" algn="just" eaLnBrk="1" hangingPunct="1"/>
            <a:r>
              <a:rPr lang="en-US" sz="2800" dirty="0"/>
              <a:t>Higher import prices result in an inflationary wage-price spiral</a:t>
            </a:r>
          </a:p>
          <a:p>
            <a:pPr lvl="1" algn="just" eaLnBrk="1" hangingPunct="1"/>
            <a:r>
              <a:rPr lang="en-US" sz="2800" dirty="0"/>
              <a:t>Distributional effects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lvl="1" eaLnBrk="1" hangingPunct="1"/>
            <a:endParaRPr lang="en-GB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2655" y="406400"/>
            <a:ext cx="10781145" cy="73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latin typeface="+mn-lt"/>
              </a:rPr>
              <a:t>Foreign-exchange rates, exchange controls, and the devaluation decision</a:t>
            </a:r>
            <a:endParaRPr lang="en-US" sz="28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z="2400" dirty="0"/>
              <a:t>Trade Optimists and Trade Pessimists:  Summarizing the Traditional Debate</a:t>
            </a:r>
          </a:p>
          <a:p>
            <a:pPr eaLnBrk="1" hangingPunct="1"/>
            <a:r>
              <a:rPr lang="en-US" sz="2400" dirty="0"/>
              <a:t>Trade pessimist arguments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/>
              <a:t>Limited growth of world demand for primary exports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/>
              <a:t>Secular deterioration in terms of trade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/>
              <a:t>Specializing in comparative advantage inhibits industrialization, skills accumulation, and entrepreneurship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/>
              <a:t>Rise of </a:t>
            </a:r>
            <a:r>
              <a:rPr lang="ja-JP" altLang="en-US" b="1" dirty="0"/>
              <a:t>“</a:t>
            </a:r>
            <a:r>
              <a:rPr lang="en-US" b="1" dirty="0"/>
              <a:t>new protectionism</a:t>
            </a:r>
            <a:r>
              <a:rPr lang="ja-JP" altLang="en-US" b="1" dirty="0"/>
              <a:t>”</a:t>
            </a:r>
            <a:r>
              <a:rPr lang="en-US" b="1" dirty="0"/>
              <a:t>; WTO benefits limited in practice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17236" y="498764"/>
            <a:ext cx="11176000" cy="61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sz="2800" dirty="0">
                <a:latin typeface="+mn-lt"/>
              </a:rPr>
              <a:t>Trade Optimists and Trade Pessimists:  Summarizing the Traditional Debate</a:t>
            </a:r>
            <a:endParaRPr lang="en-US" sz="28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27" y="1295400"/>
            <a:ext cx="10852727" cy="5060950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/>
            <a:r>
              <a:rPr lang="en-US" sz="2400" dirty="0"/>
              <a:t>Trade optimist arguments - trade liberalization: </a:t>
            </a:r>
          </a:p>
          <a:p>
            <a:pPr lvl="1" algn="just" eaLnBrk="1" hangingPunct="1"/>
            <a:r>
              <a:rPr lang="en-US" b="1" dirty="0"/>
              <a:t>Promotes competition and efficiency</a:t>
            </a:r>
          </a:p>
          <a:p>
            <a:pPr lvl="1" algn="just" eaLnBrk="1" hangingPunct="1"/>
            <a:r>
              <a:rPr lang="en-US" dirty="0"/>
              <a:t>Generates pressure for product improvement</a:t>
            </a:r>
          </a:p>
          <a:p>
            <a:pPr lvl="1" algn="just" eaLnBrk="1" hangingPunct="1"/>
            <a:r>
              <a:rPr lang="en-US" dirty="0"/>
              <a:t>Accelerates overall growth</a:t>
            </a:r>
          </a:p>
          <a:p>
            <a:pPr lvl="1" algn="just" eaLnBrk="1" hangingPunct="1"/>
            <a:r>
              <a:rPr lang="en-US" dirty="0"/>
              <a:t>Attracts foreign capital and expertise, which are in scarce supply in most developing countries</a:t>
            </a:r>
          </a:p>
          <a:p>
            <a:pPr lvl="1" algn="just" eaLnBrk="1" hangingPunct="1"/>
            <a:r>
              <a:rPr lang="en-US" dirty="0"/>
              <a:t>Generates foreign exchange to use for food imports if agricultural sector lags behind or suffers natural catastrophes</a:t>
            </a:r>
          </a:p>
          <a:p>
            <a:pPr lvl="1" algn="just" eaLnBrk="1" hangingPunct="1"/>
            <a:r>
              <a:rPr lang="en-US" dirty="0"/>
              <a:t>Eliminates distortions caused by government interventions including corruption and rent-seeking activities </a:t>
            </a:r>
          </a:p>
          <a:p>
            <a:pPr lvl="1" algn="just" eaLnBrk="1" hangingPunct="1"/>
            <a:r>
              <a:rPr lang="en-US" dirty="0"/>
              <a:t>Promotes equal access to scarce resources, </a:t>
            </a:r>
          </a:p>
          <a:p>
            <a:pPr lvl="1" algn="just" eaLnBrk="1" hangingPunct="1"/>
            <a:r>
              <a:rPr lang="en-US" dirty="0"/>
              <a:t>Enables developing countries to take full advantage of reforms under the WTO</a:t>
            </a:r>
          </a:p>
          <a:p>
            <a:pPr lvl="1" eaLnBrk="1" hangingPunct="1"/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22036" y="286327"/>
            <a:ext cx="9693564" cy="85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ヒラギノ角ゴ Pro W3" pitchFamily="-1" charset="-128"/>
                <a:cs typeface="ヒラギノ角ゴ Pro W3" pitchFamily="-1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  <a:ea typeface="ヒラギノ角ゴ Pro W3" pitchFamily="-1" charset="-128"/>
                <a:cs typeface="ヒラギノ角ゴ Pro W3" pitchFamily="-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algn="ctr"/>
            <a:r>
              <a:rPr lang="en-US" sz="3600" dirty="0">
                <a:latin typeface="+mn-lt"/>
              </a:rPr>
              <a:t>Trade optimist arguments - trade liberalization</a:t>
            </a:r>
            <a:endParaRPr lang="en-US" sz="3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67855" y="175491"/>
            <a:ext cx="11360727" cy="1314161"/>
          </a:xfrm>
        </p:spPr>
        <p:txBody>
          <a:bodyPr anchor="ctr">
            <a:noAutofit/>
          </a:bodyPr>
          <a:lstStyle/>
          <a:p>
            <a:pPr algn="ctr" eaLnBrk="1" hangingPunct="1"/>
            <a:r>
              <a:rPr lang="en-US" sz="3200" b="1" dirty="0">
                <a:latin typeface="+mn-lt"/>
              </a:rPr>
              <a:t>Export-Oriented Industrialization Strategy: Some arguments in the literature on why, in principle, it could be effective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89527" y="1403928"/>
            <a:ext cx="11139055" cy="5089236"/>
          </a:xfrm>
        </p:spPr>
        <p:txBody>
          <a:bodyPr vert="horz" lIns="91440" tIns="45720" rIns="91440" bIns="45720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b="1" dirty="0"/>
              <a:t>There are market failures in transfer of innovations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/>
              <a:t>Coordination failures </a:t>
            </a:r>
            <a:r>
              <a:rPr lang="en-US" sz="2400" dirty="0"/>
              <a:t>may make industrialization problematic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Export expansion may facilitate technology transfer through contacts with foreign firms, industry spillovers, scale economies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There may be </a:t>
            </a:r>
            <a:r>
              <a:rPr lang="en-US" sz="2400" b="1" dirty="0"/>
              <a:t>learning by doing </a:t>
            </a:r>
            <a:r>
              <a:rPr lang="en-US" sz="2400" dirty="0"/>
              <a:t>(or </a:t>
            </a:r>
            <a:r>
              <a:rPr lang="ja-JP" altLang="en-US" sz="2400" dirty="0"/>
              <a:t>“</a:t>
            </a:r>
            <a:r>
              <a:rPr lang="en-US" sz="2400" dirty="0"/>
              <a:t>watching</a:t>
            </a:r>
            <a:r>
              <a:rPr lang="ja-JP" altLang="en-US" sz="2400" dirty="0"/>
              <a:t>”</a:t>
            </a:r>
            <a:r>
              <a:rPr lang="en-US" sz="2400" dirty="0"/>
              <a:t>) effects in manufacturing sectors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Export </a:t>
            </a:r>
            <a:r>
              <a:rPr lang="en-US" sz="2400" dirty="0"/>
              <a:t>targets more visible; focus on manageable problems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 smtClean="0"/>
              <a:t>Thus</a:t>
            </a:r>
            <a:r>
              <a:rPr lang="en-US" sz="2400" b="1" dirty="0"/>
              <a:t>, export oriented industrial policy may help overcome market failures in the process of technological progress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 anchor="ctr"/>
          <a:lstStyle/>
          <a:p>
            <a:pPr algn="ctr" eaLnBrk="1" hangingPunct="1"/>
            <a:r>
              <a:rPr lang="en-US" sz="3200" b="1" dirty="0" smtClean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Industrialization Strategy Approach to Export Policy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50109"/>
            <a:ext cx="10515600" cy="4726854"/>
          </a:xfrm>
        </p:spPr>
        <p:txBody>
          <a:bodyPr vert="horz" lIns="91440" tIns="45720" rIns="91440" bIns="45720" rtlCol="0">
            <a:normAutofit/>
          </a:bodyPr>
          <a:lstStyle/>
          <a:p>
            <a:pPr lvl="1" algn="just" eaLnBrk="1" hangingPunct="1">
              <a:lnSpc>
                <a:spcPct val="150000"/>
              </a:lnSpc>
            </a:pPr>
            <a:r>
              <a:rPr lang="en-US" b="1" dirty="0"/>
              <a:t>Focus on government interventions to encourage exports, especially those with higher skill and technology content (industrial policy)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/>
              <a:t>Problem: without proper attention to incentives, industrial policies may be counterproductive too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/>
              <a:t>WTO rules and industrial policies – gray areas </a:t>
            </a:r>
            <a:r>
              <a:rPr lang="en-US" dirty="0" smtClean="0"/>
              <a:t>remain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6"/>
            <a:ext cx="10515600" cy="52156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Economic Integration:  Theory and Practice</a:t>
            </a:r>
            <a:endParaRPr lang="en-US" sz="3200" b="1" dirty="0">
              <a:latin typeface="+mn-lt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30036"/>
            <a:ext cx="10515600" cy="4846927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Economic Integration:  Theory and Practice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The growth of trade among developing countries.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/>
              <a:t>Integration encourages rational division of labor among a group of countries and increases market size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Provides opportunities for a coordinated industrial strategy to exploit economies of scale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Trade creation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/>
              <a:t>Trade diversion</a:t>
            </a:r>
          </a:p>
          <a:p>
            <a:pPr algn="just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5455" y="443344"/>
            <a:ext cx="10464800" cy="932874"/>
          </a:xfrm>
        </p:spPr>
        <p:txBody>
          <a:bodyPr anchor="ctr">
            <a:noAutofit/>
          </a:bodyPr>
          <a:lstStyle/>
          <a:p>
            <a:pPr algn="ctr" eaLnBrk="1" hangingPunct="1"/>
            <a:r>
              <a:rPr lang="en-US" sz="3200" b="1" dirty="0" smtClean="0">
                <a:latin typeface="+mn-lt"/>
              </a:rPr>
              <a:t>Trade </a:t>
            </a:r>
            <a:r>
              <a:rPr lang="en-US" sz="3200" b="1" dirty="0">
                <a:latin typeface="+mn-lt"/>
              </a:rPr>
              <a:t>Policies of Developed Countries: The Need for Reform and Resistance to New Protectionist Pressures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96291"/>
            <a:ext cx="10515600" cy="4680672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/>
            <a:r>
              <a:rPr lang="en-US" sz="2400" dirty="0"/>
              <a:t>Rich-nation economic and commercial policies matter for developing countries</a:t>
            </a:r>
          </a:p>
          <a:p>
            <a:pPr lvl="1" algn="just" eaLnBrk="1" hangingPunct="1"/>
            <a:r>
              <a:rPr lang="en-US" b="1" dirty="0"/>
              <a:t>Tariff and </a:t>
            </a:r>
            <a:r>
              <a:rPr lang="en-US" b="1" i="1" dirty="0"/>
              <a:t>non-tariff </a:t>
            </a:r>
            <a:r>
              <a:rPr lang="en-US" b="1" dirty="0"/>
              <a:t>barriers to developing country exports</a:t>
            </a:r>
          </a:p>
          <a:p>
            <a:pPr lvl="1" algn="just" eaLnBrk="1" hangingPunct="1"/>
            <a:r>
              <a:rPr lang="en-US" b="1" dirty="0"/>
              <a:t>Adjustment assistance for displaced workers</a:t>
            </a:r>
          </a:p>
          <a:p>
            <a:pPr lvl="1" algn="just" eaLnBrk="1" hangingPunct="1"/>
            <a:r>
              <a:rPr lang="en-US" b="1" dirty="0"/>
              <a:t>General impact of economic policy </a:t>
            </a:r>
          </a:p>
          <a:p>
            <a:pPr algn="just" eaLnBrk="1" hangingPunct="1"/>
            <a:r>
              <a:rPr lang="en-US" sz="2400" dirty="0"/>
              <a:t>World Trade Organization </a:t>
            </a:r>
          </a:p>
          <a:p>
            <a:pPr algn="just" eaLnBrk="1" hangingPunct="1"/>
            <a:r>
              <a:rPr lang="en-US" sz="2400" dirty="0"/>
              <a:t>Despite 8 liberalization rounds over 50 years, trade barriers remain in place in agriculture; and, through various mechanisms, to a degree in other sectors</a:t>
            </a:r>
          </a:p>
          <a:p>
            <a:pPr algn="just" eaLnBrk="1" hangingPunct="1"/>
            <a:r>
              <a:rPr lang="en-US" sz="2400" dirty="0"/>
              <a:t>Doha Development Round begun 2001 tilted the nominal focus to needs of developing world; </a:t>
            </a:r>
            <a:r>
              <a:rPr lang="en-US" sz="2400" dirty="0" smtClean="0"/>
              <a:t>but could not </a:t>
            </a:r>
            <a:r>
              <a:rPr lang="en-US" sz="2400" dirty="0" err="1" smtClean="0"/>
              <a:t>succed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697057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+mn-lt"/>
              </a:rPr>
              <a:t>International </a:t>
            </a:r>
            <a:r>
              <a:rPr lang="en-US" sz="3600" b="1" dirty="0">
                <a:latin typeface="+mn-lt"/>
              </a:rPr>
              <a:t>Trade: Some Key </a:t>
            </a:r>
            <a:r>
              <a:rPr lang="en-US" sz="3600" b="1" dirty="0" smtClean="0">
                <a:latin typeface="+mn-lt"/>
              </a:rPr>
              <a:t>Issues</a:t>
            </a:r>
            <a:endParaRPr lang="en-US" sz="3600" b="1" dirty="0">
              <a:latin typeface="+mn-lt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57745"/>
            <a:ext cx="10515600" cy="4819218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The Importance of Exports to Different Developing Nations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Importance of exports to developing nations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Exports of developing countries are generally less diversified than those of developed countries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Merchandise exports as a share of GDP are often higher for developing countries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49382"/>
            <a:ext cx="10515600" cy="544946"/>
          </a:xfrm>
        </p:spPr>
        <p:txBody>
          <a:bodyPr anchor="ctr"/>
          <a:lstStyle/>
          <a:p>
            <a:r>
              <a:rPr lang="en-US" sz="2400" b="1" dirty="0"/>
              <a:t>Table 12.1  Structure of merchandise exports: Selected Countries, 2012</a:t>
            </a:r>
            <a:endParaRPr lang="en-GB" sz="2400" b="1" dirty="0"/>
          </a:p>
        </p:txBody>
      </p:sp>
      <p:pic>
        <p:nvPicPr>
          <p:cNvPr id="2" name="Picture 1" descr="tbl12_0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1" y="969819"/>
            <a:ext cx="11342254" cy="56618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85407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3200" b="1" dirty="0">
                <a:latin typeface="+mn-lt"/>
              </a:rPr>
              <a:t>Demand Elasticities and Export Earning Instability</a:t>
            </a:r>
            <a:endParaRPr lang="en-GB" sz="3200" b="1" dirty="0">
              <a:latin typeface="+mn-lt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68582"/>
            <a:ext cx="10515600" cy="4708381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Often </a:t>
            </a:r>
            <a:r>
              <a:rPr lang="en-US" b="1" dirty="0"/>
              <a:t>low price elasticity of demand for agricultural </a:t>
            </a:r>
            <a:r>
              <a:rPr lang="en-US" dirty="0"/>
              <a:t>commodities but supply shocks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Often low price elasticity of supply for basic commodities but demand shocks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Result can be export earnings instability; risks to income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Also, </a:t>
            </a:r>
            <a:r>
              <a:rPr lang="en-US" b="1" dirty="0"/>
              <a:t>low </a:t>
            </a:r>
            <a:r>
              <a:rPr lang="en-US" b="1" i="1" dirty="0"/>
              <a:t>income </a:t>
            </a:r>
            <a:r>
              <a:rPr lang="en-US" b="1" dirty="0"/>
              <a:t>elasticity of demand for primary products</a:t>
            </a:r>
            <a:r>
              <a:rPr lang="en-US" dirty="0"/>
              <a:t>:</a:t>
            </a:r>
          </a:p>
          <a:p>
            <a:pPr eaLnBrk="1" hangingPunct="1">
              <a:lnSpc>
                <a:spcPct val="15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844839"/>
          </a:xfrm>
        </p:spPr>
        <p:txBody>
          <a:bodyPr anchor="ctr"/>
          <a:lstStyle/>
          <a:p>
            <a:pPr eaLnBrk="1" hangingPunct="1"/>
            <a:r>
              <a:rPr lang="en-US" sz="2800" b="1" dirty="0">
                <a:latin typeface="+mn-lt"/>
              </a:rPr>
              <a:t>The Terms of Trade and the Prebisch-Singer Hypothesis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24000"/>
            <a:ext cx="10515600" cy="4652963"/>
          </a:xfrm>
        </p:spPr>
        <p:txBody>
          <a:bodyPr vert="horz" lIns="91440" tIns="45720" rIns="91440" bIns="45720" rtlCol="0">
            <a:norm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dirty="0"/>
              <a:t>Total export earnings depend upon: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sz="2800" b="1" dirty="0"/>
              <a:t>Total volume of exports sold; and,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sz="2800" b="1" dirty="0"/>
              <a:t>Price paid for exports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dirty="0"/>
              <a:t>Prebisch and Singer argued commodity export prices fall over time, so developing countries lose revenue unless they can continually increase export volumes 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b="1" dirty="0"/>
              <a:t>They concluded that developing countries need to avoid dependence on primary exports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Some recent evidence is reported in Box 12.1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sz="3200" b="1" dirty="0">
                <a:latin typeface="+mn-lt"/>
              </a:rPr>
              <a:t>12.3 The Traditional Theory of International Trade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33236"/>
            <a:ext cx="10515600" cy="4643727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Comparative advantage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/>
              <a:t>specialization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Relative factor endowments and international specialization: the Neoclassical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err="1" smtClean="0"/>
              <a:t>Heckscher</a:t>
            </a:r>
            <a:r>
              <a:rPr lang="en-US" sz="2800" dirty="0" smtClean="0"/>
              <a:t> </a:t>
            </a:r>
            <a:r>
              <a:rPr lang="en-US" sz="2800" dirty="0"/>
              <a:t>and Ohlin (factor endowment theory)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Different products require productive factors in different ratios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b="1" dirty="0"/>
              <a:t>Countries have different endowments of factors of 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2727" y="365126"/>
            <a:ext cx="10661073" cy="789420"/>
          </a:xfrm>
        </p:spPr>
        <p:txBody>
          <a:bodyPr anchor="ctr">
            <a:normAutofit/>
          </a:bodyPr>
          <a:lstStyle/>
          <a:p>
            <a:pPr algn="just" eaLnBrk="1" hangingPunct="1"/>
            <a:r>
              <a:rPr lang="en-US" sz="2400" b="1" dirty="0" smtClean="0">
                <a:latin typeface="+mn-lt"/>
              </a:rPr>
              <a:t>Trade </a:t>
            </a:r>
            <a:r>
              <a:rPr lang="en-US" sz="2400" b="1" dirty="0">
                <a:latin typeface="+mn-lt"/>
              </a:rPr>
              <a:t>with Variable Factor Proportions and Different Factor Endowments</a:t>
            </a:r>
            <a:endParaRPr lang="en-GB" sz="2400" b="1" dirty="0">
              <a:latin typeface="+mn-lt"/>
            </a:endParaRPr>
          </a:p>
        </p:txBody>
      </p:sp>
      <p:pic>
        <p:nvPicPr>
          <p:cNvPr id="3" name="Picture 2" descr="fig12_01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1" y="1600200"/>
            <a:ext cx="9065871" cy="47082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D35-EEC9-4C07-A044-D715B4E806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1904</Words>
  <Application>Microsoft Office PowerPoint</Application>
  <PresentationFormat>Widescreen</PresentationFormat>
  <Paragraphs>249</Paragraphs>
  <Slides>36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Times</vt:lpstr>
      <vt:lpstr>Times New Roman</vt:lpstr>
      <vt:lpstr>ヒラギノ角ゴ Pro W3</vt:lpstr>
      <vt:lpstr>Office Theme</vt:lpstr>
      <vt:lpstr>Equation</vt:lpstr>
      <vt:lpstr>Chapter 12  International Trade Theory  and Development Strategy</vt:lpstr>
      <vt:lpstr>International Trade: Some Key Issues</vt:lpstr>
      <vt:lpstr>International Trade: Some Key Issues</vt:lpstr>
      <vt:lpstr>International Trade: Some Key Issues</vt:lpstr>
      <vt:lpstr>Table 12.1  Structure of merchandise exports: Selected Countries, 2012</vt:lpstr>
      <vt:lpstr>Demand Elasticities and Export Earning Instability</vt:lpstr>
      <vt:lpstr>The Terms of Trade and the Prebisch-Singer Hypothesis</vt:lpstr>
      <vt:lpstr>12.3 The Traditional Theory of International Trade</vt:lpstr>
      <vt:lpstr>Trade with Variable Factor Proportions and Different Factor Endowments</vt:lpstr>
      <vt:lpstr>Trade with Variable Factor Proportions and Different Factor Endowments (continued)</vt:lpstr>
      <vt:lpstr>The Traditional Theory of International Trade (cont’d)</vt:lpstr>
      <vt:lpstr>12.3 The Traditional Theory of International Trade</vt:lpstr>
      <vt:lpstr>The Critique of Traditional Free-Trade Theory, in the Context of Developing-Country Experience </vt:lpstr>
      <vt:lpstr>The Critique of Traditional Free-Trade Theory, in the Context of Developing-Country Experience </vt:lpstr>
      <vt:lpstr>The Critique of Traditional Free-Trade Theory, in the Context of Developing-Country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Traditional Trade Strategies and Policy Mechanisms for Development: Export Promotion versus Import Substitution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 12.4  Free-Market and Controlled Rates of Foreign Exchange</vt:lpstr>
      <vt:lpstr>PowerPoint Presentation</vt:lpstr>
      <vt:lpstr>PowerPoint Presentation</vt:lpstr>
      <vt:lpstr>PowerPoint Presentation</vt:lpstr>
      <vt:lpstr>Export-Oriented Industrialization Strategy: Some arguments in the literature on why, in principle, it could be effective</vt:lpstr>
      <vt:lpstr>The Industrialization Strategy Approach to Export Policy</vt:lpstr>
      <vt:lpstr>Economic Integration:  Theory and Practice</vt:lpstr>
      <vt:lpstr>Trade Policies of Developed Countries: The Need for Reform and Resistance to New Protectionist Pressures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2023-06-11T19:06:34Z</dcterms:created>
  <dcterms:modified xsi:type="dcterms:W3CDTF">2023-06-11T20:14:45Z</dcterms:modified>
</cp:coreProperties>
</file>