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sldIdLst>
    <p:sldId id="345" r:id="rId2"/>
    <p:sldId id="342" r:id="rId3"/>
    <p:sldId id="289" r:id="rId4"/>
    <p:sldId id="291" r:id="rId5"/>
    <p:sldId id="295" r:id="rId6"/>
    <p:sldId id="296" r:id="rId7"/>
    <p:sldId id="297" r:id="rId8"/>
    <p:sldId id="258" r:id="rId9"/>
    <p:sldId id="350" r:id="rId10"/>
    <p:sldId id="284" r:id="rId11"/>
    <p:sldId id="285" r:id="rId12"/>
    <p:sldId id="306" r:id="rId13"/>
    <p:sldId id="308" r:id="rId14"/>
    <p:sldId id="299" r:id="rId15"/>
    <p:sldId id="300" r:id="rId16"/>
    <p:sldId id="279" r:id="rId17"/>
    <p:sldId id="281" r:id="rId18"/>
    <p:sldId id="329" r:id="rId19"/>
    <p:sldId id="331" r:id="rId20"/>
    <p:sldId id="349" r:id="rId21"/>
    <p:sldId id="333" r:id="rId22"/>
    <p:sldId id="337" r:id="rId23"/>
    <p:sldId id="347" r:id="rId24"/>
    <p:sldId id="313" r:id="rId25"/>
    <p:sldId id="315" r:id="rId26"/>
    <p:sldId id="338" r:id="rId27"/>
    <p:sldId id="340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9"/>
    <p:restoredTop sz="92135"/>
  </p:normalViewPr>
  <p:slideViewPr>
    <p:cSldViewPr>
      <p:cViewPr varScale="1">
        <p:scale>
          <a:sx n="63" d="100"/>
          <a:sy n="63" d="100"/>
        </p:scale>
        <p:origin x="12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5F585-C0A0-4BE3-9C49-E8B2C7216352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E530B-BECC-4F2D-8746-69F9494D1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335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0255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4674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5119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5521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2741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7823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© Kenneth A. Reinert,  Cambridge University Press 2021</a:t>
            </a:r>
            <a:endParaRPr lang="en-US" altLang="en-US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BDA208C-0688-451A-BF7D-CB40AAA901C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127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© Kenneth A. Reinert,  Cambridge University Press 2021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841A66-284C-4A22-A49E-DC0CACB3BCC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© Kenneth A. Reinert,  Cambridge University Press 2021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A4B6D9-72D8-48FE-89F1-8A6E90EFC9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© Kenneth A. Reinert,  Cambridge University Press 2021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945742-A09E-4108-97F0-EC14CBAB3DD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© Kenneth A. Reinert,  Cambridge University Press 2021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D853BE-A1DA-4E80-A1E7-8B16AD483EE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© Kenneth A. Reinert,  Cambridge University Press 2021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86DA7B-245A-4581-9C64-12541CBEEEE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© Kenneth A. Reinert,  Cambridge University Press 2021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5BA80E-3BFD-472F-AE02-49E3938DE3F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© Kenneth A. Reinert,  Cambridge University Press 2021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4E657D-427E-49A8-AE2B-01495987257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© Kenneth A. Reinert,  Cambridge University Press 2021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AA6922-3B73-47B7-AFF6-98D87648B9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© Kenneth A. Reinert,  Cambridge University Press 2021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E85FAF-C9CB-4BC9-9447-470DEB033C1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© Kenneth A. Reinert,  Cambridge University Press 2021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0799C-F568-49FA-B969-71232FD780A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r>
              <a:rPr lang="en-US" altLang="en-US" smtClean="0"/>
              <a:t>© Kenneth A. Reinert,  Cambridge University Press 2021</a:t>
            </a:r>
            <a:endParaRPr lang="en-US" alt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244241F1-C488-4FAA-B18B-3106F568F33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277018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Trade and </a:t>
            </a:r>
            <a:r>
              <a:rPr lang="en-US" b="1" dirty="0" smtClean="0">
                <a:solidFill>
                  <a:schemeClr val="tx1"/>
                </a:solidFill>
              </a:rPr>
              <a:t>Environment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Introduction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657D-427E-49A8-AE2B-014959872571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635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4318-E20B-0142-BD9C-1DAD09BC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Expansion of international trade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96934-A60E-894B-BB16-C03DCA9A4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r>
              <a:rPr lang="en-US" dirty="0"/>
              <a:t>There are many reasons for the expansion of world trade: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Transportation</a:t>
            </a:r>
            <a:r>
              <a:rPr lang="en-US" dirty="0"/>
              <a:t>: the container shipping revolution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Technology</a:t>
            </a:r>
            <a:r>
              <a:rPr lang="en-US" dirty="0"/>
              <a:t>: information and communication technology (ICT)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Tariffs</a:t>
            </a:r>
            <a:r>
              <a:rPr lang="en-US" dirty="0"/>
              <a:t>: trade liberalization</a:t>
            </a:r>
          </a:p>
          <a:p>
            <a:pPr lvl="1"/>
            <a:r>
              <a:rPr lang="en-US" dirty="0"/>
              <a:t>Entry of China: market reforms beginning in the late 1970s; joining the World Trade Organization (WTO) in 2001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5742-A09E-4108-97F0-EC14CBAB3DD7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1591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Figure 1.2 Exports as a percentage of GDP, China and Germany, 1990 to 2018. Source: World Bank, World Development Indicators</a:t>
            </a:r>
            <a:r>
              <a:rPr lang="en-US" sz="3200" dirty="0">
                <a:solidFill>
                  <a:schemeClr val="tx1"/>
                </a:solidFill>
              </a:rPr>
              <a:t/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5" name="Picture 2" descr="D:\Upload_Haripriya\05-07-2020\reinert\JPEG\Kenneth A. Reinert_Chapter1\Kenneth A. Reinert_fig. 1_2.jpg">
            <a:extLst>
              <a:ext uri="{FF2B5EF4-FFF2-40B4-BE49-F238E27FC236}">
                <a16:creationId xmlns:a16="http://schemas.microsoft.com/office/drawing/2014/main" id="{ED07506C-B4AE-FD41-8134-96AE76711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497731" cy="4860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EAC5D1-077C-7147-BFDF-1AB67643CE03}"/>
              </a:ext>
            </a:extLst>
          </p:cNvPr>
          <p:cNvSpPr/>
          <p:nvPr/>
        </p:nvSpPr>
        <p:spPr>
          <a:xfrm>
            <a:off x="3429000" y="4191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" pitchFamily="2" charset="0"/>
              </a:rPr>
              <a:t>China’s exports as a percentage of GDP are substantially lower than those of Germany and</a:t>
            </a:r>
          </a:p>
          <a:p>
            <a:r>
              <a:rPr lang="en-US" dirty="0">
                <a:solidFill>
                  <a:srgbClr val="C00000"/>
                </a:solidFill>
                <a:latin typeface="Times" pitchFamily="2" charset="0"/>
              </a:rPr>
              <a:t>have been decreasing since 2006.</a:t>
            </a:r>
            <a:endParaRPr lang="en-US" dirty="0">
              <a:solidFill>
                <a:srgbClr val="C00000"/>
              </a:solidFill>
              <a:effectLst/>
              <a:latin typeface="Times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5742-A09E-4108-97F0-EC14CBAB3DD7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9391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Gains from Trade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How </a:t>
            </a:r>
            <a:r>
              <a:rPr lang="en-US" dirty="0"/>
              <a:t>could a country that is the most (least) efficient producer of everything gain from trade? • </a:t>
            </a:r>
            <a:endParaRPr lang="en-US" dirty="0" smtClean="0"/>
          </a:p>
          <a:p>
            <a:pPr algn="just"/>
            <a:r>
              <a:rPr lang="en-US" dirty="0" smtClean="0"/>
              <a:t>Countries </a:t>
            </a:r>
            <a:r>
              <a:rPr lang="en-US" dirty="0"/>
              <a:t>can specialize in production, while consuming many goods and services through trade.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5742-A09E-4108-97F0-EC14CBAB3DD7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7363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Gains from Trade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– </a:t>
            </a:r>
            <a:r>
              <a:rPr lang="en-US" b="1" dirty="0"/>
              <a:t>Gains from trade, explaining patterns of trade, effects of government policies on trade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5742-A09E-4108-97F0-EC14CBAB3DD7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9172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tx1"/>
                </a:solidFill>
              </a:rPr>
              <a:t>Free </a:t>
            </a:r>
            <a:r>
              <a:rPr lang="en-US" altLang="en-US" b="1" dirty="0" smtClean="0">
                <a:solidFill>
                  <a:schemeClr val="tx1"/>
                </a:solidFill>
              </a:rPr>
              <a:t>Trade or </a:t>
            </a:r>
            <a:r>
              <a:rPr lang="en-US" altLang="en-US" b="1" dirty="0">
                <a:solidFill>
                  <a:schemeClr val="tx1"/>
                </a:solidFill>
              </a:rPr>
              <a:t>Trade Barriers</a:t>
            </a:r>
            <a:r>
              <a:rPr lang="en-US" altLang="en-US" b="1" dirty="0" smtClean="0">
                <a:solidFill>
                  <a:schemeClr val="tx1"/>
                </a:solidFill>
              </a:rPr>
              <a:t>?</a:t>
            </a:r>
            <a:endParaRPr lang="en-US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en-US" dirty="0" smtClean="0"/>
              <a:t>Many people argue that governments should regulate trade in order to protect industries and jobs from foreign competition</a:t>
            </a:r>
          </a:p>
          <a:p>
            <a:pPr lvl="1"/>
            <a:r>
              <a:rPr lang="en-US" altLang="en-US" dirty="0" smtClean="0"/>
              <a:t>This is known as protectionism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en-US" dirty="0" smtClean="0"/>
              <a:t>Many nations set up trade barriers in order to provide protectionism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5742-A09E-4108-97F0-EC14CBAB3DD7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5537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</a:rPr>
              <a:t>Free Trade or Trade Barriers?</a:t>
            </a:r>
            <a:endParaRPr lang="en-US" altLang="en-US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Trade barriers...trade restrictions that prevent foreign products or services from freely entering a nation’s territory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Import quotas...limits on the amount that can be imported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Voluntary Export Restraints...self imposed export restraint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5742-A09E-4108-97F0-EC14CBAB3DD7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455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8620"/>
            <a:ext cx="8229600" cy="1093787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Impacts of Trade </a:t>
            </a:r>
            <a:r>
              <a:rPr lang="en-US" sz="4000" b="1" dirty="0">
                <a:solidFill>
                  <a:schemeClr val="tx1"/>
                </a:solidFill>
              </a:rPr>
              <a:t>on </a:t>
            </a:r>
            <a:r>
              <a:rPr lang="en-US" sz="4000" b="1" dirty="0" smtClean="0">
                <a:solidFill>
                  <a:schemeClr val="tx1"/>
                </a:solidFill>
              </a:rPr>
              <a:t>Development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algn="just"/>
            <a:r>
              <a:rPr lang="en-US" sz="2400" dirty="0"/>
              <a:t>Different ways of defining development:</a:t>
            </a:r>
          </a:p>
          <a:p>
            <a:pPr lvl="1" algn="just"/>
            <a:r>
              <a:rPr lang="en-US" sz="2400" dirty="0"/>
              <a:t>Mainstream economics: </a:t>
            </a:r>
            <a:r>
              <a:rPr lang="en-US" sz="2400" b="1" dirty="0"/>
              <a:t>gross domestic product per capita</a:t>
            </a:r>
            <a:r>
              <a:rPr lang="en-US" sz="2400" dirty="0"/>
              <a:t> (the average value of production produced by a citizen of a country)</a:t>
            </a:r>
          </a:p>
          <a:p>
            <a:pPr lvl="2" algn="just"/>
            <a:r>
              <a:rPr lang="en-US" sz="2400" dirty="0"/>
              <a:t>Limitation: GDP is </a:t>
            </a:r>
            <a:r>
              <a:rPr lang="en-US" sz="2400" i="1" dirty="0"/>
              <a:t>not</a:t>
            </a:r>
            <a:r>
              <a:rPr lang="en-US" sz="2400" dirty="0"/>
              <a:t> a measure of welfare</a:t>
            </a:r>
          </a:p>
          <a:p>
            <a:pPr lvl="2" algn="just"/>
            <a:r>
              <a:rPr lang="en-US" sz="2400" b="1" dirty="0" smtClean="0"/>
              <a:t>Human </a:t>
            </a:r>
            <a:r>
              <a:rPr lang="en-US" sz="2400" b="1" dirty="0"/>
              <a:t>Development Index</a:t>
            </a:r>
            <a:r>
              <a:rPr lang="en-US" sz="2400" dirty="0"/>
              <a:t> (HDI), developed by the UNDP</a:t>
            </a:r>
          </a:p>
          <a:p>
            <a:pPr lvl="3" algn="just"/>
            <a:r>
              <a:rPr lang="en-US" sz="2400" dirty="0"/>
              <a:t>Per capita income</a:t>
            </a:r>
          </a:p>
          <a:p>
            <a:pPr lvl="3" algn="just"/>
            <a:r>
              <a:rPr lang="en-US" sz="2400" dirty="0"/>
              <a:t>Average life expectancy</a:t>
            </a:r>
          </a:p>
          <a:p>
            <a:pPr lvl="3" algn="just"/>
            <a:r>
              <a:rPr lang="en-US" sz="2400" dirty="0"/>
              <a:t>Average levels of education</a:t>
            </a:r>
          </a:p>
          <a:p>
            <a:pPr algn="just"/>
            <a:r>
              <a:rPr lang="en-US" sz="2400" dirty="0"/>
              <a:t>Development outcomes vary </a:t>
            </a:r>
            <a:r>
              <a:rPr lang="en-US" sz="2400" i="1" dirty="0"/>
              <a:t>widely </a:t>
            </a:r>
            <a:r>
              <a:rPr lang="en-US" sz="2400" dirty="0"/>
              <a:t>across countries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5742-A09E-4108-97F0-EC14CBAB3DD7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/>
          <a:lstStyle/>
          <a:p>
            <a:pPr algn="just" eaLnBrk="1" hangingPunct="1"/>
            <a:r>
              <a:rPr lang="en-US" sz="2400" b="1" dirty="0">
                <a:solidFill>
                  <a:schemeClr val="tx1"/>
                </a:solidFill>
              </a:rPr>
              <a:t>Table 1.1. Measures of Living Standards (2017). 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Sources: </a:t>
            </a:r>
            <a:r>
              <a:rPr lang="en-US" sz="2400" b="1" dirty="0" err="1">
                <a:solidFill>
                  <a:schemeClr val="tx1"/>
                </a:solidFill>
              </a:rPr>
              <a:t>databank.worldbank.org</a:t>
            </a:r>
            <a:r>
              <a:rPr lang="en-US" sz="2400" b="1" dirty="0">
                <a:solidFill>
                  <a:schemeClr val="tx1"/>
                </a:solidFill>
              </a:rPr>
              <a:t>; </a:t>
            </a:r>
            <a:r>
              <a:rPr lang="en-US" sz="2400" b="1" dirty="0" err="1">
                <a:solidFill>
                  <a:schemeClr val="tx1"/>
                </a:solidFill>
              </a:rPr>
              <a:t>hdi.undp.org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7" name="Picture 2" descr="D:\Upload_Haripriya\05-07-2020\reinert\Kenneth A. Reinert_table. 1_1.jpg">
            <a:extLst>
              <a:ext uri="{FF2B5EF4-FFF2-40B4-BE49-F238E27FC236}">
                <a16:creationId xmlns:a16="http://schemas.microsoft.com/office/drawing/2014/main" id="{C16B9C53-7ABF-8F44-B845-83B7C867E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33" y="2176462"/>
            <a:ext cx="8121567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5742-A09E-4108-97F0-EC14CBAB3DD7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</a:rPr>
              <a:t>Trade, Development and </a:t>
            </a:r>
            <a:r>
              <a:rPr lang="en-US" altLang="en-US" sz="3200" b="1" dirty="0" smtClean="0">
                <a:solidFill>
                  <a:schemeClr val="tx1"/>
                </a:solidFill>
              </a:rPr>
              <a:t>Environment : </a:t>
            </a:r>
            <a:r>
              <a:rPr lang="en-US" altLang="en-US" sz="3200" b="1" dirty="0" smtClean="0">
                <a:solidFill>
                  <a:schemeClr val="tx1"/>
                </a:solidFill>
              </a:rPr>
              <a:t>The Basic Issues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 rIns="91440"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Environmental issues affect, and are affected by, economic development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dirty="0" smtClean="0"/>
              <a:t>Classic market failures </a:t>
            </a:r>
            <a:r>
              <a:rPr lang="en-US" altLang="en-US" sz="2800" dirty="0" smtClean="0"/>
              <a:t>lead to too much environmental degradation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Poverty and lack of education may also lead to </a:t>
            </a:r>
            <a:r>
              <a:rPr lang="en-US" altLang="en-US" sz="2800" b="1" dirty="0" smtClean="0"/>
              <a:t>non-sustainable use of environmental resources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dirty="0" smtClean="0"/>
              <a:t>Global warming </a:t>
            </a:r>
            <a:r>
              <a:rPr lang="en-US" altLang="en-US" sz="2800" dirty="0" smtClean="0"/>
              <a:t>and attendant climate change is a growing concern in developing countries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6922-3B73-47B7-AFF6-98D87648B919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1239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algn="just" eaLnBrk="1" hangingPunct="1"/>
            <a:r>
              <a:rPr lang="en-US" sz="2800" b="1" dirty="0">
                <a:solidFill>
                  <a:schemeClr val="tx1"/>
                </a:solidFill>
              </a:rPr>
              <a:t>Trade, Development and </a:t>
            </a:r>
            <a:r>
              <a:rPr lang="en-US" altLang="en-US" sz="2800" b="1" dirty="0" smtClean="0">
                <a:solidFill>
                  <a:schemeClr val="tx1"/>
                </a:solidFill>
              </a:rPr>
              <a:t>Environment: </a:t>
            </a:r>
            <a:r>
              <a:rPr lang="en-US" altLang="en-US" sz="2800" b="1" dirty="0">
                <a:solidFill>
                  <a:schemeClr val="tx1"/>
                </a:solidFill>
              </a:rPr>
              <a:t>The Basic Issues</a:t>
            </a:r>
            <a:endParaRPr lang="en-US" alt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 rIns="91440"/>
          <a:lstStyle/>
          <a:p>
            <a:pPr algn="just" eaLnBrk="1" hangingPunct="1"/>
            <a:r>
              <a:rPr lang="en-US" altLang="en-US" sz="2400" b="1" dirty="0" smtClean="0"/>
              <a:t>Sustainable development </a:t>
            </a:r>
            <a:r>
              <a:rPr lang="en-US" altLang="en-US" sz="2400" dirty="0" smtClean="0"/>
              <a:t>has been defined as “meeting the needs of present generation without compromising the wellbeing of future generations”</a:t>
            </a:r>
          </a:p>
          <a:p>
            <a:pPr algn="just" eaLnBrk="1" hangingPunct="1"/>
            <a:r>
              <a:rPr lang="en-US" altLang="en-US" sz="2400" dirty="0" smtClean="0"/>
              <a:t>So, </a:t>
            </a:r>
            <a:r>
              <a:rPr lang="en-US" altLang="en-US" sz="2400" b="1" dirty="0" smtClean="0"/>
              <a:t>running down the capital stock </a:t>
            </a:r>
            <a:r>
              <a:rPr lang="en-US" altLang="en-US" sz="2400" dirty="0" smtClean="0"/>
              <a:t>is not consistent with the idea of sustainability</a:t>
            </a:r>
          </a:p>
          <a:p>
            <a:pPr algn="just" eaLnBrk="1" hangingPunct="1"/>
            <a:r>
              <a:rPr lang="en-US" altLang="en-US" sz="2400" dirty="0" smtClean="0"/>
              <a:t>In </a:t>
            </a:r>
            <a:r>
              <a:rPr lang="en-US" altLang="en-US" sz="2400" dirty="0" smtClean="0"/>
              <a:t>developing countries, environmental capital is generally a larger fraction of total capital </a:t>
            </a:r>
            <a:endParaRPr lang="en-US" altLang="en-US" sz="2400" dirty="0" smtClean="0"/>
          </a:p>
          <a:p>
            <a:pPr algn="just" eaLnBrk="1" hangingPunct="1"/>
            <a:r>
              <a:rPr lang="en-US" altLang="en-US" sz="2400" b="1" dirty="0"/>
              <a:t>Environmental Degradation</a:t>
            </a:r>
            <a:endParaRPr lang="en-US" altLang="en-US" sz="2400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6922-3B73-47B7-AFF6-98D87648B919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8218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Trade and Environment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 smtClean="0"/>
              <a:t>What is relationship between </a:t>
            </a:r>
            <a:r>
              <a:rPr lang="en-US" sz="3200" dirty="0"/>
              <a:t>Trade and </a:t>
            </a:r>
            <a:r>
              <a:rPr lang="en-US" sz="3200" dirty="0" smtClean="0"/>
              <a:t>Environment?</a:t>
            </a:r>
            <a:endParaRPr lang="en-US" sz="3200" dirty="0" smtClean="0"/>
          </a:p>
          <a:p>
            <a:pPr algn="just"/>
            <a:r>
              <a:rPr lang="en-US" sz="3200" dirty="0" smtClean="0"/>
              <a:t>How  </a:t>
            </a:r>
            <a:r>
              <a:rPr lang="en-US" sz="3200" dirty="0" smtClean="0"/>
              <a:t>trade may affect </a:t>
            </a:r>
            <a:r>
              <a:rPr lang="en-US" sz="3200" dirty="0" smtClean="0"/>
              <a:t>environment?</a:t>
            </a:r>
          </a:p>
          <a:p>
            <a:pPr algn="just"/>
            <a:r>
              <a:rPr lang="en-US" sz="3200" dirty="0"/>
              <a:t>How </a:t>
            </a:r>
            <a:r>
              <a:rPr lang="en-US" sz="3200" dirty="0" smtClean="0"/>
              <a:t>environment may affect trade? 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5742-A09E-4108-97F0-EC14CBAB3DD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7469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6922-3B73-47B7-AFF6-98D87648B919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78486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603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z="2800" b="1" dirty="0">
                <a:solidFill>
                  <a:schemeClr val="tx1"/>
                </a:solidFill>
              </a:rPr>
              <a:t>Trade, Development and </a:t>
            </a:r>
            <a:r>
              <a:rPr lang="en-US" altLang="en-US" sz="2800" b="1" dirty="0">
                <a:solidFill>
                  <a:schemeClr val="tx1"/>
                </a:solidFill>
              </a:rPr>
              <a:t>Environment : The Basic Issues</a:t>
            </a:r>
            <a:endParaRPr lang="en-US" altLang="en-US" sz="2800" dirty="0" smtClean="0"/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7638"/>
            <a:ext cx="8229600" cy="4713287"/>
          </a:xfrm>
        </p:spPr>
        <p:txBody>
          <a:bodyPr rIns="91440"/>
          <a:lstStyle/>
          <a:p>
            <a:pPr eaLnBrk="1" hangingPunct="1"/>
            <a:r>
              <a:rPr lang="en-US" altLang="en-US" sz="2800" b="1" dirty="0" smtClean="0"/>
              <a:t>Environmental </a:t>
            </a:r>
            <a:r>
              <a:rPr lang="en-US" altLang="en-US" sz="2800" b="1" dirty="0" smtClean="0"/>
              <a:t>problems have consequences </a:t>
            </a:r>
            <a:r>
              <a:rPr lang="en-US" altLang="en-US" sz="2800" dirty="0" smtClean="0"/>
              <a:t>both for health and productivity</a:t>
            </a:r>
          </a:p>
          <a:p>
            <a:pPr lvl="1" eaLnBrk="1" hangingPunct="1"/>
            <a:r>
              <a:rPr lang="en-US" altLang="en-US" sz="2800" dirty="0" smtClean="0"/>
              <a:t>Loss of agricultural productivity </a:t>
            </a:r>
          </a:p>
          <a:p>
            <a:pPr lvl="1" eaLnBrk="1" hangingPunct="1"/>
            <a:r>
              <a:rPr lang="en-US" altLang="en-US" sz="2800" dirty="0" smtClean="0"/>
              <a:t>Prevalence of unsanitary conditions created by lack of clean water and sanitation</a:t>
            </a:r>
          </a:p>
          <a:p>
            <a:pPr lvl="1" eaLnBrk="1" hangingPunct="1"/>
            <a:r>
              <a:rPr lang="en-US" altLang="en-US" sz="2800" dirty="0" smtClean="0"/>
              <a:t>Dependence on biomass fuels and pollution</a:t>
            </a:r>
          </a:p>
          <a:p>
            <a:pPr lvl="1" eaLnBrk="1" hangingPunct="1"/>
            <a:r>
              <a:rPr lang="en-US" altLang="en-US" sz="2800" dirty="0" smtClean="0"/>
              <a:t>Airborne pollutants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6922-3B73-47B7-AFF6-98D87648B919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7432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>
          <a:xfrm>
            <a:off x="457200" y="277813"/>
            <a:ext cx="8229600" cy="636587"/>
          </a:xfrm>
        </p:spPr>
        <p:txBody>
          <a:bodyPr anchor="ctr"/>
          <a:lstStyle/>
          <a:p>
            <a:pPr eaLnBrk="1" hangingPunct="1"/>
            <a:r>
              <a:rPr lang="en-US" altLang="en-US" sz="2400" b="1" dirty="0" smtClean="0">
                <a:solidFill>
                  <a:schemeClr val="tx1"/>
                </a:solidFill>
              </a:rPr>
              <a:t>Some impacts 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in 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Developing Countries identified by IPCC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4294967295"/>
          </p:nvPr>
        </p:nvSpPr>
        <p:spPr>
          <a:xfrm>
            <a:off x="457200" y="914400"/>
            <a:ext cx="8229600" cy="5216525"/>
          </a:xfrm>
        </p:spPr>
        <p:txBody>
          <a:bodyPr rIns="91440"/>
          <a:lstStyle/>
          <a:p>
            <a:pPr eaLnBrk="1" hangingPunct="1"/>
            <a:r>
              <a:rPr lang="en-US" altLang="en-US" sz="2400" b="1" dirty="0" smtClean="0"/>
              <a:t>increased </a:t>
            </a:r>
            <a:r>
              <a:rPr lang="en-US" altLang="en-US" sz="2400" b="1" dirty="0" smtClean="0"/>
              <a:t>severity of storms with heavy flooding and erosion </a:t>
            </a:r>
          </a:p>
          <a:p>
            <a:pPr algn="just" eaLnBrk="1" hangingPunct="1"/>
            <a:r>
              <a:rPr lang="en-US" altLang="en-US" sz="2400" dirty="0" smtClean="0"/>
              <a:t>longer and more severe heat waves</a:t>
            </a:r>
          </a:p>
          <a:p>
            <a:pPr algn="just" eaLnBrk="1" hangingPunct="1"/>
            <a:r>
              <a:rPr lang="en-US" altLang="en-US" sz="2400" dirty="0" smtClean="0"/>
              <a:t>reduced summer river flow and water shortages </a:t>
            </a:r>
          </a:p>
          <a:p>
            <a:pPr algn="just" eaLnBrk="1" hangingPunct="1"/>
            <a:r>
              <a:rPr lang="en-US" altLang="en-US" sz="2400" dirty="0" smtClean="0"/>
              <a:t>decreased grain yields</a:t>
            </a:r>
          </a:p>
          <a:p>
            <a:pPr algn="just" eaLnBrk="1" hangingPunct="1"/>
            <a:r>
              <a:rPr lang="en-US" altLang="en-US" sz="2400" dirty="0" smtClean="0"/>
              <a:t>climate-induced spreading ranges of pests and disease </a:t>
            </a:r>
          </a:p>
          <a:p>
            <a:pPr algn="just" eaLnBrk="1" hangingPunct="1"/>
            <a:r>
              <a:rPr lang="en-US" altLang="en-US" sz="2400" dirty="0" smtClean="0"/>
              <a:t>lost and contaminated groundwater</a:t>
            </a:r>
          </a:p>
          <a:p>
            <a:pPr algn="just" eaLnBrk="1" hangingPunct="1"/>
            <a:r>
              <a:rPr lang="en-US" altLang="en-US" sz="2400" dirty="0" smtClean="0"/>
              <a:t>deteriorated freshwater lakes, coastal fisheries, </a:t>
            </a:r>
            <a:r>
              <a:rPr lang="en-US" altLang="en-US" sz="2400" dirty="0" smtClean="0"/>
              <a:t>coastal </a:t>
            </a:r>
            <a:r>
              <a:rPr lang="en-US" altLang="en-US" sz="2400" dirty="0" smtClean="0"/>
              <a:t>flooding </a:t>
            </a:r>
            <a:endParaRPr lang="en-US" altLang="en-US" sz="2400" dirty="0" smtClean="0"/>
          </a:p>
          <a:p>
            <a:pPr algn="just"/>
            <a:r>
              <a:rPr lang="en-US" altLang="en-US" sz="2400" dirty="0"/>
              <a:t>prolonged droughts, expanded desertification </a:t>
            </a:r>
          </a:p>
          <a:p>
            <a:pPr algn="just" eaLnBrk="1" hangingPunct="1"/>
            <a:r>
              <a:rPr lang="en-US" altLang="en-US" sz="2400" b="1" dirty="0" smtClean="0"/>
              <a:t>loss </a:t>
            </a:r>
            <a:r>
              <a:rPr lang="en-US" altLang="en-US" sz="2400" b="1" dirty="0" smtClean="0"/>
              <a:t>of essential species </a:t>
            </a:r>
            <a:r>
              <a:rPr lang="en-US" altLang="en-US" sz="2400" dirty="0" smtClean="0"/>
              <a:t>such as pollinators and soil organisms, </a:t>
            </a:r>
            <a:r>
              <a:rPr lang="en-US" altLang="en-US" sz="2400" dirty="0" smtClean="0"/>
              <a:t>forest </a:t>
            </a:r>
            <a:r>
              <a:rPr lang="en-US" altLang="en-US" sz="2400" dirty="0" smtClean="0"/>
              <a:t>and crop fires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6922-3B73-47B7-AFF6-98D87648B919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3183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865187"/>
          </a:xfrm>
        </p:spPr>
        <p:txBody>
          <a:bodyPr anchor="ctr"/>
          <a:lstStyle/>
          <a:p>
            <a:pPr eaLnBrk="1" hangingPunct="1"/>
            <a:r>
              <a:rPr lang="en-US" altLang="en-US" sz="2400" b="1" dirty="0" smtClean="0">
                <a:solidFill>
                  <a:schemeClr val="tx1"/>
                </a:solidFill>
              </a:rPr>
              <a:t>Global 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Warming and Climate Change</a:t>
            </a:r>
            <a:r>
              <a:rPr lang="en-US" altLang="en-US" sz="2400" dirty="0" smtClean="0"/>
              <a:t>:</a:t>
            </a:r>
            <a:endParaRPr lang="en-GB" altLang="en-US" sz="24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rIns="91440"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/>
              <a:t>The benchmark </a:t>
            </a:r>
            <a:r>
              <a:rPr lang="en-US" altLang="en-US" sz="2400" b="1" dirty="0" smtClean="0"/>
              <a:t>2007 IPCC </a:t>
            </a:r>
            <a:r>
              <a:rPr lang="en-US" altLang="en-US" sz="2400" dirty="0" smtClean="0"/>
              <a:t>report paints a dire picture for developing economies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/>
              <a:t>Impact </a:t>
            </a:r>
            <a:r>
              <a:rPr lang="en-US" altLang="en-US" sz="2400" dirty="0" smtClean="0"/>
              <a:t>of global warming likely </a:t>
            </a:r>
            <a:r>
              <a:rPr lang="en-US" altLang="en-US" sz="2400" b="1" dirty="0" smtClean="0"/>
              <a:t>hardest on the poorest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 dirty="0" smtClean="0"/>
              <a:t>Agriculture harmed </a:t>
            </a:r>
            <a:r>
              <a:rPr lang="en-US" altLang="en-US" sz="2400" dirty="0" smtClean="0"/>
              <a:t>in tropical and subtropical areas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 dirty="0" smtClean="0"/>
              <a:t>Resultant conflicts over natural resources </a:t>
            </a:r>
            <a:r>
              <a:rPr lang="en-US" altLang="en-US" sz="2400" dirty="0" smtClean="0"/>
              <a:t>may grow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/>
              <a:t>Range of adverse health impacts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6922-3B73-47B7-AFF6-98D87648B919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5637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277813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400" b="1" dirty="0" smtClean="0">
                <a:solidFill>
                  <a:schemeClr val="tx1"/>
                </a:solidFill>
              </a:rPr>
              <a:t>Climate Change-</a:t>
            </a:r>
            <a:br>
              <a:rPr lang="en-US" altLang="en-US" sz="3400" b="1" dirty="0" smtClean="0">
                <a:solidFill>
                  <a:schemeClr val="tx1"/>
                </a:solidFill>
              </a:rPr>
            </a:br>
            <a:r>
              <a:rPr lang="en-US" altLang="en-US" sz="3000" b="1" dirty="0" smtClean="0">
                <a:solidFill>
                  <a:schemeClr val="tx1"/>
                </a:solidFill>
              </a:rPr>
              <a:t>Mean Annual Global Temperature 1960-2005</a:t>
            </a:r>
          </a:p>
        </p:txBody>
      </p:sp>
      <p:pic>
        <p:nvPicPr>
          <p:cNvPr id="5123" name="Picture 5" descr="figure 21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687513"/>
            <a:ext cx="6364288" cy="49418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5742-A09E-4108-97F0-EC14CBAB3DD7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82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4114800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Increased concentration of CO</a:t>
            </a:r>
            <a:r>
              <a:rPr lang="en-US" altLang="en-US" baseline="-25000" smtClean="0"/>
              <a:t>2</a:t>
            </a:r>
            <a:r>
              <a:rPr lang="en-US" altLang="en-US" smtClean="0"/>
              <a:t> (right)</a:t>
            </a:r>
          </a:p>
          <a:p>
            <a:pPr lvl="1" eaLnBrk="1" hangingPunct="1">
              <a:defRPr/>
            </a:pPr>
            <a:r>
              <a:rPr lang="en-US" altLang="en-US" smtClean="0"/>
              <a:t>Burning fossil fuels in cars, industry and homes</a:t>
            </a:r>
          </a:p>
          <a:p>
            <a:pPr lvl="1" eaLnBrk="1" hangingPunct="1">
              <a:defRPr/>
            </a:pPr>
            <a:r>
              <a:rPr lang="en-US" altLang="en-US" smtClean="0"/>
              <a:t>Deforestation</a:t>
            </a:r>
          </a:p>
          <a:p>
            <a:pPr lvl="1" eaLnBrk="1" hangingPunct="1">
              <a:defRPr/>
            </a:pPr>
            <a:r>
              <a:rPr lang="en-US" altLang="en-US" smtClean="0"/>
              <a:t>Burning of forests</a:t>
            </a:r>
          </a:p>
          <a:p>
            <a:pPr eaLnBrk="1" hangingPunct="1">
              <a:defRPr/>
            </a:pPr>
            <a:endParaRPr lang="en-US" altLang="en-US" smtClean="0"/>
          </a:p>
        </p:txBody>
      </p:sp>
      <p:pic>
        <p:nvPicPr>
          <p:cNvPr id="9219" name="Picture 5" descr="figure 21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447800"/>
            <a:ext cx="439578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591" name="Rectangle 7"/>
          <p:cNvSpPr>
            <a:spLocks noChangeArrowheads="1"/>
          </p:cNvSpPr>
          <p:nvPr/>
        </p:nvSpPr>
        <p:spPr bwMode="auto">
          <a:xfrm>
            <a:off x="457200" y="47625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defRPr sz="3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>
              <a:defRPr sz="3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>
              <a:defRPr sz="3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>
              <a:defRPr sz="3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>
              <a:defRPr sz="3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6000" dirty="0" smtClean="0">
                <a:solidFill>
                  <a:schemeClr val="tx1"/>
                </a:solidFill>
              </a:rPr>
              <a:t>Causes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5742-A09E-4108-97F0-EC14CBAB3DD7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6699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en-US" sz="3200" b="1" dirty="0" smtClean="0">
                <a:solidFill>
                  <a:schemeClr val="tx1"/>
                </a:solidFill>
              </a:rPr>
              <a:t>Policy Options</a:t>
            </a:r>
            <a:endParaRPr lang="en-US" altLang="en-US" sz="3200" b="1" dirty="0" smtClean="0">
              <a:solidFill>
                <a:schemeClr val="tx1"/>
              </a:solidFill>
            </a:endParaRP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 rIns="91440"/>
          <a:lstStyle/>
          <a:p>
            <a:pPr lvl="1" eaLnBrk="1" hangingPunct="1"/>
            <a:r>
              <a:rPr lang="en-US" altLang="en-US" sz="2400" dirty="0" smtClean="0"/>
              <a:t>Proper </a:t>
            </a:r>
            <a:r>
              <a:rPr lang="en-US" altLang="en-US" sz="2400" dirty="0" smtClean="0"/>
              <a:t>resource pricing</a:t>
            </a:r>
          </a:p>
          <a:p>
            <a:pPr lvl="1" eaLnBrk="1" hangingPunct="1"/>
            <a:r>
              <a:rPr lang="en-US" altLang="en-US" sz="2400" dirty="0" smtClean="0"/>
              <a:t>Community involvement</a:t>
            </a:r>
          </a:p>
          <a:p>
            <a:pPr lvl="1" eaLnBrk="1" hangingPunct="1"/>
            <a:r>
              <a:rPr lang="en-US" altLang="en-US" sz="2400" dirty="0" smtClean="0"/>
              <a:t>Clearer property rights and resource </a:t>
            </a:r>
            <a:r>
              <a:rPr lang="en-US" altLang="en-US" sz="2400" dirty="0" smtClean="0"/>
              <a:t>ownership</a:t>
            </a:r>
          </a:p>
          <a:p>
            <a:pPr lvl="1"/>
            <a:r>
              <a:rPr lang="en-US" altLang="en-US" sz="2400" dirty="0"/>
              <a:t>Locate/invent alternative fuels to fossil fuels</a:t>
            </a:r>
          </a:p>
          <a:p>
            <a:pPr lvl="1"/>
            <a:r>
              <a:rPr lang="en-US" altLang="en-US" sz="2400" dirty="0"/>
              <a:t>Increase efficiency</a:t>
            </a:r>
          </a:p>
          <a:p>
            <a:pPr lvl="1" eaLnBrk="1" hangingPunct="1"/>
            <a:r>
              <a:rPr lang="en-US" altLang="en-US" sz="2400" dirty="0" smtClean="0"/>
              <a:t>Improved </a:t>
            </a:r>
            <a:r>
              <a:rPr lang="en-US" altLang="en-US" sz="2400" dirty="0" smtClean="0"/>
              <a:t>economic alternatives for the poor</a:t>
            </a:r>
          </a:p>
          <a:p>
            <a:pPr lvl="1" eaLnBrk="1" hangingPunct="1"/>
            <a:r>
              <a:rPr lang="en-US" altLang="en-US" sz="2400" dirty="0" smtClean="0"/>
              <a:t>Industrial </a:t>
            </a:r>
            <a:r>
              <a:rPr lang="en-US" altLang="en-US" sz="2400" dirty="0" smtClean="0"/>
              <a:t>emissions abatement policies</a:t>
            </a:r>
          </a:p>
          <a:p>
            <a:pPr lvl="1" eaLnBrk="1" hangingPunct="1"/>
            <a:r>
              <a:rPr lang="en-US" altLang="en-US" sz="2400" dirty="0" smtClean="0"/>
              <a:t>Proactive stance toward adapting to climate change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6922-3B73-47B7-AFF6-98D87648B919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307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en-US" sz="2800" b="1" dirty="0">
                <a:solidFill>
                  <a:schemeClr val="tx1"/>
                </a:solidFill>
              </a:rPr>
              <a:t>Policy Options</a:t>
            </a:r>
            <a:endParaRPr lang="en-US" altLang="en-US" sz="2800" b="1" dirty="0" smtClean="0"/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676400"/>
            <a:ext cx="8534400" cy="3962400"/>
          </a:xfrm>
        </p:spPr>
        <p:txBody>
          <a:bodyPr rIns="91440"/>
          <a:lstStyle/>
          <a:p>
            <a:pPr lvl="1" eaLnBrk="1" hangingPunct="1"/>
            <a:r>
              <a:rPr lang="en-US" altLang="en-US" dirty="0" smtClean="0"/>
              <a:t>Lower </a:t>
            </a:r>
            <a:r>
              <a:rPr lang="en-US" altLang="en-US" dirty="0" smtClean="0"/>
              <a:t>developing country costs for environmental preservation</a:t>
            </a:r>
          </a:p>
          <a:p>
            <a:pPr lvl="1" eaLnBrk="1" hangingPunct="1"/>
            <a:r>
              <a:rPr lang="en-US" altLang="en-US" dirty="0" smtClean="0"/>
              <a:t>Trade policies: reduce barriers, subsidies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6922-3B73-47B7-AFF6-98D87648B919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6976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International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Nations </a:t>
            </a:r>
            <a:r>
              <a:rPr lang="en-US" dirty="0" smtClean="0"/>
              <a:t>Trade?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5742-A09E-4108-97F0-EC14CBAB3DD7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021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Resource Distribution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n"/>
            </a:pPr>
            <a:r>
              <a:rPr lang="en-US" altLang="en-US" sz="2800" b="1" dirty="0" smtClean="0"/>
              <a:t>The factors of production are not evenly distributed throughout the world</a:t>
            </a:r>
          </a:p>
          <a:p>
            <a:pPr lvl="1"/>
            <a:r>
              <a:rPr lang="en-US" altLang="en-US" sz="2800" dirty="0" smtClean="0"/>
              <a:t>Human capital is more skilled in nations with higher literacy rates</a:t>
            </a:r>
          </a:p>
          <a:p>
            <a:pPr lvl="1"/>
            <a:r>
              <a:rPr lang="en-US" altLang="en-US" sz="2800" dirty="0" smtClean="0"/>
              <a:t>Physical capital is deeper in some nations</a:t>
            </a:r>
          </a:p>
          <a:p>
            <a:pPr lvl="2"/>
            <a:r>
              <a:rPr lang="en-US" altLang="en-US" sz="2800" dirty="0"/>
              <a:t>Better machinery</a:t>
            </a:r>
          </a:p>
          <a:p>
            <a:pPr lvl="2"/>
            <a:r>
              <a:rPr lang="en-US" altLang="en-US" sz="2800" dirty="0"/>
              <a:t>Infrastructure is better</a:t>
            </a:r>
          </a:p>
          <a:p>
            <a:pPr lvl="1"/>
            <a:endParaRPr lang="en-US" altLang="en-US" sz="2800" dirty="0" smtClean="0"/>
          </a:p>
          <a:p>
            <a:pPr lvl="1"/>
            <a:r>
              <a:rPr lang="en-US" altLang="en-US" sz="2400" dirty="0"/>
              <a:t>Natural </a:t>
            </a:r>
            <a:r>
              <a:rPr lang="en-US" altLang="en-US" sz="2400" dirty="0" smtClean="0"/>
              <a:t>resources</a:t>
            </a:r>
          </a:p>
          <a:p>
            <a:pPr marL="671512" lvl="2" indent="0">
              <a:buNone/>
            </a:pP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5742-A09E-4108-97F0-EC14CBAB3DD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572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tx1"/>
                </a:solidFill>
              </a:rPr>
              <a:t>Resource Distribution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n"/>
            </a:pPr>
            <a:r>
              <a:rPr lang="en-US" altLang="en-US" dirty="0" smtClean="0"/>
              <a:t>The unequal distribution of resources encourages nations to specialize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en-US" dirty="0" smtClean="0"/>
              <a:t>……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5742-A09E-4108-97F0-EC14CBAB3DD7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193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/>
                </a:solidFill>
              </a:rPr>
              <a:t>Absolute and Comparative Advantage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n"/>
            </a:pPr>
            <a:r>
              <a:rPr lang="en-US" altLang="en-US" sz="2800" dirty="0" smtClean="0"/>
              <a:t>Absolute advantage...when one nation can produce a good at a lower cost than another</a:t>
            </a:r>
          </a:p>
          <a:p>
            <a:pPr algn="just">
              <a:buFont typeface="Wingdings" panose="05000000000000000000" pitchFamily="2" charset="2"/>
              <a:buChar char="n"/>
            </a:pPr>
            <a:r>
              <a:rPr lang="en-US" altLang="en-US" sz="2800" dirty="0" smtClean="0"/>
              <a:t>Comparative advantage...the ability for a nation to produce at a lower opportunity cost</a:t>
            </a:r>
          </a:p>
          <a:p>
            <a:pPr lvl="1" algn="just"/>
            <a:r>
              <a:rPr lang="en-US" altLang="en-US" sz="2800" dirty="0" smtClean="0"/>
              <a:t>The nation with the lowest opportunity cost should specialize in that product</a:t>
            </a:r>
          </a:p>
          <a:p>
            <a:pPr lvl="2" algn="just">
              <a:buFont typeface="Wingdings" panose="05000000000000000000" pitchFamily="2" charset="2"/>
              <a:buChar char="n"/>
            </a:pPr>
            <a:r>
              <a:rPr lang="en-US" altLang="en-US" sz="2800" dirty="0" smtClean="0"/>
              <a:t>Known as the law of comparative advantage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5742-A09E-4108-97F0-EC14CBAB3DD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86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tx1"/>
                </a:solidFill>
              </a:rPr>
              <a:t>International Trade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n"/>
            </a:pPr>
            <a:r>
              <a:rPr lang="en-US" altLang="en-US" dirty="0" smtClean="0"/>
              <a:t>Since some countries may have a comparative advantage over others, it makes sense for them to trade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5742-A09E-4108-97F0-EC14CBAB3DD7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792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Gross </a:t>
            </a:r>
            <a:r>
              <a:rPr lang="en-US" sz="2000" b="1" dirty="0">
                <a:solidFill>
                  <a:schemeClr val="tx1"/>
                </a:solidFill>
              </a:rPr>
              <a:t>Domestic Product and Exports in the World Economy, 1970 to 2018 (1970=100). Source: World Bank, World Development </a:t>
            </a:r>
            <a:r>
              <a:rPr lang="en-US" sz="2000" b="1" dirty="0" smtClean="0">
                <a:solidFill>
                  <a:schemeClr val="tx1"/>
                </a:solidFill>
              </a:rPr>
              <a:t>Indicators</a:t>
            </a:r>
            <a:r>
              <a:rPr lang="en-US" sz="3200" b="1" dirty="0">
                <a:solidFill>
                  <a:schemeClr val="tx1"/>
                </a:solidFill>
              </a:rPr>
              <a:t/>
            </a:r>
            <a:br>
              <a:rPr lang="en-US" sz="3200" b="1" dirty="0">
                <a:solidFill>
                  <a:schemeClr val="tx1"/>
                </a:solidFill>
              </a:rPr>
            </a:b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5" name="Picture 5" descr="D:\Upload_Haripriya\05-07-2020\reinert\JPEG\Kenneth A. Reinert_Chapter1\Kenneth A. Reinert_fig. 1_1.jpg">
            <a:extLst>
              <a:ext uri="{FF2B5EF4-FFF2-40B4-BE49-F238E27FC236}">
                <a16:creationId xmlns:a16="http://schemas.microsoft.com/office/drawing/2014/main" id="{4EA03447-3376-0E49-9324-7C5487679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81" y="1215947"/>
            <a:ext cx="7183437" cy="468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5742-A09E-4108-97F0-EC14CBAB3DD7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6922-3B73-47B7-AFF6-98D87648B919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"/>
            <a:ext cx="8229599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97379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2888</TotalTime>
  <Words>881</Words>
  <Application>Microsoft Office PowerPoint</Application>
  <PresentationFormat>On-screen Show (4:3)</PresentationFormat>
  <Paragraphs>135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ＭＳ Ｐゴシック</vt:lpstr>
      <vt:lpstr>Arial</vt:lpstr>
      <vt:lpstr>Calibri</vt:lpstr>
      <vt:lpstr>Garamond</vt:lpstr>
      <vt:lpstr>Times</vt:lpstr>
      <vt:lpstr>Times New Roman</vt:lpstr>
      <vt:lpstr>Wingdings</vt:lpstr>
      <vt:lpstr>Edge</vt:lpstr>
      <vt:lpstr>Trade and Environment   Introduction </vt:lpstr>
      <vt:lpstr>Trade and Environment</vt:lpstr>
      <vt:lpstr>International Trade</vt:lpstr>
      <vt:lpstr>Resource Distribution</vt:lpstr>
      <vt:lpstr>Resource Distribution</vt:lpstr>
      <vt:lpstr>Absolute and Comparative Advantage</vt:lpstr>
      <vt:lpstr>International Trade</vt:lpstr>
      <vt:lpstr>Gross Domestic Product and Exports in the World Economy, 1970 to 2018 (1970=100). Source: World Bank, World Development Indicators </vt:lpstr>
      <vt:lpstr>PowerPoint Presentation</vt:lpstr>
      <vt:lpstr>Expansion of international trade</vt:lpstr>
      <vt:lpstr>Figure 1.2 Exports as a percentage of GDP, China and Germany, 1990 to 2018. Source: World Bank, World Development Indicators </vt:lpstr>
      <vt:lpstr>Gains from Trade</vt:lpstr>
      <vt:lpstr>Gains from Trade</vt:lpstr>
      <vt:lpstr>Free Trade or Trade Barriers?</vt:lpstr>
      <vt:lpstr>Free Trade or Trade Barriers?</vt:lpstr>
      <vt:lpstr>Impacts of Trade on Development</vt:lpstr>
      <vt:lpstr>Table 1.1. Measures of Living Standards (2017).  Sources: databank.worldbank.org; hdi.undp.org</vt:lpstr>
      <vt:lpstr>Trade, Development and Environment : The Basic Issues</vt:lpstr>
      <vt:lpstr>Trade, Development and Environment: The Basic Issues</vt:lpstr>
      <vt:lpstr>PowerPoint Presentation</vt:lpstr>
      <vt:lpstr>Trade, Development and Environment : The Basic Issues</vt:lpstr>
      <vt:lpstr>Some impacts in Developing Countries identified by IPCC</vt:lpstr>
      <vt:lpstr>Global Warming and Climate Change:</vt:lpstr>
      <vt:lpstr>Climate Change- Mean Annual Global Temperature 1960-2005</vt:lpstr>
      <vt:lpstr>PowerPoint Presentation</vt:lpstr>
      <vt:lpstr>Policy Options</vt:lpstr>
      <vt:lpstr>Policy Options</vt:lpstr>
    </vt:vector>
  </TitlesOfParts>
  <Company>GMU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Kenneth</dc:creator>
  <cp:lastModifiedBy>Dell</cp:lastModifiedBy>
  <cp:revision>131</cp:revision>
  <dcterms:created xsi:type="dcterms:W3CDTF">2009-09-02T15:55:36Z</dcterms:created>
  <dcterms:modified xsi:type="dcterms:W3CDTF">2022-09-26T17:59:45Z</dcterms:modified>
</cp:coreProperties>
</file>