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72" r:id="rId5"/>
    <p:sldId id="260" r:id="rId6"/>
    <p:sldId id="261" r:id="rId7"/>
    <p:sldId id="262" r:id="rId8"/>
    <p:sldId id="284" r:id="rId9"/>
    <p:sldId id="274" r:id="rId10"/>
    <p:sldId id="264" r:id="rId11"/>
    <p:sldId id="266" r:id="rId12"/>
    <p:sldId id="275" r:id="rId13"/>
    <p:sldId id="278" r:id="rId14"/>
    <p:sldId id="279" r:id="rId15"/>
    <p:sldId id="282" r:id="rId16"/>
    <p:sldId id="281"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3FEAA0-B490-4387-8644-D892A770CC28}" type="doc">
      <dgm:prSet loTypeId="urn:microsoft.com/office/officeart/2005/8/layout/cycle7" loCatId="cycle" qsTypeId="urn:microsoft.com/office/officeart/2005/8/quickstyle/simple1" qsCatId="simple" csTypeId="urn:microsoft.com/office/officeart/2005/8/colors/accent1_2" csCatId="accent1" phldr="1"/>
      <dgm:spPr/>
      <dgm:t>
        <a:bodyPr/>
        <a:lstStyle/>
        <a:p>
          <a:endParaRPr lang="en-US"/>
        </a:p>
      </dgm:t>
    </dgm:pt>
    <dgm:pt modelId="{6A7269CD-8B09-4F2F-BECE-EB541D37FA90}">
      <dgm:prSet phldrT="[Text]" custT="1"/>
      <dgm:spPr/>
      <dgm:t>
        <a:bodyPr/>
        <a:lstStyle/>
        <a:p>
          <a:r>
            <a:rPr lang="en-US" sz="1400" dirty="0">
              <a:latin typeface="Times New Roman" panose="02020603050405020304" pitchFamily="18" charset="0"/>
              <a:cs typeface="Times New Roman" panose="02020603050405020304" pitchFamily="18" charset="0"/>
            </a:rPr>
            <a:t>Age &lt;14 Age≥14</a:t>
          </a:r>
        </a:p>
      </dgm:t>
    </dgm:pt>
    <dgm:pt modelId="{B48E13AF-326A-4438-9636-58D0800557C8}" type="parTrans" cxnId="{D6941698-5832-4AB8-855B-8F61C3BB158D}">
      <dgm:prSet/>
      <dgm:spPr/>
      <dgm:t>
        <a:bodyPr/>
        <a:lstStyle/>
        <a:p>
          <a:endParaRPr lang="en-US" sz="1400">
            <a:latin typeface="Times New Roman" panose="02020603050405020304" pitchFamily="18" charset="0"/>
            <a:cs typeface="Times New Roman" panose="02020603050405020304" pitchFamily="18" charset="0"/>
          </a:endParaRPr>
        </a:p>
      </dgm:t>
    </dgm:pt>
    <dgm:pt modelId="{497FF792-6316-4C1A-8A65-2CDACDD3A930}" type="sibTrans" cxnId="{D6941698-5832-4AB8-855B-8F61C3BB158D}">
      <dgm:prSet custT="1"/>
      <dgm:spPr>
        <a:noFill/>
      </dgm:spPr>
      <dgm:t>
        <a:bodyPr/>
        <a:lstStyle/>
        <a:p>
          <a:endParaRPr lang="en-US" sz="1400">
            <a:latin typeface="Times New Roman" panose="02020603050405020304" pitchFamily="18" charset="0"/>
            <a:cs typeface="Times New Roman" panose="02020603050405020304" pitchFamily="18" charset="0"/>
          </a:endParaRPr>
        </a:p>
      </dgm:t>
    </dgm:pt>
    <dgm:pt modelId="{9390D61A-1F6F-4F49-8220-91F29FE361B8}">
      <dgm:prSet phldrT="[Text]" custT="1"/>
      <dgm:spPr/>
      <dgm:t>
        <a:bodyPr/>
        <a:lstStyle/>
        <a:p>
          <a:r>
            <a:rPr lang="en-US" sz="1400" dirty="0">
              <a:latin typeface="Times New Roman" panose="02020603050405020304" pitchFamily="18" charset="0"/>
              <a:cs typeface="Times New Roman" panose="02020603050405020304" pitchFamily="18" charset="0"/>
            </a:rPr>
            <a:t>HAZARD OCCUPATION</a:t>
          </a:r>
        </a:p>
      </dgm:t>
    </dgm:pt>
    <dgm:pt modelId="{B840BC40-0B98-482D-85B4-9ED3656B51C9}" type="parTrans" cxnId="{6B748BAB-2F27-45E4-B6BE-D8D978174CDD}">
      <dgm:prSet/>
      <dgm:spPr/>
      <dgm:t>
        <a:bodyPr/>
        <a:lstStyle/>
        <a:p>
          <a:endParaRPr lang="en-US" sz="1400">
            <a:latin typeface="Times New Roman" panose="02020603050405020304" pitchFamily="18" charset="0"/>
            <a:cs typeface="Times New Roman" panose="02020603050405020304" pitchFamily="18" charset="0"/>
          </a:endParaRPr>
        </a:p>
      </dgm:t>
    </dgm:pt>
    <dgm:pt modelId="{AFFA092C-17D5-49CC-98D7-E5A6FD5F829F}" type="sibTrans" cxnId="{6B748BAB-2F27-45E4-B6BE-D8D978174CDD}">
      <dgm:prSet custT="1"/>
      <dgm:spPr>
        <a:noFill/>
      </dgm:spPr>
      <dgm:t>
        <a:bodyPr/>
        <a:lstStyle/>
        <a:p>
          <a:endParaRPr lang="en-US" sz="1400">
            <a:latin typeface="Times New Roman" panose="02020603050405020304" pitchFamily="18" charset="0"/>
            <a:cs typeface="Times New Roman" panose="02020603050405020304" pitchFamily="18" charset="0"/>
          </a:endParaRPr>
        </a:p>
      </dgm:t>
    </dgm:pt>
    <dgm:pt modelId="{C2115D96-0D55-4C7A-83C1-9807A9318881}">
      <dgm:prSet custT="1"/>
      <dgm:spPr/>
      <dgm:t>
        <a:bodyPr/>
        <a:lstStyle/>
        <a:p>
          <a:r>
            <a:rPr lang="en-US" sz="1400" dirty="0">
              <a:latin typeface="Times New Roman" panose="02020603050405020304" pitchFamily="18" charset="0"/>
              <a:cs typeface="Times New Roman" panose="02020603050405020304" pitchFamily="18" charset="0"/>
            </a:rPr>
            <a:t>NON HAZARD OCCUPATION</a:t>
          </a:r>
        </a:p>
      </dgm:t>
    </dgm:pt>
    <dgm:pt modelId="{D00BD792-689C-4BCE-B050-993679A62307}" type="parTrans" cxnId="{6E259E24-7030-460C-94FA-12F75F7DF216}">
      <dgm:prSet/>
      <dgm:spPr/>
      <dgm:t>
        <a:bodyPr/>
        <a:lstStyle/>
        <a:p>
          <a:endParaRPr lang="en-US" sz="1400">
            <a:latin typeface="Times New Roman" panose="02020603050405020304" pitchFamily="18" charset="0"/>
            <a:cs typeface="Times New Roman" panose="02020603050405020304" pitchFamily="18" charset="0"/>
          </a:endParaRPr>
        </a:p>
      </dgm:t>
    </dgm:pt>
    <dgm:pt modelId="{34C16975-4414-450A-9689-D5471EDEA2EA}" type="sibTrans" cxnId="{6E259E24-7030-460C-94FA-12F75F7DF216}">
      <dgm:prSet custT="1"/>
      <dgm:spPr>
        <a:noFill/>
      </dgm:spPr>
      <dgm:t>
        <a:bodyPr/>
        <a:lstStyle/>
        <a:p>
          <a:endParaRPr lang="en-US" sz="1400">
            <a:latin typeface="Times New Roman" panose="02020603050405020304" pitchFamily="18" charset="0"/>
            <a:cs typeface="Times New Roman" panose="02020603050405020304" pitchFamily="18" charset="0"/>
          </a:endParaRPr>
        </a:p>
      </dgm:t>
    </dgm:pt>
    <dgm:pt modelId="{2165280E-F219-4AAD-8584-4F6DB45A9445}">
      <dgm:prSet custT="1"/>
      <dgm:spPr/>
      <dgm:t>
        <a:bodyPr/>
        <a:lstStyle/>
        <a:p>
          <a:r>
            <a:rPr lang="en-US" sz="1400" dirty="0">
              <a:latin typeface="Times New Roman" panose="02020603050405020304" pitchFamily="18" charset="0"/>
              <a:cs typeface="Times New Roman" panose="02020603050405020304" pitchFamily="18" charset="0"/>
            </a:rPr>
            <a:t>≤43 hours</a:t>
          </a:r>
        </a:p>
      </dgm:t>
    </dgm:pt>
    <dgm:pt modelId="{DC8460A1-0288-46F7-8674-A04C005F4E91}" type="parTrans" cxnId="{D56AB9AF-8215-4788-A8AB-AE8828455FFD}">
      <dgm:prSet/>
      <dgm:spPr/>
      <dgm:t>
        <a:bodyPr/>
        <a:lstStyle/>
        <a:p>
          <a:endParaRPr lang="en-US" sz="1400">
            <a:latin typeface="Times New Roman" panose="02020603050405020304" pitchFamily="18" charset="0"/>
            <a:cs typeface="Times New Roman" panose="02020603050405020304" pitchFamily="18" charset="0"/>
          </a:endParaRPr>
        </a:p>
      </dgm:t>
    </dgm:pt>
    <dgm:pt modelId="{42642ABA-BA9B-4C9A-B426-4FD2675CB360}" type="sibTrans" cxnId="{D56AB9AF-8215-4788-A8AB-AE8828455FFD}">
      <dgm:prSet custT="1"/>
      <dgm:spPr>
        <a:noFill/>
      </dgm:spPr>
      <dgm:t>
        <a:bodyPr/>
        <a:lstStyle/>
        <a:p>
          <a:endParaRPr lang="en-US" sz="1400">
            <a:latin typeface="Times New Roman" panose="02020603050405020304" pitchFamily="18" charset="0"/>
            <a:cs typeface="Times New Roman" panose="02020603050405020304" pitchFamily="18" charset="0"/>
          </a:endParaRPr>
        </a:p>
      </dgm:t>
    </dgm:pt>
    <dgm:pt modelId="{D8C3C1DD-558B-4CC5-A49B-AC0728B8CAB9}">
      <dgm:prSet custT="1"/>
      <dgm:spPr/>
      <dgm:t>
        <a:bodyPr/>
        <a:lstStyle/>
        <a:p>
          <a:r>
            <a:rPr lang="en-US" sz="1400" dirty="0">
              <a:latin typeface="Times New Roman" panose="02020603050405020304" pitchFamily="18" charset="0"/>
              <a:cs typeface="Times New Roman" panose="02020603050405020304" pitchFamily="18" charset="0"/>
            </a:rPr>
            <a:t>&gt; 43 hours</a:t>
          </a:r>
        </a:p>
      </dgm:t>
    </dgm:pt>
    <dgm:pt modelId="{6B8ADB1E-170E-41EE-94DE-03E9F75FDD96}" type="parTrans" cxnId="{401E4B0A-E927-4A24-BEBF-B2D073E7BB7A}">
      <dgm:prSet/>
      <dgm:spPr/>
      <dgm:t>
        <a:bodyPr/>
        <a:lstStyle/>
        <a:p>
          <a:endParaRPr lang="en-US" sz="1400">
            <a:latin typeface="Times New Roman" panose="02020603050405020304" pitchFamily="18" charset="0"/>
            <a:cs typeface="Times New Roman" panose="02020603050405020304" pitchFamily="18" charset="0"/>
          </a:endParaRPr>
        </a:p>
      </dgm:t>
    </dgm:pt>
    <dgm:pt modelId="{1D294761-B698-4BE9-9A02-5D4387F18549}" type="sibTrans" cxnId="{401E4B0A-E927-4A24-BEBF-B2D073E7BB7A}">
      <dgm:prSet custT="1"/>
      <dgm:spPr>
        <a:noFill/>
      </dgm:spPr>
      <dgm:t>
        <a:bodyPr/>
        <a:lstStyle/>
        <a:p>
          <a:endParaRPr lang="en-US" sz="1400">
            <a:latin typeface="Times New Roman" panose="02020603050405020304" pitchFamily="18" charset="0"/>
            <a:cs typeface="Times New Roman" panose="02020603050405020304" pitchFamily="18" charset="0"/>
          </a:endParaRPr>
        </a:p>
      </dgm:t>
    </dgm:pt>
    <dgm:pt modelId="{153FED10-E0D5-4E1E-A0B8-CBD609D80A74}">
      <dgm:prSet custT="1"/>
      <dgm:spPr/>
      <dgm:t>
        <a:bodyPr/>
        <a:lstStyle/>
        <a:p>
          <a:r>
            <a:rPr lang="en-US" sz="1400" dirty="0">
              <a:latin typeface="Times New Roman" panose="02020603050405020304" pitchFamily="18" charset="0"/>
              <a:cs typeface="Times New Roman" panose="02020603050405020304" pitchFamily="18" charset="0"/>
            </a:rPr>
            <a:t>Age&lt;12 Age≥12</a:t>
          </a:r>
        </a:p>
      </dgm:t>
    </dgm:pt>
    <dgm:pt modelId="{966289AC-8D91-4D9E-9354-0DB3F728551B}" type="parTrans" cxnId="{FC60BF76-20DA-45A4-9A99-549DD085D202}">
      <dgm:prSet/>
      <dgm:spPr/>
      <dgm:t>
        <a:bodyPr/>
        <a:lstStyle/>
        <a:p>
          <a:endParaRPr lang="en-US" sz="1400">
            <a:latin typeface="Times New Roman" panose="02020603050405020304" pitchFamily="18" charset="0"/>
            <a:cs typeface="Times New Roman" panose="02020603050405020304" pitchFamily="18" charset="0"/>
          </a:endParaRPr>
        </a:p>
      </dgm:t>
    </dgm:pt>
    <dgm:pt modelId="{F4637981-500D-41BA-ADC2-9908E7FBD8AC}" type="sibTrans" cxnId="{FC60BF76-20DA-45A4-9A99-549DD085D202}">
      <dgm:prSet custT="1"/>
      <dgm:spPr>
        <a:noFill/>
      </dgm:spPr>
      <dgm:t>
        <a:bodyPr/>
        <a:lstStyle/>
        <a:p>
          <a:endParaRPr lang="en-US" sz="1400">
            <a:latin typeface="Times New Roman" panose="02020603050405020304" pitchFamily="18" charset="0"/>
            <a:cs typeface="Times New Roman" panose="02020603050405020304" pitchFamily="18" charset="0"/>
          </a:endParaRPr>
        </a:p>
      </dgm:t>
    </dgm:pt>
    <dgm:pt modelId="{2916F97E-BB4A-4B4E-AC94-AA81F3D7A927}">
      <dgm:prSet custT="1"/>
      <dgm:spPr/>
      <dgm:t>
        <a:bodyPr/>
        <a:lstStyle/>
        <a:p>
          <a:r>
            <a:rPr lang="en-US" sz="1400" dirty="0">
              <a:latin typeface="Times New Roman" panose="02020603050405020304" pitchFamily="18" charset="0"/>
              <a:cs typeface="Times New Roman" panose="02020603050405020304" pitchFamily="18" charset="0"/>
            </a:rPr>
            <a:t>≤1 hour</a:t>
          </a:r>
        </a:p>
      </dgm:t>
    </dgm:pt>
    <dgm:pt modelId="{B4F44A98-1ADF-4A34-800C-B91085417BE1}" type="parTrans" cxnId="{851945DB-0F1F-444A-B76C-A93DBC88FEAC}">
      <dgm:prSet/>
      <dgm:spPr/>
      <dgm:t>
        <a:bodyPr/>
        <a:lstStyle/>
        <a:p>
          <a:endParaRPr lang="en-US" sz="1400">
            <a:latin typeface="Times New Roman" panose="02020603050405020304" pitchFamily="18" charset="0"/>
            <a:cs typeface="Times New Roman" panose="02020603050405020304" pitchFamily="18" charset="0"/>
          </a:endParaRPr>
        </a:p>
      </dgm:t>
    </dgm:pt>
    <dgm:pt modelId="{C3706F77-F819-4917-BA90-24B2977D2B36}" type="sibTrans" cxnId="{851945DB-0F1F-444A-B76C-A93DBC88FEAC}">
      <dgm:prSet custT="1"/>
      <dgm:spPr>
        <a:noFill/>
      </dgm:spPr>
      <dgm:t>
        <a:bodyPr/>
        <a:lstStyle/>
        <a:p>
          <a:endParaRPr lang="en-US" sz="1400">
            <a:latin typeface="Times New Roman" panose="02020603050405020304" pitchFamily="18" charset="0"/>
            <a:cs typeface="Times New Roman" panose="02020603050405020304" pitchFamily="18" charset="0"/>
          </a:endParaRPr>
        </a:p>
      </dgm:t>
    </dgm:pt>
    <dgm:pt modelId="{375BAFEA-13BB-4EF4-98EE-BC18623B92FB}">
      <dgm:prSet custT="1"/>
      <dgm:spPr/>
      <dgm:t>
        <a:bodyPr/>
        <a:lstStyle/>
        <a:p>
          <a:r>
            <a:rPr lang="en-US" sz="1400" dirty="0">
              <a:latin typeface="Times New Roman" panose="02020603050405020304" pitchFamily="18" charset="0"/>
              <a:cs typeface="Times New Roman" panose="02020603050405020304" pitchFamily="18" charset="0"/>
            </a:rPr>
            <a:t>≤14 hours</a:t>
          </a:r>
        </a:p>
      </dgm:t>
    </dgm:pt>
    <dgm:pt modelId="{344858A5-4DF8-4257-98DC-EB45AAF62E05}" type="parTrans" cxnId="{F22E4298-C040-4FDF-A53D-DFC0BEE7DA14}">
      <dgm:prSet/>
      <dgm:spPr/>
      <dgm:t>
        <a:bodyPr/>
        <a:lstStyle/>
        <a:p>
          <a:endParaRPr lang="en-US" sz="1400">
            <a:latin typeface="Times New Roman" panose="02020603050405020304" pitchFamily="18" charset="0"/>
            <a:cs typeface="Times New Roman" panose="02020603050405020304" pitchFamily="18" charset="0"/>
          </a:endParaRPr>
        </a:p>
      </dgm:t>
    </dgm:pt>
    <dgm:pt modelId="{3509ACD8-E2D2-4D01-813A-8E587A00B2C3}" type="sibTrans" cxnId="{F22E4298-C040-4FDF-A53D-DFC0BEE7DA14}">
      <dgm:prSet custT="1"/>
      <dgm:spPr>
        <a:noFill/>
      </dgm:spPr>
      <dgm:t>
        <a:bodyPr/>
        <a:lstStyle/>
        <a:p>
          <a:endParaRPr lang="en-US" sz="1400">
            <a:latin typeface="Times New Roman" panose="02020603050405020304" pitchFamily="18" charset="0"/>
            <a:cs typeface="Times New Roman" panose="02020603050405020304" pitchFamily="18" charset="0"/>
          </a:endParaRPr>
        </a:p>
      </dgm:t>
    </dgm:pt>
    <dgm:pt modelId="{41415E85-8B9B-497A-A618-8FB716E0DBE6}" type="pres">
      <dgm:prSet presAssocID="{063FEAA0-B490-4387-8644-D892A770CC28}" presName="Name0" presStyleCnt="0">
        <dgm:presLayoutVars>
          <dgm:dir/>
          <dgm:resizeHandles val="exact"/>
        </dgm:presLayoutVars>
      </dgm:prSet>
      <dgm:spPr/>
    </dgm:pt>
    <dgm:pt modelId="{33D1C93A-5C74-44F1-A4D3-931B3E5DAD0D}" type="pres">
      <dgm:prSet presAssocID="{C2115D96-0D55-4C7A-83C1-9807A9318881}" presName="node" presStyleLbl="node1" presStyleIdx="0" presStyleCnt="8" custScaleX="553547" custRadScaleRad="103841" custRadScaleInc="153390">
        <dgm:presLayoutVars>
          <dgm:bulletEnabled val="1"/>
        </dgm:presLayoutVars>
      </dgm:prSet>
      <dgm:spPr/>
    </dgm:pt>
    <dgm:pt modelId="{11EC5436-8204-4B5D-A8BE-76159E4AC86A}" type="pres">
      <dgm:prSet presAssocID="{34C16975-4414-450A-9689-D5471EDEA2EA}" presName="sibTrans" presStyleLbl="sibTrans2D1" presStyleIdx="0" presStyleCnt="8"/>
      <dgm:spPr>
        <a:prstGeom prst="rightArrow">
          <a:avLst/>
        </a:prstGeom>
      </dgm:spPr>
    </dgm:pt>
    <dgm:pt modelId="{A225FFCA-E05D-4397-9C73-6374D5DD56C3}" type="pres">
      <dgm:prSet presAssocID="{34C16975-4414-450A-9689-D5471EDEA2EA}" presName="connectorText" presStyleLbl="sibTrans2D1" presStyleIdx="0" presStyleCnt="8"/>
      <dgm:spPr/>
    </dgm:pt>
    <dgm:pt modelId="{E23B9729-BB1E-42C3-82C2-441861799BDD}" type="pres">
      <dgm:prSet presAssocID="{2916F97E-BB4A-4B4E-AC94-AA81F3D7A927}" presName="node" presStyleLbl="node1" presStyleIdx="1" presStyleCnt="8" custScaleX="88897" custScaleY="97367" custRadScaleRad="156423" custRadScaleInc="152900">
        <dgm:presLayoutVars>
          <dgm:bulletEnabled val="1"/>
        </dgm:presLayoutVars>
      </dgm:prSet>
      <dgm:spPr/>
    </dgm:pt>
    <dgm:pt modelId="{E710DC26-2E66-4DE5-B42C-7E9AA34B275E}" type="pres">
      <dgm:prSet presAssocID="{C3706F77-F819-4917-BA90-24B2977D2B36}" presName="sibTrans" presStyleLbl="sibTrans2D1" presStyleIdx="1" presStyleCnt="8"/>
      <dgm:spPr/>
    </dgm:pt>
    <dgm:pt modelId="{4FCEDA6A-56BF-414B-B72A-5CDA7A2DD7E1}" type="pres">
      <dgm:prSet presAssocID="{C3706F77-F819-4917-BA90-24B2977D2B36}" presName="connectorText" presStyleLbl="sibTrans2D1" presStyleIdx="1" presStyleCnt="8"/>
      <dgm:spPr/>
    </dgm:pt>
    <dgm:pt modelId="{DBBD3A60-DBEA-44A8-BE9E-516CEDB56107}" type="pres">
      <dgm:prSet presAssocID="{375BAFEA-13BB-4EF4-98EE-BC18623B92FB}" presName="node" presStyleLbl="node1" presStyleIdx="2" presStyleCnt="8" custScaleX="127793" custRadScaleRad="89592" custRadScaleInc="-78069">
        <dgm:presLayoutVars>
          <dgm:bulletEnabled val="1"/>
        </dgm:presLayoutVars>
      </dgm:prSet>
      <dgm:spPr/>
    </dgm:pt>
    <dgm:pt modelId="{1CE275EC-3854-4695-AD38-6FD4AE7B58B5}" type="pres">
      <dgm:prSet presAssocID="{3509ACD8-E2D2-4D01-813A-8E587A00B2C3}" presName="sibTrans" presStyleLbl="sibTrans2D1" presStyleIdx="2" presStyleCnt="8"/>
      <dgm:spPr/>
    </dgm:pt>
    <dgm:pt modelId="{189216D2-AC1E-4E6E-ABCD-37F4E1AAA729}" type="pres">
      <dgm:prSet presAssocID="{3509ACD8-E2D2-4D01-813A-8E587A00B2C3}" presName="connectorText" presStyleLbl="sibTrans2D1" presStyleIdx="2" presStyleCnt="8"/>
      <dgm:spPr/>
    </dgm:pt>
    <dgm:pt modelId="{EBE45D64-C4EC-4FB6-BEEF-40BF7670886B}" type="pres">
      <dgm:prSet presAssocID="{153FED10-E0D5-4E1E-A0B8-CBD609D80A74}" presName="node" presStyleLbl="node1" presStyleIdx="3" presStyleCnt="8" custScaleX="131785" custRadScaleRad="88990" custRadScaleInc="-184439">
        <dgm:presLayoutVars>
          <dgm:bulletEnabled val="1"/>
        </dgm:presLayoutVars>
      </dgm:prSet>
      <dgm:spPr/>
    </dgm:pt>
    <dgm:pt modelId="{287ABCE9-9D83-452D-95E9-B6B9F54EB270}" type="pres">
      <dgm:prSet presAssocID="{F4637981-500D-41BA-ADC2-9908E7FBD8AC}" presName="sibTrans" presStyleLbl="sibTrans2D1" presStyleIdx="3" presStyleCnt="8"/>
      <dgm:spPr/>
    </dgm:pt>
    <dgm:pt modelId="{AAB49978-608B-4875-8A44-D74E389B915F}" type="pres">
      <dgm:prSet presAssocID="{F4637981-500D-41BA-ADC2-9908E7FBD8AC}" presName="connectorText" presStyleLbl="sibTrans2D1" presStyleIdx="3" presStyleCnt="8"/>
      <dgm:spPr/>
    </dgm:pt>
    <dgm:pt modelId="{9C642F74-4569-4BEB-B6CA-C96A5421D246}" type="pres">
      <dgm:prSet presAssocID="{D8C3C1DD-558B-4CC5-A49B-AC0728B8CAB9}" presName="node" presStyleLbl="node1" presStyleIdx="4" presStyleCnt="8" custScaleX="99180" custRadScaleRad="50406" custRadScaleInc="546588">
        <dgm:presLayoutVars>
          <dgm:bulletEnabled val="1"/>
        </dgm:presLayoutVars>
      </dgm:prSet>
      <dgm:spPr/>
    </dgm:pt>
    <dgm:pt modelId="{09AD5153-83FC-4A3F-8B4A-0B4CDE9B45EA}" type="pres">
      <dgm:prSet presAssocID="{1D294761-B698-4BE9-9A02-5D4387F18549}" presName="sibTrans" presStyleLbl="sibTrans2D1" presStyleIdx="4" presStyleCnt="8"/>
      <dgm:spPr/>
    </dgm:pt>
    <dgm:pt modelId="{629C9849-6411-46C8-90DB-18A63E2B1F30}" type="pres">
      <dgm:prSet presAssocID="{1D294761-B698-4BE9-9A02-5D4387F18549}" presName="connectorText" presStyleLbl="sibTrans2D1" presStyleIdx="4" presStyleCnt="8"/>
      <dgm:spPr/>
    </dgm:pt>
    <dgm:pt modelId="{0AD77F07-B71C-444B-B50D-BFEA628E8581}" type="pres">
      <dgm:prSet presAssocID="{2165280E-F219-4AAD-8584-4F6DB45A9445}" presName="node" presStyleLbl="node1" presStyleIdx="5" presStyleCnt="8" custScaleX="125935" custRadScaleRad="30385" custRadScaleInc="719875">
        <dgm:presLayoutVars>
          <dgm:bulletEnabled val="1"/>
        </dgm:presLayoutVars>
      </dgm:prSet>
      <dgm:spPr/>
    </dgm:pt>
    <dgm:pt modelId="{2493F57A-1F64-4A27-879B-46516B49BF49}" type="pres">
      <dgm:prSet presAssocID="{42642ABA-BA9B-4C9A-B426-4FD2675CB360}" presName="sibTrans" presStyleLbl="sibTrans2D1" presStyleIdx="5" presStyleCnt="8"/>
      <dgm:spPr/>
    </dgm:pt>
    <dgm:pt modelId="{9432D89D-82D3-4D7B-8CDB-018E271F09C5}" type="pres">
      <dgm:prSet presAssocID="{42642ABA-BA9B-4C9A-B426-4FD2675CB360}" presName="connectorText" presStyleLbl="sibTrans2D1" presStyleIdx="5" presStyleCnt="8"/>
      <dgm:spPr/>
    </dgm:pt>
    <dgm:pt modelId="{7299F8F8-033A-4948-B71E-F2A62A49C093}" type="pres">
      <dgm:prSet presAssocID="{6A7269CD-8B09-4F2F-BECE-EB541D37FA90}" presName="node" presStyleLbl="node1" presStyleIdx="6" presStyleCnt="8" custScaleX="148264" custRadScaleRad="14716" custRadScaleInc="-694267">
        <dgm:presLayoutVars>
          <dgm:bulletEnabled val="1"/>
        </dgm:presLayoutVars>
      </dgm:prSet>
      <dgm:spPr/>
    </dgm:pt>
    <dgm:pt modelId="{F6D7973D-6D1F-4F66-B80A-04B2D77078E4}" type="pres">
      <dgm:prSet presAssocID="{497FF792-6316-4C1A-8A65-2CDACDD3A930}" presName="sibTrans" presStyleLbl="sibTrans2D1" presStyleIdx="6" presStyleCnt="8"/>
      <dgm:spPr/>
    </dgm:pt>
    <dgm:pt modelId="{E8161880-6270-4039-908F-8488C47FC9B0}" type="pres">
      <dgm:prSet presAssocID="{497FF792-6316-4C1A-8A65-2CDACDD3A930}" presName="connectorText" presStyleLbl="sibTrans2D1" presStyleIdx="6" presStyleCnt="8"/>
      <dgm:spPr/>
    </dgm:pt>
    <dgm:pt modelId="{EEFEA58D-3EEA-4D71-A3E7-565472424B2F}" type="pres">
      <dgm:prSet presAssocID="{9390D61A-1F6F-4F49-8220-91F29FE361B8}" presName="node" presStyleLbl="node1" presStyleIdx="7" presStyleCnt="8" custScaleX="230443" custScaleY="98671" custRadScaleRad="166076" custRadScaleInc="-63211">
        <dgm:presLayoutVars>
          <dgm:bulletEnabled val="1"/>
        </dgm:presLayoutVars>
      </dgm:prSet>
      <dgm:spPr/>
    </dgm:pt>
    <dgm:pt modelId="{8DD18736-E5B7-40F7-AB24-37CC190B2EC2}" type="pres">
      <dgm:prSet presAssocID="{AFFA092C-17D5-49CC-98D7-E5A6FD5F829F}" presName="sibTrans" presStyleLbl="sibTrans2D1" presStyleIdx="7" presStyleCnt="8"/>
      <dgm:spPr>
        <a:prstGeom prst="leftArrow">
          <a:avLst/>
        </a:prstGeom>
      </dgm:spPr>
    </dgm:pt>
    <dgm:pt modelId="{183A222A-E3B4-431B-A01B-F5775AE8B4F6}" type="pres">
      <dgm:prSet presAssocID="{AFFA092C-17D5-49CC-98D7-E5A6FD5F829F}" presName="connectorText" presStyleLbl="sibTrans2D1" presStyleIdx="7" presStyleCnt="8"/>
      <dgm:spPr/>
    </dgm:pt>
  </dgm:ptLst>
  <dgm:cxnLst>
    <dgm:cxn modelId="{401E4B0A-E927-4A24-BEBF-B2D073E7BB7A}" srcId="{063FEAA0-B490-4387-8644-D892A770CC28}" destId="{D8C3C1DD-558B-4CC5-A49B-AC0728B8CAB9}" srcOrd="4" destOrd="0" parTransId="{6B8ADB1E-170E-41EE-94DE-03E9F75FDD96}" sibTransId="{1D294761-B698-4BE9-9A02-5D4387F18549}"/>
    <dgm:cxn modelId="{ED765C1A-CB0B-499C-8DC0-1E70E6ABD01D}" type="presOf" srcId="{063FEAA0-B490-4387-8644-D892A770CC28}" destId="{41415E85-8B9B-497A-A618-8FB716E0DBE6}" srcOrd="0" destOrd="0" presId="urn:microsoft.com/office/officeart/2005/8/layout/cycle7"/>
    <dgm:cxn modelId="{F116CE1A-4FFD-4DE5-B5BA-824B13C8FA96}" type="presOf" srcId="{497FF792-6316-4C1A-8A65-2CDACDD3A930}" destId="{F6D7973D-6D1F-4F66-B80A-04B2D77078E4}" srcOrd="0" destOrd="0" presId="urn:microsoft.com/office/officeart/2005/8/layout/cycle7"/>
    <dgm:cxn modelId="{CBF4561E-023B-40FE-BF6E-B48DD28A87D1}" type="presOf" srcId="{42642ABA-BA9B-4C9A-B426-4FD2675CB360}" destId="{2493F57A-1F64-4A27-879B-46516B49BF49}" srcOrd="0" destOrd="0" presId="urn:microsoft.com/office/officeart/2005/8/layout/cycle7"/>
    <dgm:cxn modelId="{42B0BF22-BB3A-42D1-813A-7A58E6741656}" type="presOf" srcId="{1D294761-B698-4BE9-9A02-5D4387F18549}" destId="{09AD5153-83FC-4A3F-8B4A-0B4CDE9B45EA}" srcOrd="0" destOrd="0" presId="urn:microsoft.com/office/officeart/2005/8/layout/cycle7"/>
    <dgm:cxn modelId="{6E259E24-7030-460C-94FA-12F75F7DF216}" srcId="{063FEAA0-B490-4387-8644-D892A770CC28}" destId="{C2115D96-0D55-4C7A-83C1-9807A9318881}" srcOrd="0" destOrd="0" parTransId="{D00BD792-689C-4BCE-B050-993679A62307}" sibTransId="{34C16975-4414-450A-9689-D5471EDEA2EA}"/>
    <dgm:cxn modelId="{1BB9A72A-CF5D-4D29-9FAC-0A50B1B759D4}" type="presOf" srcId="{2165280E-F219-4AAD-8584-4F6DB45A9445}" destId="{0AD77F07-B71C-444B-B50D-BFEA628E8581}" srcOrd="0" destOrd="0" presId="urn:microsoft.com/office/officeart/2005/8/layout/cycle7"/>
    <dgm:cxn modelId="{63443A2C-710E-4F8B-8076-A4100873AD5A}" type="presOf" srcId="{AFFA092C-17D5-49CC-98D7-E5A6FD5F829F}" destId="{8DD18736-E5B7-40F7-AB24-37CC190B2EC2}" srcOrd="0" destOrd="0" presId="urn:microsoft.com/office/officeart/2005/8/layout/cycle7"/>
    <dgm:cxn modelId="{6FE67539-59C8-4BFC-8493-9F8D16A29AA1}" type="presOf" srcId="{3509ACD8-E2D2-4D01-813A-8E587A00B2C3}" destId="{189216D2-AC1E-4E6E-ABCD-37F4E1AAA729}" srcOrd="1" destOrd="0" presId="urn:microsoft.com/office/officeart/2005/8/layout/cycle7"/>
    <dgm:cxn modelId="{B9D88B3C-7354-4F0B-B9F4-321A539C5852}" type="presOf" srcId="{9390D61A-1F6F-4F49-8220-91F29FE361B8}" destId="{EEFEA58D-3EEA-4D71-A3E7-565472424B2F}" srcOrd="0" destOrd="0" presId="urn:microsoft.com/office/officeart/2005/8/layout/cycle7"/>
    <dgm:cxn modelId="{3F069A63-DBC3-497E-9EFA-15A0830CEAE3}" type="presOf" srcId="{D8C3C1DD-558B-4CC5-A49B-AC0728B8CAB9}" destId="{9C642F74-4569-4BEB-B6CA-C96A5421D246}" srcOrd="0" destOrd="0" presId="urn:microsoft.com/office/officeart/2005/8/layout/cycle7"/>
    <dgm:cxn modelId="{CEF72166-08D7-4F7E-9F2C-37172ABBEB66}" type="presOf" srcId="{2916F97E-BB4A-4B4E-AC94-AA81F3D7A927}" destId="{E23B9729-BB1E-42C3-82C2-441861799BDD}" srcOrd="0" destOrd="0" presId="urn:microsoft.com/office/officeart/2005/8/layout/cycle7"/>
    <dgm:cxn modelId="{9867EC68-27B9-4D7D-91F9-C466BF1BE4DB}" type="presOf" srcId="{C2115D96-0D55-4C7A-83C1-9807A9318881}" destId="{33D1C93A-5C74-44F1-A4D3-931B3E5DAD0D}" srcOrd="0" destOrd="0" presId="urn:microsoft.com/office/officeart/2005/8/layout/cycle7"/>
    <dgm:cxn modelId="{1473886E-49BC-45A1-8265-56D85A24384F}" type="presOf" srcId="{153FED10-E0D5-4E1E-A0B8-CBD609D80A74}" destId="{EBE45D64-C4EC-4FB6-BEEF-40BF7670886B}" srcOrd="0" destOrd="0" presId="urn:microsoft.com/office/officeart/2005/8/layout/cycle7"/>
    <dgm:cxn modelId="{50854B74-063E-4DB9-B797-653B42EDF7A6}" type="presOf" srcId="{497FF792-6316-4C1A-8A65-2CDACDD3A930}" destId="{E8161880-6270-4039-908F-8488C47FC9B0}" srcOrd="1" destOrd="0" presId="urn:microsoft.com/office/officeart/2005/8/layout/cycle7"/>
    <dgm:cxn modelId="{FC60BF76-20DA-45A4-9A99-549DD085D202}" srcId="{063FEAA0-B490-4387-8644-D892A770CC28}" destId="{153FED10-E0D5-4E1E-A0B8-CBD609D80A74}" srcOrd="3" destOrd="0" parTransId="{966289AC-8D91-4D9E-9354-0DB3F728551B}" sibTransId="{F4637981-500D-41BA-ADC2-9908E7FBD8AC}"/>
    <dgm:cxn modelId="{6808AE84-1DDA-469A-87FC-8D5AA1E1D588}" type="presOf" srcId="{F4637981-500D-41BA-ADC2-9908E7FBD8AC}" destId="{287ABCE9-9D83-452D-95E9-B6B9F54EB270}" srcOrd="0" destOrd="0" presId="urn:microsoft.com/office/officeart/2005/8/layout/cycle7"/>
    <dgm:cxn modelId="{77687496-F40E-4896-B35E-A666D48E8213}" type="presOf" srcId="{34C16975-4414-450A-9689-D5471EDEA2EA}" destId="{11EC5436-8204-4B5D-A8BE-76159E4AC86A}" srcOrd="0" destOrd="0" presId="urn:microsoft.com/office/officeart/2005/8/layout/cycle7"/>
    <dgm:cxn modelId="{D6941698-5832-4AB8-855B-8F61C3BB158D}" srcId="{063FEAA0-B490-4387-8644-D892A770CC28}" destId="{6A7269CD-8B09-4F2F-BECE-EB541D37FA90}" srcOrd="6" destOrd="0" parTransId="{B48E13AF-326A-4438-9636-58D0800557C8}" sibTransId="{497FF792-6316-4C1A-8A65-2CDACDD3A930}"/>
    <dgm:cxn modelId="{C1222898-638B-41AF-B202-E7ACDFA3B22B}" type="presOf" srcId="{F4637981-500D-41BA-ADC2-9908E7FBD8AC}" destId="{AAB49978-608B-4875-8A44-D74E389B915F}" srcOrd="1" destOrd="0" presId="urn:microsoft.com/office/officeart/2005/8/layout/cycle7"/>
    <dgm:cxn modelId="{F22E4298-C040-4FDF-A53D-DFC0BEE7DA14}" srcId="{063FEAA0-B490-4387-8644-D892A770CC28}" destId="{375BAFEA-13BB-4EF4-98EE-BC18623B92FB}" srcOrd="2" destOrd="0" parTransId="{344858A5-4DF8-4257-98DC-EB45AAF62E05}" sibTransId="{3509ACD8-E2D2-4D01-813A-8E587A00B2C3}"/>
    <dgm:cxn modelId="{576F34A9-69D4-4B93-A65A-A396BEF8F3B8}" type="presOf" srcId="{34C16975-4414-450A-9689-D5471EDEA2EA}" destId="{A225FFCA-E05D-4397-9C73-6374D5DD56C3}" srcOrd="1" destOrd="0" presId="urn:microsoft.com/office/officeart/2005/8/layout/cycle7"/>
    <dgm:cxn modelId="{847603AB-D086-4FF0-BBBF-7FC67C7AA9D0}" type="presOf" srcId="{C3706F77-F819-4917-BA90-24B2977D2B36}" destId="{E710DC26-2E66-4DE5-B42C-7E9AA34B275E}" srcOrd="0" destOrd="0" presId="urn:microsoft.com/office/officeart/2005/8/layout/cycle7"/>
    <dgm:cxn modelId="{6B748BAB-2F27-45E4-B6BE-D8D978174CDD}" srcId="{063FEAA0-B490-4387-8644-D892A770CC28}" destId="{9390D61A-1F6F-4F49-8220-91F29FE361B8}" srcOrd="7" destOrd="0" parTransId="{B840BC40-0B98-482D-85B4-9ED3656B51C9}" sibTransId="{AFFA092C-17D5-49CC-98D7-E5A6FD5F829F}"/>
    <dgm:cxn modelId="{D56AB9AF-8215-4788-A8AB-AE8828455FFD}" srcId="{063FEAA0-B490-4387-8644-D892A770CC28}" destId="{2165280E-F219-4AAD-8584-4F6DB45A9445}" srcOrd="5" destOrd="0" parTransId="{DC8460A1-0288-46F7-8674-A04C005F4E91}" sibTransId="{42642ABA-BA9B-4C9A-B426-4FD2675CB360}"/>
    <dgm:cxn modelId="{E4D371C9-F53A-4F56-BA38-ABEE35AF455B}" type="presOf" srcId="{3509ACD8-E2D2-4D01-813A-8E587A00B2C3}" destId="{1CE275EC-3854-4695-AD38-6FD4AE7B58B5}" srcOrd="0" destOrd="0" presId="urn:microsoft.com/office/officeart/2005/8/layout/cycle7"/>
    <dgm:cxn modelId="{C452E3D9-C190-438B-8C3C-01676EDD0C30}" type="presOf" srcId="{42642ABA-BA9B-4C9A-B426-4FD2675CB360}" destId="{9432D89D-82D3-4D7B-8CDB-018E271F09C5}" srcOrd="1" destOrd="0" presId="urn:microsoft.com/office/officeart/2005/8/layout/cycle7"/>
    <dgm:cxn modelId="{851945DB-0F1F-444A-B76C-A93DBC88FEAC}" srcId="{063FEAA0-B490-4387-8644-D892A770CC28}" destId="{2916F97E-BB4A-4B4E-AC94-AA81F3D7A927}" srcOrd="1" destOrd="0" parTransId="{B4F44A98-1ADF-4A34-800C-B91085417BE1}" sibTransId="{C3706F77-F819-4917-BA90-24B2977D2B36}"/>
    <dgm:cxn modelId="{A205B6DC-A508-4D8B-A1E6-FFDCCBF716A3}" type="presOf" srcId="{375BAFEA-13BB-4EF4-98EE-BC18623B92FB}" destId="{DBBD3A60-DBEA-44A8-BE9E-516CEDB56107}" srcOrd="0" destOrd="0" presId="urn:microsoft.com/office/officeart/2005/8/layout/cycle7"/>
    <dgm:cxn modelId="{19F277E3-DC2A-419F-93CC-78BD8B58B0C8}" type="presOf" srcId="{AFFA092C-17D5-49CC-98D7-E5A6FD5F829F}" destId="{183A222A-E3B4-431B-A01B-F5775AE8B4F6}" srcOrd="1" destOrd="0" presId="urn:microsoft.com/office/officeart/2005/8/layout/cycle7"/>
    <dgm:cxn modelId="{25FD81EA-B410-458D-98C0-3EE8F9910F29}" type="presOf" srcId="{6A7269CD-8B09-4F2F-BECE-EB541D37FA90}" destId="{7299F8F8-033A-4948-B71E-F2A62A49C093}" srcOrd="0" destOrd="0" presId="urn:microsoft.com/office/officeart/2005/8/layout/cycle7"/>
    <dgm:cxn modelId="{C233AAFD-7E89-4560-99F9-A215B8E1B615}" type="presOf" srcId="{C3706F77-F819-4917-BA90-24B2977D2B36}" destId="{4FCEDA6A-56BF-414B-B72A-5CDA7A2DD7E1}" srcOrd="1" destOrd="0" presId="urn:microsoft.com/office/officeart/2005/8/layout/cycle7"/>
    <dgm:cxn modelId="{4380A8FF-C6C2-452B-8292-93625F892171}" type="presOf" srcId="{1D294761-B698-4BE9-9A02-5D4387F18549}" destId="{629C9849-6411-46C8-90DB-18A63E2B1F30}" srcOrd="1" destOrd="0" presId="urn:microsoft.com/office/officeart/2005/8/layout/cycle7"/>
    <dgm:cxn modelId="{879FF1A0-6429-497E-879C-F27F89A1B51D}" type="presParOf" srcId="{41415E85-8B9B-497A-A618-8FB716E0DBE6}" destId="{33D1C93A-5C74-44F1-A4D3-931B3E5DAD0D}" srcOrd="0" destOrd="0" presId="urn:microsoft.com/office/officeart/2005/8/layout/cycle7"/>
    <dgm:cxn modelId="{830A4F42-B660-4744-AF1E-6520518F5493}" type="presParOf" srcId="{41415E85-8B9B-497A-A618-8FB716E0DBE6}" destId="{11EC5436-8204-4B5D-A8BE-76159E4AC86A}" srcOrd="1" destOrd="0" presId="urn:microsoft.com/office/officeart/2005/8/layout/cycle7"/>
    <dgm:cxn modelId="{6175CF27-6CB6-4B02-9690-A40525E26822}" type="presParOf" srcId="{11EC5436-8204-4B5D-A8BE-76159E4AC86A}" destId="{A225FFCA-E05D-4397-9C73-6374D5DD56C3}" srcOrd="0" destOrd="0" presId="urn:microsoft.com/office/officeart/2005/8/layout/cycle7"/>
    <dgm:cxn modelId="{1C4C2323-7EC0-4095-8A86-CF12ECDB9ECE}" type="presParOf" srcId="{41415E85-8B9B-497A-A618-8FB716E0DBE6}" destId="{E23B9729-BB1E-42C3-82C2-441861799BDD}" srcOrd="2" destOrd="0" presId="urn:microsoft.com/office/officeart/2005/8/layout/cycle7"/>
    <dgm:cxn modelId="{35B352B2-6190-4B24-B9E1-ECD1A7BECD42}" type="presParOf" srcId="{41415E85-8B9B-497A-A618-8FB716E0DBE6}" destId="{E710DC26-2E66-4DE5-B42C-7E9AA34B275E}" srcOrd="3" destOrd="0" presId="urn:microsoft.com/office/officeart/2005/8/layout/cycle7"/>
    <dgm:cxn modelId="{9D2F2C1F-5AD4-48BF-99AC-A3B6D634E4C3}" type="presParOf" srcId="{E710DC26-2E66-4DE5-B42C-7E9AA34B275E}" destId="{4FCEDA6A-56BF-414B-B72A-5CDA7A2DD7E1}" srcOrd="0" destOrd="0" presId="urn:microsoft.com/office/officeart/2005/8/layout/cycle7"/>
    <dgm:cxn modelId="{0E847515-E3F3-4C73-AC54-67073001BBAF}" type="presParOf" srcId="{41415E85-8B9B-497A-A618-8FB716E0DBE6}" destId="{DBBD3A60-DBEA-44A8-BE9E-516CEDB56107}" srcOrd="4" destOrd="0" presId="urn:microsoft.com/office/officeart/2005/8/layout/cycle7"/>
    <dgm:cxn modelId="{A76A601A-4C01-4370-8F8F-6938D9BC7AB0}" type="presParOf" srcId="{41415E85-8B9B-497A-A618-8FB716E0DBE6}" destId="{1CE275EC-3854-4695-AD38-6FD4AE7B58B5}" srcOrd="5" destOrd="0" presId="urn:microsoft.com/office/officeart/2005/8/layout/cycle7"/>
    <dgm:cxn modelId="{4D2F9CD9-4A85-434D-BF68-EACB1946E3F2}" type="presParOf" srcId="{1CE275EC-3854-4695-AD38-6FD4AE7B58B5}" destId="{189216D2-AC1E-4E6E-ABCD-37F4E1AAA729}" srcOrd="0" destOrd="0" presId="urn:microsoft.com/office/officeart/2005/8/layout/cycle7"/>
    <dgm:cxn modelId="{567DA3F5-45EC-4EEC-8B70-38C5679BF440}" type="presParOf" srcId="{41415E85-8B9B-497A-A618-8FB716E0DBE6}" destId="{EBE45D64-C4EC-4FB6-BEEF-40BF7670886B}" srcOrd="6" destOrd="0" presId="urn:microsoft.com/office/officeart/2005/8/layout/cycle7"/>
    <dgm:cxn modelId="{BD3485E3-8535-4E05-97E5-F74186826A18}" type="presParOf" srcId="{41415E85-8B9B-497A-A618-8FB716E0DBE6}" destId="{287ABCE9-9D83-452D-95E9-B6B9F54EB270}" srcOrd="7" destOrd="0" presId="urn:microsoft.com/office/officeart/2005/8/layout/cycle7"/>
    <dgm:cxn modelId="{10ADBAFE-62B5-4E5D-994A-E55EE4DCED9C}" type="presParOf" srcId="{287ABCE9-9D83-452D-95E9-B6B9F54EB270}" destId="{AAB49978-608B-4875-8A44-D74E389B915F}" srcOrd="0" destOrd="0" presId="urn:microsoft.com/office/officeart/2005/8/layout/cycle7"/>
    <dgm:cxn modelId="{6269EC07-0825-42E0-950B-8DE5923491CC}" type="presParOf" srcId="{41415E85-8B9B-497A-A618-8FB716E0DBE6}" destId="{9C642F74-4569-4BEB-B6CA-C96A5421D246}" srcOrd="8" destOrd="0" presId="urn:microsoft.com/office/officeart/2005/8/layout/cycle7"/>
    <dgm:cxn modelId="{4110E81F-71D7-4C02-B7DA-643EEA7D719B}" type="presParOf" srcId="{41415E85-8B9B-497A-A618-8FB716E0DBE6}" destId="{09AD5153-83FC-4A3F-8B4A-0B4CDE9B45EA}" srcOrd="9" destOrd="0" presId="urn:microsoft.com/office/officeart/2005/8/layout/cycle7"/>
    <dgm:cxn modelId="{252CB9C7-54D0-4187-A220-D96597E4A066}" type="presParOf" srcId="{09AD5153-83FC-4A3F-8B4A-0B4CDE9B45EA}" destId="{629C9849-6411-46C8-90DB-18A63E2B1F30}" srcOrd="0" destOrd="0" presId="urn:microsoft.com/office/officeart/2005/8/layout/cycle7"/>
    <dgm:cxn modelId="{930E58E6-6D91-4D65-9D41-29D538463B2A}" type="presParOf" srcId="{41415E85-8B9B-497A-A618-8FB716E0DBE6}" destId="{0AD77F07-B71C-444B-B50D-BFEA628E8581}" srcOrd="10" destOrd="0" presId="urn:microsoft.com/office/officeart/2005/8/layout/cycle7"/>
    <dgm:cxn modelId="{D771CB91-DF11-4067-A88C-6F4E4FCB3893}" type="presParOf" srcId="{41415E85-8B9B-497A-A618-8FB716E0DBE6}" destId="{2493F57A-1F64-4A27-879B-46516B49BF49}" srcOrd="11" destOrd="0" presId="urn:microsoft.com/office/officeart/2005/8/layout/cycle7"/>
    <dgm:cxn modelId="{7642594F-1116-45E5-B51B-CEFA9D7F1371}" type="presParOf" srcId="{2493F57A-1F64-4A27-879B-46516B49BF49}" destId="{9432D89D-82D3-4D7B-8CDB-018E271F09C5}" srcOrd="0" destOrd="0" presId="urn:microsoft.com/office/officeart/2005/8/layout/cycle7"/>
    <dgm:cxn modelId="{962C49FC-7ED0-4F13-A4CA-FAB83DE5B8AA}" type="presParOf" srcId="{41415E85-8B9B-497A-A618-8FB716E0DBE6}" destId="{7299F8F8-033A-4948-B71E-F2A62A49C093}" srcOrd="12" destOrd="0" presId="urn:microsoft.com/office/officeart/2005/8/layout/cycle7"/>
    <dgm:cxn modelId="{4B63FED1-EA2D-41F2-B4AB-2301FD6DB7B1}" type="presParOf" srcId="{41415E85-8B9B-497A-A618-8FB716E0DBE6}" destId="{F6D7973D-6D1F-4F66-B80A-04B2D77078E4}" srcOrd="13" destOrd="0" presId="urn:microsoft.com/office/officeart/2005/8/layout/cycle7"/>
    <dgm:cxn modelId="{DFEDB53D-B87D-4E10-888D-0BC4E7E15508}" type="presParOf" srcId="{F6D7973D-6D1F-4F66-B80A-04B2D77078E4}" destId="{E8161880-6270-4039-908F-8488C47FC9B0}" srcOrd="0" destOrd="0" presId="urn:microsoft.com/office/officeart/2005/8/layout/cycle7"/>
    <dgm:cxn modelId="{E1AC6FBF-F6D5-4B37-9905-17790CBDFC58}" type="presParOf" srcId="{41415E85-8B9B-497A-A618-8FB716E0DBE6}" destId="{EEFEA58D-3EEA-4D71-A3E7-565472424B2F}" srcOrd="14" destOrd="0" presId="urn:microsoft.com/office/officeart/2005/8/layout/cycle7"/>
    <dgm:cxn modelId="{4CF271E8-DF10-4B47-88EA-115ADC91792A}" type="presParOf" srcId="{41415E85-8B9B-497A-A618-8FB716E0DBE6}" destId="{8DD18736-E5B7-40F7-AB24-37CC190B2EC2}" srcOrd="15" destOrd="0" presId="urn:microsoft.com/office/officeart/2005/8/layout/cycle7"/>
    <dgm:cxn modelId="{16BCC172-3056-44D1-A968-6FCE07EC9B88}" type="presParOf" srcId="{8DD18736-E5B7-40F7-AB24-37CC190B2EC2}" destId="{183A222A-E3B4-431B-A01B-F5775AE8B4F6}" srcOrd="0" destOrd="0" presId="urn:microsoft.com/office/officeart/2005/8/layout/cycle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D1C93A-5C74-44F1-A4D3-931B3E5DAD0D}">
      <dsp:nvSpPr>
        <dsp:cNvPr id="0" name=""/>
        <dsp:cNvSpPr/>
      </dsp:nvSpPr>
      <dsp:spPr>
        <a:xfrm>
          <a:off x="3419333" y="374040"/>
          <a:ext cx="6285792" cy="56777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NON HAZARD OCCUPATION</a:t>
          </a:r>
        </a:p>
      </dsp:txBody>
      <dsp:txXfrm>
        <a:off x="3435963" y="390670"/>
        <a:ext cx="6252532" cy="534514"/>
      </dsp:txXfrm>
    </dsp:sp>
    <dsp:sp modelId="{11EC5436-8204-4B5D-A8BE-76159E4AC86A}">
      <dsp:nvSpPr>
        <dsp:cNvPr id="0" name=""/>
        <dsp:cNvSpPr/>
      </dsp:nvSpPr>
      <dsp:spPr>
        <a:xfrm rot="1853712">
          <a:off x="7723747" y="1292869"/>
          <a:ext cx="131289" cy="198720"/>
        </a:xfrm>
        <a:prstGeom prst="rightArrow">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latin typeface="Times New Roman" panose="02020603050405020304" pitchFamily="18" charset="0"/>
            <a:cs typeface="Times New Roman" panose="02020603050405020304" pitchFamily="18" charset="0"/>
          </a:endParaRPr>
        </a:p>
      </dsp:txBody>
      <dsp:txXfrm>
        <a:off x="7763134" y="1332613"/>
        <a:ext cx="52515" cy="119232"/>
      </dsp:txXfrm>
    </dsp:sp>
    <dsp:sp modelId="{E23B9729-BB1E-42C3-82C2-441861799BDD}">
      <dsp:nvSpPr>
        <dsp:cNvPr id="0" name=""/>
        <dsp:cNvSpPr/>
      </dsp:nvSpPr>
      <dsp:spPr>
        <a:xfrm>
          <a:off x="8499329" y="1842645"/>
          <a:ext cx="1009468" cy="55282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≤1 hour</a:t>
          </a:r>
        </a:p>
      </dsp:txBody>
      <dsp:txXfrm>
        <a:off x="8515521" y="1858837"/>
        <a:ext cx="977084" cy="520440"/>
      </dsp:txXfrm>
    </dsp:sp>
    <dsp:sp modelId="{E710DC26-2E66-4DE5-B42C-7E9AA34B275E}">
      <dsp:nvSpPr>
        <dsp:cNvPr id="0" name=""/>
        <dsp:cNvSpPr/>
      </dsp:nvSpPr>
      <dsp:spPr>
        <a:xfrm rot="10713045">
          <a:off x="8169802" y="2039142"/>
          <a:ext cx="131289" cy="198720"/>
        </a:xfrm>
        <a:prstGeom prst="lef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latin typeface="Times New Roman" panose="02020603050405020304" pitchFamily="18" charset="0"/>
            <a:cs typeface="Times New Roman" panose="02020603050405020304" pitchFamily="18" charset="0"/>
          </a:endParaRPr>
        </a:p>
      </dsp:txBody>
      <dsp:txXfrm rot="10800000">
        <a:off x="8209189" y="2078886"/>
        <a:ext cx="52515" cy="119232"/>
      </dsp:txXfrm>
    </dsp:sp>
    <dsp:sp modelId="{DBBD3A60-DBEA-44A8-BE9E-516CEDB56107}">
      <dsp:nvSpPr>
        <dsp:cNvPr id="0" name=""/>
        <dsp:cNvSpPr/>
      </dsp:nvSpPr>
      <dsp:spPr>
        <a:xfrm>
          <a:off x="6520413" y="1879649"/>
          <a:ext cx="1451151" cy="56777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≤14 hours</a:t>
          </a:r>
        </a:p>
      </dsp:txBody>
      <dsp:txXfrm>
        <a:off x="6537043" y="1896279"/>
        <a:ext cx="1417891" cy="534514"/>
      </dsp:txXfrm>
    </dsp:sp>
    <dsp:sp modelId="{1CE275EC-3854-4695-AD38-6FD4AE7B58B5}">
      <dsp:nvSpPr>
        <dsp:cNvPr id="0" name=""/>
        <dsp:cNvSpPr/>
      </dsp:nvSpPr>
      <dsp:spPr>
        <a:xfrm rot="5040388">
          <a:off x="7224197" y="2481865"/>
          <a:ext cx="131289" cy="198720"/>
        </a:xfrm>
        <a:prstGeom prst="lef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latin typeface="Times New Roman" panose="02020603050405020304" pitchFamily="18" charset="0"/>
            <a:cs typeface="Times New Roman" panose="02020603050405020304" pitchFamily="18" charset="0"/>
          </a:endParaRPr>
        </a:p>
      </dsp:txBody>
      <dsp:txXfrm>
        <a:off x="7263584" y="2521609"/>
        <a:ext cx="52515" cy="119232"/>
      </dsp:txXfrm>
    </dsp:sp>
    <dsp:sp modelId="{EBE45D64-C4EC-4FB6-BEEF-40BF7670886B}">
      <dsp:nvSpPr>
        <dsp:cNvPr id="0" name=""/>
        <dsp:cNvSpPr/>
      </dsp:nvSpPr>
      <dsp:spPr>
        <a:xfrm>
          <a:off x="6585454" y="2715029"/>
          <a:ext cx="1496482" cy="56777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Age&lt;12 Age≥12</a:t>
          </a:r>
        </a:p>
      </dsp:txBody>
      <dsp:txXfrm>
        <a:off x="6602084" y="2731659"/>
        <a:ext cx="1463222" cy="534514"/>
      </dsp:txXfrm>
    </dsp:sp>
    <dsp:sp modelId="{287ABCE9-9D83-452D-95E9-B6B9F54EB270}">
      <dsp:nvSpPr>
        <dsp:cNvPr id="0" name=""/>
        <dsp:cNvSpPr/>
      </dsp:nvSpPr>
      <dsp:spPr>
        <a:xfrm rot="11644593">
          <a:off x="5489116" y="2453492"/>
          <a:ext cx="131289" cy="198720"/>
        </a:xfrm>
        <a:prstGeom prst="lef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latin typeface="Times New Roman" panose="02020603050405020304" pitchFamily="18" charset="0"/>
            <a:cs typeface="Times New Roman" panose="02020603050405020304" pitchFamily="18" charset="0"/>
          </a:endParaRPr>
        </a:p>
      </dsp:txBody>
      <dsp:txXfrm rot="10800000">
        <a:off x="5528503" y="2493236"/>
        <a:ext cx="52515" cy="119232"/>
      </dsp:txXfrm>
    </dsp:sp>
    <dsp:sp modelId="{9C642F74-4569-4BEB-B6CA-C96A5421D246}">
      <dsp:nvSpPr>
        <dsp:cNvPr id="0" name=""/>
        <dsp:cNvSpPr/>
      </dsp:nvSpPr>
      <dsp:spPr>
        <a:xfrm>
          <a:off x="3397831" y="1869321"/>
          <a:ext cx="1126236" cy="56777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&gt; 43 hours</a:t>
          </a:r>
        </a:p>
      </dsp:txBody>
      <dsp:txXfrm>
        <a:off x="3414461" y="1885951"/>
        <a:ext cx="1092976" cy="534514"/>
      </dsp:txXfrm>
    </dsp:sp>
    <dsp:sp modelId="{09AD5153-83FC-4A3F-8B4A-0B4CDE9B45EA}">
      <dsp:nvSpPr>
        <dsp:cNvPr id="0" name=""/>
        <dsp:cNvSpPr/>
      </dsp:nvSpPr>
      <dsp:spPr>
        <a:xfrm rot="22075">
          <a:off x="4540477" y="2057990"/>
          <a:ext cx="131289" cy="198720"/>
        </a:xfrm>
        <a:prstGeom prst="lef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latin typeface="Times New Roman" panose="02020603050405020304" pitchFamily="18" charset="0"/>
            <a:cs typeface="Times New Roman" panose="02020603050405020304" pitchFamily="18" charset="0"/>
          </a:endParaRPr>
        </a:p>
      </dsp:txBody>
      <dsp:txXfrm>
        <a:off x="4579864" y="2097734"/>
        <a:ext cx="52515" cy="119232"/>
      </dsp:txXfrm>
    </dsp:sp>
    <dsp:sp modelId="{0AD77F07-B71C-444B-B50D-BFEA628E8581}">
      <dsp:nvSpPr>
        <dsp:cNvPr id="0" name=""/>
        <dsp:cNvSpPr/>
      </dsp:nvSpPr>
      <dsp:spPr>
        <a:xfrm>
          <a:off x="4688176" y="1878582"/>
          <a:ext cx="1430052" cy="56777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≤43 hours</a:t>
          </a:r>
        </a:p>
      </dsp:txBody>
      <dsp:txXfrm>
        <a:off x="4704806" y="1895212"/>
        <a:ext cx="1396792" cy="534514"/>
      </dsp:txXfrm>
    </dsp:sp>
    <dsp:sp modelId="{2493F57A-1F64-4A27-879B-46516B49BF49}">
      <dsp:nvSpPr>
        <dsp:cNvPr id="0" name=""/>
        <dsp:cNvSpPr/>
      </dsp:nvSpPr>
      <dsp:spPr>
        <a:xfrm rot="5432862">
          <a:off x="5333498" y="2487784"/>
          <a:ext cx="131289" cy="198720"/>
        </a:xfrm>
        <a:prstGeom prst="lef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latin typeface="Times New Roman" panose="02020603050405020304" pitchFamily="18" charset="0"/>
            <a:cs typeface="Times New Roman" panose="02020603050405020304" pitchFamily="18" charset="0"/>
          </a:endParaRPr>
        </a:p>
      </dsp:txBody>
      <dsp:txXfrm rot="10800000">
        <a:off x="5372885" y="2527528"/>
        <a:ext cx="52515" cy="119232"/>
      </dsp:txXfrm>
    </dsp:sp>
    <dsp:sp modelId="{7299F8F8-033A-4948-B71E-F2A62A49C093}">
      <dsp:nvSpPr>
        <dsp:cNvPr id="0" name=""/>
        <dsp:cNvSpPr/>
      </dsp:nvSpPr>
      <dsp:spPr>
        <a:xfrm>
          <a:off x="4553279" y="2727932"/>
          <a:ext cx="1683609" cy="56777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Age &lt;14 Age≥14</a:t>
          </a:r>
        </a:p>
      </dsp:txBody>
      <dsp:txXfrm>
        <a:off x="4569909" y="2744562"/>
        <a:ext cx="1650349" cy="534514"/>
      </dsp:txXfrm>
    </dsp:sp>
    <dsp:sp modelId="{F6D7973D-6D1F-4F66-B80A-04B2D77078E4}">
      <dsp:nvSpPr>
        <dsp:cNvPr id="0" name=""/>
        <dsp:cNvSpPr/>
      </dsp:nvSpPr>
      <dsp:spPr>
        <a:xfrm rot="12612590">
          <a:off x="3317679" y="1741125"/>
          <a:ext cx="131289" cy="198720"/>
        </a:xfrm>
        <a:prstGeom prst="lef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latin typeface="Times New Roman" panose="02020603050405020304" pitchFamily="18" charset="0"/>
            <a:cs typeface="Times New Roman" panose="02020603050405020304" pitchFamily="18" charset="0"/>
          </a:endParaRPr>
        </a:p>
      </dsp:txBody>
      <dsp:txXfrm rot="10800000">
        <a:off x="3357066" y="1780869"/>
        <a:ext cx="52515" cy="119232"/>
      </dsp:txXfrm>
    </dsp:sp>
    <dsp:sp modelId="{EEFEA58D-3EEA-4D71-A3E7-565472424B2F}">
      <dsp:nvSpPr>
        <dsp:cNvPr id="0" name=""/>
        <dsp:cNvSpPr/>
      </dsp:nvSpPr>
      <dsp:spPr>
        <a:xfrm>
          <a:off x="69649" y="392809"/>
          <a:ext cx="2616791" cy="56022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HAZARD OCCUPATION</a:t>
          </a:r>
        </a:p>
      </dsp:txBody>
      <dsp:txXfrm>
        <a:off x="86058" y="409218"/>
        <a:ext cx="2583973" cy="527410"/>
      </dsp:txXfrm>
    </dsp:sp>
    <dsp:sp modelId="{8DD18736-E5B7-40F7-AB24-37CC190B2EC2}">
      <dsp:nvSpPr>
        <dsp:cNvPr id="0" name=""/>
        <dsp:cNvSpPr/>
      </dsp:nvSpPr>
      <dsp:spPr>
        <a:xfrm rot="21590056">
          <a:off x="2987241" y="568718"/>
          <a:ext cx="131289" cy="198720"/>
        </a:xfrm>
        <a:prstGeom prst="leftArrow">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latin typeface="Times New Roman" panose="02020603050405020304" pitchFamily="18" charset="0"/>
            <a:cs typeface="Times New Roman" panose="02020603050405020304" pitchFamily="18" charset="0"/>
          </a:endParaRPr>
        </a:p>
      </dsp:txBody>
      <dsp:txXfrm>
        <a:off x="3026628" y="608462"/>
        <a:ext cx="52515" cy="119232"/>
      </dsp:txXfrm>
    </dsp:sp>
  </dsp:spTree>
</dsp:drawing>
</file>

<file path=ppt/diagrams/layout1.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8A4AA51-1050-4665-8DE9-28D8B4C91D26}" type="datetimeFigureOut">
              <a:rPr lang="en-US" smtClean="0"/>
              <a:t>12/16/2022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2E429A-9F16-4154-83B8-0DE91CFB9377}" type="slidenum">
              <a:rPr lang="en-US" smtClean="0"/>
              <a:t>‹#›</a:t>
            </a:fld>
            <a:endParaRPr lang="en-US"/>
          </a:p>
        </p:txBody>
      </p:sp>
    </p:spTree>
    <p:extLst>
      <p:ext uri="{BB962C8B-B14F-4D97-AF65-F5344CB8AC3E}">
        <p14:creationId xmlns:p14="http://schemas.microsoft.com/office/powerpoint/2010/main" val="3125447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A4AA51-1050-4665-8DE9-28D8B4C91D26}" type="datetimeFigureOut">
              <a:rPr lang="en-US" smtClean="0"/>
              <a:t>12/16/2022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2E429A-9F16-4154-83B8-0DE91CFB9377}" type="slidenum">
              <a:rPr lang="en-US" smtClean="0"/>
              <a:t>‹#›</a:t>
            </a:fld>
            <a:endParaRPr lang="en-US"/>
          </a:p>
        </p:txBody>
      </p:sp>
    </p:spTree>
    <p:extLst>
      <p:ext uri="{BB962C8B-B14F-4D97-AF65-F5344CB8AC3E}">
        <p14:creationId xmlns:p14="http://schemas.microsoft.com/office/powerpoint/2010/main" val="4137562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A4AA51-1050-4665-8DE9-28D8B4C91D26}" type="datetimeFigureOut">
              <a:rPr lang="en-US" smtClean="0"/>
              <a:t>12/16/2022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2E429A-9F16-4154-83B8-0DE91CFB9377}" type="slidenum">
              <a:rPr lang="en-US" smtClean="0"/>
              <a:t>‹#›</a:t>
            </a:fld>
            <a:endParaRPr lang="en-US"/>
          </a:p>
        </p:txBody>
      </p:sp>
    </p:spTree>
    <p:extLst>
      <p:ext uri="{BB962C8B-B14F-4D97-AF65-F5344CB8AC3E}">
        <p14:creationId xmlns:p14="http://schemas.microsoft.com/office/powerpoint/2010/main" val="2968133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A4AA51-1050-4665-8DE9-28D8B4C91D26}" type="datetimeFigureOut">
              <a:rPr lang="en-US" smtClean="0"/>
              <a:t>12/16/2022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2E429A-9F16-4154-83B8-0DE91CFB9377}" type="slidenum">
              <a:rPr lang="en-US" smtClean="0"/>
              <a:t>‹#›</a:t>
            </a:fld>
            <a:endParaRPr lang="en-US"/>
          </a:p>
        </p:txBody>
      </p:sp>
    </p:spTree>
    <p:extLst>
      <p:ext uri="{BB962C8B-B14F-4D97-AF65-F5344CB8AC3E}">
        <p14:creationId xmlns:p14="http://schemas.microsoft.com/office/powerpoint/2010/main" val="1628760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A4AA51-1050-4665-8DE9-28D8B4C91D26}" type="datetimeFigureOut">
              <a:rPr lang="en-US" smtClean="0"/>
              <a:t>12/16/2022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2E429A-9F16-4154-83B8-0DE91CFB9377}" type="slidenum">
              <a:rPr lang="en-US" smtClean="0"/>
              <a:t>‹#›</a:t>
            </a:fld>
            <a:endParaRPr lang="en-US"/>
          </a:p>
        </p:txBody>
      </p:sp>
    </p:spTree>
    <p:extLst>
      <p:ext uri="{BB962C8B-B14F-4D97-AF65-F5344CB8AC3E}">
        <p14:creationId xmlns:p14="http://schemas.microsoft.com/office/powerpoint/2010/main" val="3802378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8A4AA51-1050-4665-8DE9-28D8B4C91D26}" type="datetimeFigureOut">
              <a:rPr lang="en-US" smtClean="0"/>
              <a:t>12/16/2022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2E429A-9F16-4154-83B8-0DE91CFB9377}" type="slidenum">
              <a:rPr lang="en-US" smtClean="0"/>
              <a:t>‹#›</a:t>
            </a:fld>
            <a:endParaRPr lang="en-US"/>
          </a:p>
        </p:txBody>
      </p:sp>
    </p:spTree>
    <p:extLst>
      <p:ext uri="{BB962C8B-B14F-4D97-AF65-F5344CB8AC3E}">
        <p14:creationId xmlns:p14="http://schemas.microsoft.com/office/powerpoint/2010/main" val="1777467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8A4AA51-1050-4665-8DE9-28D8B4C91D26}" type="datetimeFigureOut">
              <a:rPr lang="en-US" smtClean="0"/>
              <a:t>12/16/2022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2E429A-9F16-4154-83B8-0DE91CFB9377}" type="slidenum">
              <a:rPr lang="en-US" smtClean="0"/>
              <a:t>‹#›</a:t>
            </a:fld>
            <a:endParaRPr lang="en-US"/>
          </a:p>
        </p:txBody>
      </p:sp>
    </p:spTree>
    <p:extLst>
      <p:ext uri="{BB962C8B-B14F-4D97-AF65-F5344CB8AC3E}">
        <p14:creationId xmlns:p14="http://schemas.microsoft.com/office/powerpoint/2010/main" val="3542481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8A4AA51-1050-4665-8DE9-28D8B4C91D26}" type="datetimeFigureOut">
              <a:rPr lang="en-US" smtClean="0"/>
              <a:t>12/16/2022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2E429A-9F16-4154-83B8-0DE91CFB9377}" type="slidenum">
              <a:rPr lang="en-US" smtClean="0"/>
              <a:t>‹#›</a:t>
            </a:fld>
            <a:endParaRPr lang="en-US"/>
          </a:p>
        </p:txBody>
      </p:sp>
    </p:spTree>
    <p:extLst>
      <p:ext uri="{BB962C8B-B14F-4D97-AF65-F5344CB8AC3E}">
        <p14:creationId xmlns:p14="http://schemas.microsoft.com/office/powerpoint/2010/main" val="2036211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A4AA51-1050-4665-8DE9-28D8B4C91D26}" type="datetimeFigureOut">
              <a:rPr lang="en-US" smtClean="0"/>
              <a:t>12/16/2022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2E429A-9F16-4154-83B8-0DE91CFB9377}" type="slidenum">
              <a:rPr lang="en-US" smtClean="0"/>
              <a:t>‹#›</a:t>
            </a:fld>
            <a:endParaRPr lang="en-US"/>
          </a:p>
        </p:txBody>
      </p:sp>
    </p:spTree>
    <p:extLst>
      <p:ext uri="{BB962C8B-B14F-4D97-AF65-F5344CB8AC3E}">
        <p14:creationId xmlns:p14="http://schemas.microsoft.com/office/powerpoint/2010/main" val="4036700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A4AA51-1050-4665-8DE9-28D8B4C91D26}" type="datetimeFigureOut">
              <a:rPr lang="en-US" smtClean="0"/>
              <a:t>12/16/2022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2E429A-9F16-4154-83B8-0DE91CFB9377}" type="slidenum">
              <a:rPr lang="en-US" smtClean="0"/>
              <a:t>‹#›</a:t>
            </a:fld>
            <a:endParaRPr lang="en-US"/>
          </a:p>
        </p:txBody>
      </p:sp>
    </p:spTree>
    <p:extLst>
      <p:ext uri="{BB962C8B-B14F-4D97-AF65-F5344CB8AC3E}">
        <p14:creationId xmlns:p14="http://schemas.microsoft.com/office/powerpoint/2010/main" val="2464830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A4AA51-1050-4665-8DE9-28D8B4C91D26}" type="datetimeFigureOut">
              <a:rPr lang="en-US" smtClean="0"/>
              <a:t>12/16/2022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2E429A-9F16-4154-83B8-0DE91CFB9377}" type="slidenum">
              <a:rPr lang="en-US" smtClean="0"/>
              <a:t>‹#›</a:t>
            </a:fld>
            <a:endParaRPr lang="en-US"/>
          </a:p>
        </p:txBody>
      </p:sp>
    </p:spTree>
    <p:extLst>
      <p:ext uri="{BB962C8B-B14F-4D97-AF65-F5344CB8AC3E}">
        <p14:creationId xmlns:p14="http://schemas.microsoft.com/office/powerpoint/2010/main" val="4141548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A4AA51-1050-4665-8DE9-28D8B4C91D26}" type="datetimeFigureOut">
              <a:rPr lang="en-US" smtClean="0"/>
              <a:t>12/16/2022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2E429A-9F16-4154-83B8-0DE91CFB9377}" type="slidenum">
              <a:rPr lang="en-US" smtClean="0"/>
              <a:t>‹#›</a:t>
            </a:fld>
            <a:endParaRPr lang="en-US"/>
          </a:p>
        </p:txBody>
      </p:sp>
    </p:spTree>
    <p:extLst>
      <p:ext uri="{BB962C8B-B14F-4D97-AF65-F5344CB8AC3E}">
        <p14:creationId xmlns:p14="http://schemas.microsoft.com/office/powerpoint/2010/main" val="3408776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slideLayout" Target="../slideLayouts/slideLayout7.xml" /><Relationship Id="rId6" Type="http://schemas.openxmlformats.org/officeDocument/2006/relationships/image" Target="../media/image7.png" /><Relationship Id="rId5" Type="http://schemas.openxmlformats.org/officeDocument/2006/relationships/image" Target="../media/image6.png" /><Relationship Id="rId4" Type="http://schemas.openxmlformats.org/officeDocument/2006/relationships/image" Target="../media/image5.png" /></Relationships>
</file>

<file path=ppt/slides/_rels/slide16.xml.rels><?xml version="1.0" encoding="UTF-8" standalone="yes"?>
<Relationships xmlns="http://schemas.openxmlformats.org/package/2006/relationships"><Relationship Id="rId8" Type="http://schemas.openxmlformats.org/officeDocument/2006/relationships/image" Target="../media/image14.png" /><Relationship Id="rId3" Type="http://schemas.openxmlformats.org/officeDocument/2006/relationships/image" Target="../media/image9.png" /><Relationship Id="rId7" Type="http://schemas.openxmlformats.org/officeDocument/2006/relationships/image" Target="../media/image13.png" /><Relationship Id="rId2" Type="http://schemas.openxmlformats.org/officeDocument/2006/relationships/image" Target="../media/image8.png" /><Relationship Id="rId1" Type="http://schemas.openxmlformats.org/officeDocument/2006/relationships/slideLayout" Target="../slideLayouts/slideLayout7.xml" /><Relationship Id="rId6" Type="http://schemas.openxmlformats.org/officeDocument/2006/relationships/image" Target="../media/image12.png" /><Relationship Id="rId5" Type="http://schemas.openxmlformats.org/officeDocument/2006/relationships/image" Target="../media/image11.png" /><Relationship Id="rId4" Type="http://schemas.openxmlformats.org/officeDocument/2006/relationships/image" Target="../media/image10.png" /><Relationship Id="rId9" Type="http://schemas.openxmlformats.org/officeDocument/2006/relationships/image" Target="../media/image15.png"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7.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Can health-insurance help prevent child labor? An   impact evaluation from Pakistan.</a:t>
            </a:r>
            <a:br>
              <a:rPr lang="en-US" sz="3600" dirty="0">
                <a:latin typeface="Times New Roman" panose="02020603050405020304" pitchFamily="18" charset="0"/>
                <a:cs typeface="Times New Roman" panose="02020603050405020304" pitchFamily="18" charset="0"/>
              </a:rPr>
            </a:br>
            <a:br>
              <a:rPr lang="en-US" dirty="0"/>
            </a:br>
            <a:endParaRPr lang="en-US" dirty="0"/>
          </a:p>
        </p:txBody>
      </p:sp>
      <p:sp>
        <p:nvSpPr>
          <p:cNvPr id="3" name="Text Placeholder 2"/>
          <p:cNvSpPr>
            <a:spLocks noGrp="1"/>
          </p:cNvSpPr>
          <p:nvPr>
            <p:ph type="body" idx="1"/>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 By Andreas Landmann, Markus </a:t>
            </a:r>
            <a:r>
              <a:rPr lang="en-US" dirty="0" err="1">
                <a:solidFill>
                  <a:schemeClr val="tx1"/>
                </a:solidFill>
                <a:latin typeface="Times New Roman" panose="02020603050405020304" pitchFamily="18" charset="0"/>
                <a:cs typeface="Times New Roman" panose="02020603050405020304" pitchFamily="18" charset="0"/>
              </a:rPr>
              <a:t>Frolich</a:t>
            </a:r>
            <a:r>
              <a:rPr lang="en-US" dirty="0">
                <a:solidFill>
                  <a:schemeClr val="tx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671609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3487" y="656822"/>
            <a:ext cx="9427336" cy="4902881"/>
          </a:xfrm>
          <a:prstGeom prst="rect">
            <a:avLst/>
          </a:prstGeom>
        </p:spPr>
        <p:txBody>
          <a:bodyPr wrap="square">
            <a:spAutoFit/>
          </a:bodyPr>
          <a:lstStyle/>
          <a:p>
            <a:pPr indent="145415">
              <a:lnSpc>
                <a:spcPct val="110000"/>
              </a:lnSpc>
              <a:spcAft>
                <a:spcPts val="1235"/>
              </a:spcAft>
            </a:pPr>
            <a:r>
              <a:rPr lang="en-US" dirty="0">
                <a:solidFill>
                  <a:srgbClr val="181717"/>
                </a:solidFill>
                <a:effectLst/>
                <a:latin typeface="Times New Roman" panose="02020603050405020304" pitchFamily="18" charset="0"/>
                <a:ea typeface="Times New Roman" panose="02020603050405020304" pitchFamily="18" charset="0"/>
              </a:rPr>
              <a:t> </a:t>
            </a:r>
            <a:r>
              <a:rPr lang="en-US" sz="3200" b="1" dirty="0">
                <a:solidFill>
                  <a:srgbClr val="181717"/>
                </a:solidFill>
                <a:effectLst/>
                <a:latin typeface="Times New Roman" panose="02020603050405020304" pitchFamily="18" charset="0"/>
                <a:ea typeface="Times New Roman" panose="02020603050405020304" pitchFamily="18" charset="0"/>
              </a:rPr>
              <a:t>Econometric approach</a:t>
            </a:r>
            <a:endParaRPr lang="en-US" sz="3200" b="1" dirty="0">
              <a:solidFill>
                <a:srgbClr val="000000"/>
              </a:solidFill>
              <a:latin typeface="Times New Roman" panose="02020603050405020304" pitchFamily="18" charset="0"/>
              <a:ea typeface="Times New Roman" panose="02020603050405020304" pitchFamily="18" charset="0"/>
            </a:endParaRPr>
          </a:p>
          <a:p>
            <a:pPr marL="285750" indent="-285750">
              <a:lnSpc>
                <a:spcPct val="110000"/>
              </a:lnSpc>
              <a:spcAft>
                <a:spcPts val="1235"/>
              </a:spcAft>
              <a:buFont typeface="Wingdings" panose="05000000000000000000" pitchFamily="2" charset="2"/>
              <a:buChar char="Ø"/>
            </a:pPr>
            <a:r>
              <a:rPr lang="en-US" dirty="0">
                <a:solidFill>
                  <a:srgbClr val="181717"/>
                </a:solidFill>
                <a:effectLst/>
                <a:latin typeface="Times New Roman" panose="02020603050405020304" pitchFamily="18" charset="0"/>
                <a:ea typeface="Times New Roman" panose="02020603050405020304" pitchFamily="18" charset="0"/>
              </a:rPr>
              <a:t>The econometric methodology used is based on the cluster experimental design of the innovation. The insurance innovation was randomly assigned at the branch level, and we thus pursue regressions at the level where the randomization took place. This basically reduces the sample to 13 observations, observed at different points in time. This very small sample size does not permit us to extensively control for household and branch characteristics as there would be too few degrees of freedom. We therefore first assess balance in baseline covariates in the next section, and thereafter conduct regressions without further covariates.</a:t>
            </a:r>
            <a:endParaRPr lang="en-US" dirty="0">
              <a:solidFill>
                <a:srgbClr val="000000"/>
              </a:solidFill>
              <a:latin typeface="Times New Roman" panose="02020603050405020304" pitchFamily="18" charset="0"/>
              <a:ea typeface="Times New Roman" panose="02020603050405020304" pitchFamily="18" charset="0"/>
            </a:endParaRPr>
          </a:p>
          <a:p>
            <a:pPr marL="285750" indent="-285750">
              <a:lnSpc>
                <a:spcPct val="110000"/>
              </a:lnSpc>
              <a:spcAft>
                <a:spcPts val="1235"/>
              </a:spcAft>
              <a:buFont typeface="Wingdings" panose="05000000000000000000" pitchFamily="2" charset="2"/>
              <a:buChar char="Ø"/>
            </a:pPr>
            <a:r>
              <a:rPr lang="en-US" dirty="0">
                <a:solidFill>
                  <a:srgbClr val="181717"/>
                </a:solidFill>
                <a:effectLst/>
                <a:latin typeface="Times New Roman" panose="02020603050405020304" pitchFamily="18" charset="0"/>
                <a:ea typeface="Times New Roman" panose="02020603050405020304" pitchFamily="18" charset="0"/>
              </a:rPr>
              <a:t>Our dataset contains data collected at baseline as well as four follow-up waves. In the main paper, we average the four follow up waves into a single “post-treatment” observation to ease the presentation of the results.</a:t>
            </a:r>
            <a:r>
              <a:rPr lang="en-US" baseline="30000" dirty="0">
                <a:solidFill>
                  <a:srgbClr val="0080AC"/>
                </a:solidFill>
                <a:effectLst/>
                <a:latin typeface="Times New Roman" panose="02020603050405020304" pitchFamily="18" charset="0"/>
                <a:ea typeface="Times New Roman" panose="02020603050405020304" pitchFamily="18" charset="0"/>
              </a:rPr>
              <a:t> </a:t>
            </a:r>
            <a:r>
              <a:rPr lang="en-US" dirty="0">
                <a:solidFill>
                  <a:srgbClr val="000000"/>
                </a:solidFill>
                <a:effectLst/>
                <a:latin typeface="Times New Roman" panose="02020603050405020304" pitchFamily="18" charset="0"/>
                <a:ea typeface="Times New Roman" panose="02020603050405020304" pitchFamily="18" charset="0"/>
              </a:rPr>
              <a:t>With the pooled follow-up data, </a:t>
            </a:r>
            <a:r>
              <a:rPr lang="en-US" dirty="0">
                <a:solidFill>
                  <a:srgbClr val="000000"/>
                </a:solidFill>
                <a:latin typeface="Times New Roman" panose="02020603050405020304" pitchFamily="18" charset="0"/>
                <a:ea typeface="Times New Roman" panose="02020603050405020304" pitchFamily="18" charset="0"/>
              </a:rPr>
              <a:t>our </a:t>
            </a:r>
            <a:r>
              <a:rPr lang="en-US" dirty="0">
                <a:solidFill>
                  <a:srgbClr val="000000"/>
                </a:solidFill>
                <a:effectLst/>
                <a:latin typeface="Times New Roman" panose="02020603050405020304" pitchFamily="18" charset="0"/>
                <a:ea typeface="Times New Roman" panose="02020603050405020304" pitchFamily="18" charset="0"/>
              </a:rPr>
              <a:t>econometric analysis is thus based on N = 13 branch-level observations observed once before and once after treatment. In the next sections we thus show simple OLS regressions of Y on treatment status, i.e. the change in Y over time regressed on the binary treatment dummy and a constant.</a:t>
            </a:r>
          </a:p>
        </p:txBody>
      </p:sp>
    </p:spTree>
    <p:extLst>
      <p:ext uri="{BB962C8B-B14F-4D97-AF65-F5344CB8AC3E}">
        <p14:creationId xmlns:p14="http://schemas.microsoft.com/office/powerpoint/2010/main" val="3493406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643943" y="1906073"/>
            <a:ext cx="8525496" cy="3250502"/>
          </a:xfrm>
          <a:prstGeom prst="rect">
            <a:avLst/>
          </a:prstGeom>
        </p:spPr>
      </p:pic>
      <p:sp>
        <p:nvSpPr>
          <p:cNvPr id="3" name="Rectangle 2"/>
          <p:cNvSpPr/>
          <p:nvPr/>
        </p:nvSpPr>
        <p:spPr>
          <a:xfrm>
            <a:off x="643943" y="526892"/>
            <a:ext cx="9099333" cy="1077218"/>
          </a:xfrm>
          <a:prstGeom prst="rect">
            <a:avLst/>
          </a:prstGeom>
        </p:spPr>
        <p:txBody>
          <a:bodyPr wrap="square">
            <a:spAutoFit/>
          </a:bodyPr>
          <a:lstStyle/>
          <a:p>
            <a:pPr algn="just"/>
            <a:r>
              <a:rPr lang="en-US" sz="3200" b="1" dirty="0">
                <a:solidFill>
                  <a:srgbClr val="000000"/>
                </a:solidFill>
                <a:latin typeface="Times New Roman" panose="02020603050405020304" pitchFamily="18" charset="0"/>
                <a:ea typeface="Times New Roman" panose="02020603050405020304" pitchFamily="18" charset="0"/>
              </a:rPr>
              <a:t>Insurance coverage in treatment and control branches</a:t>
            </a:r>
            <a:endParaRPr lang="en-US" sz="3200" b="1" dirty="0"/>
          </a:p>
        </p:txBody>
      </p:sp>
    </p:spTree>
    <p:extLst>
      <p:ext uri="{BB962C8B-B14F-4D97-AF65-F5344CB8AC3E}">
        <p14:creationId xmlns:p14="http://schemas.microsoft.com/office/powerpoint/2010/main" val="2586504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715194835"/>
              </p:ext>
            </p:extLst>
          </p:nvPr>
        </p:nvGraphicFramePr>
        <p:xfrm>
          <a:off x="579548" y="438039"/>
          <a:ext cx="10766738" cy="6455451"/>
        </p:xfrm>
        <a:graphic>
          <a:graphicData uri="http://schemas.openxmlformats.org/drawingml/2006/table">
            <a:tbl>
              <a:tblPr firstRow="1" firstCol="1" bandRow="1">
                <a:tableStyleId>{5C22544A-7EE6-4342-B048-85BDC9FD1C3A}</a:tableStyleId>
              </a:tblPr>
              <a:tblGrid>
                <a:gridCol w="3134107">
                  <a:extLst>
                    <a:ext uri="{9D8B030D-6E8A-4147-A177-3AD203B41FA5}">
                      <a16:colId xmlns:a16="http://schemas.microsoft.com/office/drawing/2014/main" val="20000"/>
                    </a:ext>
                  </a:extLst>
                </a:gridCol>
                <a:gridCol w="649699">
                  <a:extLst>
                    <a:ext uri="{9D8B030D-6E8A-4147-A177-3AD203B41FA5}">
                      <a16:colId xmlns:a16="http://schemas.microsoft.com/office/drawing/2014/main" val="20001"/>
                    </a:ext>
                  </a:extLst>
                </a:gridCol>
                <a:gridCol w="809282">
                  <a:extLst>
                    <a:ext uri="{9D8B030D-6E8A-4147-A177-3AD203B41FA5}">
                      <a16:colId xmlns:a16="http://schemas.microsoft.com/office/drawing/2014/main" val="20002"/>
                    </a:ext>
                  </a:extLst>
                </a:gridCol>
                <a:gridCol w="523949">
                  <a:extLst>
                    <a:ext uri="{9D8B030D-6E8A-4147-A177-3AD203B41FA5}">
                      <a16:colId xmlns:a16="http://schemas.microsoft.com/office/drawing/2014/main" val="20003"/>
                    </a:ext>
                  </a:extLst>
                </a:gridCol>
                <a:gridCol w="1195054">
                  <a:extLst>
                    <a:ext uri="{9D8B030D-6E8A-4147-A177-3AD203B41FA5}">
                      <a16:colId xmlns:a16="http://schemas.microsoft.com/office/drawing/2014/main" val="20004"/>
                    </a:ext>
                  </a:extLst>
                </a:gridCol>
                <a:gridCol w="774919">
                  <a:extLst>
                    <a:ext uri="{9D8B030D-6E8A-4147-A177-3AD203B41FA5}">
                      <a16:colId xmlns:a16="http://schemas.microsoft.com/office/drawing/2014/main" val="20005"/>
                    </a:ext>
                  </a:extLst>
                </a:gridCol>
                <a:gridCol w="761768">
                  <a:extLst>
                    <a:ext uri="{9D8B030D-6E8A-4147-A177-3AD203B41FA5}">
                      <a16:colId xmlns:a16="http://schemas.microsoft.com/office/drawing/2014/main" val="20006"/>
                    </a:ext>
                  </a:extLst>
                </a:gridCol>
                <a:gridCol w="2917960">
                  <a:extLst>
                    <a:ext uri="{9D8B030D-6E8A-4147-A177-3AD203B41FA5}">
                      <a16:colId xmlns:a16="http://schemas.microsoft.com/office/drawing/2014/main" val="20007"/>
                    </a:ext>
                  </a:extLst>
                </a:gridCol>
              </a:tblGrid>
              <a:tr h="208062">
                <a:tc>
                  <a:txBody>
                    <a:bodyPr/>
                    <a:lstStyle/>
                    <a:p>
                      <a:pPr indent="145415" algn="l">
                        <a:lnSpc>
                          <a:spcPct val="115000"/>
                        </a:lnSpc>
                        <a:spcAft>
                          <a:spcPts val="0"/>
                        </a:spcAft>
                      </a:pPr>
                      <a:r>
                        <a:rPr lang="en-US" sz="800" dirty="0">
                          <a:effectLst/>
                        </a:rPr>
                        <a:t> </a:t>
                      </a:r>
                      <a:endParaRPr lang="en-US" sz="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tc>
                  <a:txBody>
                    <a:bodyPr/>
                    <a:lstStyle/>
                    <a:p>
                      <a:pPr indent="145415" algn="just">
                        <a:lnSpc>
                          <a:spcPct val="115000"/>
                        </a:lnSpc>
                        <a:spcAft>
                          <a:spcPts val="0"/>
                        </a:spcAft>
                      </a:pPr>
                      <a:r>
                        <a:rPr lang="en-US" sz="800">
                          <a:effectLst/>
                        </a:rPr>
                        <a:t>Mean </a:t>
                      </a:r>
                      <a:endPar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tc>
                  <a:txBody>
                    <a:bodyPr/>
                    <a:lstStyle/>
                    <a:p>
                      <a:pPr indent="145415" algn="l">
                        <a:lnSpc>
                          <a:spcPct val="115000"/>
                        </a:lnSpc>
                        <a:spcAft>
                          <a:spcPts val="0"/>
                        </a:spcAft>
                      </a:pPr>
                      <a:r>
                        <a:rPr lang="en-US" sz="800">
                          <a:effectLst/>
                        </a:rPr>
                        <a:t>in control branches  </a:t>
                      </a:r>
                      <a:endPar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tc>
                  <a:txBody>
                    <a:bodyPr/>
                    <a:lstStyle/>
                    <a:p>
                      <a:pPr indent="145415" algn="just">
                        <a:lnSpc>
                          <a:spcPct val="115000"/>
                        </a:lnSpc>
                        <a:spcAft>
                          <a:spcPts val="0"/>
                        </a:spcAft>
                      </a:pPr>
                      <a:r>
                        <a:rPr lang="en-US" sz="800">
                          <a:effectLst/>
                        </a:rPr>
                        <a:t>Mean </a:t>
                      </a:r>
                      <a:endPar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tc>
                  <a:txBody>
                    <a:bodyPr/>
                    <a:lstStyle/>
                    <a:p>
                      <a:pPr indent="145415" algn="l">
                        <a:lnSpc>
                          <a:spcPct val="115000"/>
                        </a:lnSpc>
                        <a:spcAft>
                          <a:spcPts val="0"/>
                        </a:spcAft>
                      </a:pPr>
                      <a:r>
                        <a:rPr lang="en-US" sz="800">
                          <a:effectLst/>
                        </a:rPr>
                        <a:t>in treatment branches  </a:t>
                      </a:r>
                      <a:endPar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tc>
                  <a:txBody>
                    <a:bodyPr/>
                    <a:lstStyle/>
                    <a:p>
                      <a:pPr marL="12065" indent="145415" algn="l">
                        <a:lnSpc>
                          <a:spcPct val="115000"/>
                        </a:lnSpc>
                        <a:spcAft>
                          <a:spcPts val="0"/>
                        </a:spcAft>
                      </a:pPr>
                      <a:r>
                        <a:rPr lang="en-US" sz="800">
                          <a:effectLst/>
                        </a:rPr>
                        <a:t>Difference  </a:t>
                      </a:r>
                      <a:endPar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tc>
                  <a:txBody>
                    <a:bodyPr/>
                    <a:lstStyle/>
                    <a:p>
                      <a:pPr marL="12065" indent="145415" algn="l">
                        <a:lnSpc>
                          <a:spcPct val="115000"/>
                        </a:lnSpc>
                        <a:spcAft>
                          <a:spcPts val="0"/>
                        </a:spcAft>
                      </a:pPr>
                      <a:r>
                        <a:rPr lang="en-US" sz="800">
                          <a:effectLst/>
                        </a:rPr>
                        <a:t>t-Value  </a:t>
                      </a:r>
                      <a:endPar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tc>
                  <a:txBody>
                    <a:bodyPr/>
                    <a:lstStyle/>
                    <a:p>
                      <a:pPr indent="145415" algn="l">
                        <a:lnSpc>
                          <a:spcPct val="115000"/>
                        </a:lnSpc>
                        <a:spcAft>
                          <a:spcPts val="0"/>
                        </a:spcAft>
                      </a:pPr>
                      <a:r>
                        <a:rPr lang="en-US" sz="800">
                          <a:effectLst/>
                        </a:rPr>
                        <a:t>p- Value</a:t>
                      </a:r>
                      <a:endPar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extLst>
                  <a:ext uri="{0D108BD9-81ED-4DB2-BD59-A6C34878D82A}">
                    <a16:rowId xmlns:a16="http://schemas.microsoft.com/office/drawing/2014/main" val="10000"/>
                  </a:ext>
                </a:extLst>
              </a:tr>
              <a:tr h="208062">
                <a:tc>
                  <a:txBody>
                    <a:bodyPr/>
                    <a:lstStyle/>
                    <a:p>
                      <a:pPr marL="76200" indent="145415" algn="l">
                        <a:lnSpc>
                          <a:spcPct val="115000"/>
                        </a:lnSpc>
                        <a:spcAft>
                          <a:spcPts val="0"/>
                        </a:spcAft>
                      </a:pPr>
                      <a:r>
                        <a:rPr lang="en-US" sz="800" dirty="0">
                          <a:effectLst/>
                        </a:rPr>
                        <a:t>Poverty score at baseline (PPI)</a:t>
                      </a:r>
                      <a:r>
                        <a:rPr lang="en-US" sz="800" baseline="30000" dirty="0">
                          <a:effectLst/>
                        </a:rPr>
                        <a:t>a</a:t>
                      </a:r>
                      <a:endParaRPr lang="en-US" sz="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tc>
                  <a:txBody>
                    <a:bodyPr/>
                    <a:lstStyle/>
                    <a:p>
                      <a:pPr indent="145415" algn="l">
                        <a:lnSpc>
                          <a:spcPct val="115000"/>
                        </a:lnSpc>
                        <a:spcAft>
                          <a:spcPts val="0"/>
                        </a:spcAft>
                      </a:pPr>
                      <a:r>
                        <a:rPr lang="en-US" sz="800">
                          <a:effectLst/>
                        </a:rPr>
                        <a:t>30.7  </a:t>
                      </a:r>
                      <a:endPar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tc>
                  <a:txBody>
                    <a:bodyPr/>
                    <a:lstStyle/>
                    <a:p>
                      <a:pPr indent="145415" algn="l">
                        <a:lnSpc>
                          <a:spcPct val="115000"/>
                        </a:lnSpc>
                        <a:spcAft>
                          <a:spcPts val="0"/>
                        </a:spcAft>
                      </a:pPr>
                      <a:r>
                        <a:rPr lang="en-US" sz="800">
                          <a:effectLst/>
                        </a:rPr>
                        <a:t> </a:t>
                      </a:r>
                      <a:endPar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tc>
                  <a:txBody>
                    <a:bodyPr/>
                    <a:lstStyle/>
                    <a:p>
                      <a:pPr indent="145415" algn="l">
                        <a:lnSpc>
                          <a:spcPct val="115000"/>
                        </a:lnSpc>
                        <a:spcAft>
                          <a:spcPts val="0"/>
                        </a:spcAft>
                      </a:pPr>
                      <a:r>
                        <a:rPr lang="en-US" sz="800">
                          <a:effectLst/>
                        </a:rPr>
                        <a:t>32.2  </a:t>
                      </a:r>
                      <a:endPar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tc>
                  <a:txBody>
                    <a:bodyPr/>
                    <a:lstStyle/>
                    <a:p>
                      <a:pPr indent="145415" algn="l">
                        <a:lnSpc>
                          <a:spcPct val="115000"/>
                        </a:lnSpc>
                        <a:spcAft>
                          <a:spcPts val="0"/>
                        </a:spcAft>
                      </a:pPr>
                      <a:r>
                        <a:rPr lang="en-US" sz="800">
                          <a:effectLst/>
                        </a:rPr>
                        <a:t> </a:t>
                      </a:r>
                      <a:endPar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tc>
                  <a:txBody>
                    <a:bodyPr/>
                    <a:lstStyle/>
                    <a:p>
                      <a:pPr marL="207010" indent="145415" algn="l">
                        <a:lnSpc>
                          <a:spcPct val="115000"/>
                        </a:lnSpc>
                        <a:spcAft>
                          <a:spcPts val="0"/>
                        </a:spcAft>
                      </a:pPr>
                      <a:r>
                        <a:rPr lang="en-US" sz="800">
                          <a:effectLst/>
                        </a:rPr>
                        <a:t>1.5  </a:t>
                      </a:r>
                      <a:endPar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tc>
                  <a:txBody>
                    <a:bodyPr/>
                    <a:lstStyle/>
                    <a:p>
                      <a:pPr marL="60325" indent="145415" algn="l">
                        <a:lnSpc>
                          <a:spcPct val="115000"/>
                        </a:lnSpc>
                        <a:spcAft>
                          <a:spcPts val="0"/>
                        </a:spcAft>
                      </a:pPr>
                      <a:r>
                        <a:rPr lang="en-US" sz="800">
                          <a:effectLst/>
                        </a:rPr>
                        <a:t>1.81  </a:t>
                      </a:r>
                      <a:endPar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tc>
                  <a:txBody>
                    <a:bodyPr/>
                    <a:lstStyle/>
                    <a:p>
                      <a:pPr indent="145415" algn="l">
                        <a:lnSpc>
                          <a:spcPct val="115000"/>
                        </a:lnSpc>
                        <a:spcAft>
                          <a:spcPts val="0"/>
                        </a:spcAft>
                      </a:pPr>
                      <a:r>
                        <a:rPr lang="en-US" sz="800">
                          <a:effectLst/>
                        </a:rPr>
                        <a:t>0.098</a:t>
                      </a:r>
                      <a:endPar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extLst>
                  <a:ext uri="{0D108BD9-81ED-4DB2-BD59-A6C34878D82A}">
                    <a16:rowId xmlns:a16="http://schemas.microsoft.com/office/drawing/2014/main" val="10001"/>
                  </a:ext>
                </a:extLst>
              </a:tr>
              <a:tr h="478096">
                <a:tc>
                  <a:txBody>
                    <a:bodyPr/>
                    <a:lstStyle/>
                    <a:p>
                      <a:pPr marL="76200" indent="145415" algn="l">
                        <a:lnSpc>
                          <a:spcPct val="110000"/>
                        </a:lnSpc>
                        <a:spcAft>
                          <a:spcPts val="160"/>
                        </a:spcAft>
                      </a:pPr>
                      <a:r>
                        <a:rPr lang="en-US" sz="800" dirty="0">
                          <a:effectLst/>
                        </a:rPr>
                        <a:t>Spouse in household? (yes/no)  </a:t>
                      </a:r>
                    </a:p>
                    <a:p>
                      <a:pPr marL="76200" indent="145415" algn="l">
                        <a:lnSpc>
                          <a:spcPct val="115000"/>
                        </a:lnSpc>
                        <a:spcAft>
                          <a:spcPts val="0"/>
                        </a:spcAft>
                      </a:pPr>
                      <a:r>
                        <a:rPr lang="en-US" sz="800" dirty="0">
                          <a:effectLst/>
                        </a:rPr>
                        <a:t>Number of children age 0–4  </a:t>
                      </a:r>
                      <a:endParaRPr lang="en-US" sz="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tc>
                  <a:txBody>
                    <a:bodyPr/>
                    <a:lstStyle/>
                    <a:p>
                      <a:pPr indent="145415" algn="l">
                        <a:lnSpc>
                          <a:spcPct val="110000"/>
                        </a:lnSpc>
                        <a:spcAft>
                          <a:spcPts val="160"/>
                        </a:spcAft>
                      </a:pPr>
                      <a:r>
                        <a:rPr lang="en-US" sz="800">
                          <a:effectLst/>
                        </a:rPr>
                        <a:t>0.79  </a:t>
                      </a:r>
                    </a:p>
                    <a:p>
                      <a:pPr indent="145415" algn="l">
                        <a:lnSpc>
                          <a:spcPct val="115000"/>
                        </a:lnSpc>
                        <a:spcAft>
                          <a:spcPts val="0"/>
                        </a:spcAft>
                      </a:pPr>
                      <a:r>
                        <a:rPr lang="en-US" sz="800">
                          <a:effectLst/>
                        </a:rPr>
                        <a:t>0.58  </a:t>
                      </a:r>
                      <a:endPar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tc>
                  <a:txBody>
                    <a:bodyPr/>
                    <a:lstStyle/>
                    <a:p>
                      <a:pPr indent="145415" algn="l">
                        <a:lnSpc>
                          <a:spcPct val="115000"/>
                        </a:lnSpc>
                        <a:spcAft>
                          <a:spcPts val="0"/>
                        </a:spcAft>
                      </a:pPr>
                      <a:r>
                        <a:rPr lang="en-US" sz="800">
                          <a:effectLst/>
                        </a:rPr>
                        <a:t> </a:t>
                      </a:r>
                      <a:endPar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tc>
                  <a:txBody>
                    <a:bodyPr/>
                    <a:lstStyle/>
                    <a:p>
                      <a:pPr indent="145415" algn="l">
                        <a:lnSpc>
                          <a:spcPct val="110000"/>
                        </a:lnSpc>
                        <a:spcAft>
                          <a:spcPts val="160"/>
                        </a:spcAft>
                      </a:pPr>
                      <a:r>
                        <a:rPr lang="en-US" sz="800">
                          <a:effectLst/>
                        </a:rPr>
                        <a:t>0.76  </a:t>
                      </a:r>
                    </a:p>
                    <a:p>
                      <a:pPr indent="145415" algn="l">
                        <a:lnSpc>
                          <a:spcPct val="115000"/>
                        </a:lnSpc>
                        <a:spcAft>
                          <a:spcPts val="0"/>
                        </a:spcAft>
                      </a:pPr>
                      <a:r>
                        <a:rPr lang="en-US" sz="800">
                          <a:effectLst/>
                        </a:rPr>
                        <a:t>0.59  </a:t>
                      </a:r>
                      <a:endPar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tc>
                  <a:txBody>
                    <a:bodyPr/>
                    <a:lstStyle/>
                    <a:p>
                      <a:pPr indent="145415" algn="l">
                        <a:lnSpc>
                          <a:spcPct val="115000"/>
                        </a:lnSpc>
                        <a:spcAft>
                          <a:spcPts val="0"/>
                        </a:spcAft>
                      </a:pPr>
                      <a:r>
                        <a:rPr lang="en-US" sz="800">
                          <a:effectLst/>
                        </a:rPr>
                        <a:t> </a:t>
                      </a:r>
                      <a:endPar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tc>
                  <a:txBody>
                    <a:bodyPr/>
                    <a:lstStyle/>
                    <a:p>
                      <a:pPr marL="144145" indent="145415" algn="just">
                        <a:lnSpc>
                          <a:spcPts val="1640"/>
                        </a:lnSpc>
                        <a:spcAft>
                          <a:spcPts val="0"/>
                        </a:spcAft>
                      </a:pPr>
                      <a:r>
                        <a:rPr lang="en-US" sz="800">
                          <a:effectLst/>
                        </a:rPr>
                        <a:t>−</a:t>
                      </a:r>
                    </a:p>
                    <a:p>
                      <a:pPr marL="144145" indent="145415" algn="l">
                        <a:lnSpc>
                          <a:spcPct val="110000"/>
                        </a:lnSpc>
                        <a:spcAft>
                          <a:spcPts val="160"/>
                        </a:spcAft>
                      </a:pPr>
                      <a:r>
                        <a:rPr lang="en-US" sz="800">
                          <a:effectLst/>
                        </a:rPr>
                        <a:t>0.03  </a:t>
                      </a:r>
                    </a:p>
                    <a:p>
                      <a:pPr marL="144145" indent="145415" algn="l">
                        <a:lnSpc>
                          <a:spcPct val="115000"/>
                        </a:lnSpc>
                        <a:spcAft>
                          <a:spcPts val="0"/>
                        </a:spcAft>
                      </a:pPr>
                      <a:r>
                        <a:rPr lang="en-US" sz="800">
                          <a:effectLst/>
                        </a:rPr>
                        <a:t>0.01  </a:t>
                      </a:r>
                      <a:endPar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tc>
                  <a:txBody>
                    <a:bodyPr/>
                    <a:lstStyle/>
                    <a:p>
                      <a:pPr indent="145415" algn="just">
                        <a:lnSpc>
                          <a:spcPts val="1640"/>
                        </a:lnSpc>
                        <a:spcAft>
                          <a:spcPts val="0"/>
                        </a:spcAft>
                      </a:pPr>
                      <a:r>
                        <a:rPr lang="en-US" sz="800">
                          <a:effectLst/>
                        </a:rPr>
                        <a:t>−</a:t>
                      </a:r>
                    </a:p>
                    <a:p>
                      <a:pPr indent="145415" algn="l">
                        <a:lnSpc>
                          <a:spcPct val="110000"/>
                        </a:lnSpc>
                        <a:spcAft>
                          <a:spcPts val="160"/>
                        </a:spcAft>
                      </a:pPr>
                      <a:r>
                        <a:rPr lang="en-US" sz="800">
                          <a:effectLst/>
                        </a:rPr>
                        <a:t>2.24  </a:t>
                      </a:r>
                    </a:p>
                    <a:p>
                      <a:pPr indent="145415" algn="l">
                        <a:lnSpc>
                          <a:spcPct val="115000"/>
                        </a:lnSpc>
                        <a:spcAft>
                          <a:spcPts val="0"/>
                        </a:spcAft>
                      </a:pPr>
                      <a:r>
                        <a:rPr lang="en-US" sz="800">
                          <a:effectLst/>
                        </a:rPr>
                        <a:t>0.16  </a:t>
                      </a:r>
                      <a:endPar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tc>
                  <a:txBody>
                    <a:bodyPr/>
                    <a:lstStyle/>
                    <a:p>
                      <a:pPr indent="145415" algn="l">
                        <a:lnSpc>
                          <a:spcPct val="110000"/>
                        </a:lnSpc>
                        <a:spcAft>
                          <a:spcPts val="160"/>
                        </a:spcAft>
                      </a:pPr>
                      <a:r>
                        <a:rPr lang="en-US" sz="800">
                          <a:effectLst/>
                        </a:rPr>
                        <a:t>0.046</a:t>
                      </a:r>
                    </a:p>
                    <a:p>
                      <a:pPr indent="145415" algn="l">
                        <a:lnSpc>
                          <a:spcPct val="115000"/>
                        </a:lnSpc>
                        <a:spcAft>
                          <a:spcPts val="0"/>
                        </a:spcAft>
                      </a:pPr>
                      <a:r>
                        <a:rPr lang="en-US" sz="800">
                          <a:effectLst/>
                        </a:rPr>
                        <a:t>0.878</a:t>
                      </a:r>
                      <a:endPar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extLst>
                  <a:ext uri="{0D108BD9-81ED-4DB2-BD59-A6C34878D82A}">
                    <a16:rowId xmlns:a16="http://schemas.microsoft.com/office/drawing/2014/main" val="10002"/>
                  </a:ext>
                </a:extLst>
              </a:tr>
              <a:tr h="442603">
                <a:tc>
                  <a:txBody>
                    <a:bodyPr/>
                    <a:lstStyle/>
                    <a:p>
                      <a:pPr marL="76200" indent="145415" algn="l">
                        <a:lnSpc>
                          <a:spcPct val="110000"/>
                        </a:lnSpc>
                        <a:spcAft>
                          <a:spcPts val="160"/>
                        </a:spcAft>
                      </a:pPr>
                      <a:r>
                        <a:rPr lang="en-US" sz="800" dirty="0">
                          <a:effectLst/>
                        </a:rPr>
                        <a:t>Number of children age 5–13</a:t>
                      </a:r>
                    </a:p>
                    <a:p>
                      <a:pPr marL="76200" indent="145415" algn="l">
                        <a:lnSpc>
                          <a:spcPct val="115000"/>
                        </a:lnSpc>
                        <a:spcAft>
                          <a:spcPts val="0"/>
                        </a:spcAft>
                      </a:pPr>
                      <a:r>
                        <a:rPr lang="en-US" sz="800" dirty="0">
                          <a:effectLst/>
                        </a:rPr>
                        <a:t>Number of children age 14–17</a:t>
                      </a:r>
                      <a:endParaRPr lang="en-US" sz="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tc>
                  <a:txBody>
                    <a:bodyPr/>
                    <a:lstStyle/>
                    <a:p>
                      <a:pPr indent="145415" algn="l">
                        <a:lnSpc>
                          <a:spcPct val="110000"/>
                        </a:lnSpc>
                        <a:spcAft>
                          <a:spcPts val="160"/>
                        </a:spcAft>
                      </a:pPr>
                      <a:r>
                        <a:rPr lang="en-US" sz="800" dirty="0">
                          <a:effectLst/>
                        </a:rPr>
                        <a:t>1.48  </a:t>
                      </a:r>
                    </a:p>
                    <a:p>
                      <a:pPr indent="145415" algn="l">
                        <a:lnSpc>
                          <a:spcPct val="115000"/>
                        </a:lnSpc>
                        <a:spcAft>
                          <a:spcPts val="0"/>
                        </a:spcAft>
                      </a:pPr>
                      <a:r>
                        <a:rPr lang="en-US" sz="800" dirty="0">
                          <a:effectLst/>
                        </a:rPr>
                        <a:t>0.78  </a:t>
                      </a:r>
                      <a:endParaRPr lang="en-US" sz="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tc>
                  <a:txBody>
                    <a:bodyPr/>
                    <a:lstStyle/>
                    <a:p>
                      <a:pPr indent="145415" algn="l">
                        <a:lnSpc>
                          <a:spcPct val="115000"/>
                        </a:lnSpc>
                        <a:spcAft>
                          <a:spcPts val="0"/>
                        </a:spcAft>
                      </a:pPr>
                      <a:r>
                        <a:rPr lang="en-US" sz="800">
                          <a:effectLst/>
                        </a:rPr>
                        <a:t> </a:t>
                      </a:r>
                      <a:endPar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tc>
                  <a:txBody>
                    <a:bodyPr/>
                    <a:lstStyle/>
                    <a:p>
                      <a:pPr indent="145415" algn="l">
                        <a:lnSpc>
                          <a:spcPct val="110000"/>
                        </a:lnSpc>
                        <a:spcAft>
                          <a:spcPts val="160"/>
                        </a:spcAft>
                      </a:pPr>
                      <a:r>
                        <a:rPr lang="en-US" sz="800">
                          <a:effectLst/>
                        </a:rPr>
                        <a:t>1.43  </a:t>
                      </a:r>
                    </a:p>
                    <a:p>
                      <a:pPr indent="145415" algn="l">
                        <a:lnSpc>
                          <a:spcPct val="115000"/>
                        </a:lnSpc>
                        <a:spcAft>
                          <a:spcPts val="0"/>
                        </a:spcAft>
                      </a:pPr>
                      <a:r>
                        <a:rPr lang="en-US" sz="800">
                          <a:effectLst/>
                        </a:rPr>
                        <a:t>0.88  </a:t>
                      </a:r>
                      <a:endPar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tc>
                  <a:txBody>
                    <a:bodyPr/>
                    <a:lstStyle/>
                    <a:p>
                      <a:pPr indent="145415" algn="l">
                        <a:lnSpc>
                          <a:spcPct val="115000"/>
                        </a:lnSpc>
                        <a:spcAft>
                          <a:spcPts val="0"/>
                        </a:spcAft>
                      </a:pPr>
                      <a:r>
                        <a:rPr lang="en-US" sz="800">
                          <a:effectLst/>
                        </a:rPr>
                        <a:t> </a:t>
                      </a:r>
                      <a:endPar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tc>
                  <a:txBody>
                    <a:bodyPr/>
                    <a:lstStyle/>
                    <a:p>
                      <a:pPr marL="144145" indent="145415" algn="just">
                        <a:lnSpc>
                          <a:spcPct val="115000"/>
                        </a:lnSpc>
                        <a:spcAft>
                          <a:spcPts val="0"/>
                        </a:spcAft>
                      </a:pPr>
                      <a:endPar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tc>
                  <a:txBody>
                    <a:bodyPr/>
                    <a:lstStyle/>
                    <a:p>
                      <a:pPr indent="145415" algn="just">
                        <a:lnSpc>
                          <a:spcPct val="115000"/>
                        </a:lnSpc>
                        <a:spcAft>
                          <a:spcPts val="0"/>
                        </a:spcAft>
                      </a:pPr>
                      <a:endPar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tc>
                  <a:txBody>
                    <a:bodyPr/>
                    <a:lstStyle/>
                    <a:p>
                      <a:pPr indent="145415" algn="l">
                        <a:lnSpc>
                          <a:spcPct val="110000"/>
                        </a:lnSpc>
                        <a:spcAft>
                          <a:spcPts val="160"/>
                        </a:spcAft>
                      </a:pPr>
                      <a:r>
                        <a:rPr lang="en-US" sz="800">
                          <a:effectLst/>
                        </a:rPr>
                        <a:t>0.624</a:t>
                      </a:r>
                    </a:p>
                    <a:p>
                      <a:pPr indent="145415" algn="l">
                        <a:lnSpc>
                          <a:spcPct val="115000"/>
                        </a:lnSpc>
                        <a:spcAft>
                          <a:spcPts val="0"/>
                        </a:spcAft>
                      </a:pPr>
                      <a:r>
                        <a:rPr lang="en-US" sz="800">
                          <a:effectLst/>
                        </a:rPr>
                        <a:t>0.212</a:t>
                      </a:r>
                      <a:endPar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extLst>
                  <a:ext uri="{0D108BD9-81ED-4DB2-BD59-A6C34878D82A}">
                    <a16:rowId xmlns:a16="http://schemas.microsoft.com/office/drawing/2014/main" val="10003"/>
                  </a:ext>
                </a:extLst>
              </a:tr>
              <a:tr h="478096">
                <a:tc>
                  <a:txBody>
                    <a:bodyPr/>
                    <a:lstStyle/>
                    <a:p>
                      <a:pPr marL="76200" indent="145415" algn="l">
                        <a:lnSpc>
                          <a:spcPct val="110000"/>
                        </a:lnSpc>
                        <a:spcAft>
                          <a:spcPts val="160"/>
                        </a:spcAft>
                      </a:pPr>
                      <a:r>
                        <a:rPr lang="en-US" sz="800" dirty="0">
                          <a:effectLst/>
                        </a:rPr>
                        <a:t>Number of adults  </a:t>
                      </a:r>
                    </a:p>
                    <a:p>
                      <a:pPr marL="76200" indent="145415" algn="l">
                        <a:lnSpc>
                          <a:spcPct val="115000"/>
                        </a:lnSpc>
                        <a:spcAft>
                          <a:spcPts val="0"/>
                        </a:spcAft>
                      </a:pPr>
                      <a:r>
                        <a:rPr lang="en-US" sz="800" dirty="0">
                          <a:effectLst/>
                        </a:rPr>
                        <a:t>Mean (female) client age  </a:t>
                      </a:r>
                      <a:endParaRPr lang="en-US" sz="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tc>
                  <a:txBody>
                    <a:bodyPr/>
                    <a:lstStyle/>
                    <a:p>
                      <a:pPr indent="145415" algn="l">
                        <a:lnSpc>
                          <a:spcPct val="110000"/>
                        </a:lnSpc>
                        <a:spcAft>
                          <a:spcPts val="160"/>
                        </a:spcAft>
                      </a:pPr>
                      <a:r>
                        <a:rPr lang="en-US" sz="800" dirty="0">
                          <a:effectLst/>
                        </a:rPr>
                        <a:t>3.65  </a:t>
                      </a:r>
                    </a:p>
                    <a:p>
                      <a:pPr indent="145415" algn="l">
                        <a:lnSpc>
                          <a:spcPct val="115000"/>
                        </a:lnSpc>
                        <a:spcAft>
                          <a:spcPts val="0"/>
                        </a:spcAft>
                      </a:pPr>
                      <a:r>
                        <a:rPr lang="en-US" sz="800" dirty="0">
                          <a:effectLst/>
                        </a:rPr>
                        <a:t>40.7  </a:t>
                      </a:r>
                      <a:endParaRPr lang="en-US" sz="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tc>
                  <a:txBody>
                    <a:bodyPr/>
                    <a:lstStyle/>
                    <a:p>
                      <a:pPr indent="145415" algn="l">
                        <a:lnSpc>
                          <a:spcPct val="115000"/>
                        </a:lnSpc>
                        <a:spcAft>
                          <a:spcPts val="0"/>
                        </a:spcAft>
                      </a:pPr>
                      <a:r>
                        <a:rPr lang="en-US" sz="800" dirty="0">
                          <a:effectLst/>
                        </a:rPr>
                        <a:t> </a:t>
                      </a:r>
                      <a:endParaRPr lang="en-US" sz="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tc>
                  <a:txBody>
                    <a:bodyPr/>
                    <a:lstStyle/>
                    <a:p>
                      <a:pPr indent="145415" algn="l">
                        <a:lnSpc>
                          <a:spcPct val="110000"/>
                        </a:lnSpc>
                        <a:spcAft>
                          <a:spcPts val="160"/>
                        </a:spcAft>
                      </a:pPr>
                      <a:r>
                        <a:rPr lang="en-US" sz="800">
                          <a:effectLst/>
                        </a:rPr>
                        <a:t>3.49  </a:t>
                      </a:r>
                    </a:p>
                    <a:p>
                      <a:pPr indent="145415" algn="l">
                        <a:lnSpc>
                          <a:spcPct val="115000"/>
                        </a:lnSpc>
                        <a:spcAft>
                          <a:spcPts val="0"/>
                        </a:spcAft>
                      </a:pPr>
                      <a:r>
                        <a:rPr lang="en-US" sz="800">
                          <a:effectLst/>
                        </a:rPr>
                        <a:t>40.9  </a:t>
                      </a:r>
                      <a:endPar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tc>
                  <a:txBody>
                    <a:bodyPr/>
                    <a:lstStyle/>
                    <a:p>
                      <a:pPr indent="145415" algn="l">
                        <a:lnSpc>
                          <a:spcPct val="115000"/>
                        </a:lnSpc>
                        <a:spcAft>
                          <a:spcPts val="0"/>
                        </a:spcAft>
                      </a:pPr>
                      <a:r>
                        <a:rPr lang="en-US" sz="800">
                          <a:effectLst/>
                        </a:rPr>
                        <a:t> </a:t>
                      </a:r>
                      <a:endPar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tc>
                  <a:txBody>
                    <a:bodyPr/>
                    <a:lstStyle/>
                    <a:p>
                      <a:pPr marL="144145" indent="145415" algn="just">
                        <a:lnSpc>
                          <a:spcPts val="1640"/>
                        </a:lnSpc>
                        <a:spcAft>
                          <a:spcPts val="0"/>
                        </a:spcAft>
                      </a:pPr>
                      <a:r>
                        <a:rPr lang="en-US" sz="800">
                          <a:effectLst/>
                        </a:rPr>
                        <a:t>−</a:t>
                      </a:r>
                    </a:p>
                    <a:p>
                      <a:pPr marL="144145" indent="145415" algn="l">
                        <a:lnSpc>
                          <a:spcPct val="110000"/>
                        </a:lnSpc>
                        <a:spcAft>
                          <a:spcPts val="160"/>
                        </a:spcAft>
                      </a:pPr>
                      <a:r>
                        <a:rPr lang="en-US" sz="800">
                          <a:effectLst/>
                        </a:rPr>
                        <a:t>0.16  </a:t>
                      </a:r>
                    </a:p>
                    <a:p>
                      <a:pPr marL="144145" indent="145415" algn="l">
                        <a:lnSpc>
                          <a:spcPct val="115000"/>
                        </a:lnSpc>
                        <a:spcAft>
                          <a:spcPts val="0"/>
                        </a:spcAft>
                      </a:pPr>
                      <a:r>
                        <a:rPr lang="en-US" sz="800">
                          <a:effectLst/>
                        </a:rPr>
                        <a:t>0.18  </a:t>
                      </a:r>
                      <a:endPar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tc>
                  <a:txBody>
                    <a:bodyPr/>
                    <a:lstStyle/>
                    <a:p>
                      <a:pPr indent="145415" algn="just">
                        <a:lnSpc>
                          <a:spcPts val="1640"/>
                        </a:lnSpc>
                        <a:spcAft>
                          <a:spcPts val="0"/>
                        </a:spcAft>
                      </a:pPr>
                      <a:r>
                        <a:rPr lang="en-US" sz="800">
                          <a:effectLst/>
                        </a:rPr>
                        <a:t>−</a:t>
                      </a:r>
                    </a:p>
                    <a:p>
                      <a:pPr indent="145415" algn="l">
                        <a:lnSpc>
                          <a:spcPct val="110000"/>
                        </a:lnSpc>
                        <a:spcAft>
                          <a:spcPts val="160"/>
                        </a:spcAft>
                      </a:pPr>
                      <a:r>
                        <a:rPr lang="en-US" sz="800">
                          <a:effectLst/>
                        </a:rPr>
                        <a:t>1.05  </a:t>
                      </a:r>
                    </a:p>
                    <a:p>
                      <a:pPr indent="145415" algn="l">
                        <a:lnSpc>
                          <a:spcPct val="115000"/>
                        </a:lnSpc>
                        <a:spcAft>
                          <a:spcPts val="0"/>
                        </a:spcAft>
                      </a:pPr>
                      <a:r>
                        <a:rPr lang="en-US" sz="800">
                          <a:effectLst/>
                        </a:rPr>
                        <a:t>0.16  </a:t>
                      </a:r>
                      <a:endPar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tc>
                  <a:txBody>
                    <a:bodyPr/>
                    <a:lstStyle/>
                    <a:p>
                      <a:pPr indent="145415" algn="l">
                        <a:lnSpc>
                          <a:spcPct val="110000"/>
                        </a:lnSpc>
                        <a:spcAft>
                          <a:spcPts val="160"/>
                        </a:spcAft>
                      </a:pPr>
                      <a:r>
                        <a:rPr lang="en-US" sz="800">
                          <a:effectLst/>
                        </a:rPr>
                        <a:t>0.315</a:t>
                      </a:r>
                    </a:p>
                    <a:p>
                      <a:pPr indent="145415" algn="l">
                        <a:lnSpc>
                          <a:spcPct val="115000"/>
                        </a:lnSpc>
                        <a:spcAft>
                          <a:spcPts val="0"/>
                        </a:spcAft>
                      </a:pPr>
                      <a:r>
                        <a:rPr lang="en-US" sz="800">
                          <a:effectLst/>
                        </a:rPr>
                        <a:t>0.872</a:t>
                      </a:r>
                      <a:endPar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extLst>
                  <a:ext uri="{0D108BD9-81ED-4DB2-BD59-A6C34878D82A}">
                    <a16:rowId xmlns:a16="http://schemas.microsoft.com/office/drawing/2014/main" val="10004"/>
                  </a:ext>
                </a:extLst>
              </a:tr>
              <a:tr h="208062">
                <a:tc>
                  <a:txBody>
                    <a:bodyPr/>
                    <a:lstStyle/>
                    <a:p>
                      <a:pPr marL="76200" indent="145415" algn="l">
                        <a:lnSpc>
                          <a:spcPct val="115000"/>
                        </a:lnSpc>
                        <a:spcAft>
                          <a:spcPts val="0"/>
                        </a:spcAft>
                      </a:pPr>
                      <a:r>
                        <a:rPr lang="en-US" sz="800" dirty="0">
                          <a:effectLst/>
                        </a:rPr>
                        <a:t>Mean (male) spouse age  </a:t>
                      </a:r>
                      <a:endParaRPr lang="en-US" sz="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tc>
                  <a:txBody>
                    <a:bodyPr/>
                    <a:lstStyle/>
                    <a:p>
                      <a:pPr indent="145415" algn="l">
                        <a:lnSpc>
                          <a:spcPct val="115000"/>
                        </a:lnSpc>
                        <a:spcAft>
                          <a:spcPts val="0"/>
                        </a:spcAft>
                      </a:pPr>
                      <a:r>
                        <a:rPr lang="en-US" sz="800">
                          <a:effectLst/>
                        </a:rPr>
                        <a:t>44.9  </a:t>
                      </a:r>
                      <a:endPar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tc>
                  <a:txBody>
                    <a:bodyPr/>
                    <a:lstStyle/>
                    <a:p>
                      <a:pPr indent="145415" algn="l">
                        <a:lnSpc>
                          <a:spcPct val="115000"/>
                        </a:lnSpc>
                        <a:spcAft>
                          <a:spcPts val="0"/>
                        </a:spcAft>
                      </a:pPr>
                      <a:r>
                        <a:rPr lang="en-US" sz="800" dirty="0">
                          <a:effectLst/>
                        </a:rPr>
                        <a:t> </a:t>
                      </a:r>
                      <a:endParaRPr lang="en-US" sz="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tc>
                  <a:txBody>
                    <a:bodyPr/>
                    <a:lstStyle/>
                    <a:p>
                      <a:pPr indent="145415" algn="l">
                        <a:lnSpc>
                          <a:spcPct val="115000"/>
                        </a:lnSpc>
                        <a:spcAft>
                          <a:spcPts val="0"/>
                        </a:spcAft>
                      </a:pPr>
                      <a:r>
                        <a:rPr lang="en-US" sz="800">
                          <a:effectLst/>
                        </a:rPr>
                        <a:t>45.1  </a:t>
                      </a:r>
                      <a:endPar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tc>
                  <a:txBody>
                    <a:bodyPr/>
                    <a:lstStyle/>
                    <a:p>
                      <a:pPr indent="145415" algn="l">
                        <a:lnSpc>
                          <a:spcPct val="115000"/>
                        </a:lnSpc>
                        <a:spcAft>
                          <a:spcPts val="0"/>
                        </a:spcAft>
                      </a:pPr>
                      <a:r>
                        <a:rPr lang="en-US" sz="800">
                          <a:effectLst/>
                        </a:rPr>
                        <a:t> </a:t>
                      </a:r>
                      <a:endPar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tc>
                  <a:txBody>
                    <a:bodyPr/>
                    <a:lstStyle/>
                    <a:p>
                      <a:pPr marL="207010" indent="145415" algn="l">
                        <a:lnSpc>
                          <a:spcPct val="115000"/>
                        </a:lnSpc>
                        <a:spcAft>
                          <a:spcPts val="0"/>
                        </a:spcAft>
                      </a:pPr>
                      <a:r>
                        <a:rPr lang="en-US" sz="800">
                          <a:effectLst/>
                        </a:rPr>
                        <a:t>0.13  </a:t>
                      </a:r>
                      <a:endPar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tc>
                  <a:txBody>
                    <a:bodyPr/>
                    <a:lstStyle/>
                    <a:p>
                      <a:pPr marL="60960" indent="145415" algn="l">
                        <a:lnSpc>
                          <a:spcPct val="115000"/>
                        </a:lnSpc>
                        <a:spcAft>
                          <a:spcPts val="0"/>
                        </a:spcAft>
                      </a:pPr>
                      <a:r>
                        <a:rPr lang="en-US" sz="800">
                          <a:effectLst/>
                        </a:rPr>
                        <a:t>0.19  </a:t>
                      </a:r>
                      <a:endPar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tc>
                  <a:txBody>
                    <a:bodyPr/>
                    <a:lstStyle/>
                    <a:p>
                      <a:pPr indent="145415" algn="l">
                        <a:lnSpc>
                          <a:spcPct val="115000"/>
                        </a:lnSpc>
                        <a:spcAft>
                          <a:spcPts val="0"/>
                        </a:spcAft>
                      </a:pPr>
                      <a:r>
                        <a:rPr lang="en-US" sz="800">
                          <a:effectLst/>
                        </a:rPr>
                        <a:t>0.855</a:t>
                      </a:r>
                      <a:endPar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extLst>
                  <a:ext uri="{0D108BD9-81ED-4DB2-BD59-A6C34878D82A}">
                    <a16:rowId xmlns:a16="http://schemas.microsoft.com/office/drawing/2014/main" val="10005"/>
                  </a:ext>
                </a:extLst>
              </a:tr>
              <a:tr h="208062">
                <a:tc>
                  <a:txBody>
                    <a:bodyPr/>
                    <a:lstStyle/>
                    <a:p>
                      <a:pPr marL="76200" indent="145415" algn="l">
                        <a:lnSpc>
                          <a:spcPct val="115000"/>
                        </a:lnSpc>
                        <a:spcAft>
                          <a:spcPts val="0"/>
                        </a:spcAft>
                      </a:pPr>
                      <a:r>
                        <a:rPr lang="en-US" sz="800" dirty="0">
                          <a:effectLst/>
                        </a:rPr>
                        <a:t>Mean (female) client education (years)  </a:t>
                      </a:r>
                      <a:endParaRPr lang="en-US" sz="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tc>
                  <a:txBody>
                    <a:bodyPr/>
                    <a:lstStyle/>
                    <a:p>
                      <a:pPr indent="145415" algn="l">
                        <a:lnSpc>
                          <a:spcPct val="115000"/>
                        </a:lnSpc>
                        <a:spcAft>
                          <a:spcPts val="0"/>
                        </a:spcAft>
                      </a:pPr>
                      <a:r>
                        <a:rPr lang="en-US" sz="800">
                          <a:effectLst/>
                        </a:rPr>
                        <a:t>2.4  </a:t>
                      </a:r>
                      <a:endPar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tc>
                  <a:txBody>
                    <a:bodyPr/>
                    <a:lstStyle/>
                    <a:p>
                      <a:pPr indent="145415" algn="l">
                        <a:lnSpc>
                          <a:spcPct val="115000"/>
                        </a:lnSpc>
                        <a:spcAft>
                          <a:spcPts val="0"/>
                        </a:spcAft>
                      </a:pPr>
                      <a:r>
                        <a:rPr lang="en-US" sz="800" dirty="0">
                          <a:effectLst/>
                        </a:rPr>
                        <a:t> </a:t>
                      </a:r>
                      <a:endParaRPr lang="en-US" sz="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tc>
                  <a:txBody>
                    <a:bodyPr/>
                    <a:lstStyle/>
                    <a:p>
                      <a:pPr indent="145415" algn="l">
                        <a:lnSpc>
                          <a:spcPct val="115000"/>
                        </a:lnSpc>
                        <a:spcAft>
                          <a:spcPts val="0"/>
                        </a:spcAft>
                      </a:pPr>
                      <a:r>
                        <a:rPr lang="en-US" sz="800" dirty="0">
                          <a:effectLst/>
                        </a:rPr>
                        <a:t>3.3  </a:t>
                      </a:r>
                      <a:endParaRPr lang="en-US" sz="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tc>
                  <a:txBody>
                    <a:bodyPr/>
                    <a:lstStyle/>
                    <a:p>
                      <a:pPr indent="145415" algn="l">
                        <a:lnSpc>
                          <a:spcPct val="115000"/>
                        </a:lnSpc>
                        <a:spcAft>
                          <a:spcPts val="0"/>
                        </a:spcAft>
                      </a:pPr>
                      <a:r>
                        <a:rPr lang="en-US" sz="800">
                          <a:effectLst/>
                        </a:rPr>
                        <a:t> </a:t>
                      </a:r>
                      <a:endPar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tc>
                  <a:txBody>
                    <a:bodyPr/>
                    <a:lstStyle/>
                    <a:p>
                      <a:pPr marL="207010" indent="145415" algn="l">
                        <a:lnSpc>
                          <a:spcPct val="115000"/>
                        </a:lnSpc>
                        <a:spcAft>
                          <a:spcPts val="0"/>
                        </a:spcAft>
                      </a:pPr>
                      <a:r>
                        <a:rPr lang="en-US" sz="800">
                          <a:effectLst/>
                        </a:rPr>
                        <a:t>0.9  </a:t>
                      </a:r>
                      <a:endPar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tc>
                  <a:txBody>
                    <a:bodyPr/>
                    <a:lstStyle/>
                    <a:p>
                      <a:pPr marL="60325" indent="145415" algn="l">
                        <a:lnSpc>
                          <a:spcPct val="115000"/>
                        </a:lnSpc>
                        <a:spcAft>
                          <a:spcPts val="0"/>
                        </a:spcAft>
                      </a:pPr>
                      <a:r>
                        <a:rPr lang="en-US" sz="800">
                          <a:effectLst/>
                        </a:rPr>
                        <a:t>2.28  </a:t>
                      </a:r>
                      <a:endPar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tc>
                  <a:txBody>
                    <a:bodyPr/>
                    <a:lstStyle/>
                    <a:p>
                      <a:pPr indent="145415" algn="l">
                        <a:lnSpc>
                          <a:spcPct val="115000"/>
                        </a:lnSpc>
                        <a:spcAft>
                          <a:spcPts val="0"/>
                        </a:spcAft>
                      </a:pPr>
                      <a:r>
                        <a:rPr lang="en-US" sz="800">
                          <a:effectLst/>
                        </a:rPr>
                        <a:t>0.044</a:t>
                      </a:r>
                      <a:endPar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extLst>
                  <a:ext uri="{0D108BD9-81ED-4DB2-BD59-A6C34878D82A}">
                    <a16:rowId xmlns:a16="http://schemas.microsoft.com/office/drawing/2014/main" val="10006"/>
                  </a:ext>
                </a:extLst>
              </a:tr>
              <a:tr h="208062">
                <a:tc>
                  <a:txBody>
                    <a:bodyPr/>
                    <a:lstStyle/>
                    <a:p>
                      <a:pPr marL="76200" indent="145415" algn="l">
                        <a:lnSpc>
                          <a:spcPct val="115000"/>
                        </a:lnSpc>
                        <a:spcAft>
                          <a:spcPts val="0"/>
                        </a:spcAft>
                      </a:pPr>
                      <a:r>
                        <a:rPr lang="en-US" sz="800">
                          <a:effectLst/>
                        </a:rPr>
                        <a:t>Mean (male) spouse education (years)</a:t>
                      </a:r>
                      <a:endPar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tc>
                  <a:txBody>
                    <a:bodyPr/>
                    <a:lstStyle/>
                    <a:p>
                      <a:pPr indent="145415" algn="l">
                        <a:lnSpc>
                          <a:spcPct val="115000"/>
                        </a:lnSpc>
                        <a:spcAft>
                          <a:spcPts val="0"/>
                        </a:spcAft>
                      </a:pPr>
                      <a:r>
                        <a:rPr lang="en-US" sz="800">
                          <a:effectLst/>
                        </a:rPr>
                        <a:t>4.0  </a:t>
                      </a:r>
                      <a:endPar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tc>
                  <a:txBody>
                    <a:bodyPr/>
                    <a:lstStyle/>
                    <a:p>
                      <a:pPr indent="145415" algn="l">
                        <a:lnSpc>
                          <a:spcPct val="115000"/>
                        </a:lnSpc>
                        <a:spcAft>
                          <a:spcPts val="0"/>
                        </a:spcAft>
                      </a:pPr>
                      <a:r>
                        <a:rPr lang="en-US" sz="800" dirty="0">
                          <a:effectLst/>
                        </a:rPr>
                        <a:t> </a:t>
                      </a:r>
                      <a:endParaRPr lang="en-US" sz="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tc>
                  <a:txBody>
                    <a:bodyPr/>
                    <a:lstStyle/>
                    <a:p>
                      <a:pPr indent="145415" algn="l">
                        <a:lnSpc>
                          <a:spcPct val="115000"/>
                        </a:lnSpc>
                        <a:spcAft>
                          <a:spcPts val="0"/>
                        </a:spcAft>
                      </a:pPr>
                      <a:r>
                        <a:rPr lang="en-US" sz="800">
                          <a:effectLst/>
                        </a:rPr>
                        <a:t>4.9  </a:t>
                      </a:r>
                      <a:endPar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tc>
                  <a:txBody>
                    <a:bodyPr/>
                    <a:lstStyle/>
                    <a:p>
                      <a:pPr indent="145415" algn="l">
                        <a:lnSpc>
                          <a:spcPct val="115000"/>
                        </a:lnSpc>
                        <a:spcAft>
                          <a:spcPts val="0"/>
                        </a:spcAft>
                      </a:pPr>
                      <a:r>
                        <a:rPr lang="en-US" sz="800" dirty="0">
                          <a:effectLst/>
                        </a:rPr>
                        <a:t> </a:t>
                      </a:r>
                      <a:endParaRPr lang="en-US" sz="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tc>
                  <a:txBody>
                    <a:bodyPr/>
                    <a:lstStyle/>
                    <a:p>
                      <a:pPr marL="207010" indent="145415" algn="l">
                        <a:lnSpc>
                          <a:spcPct val="115000"/>
                        </a:lnSpc>
                        <a:spcAft>
                          <a:spcPts val="0"/>
                        </a:spcAft>
                      </a:pPr>
                      <a:r>
                        <a:rPr lang="en-US" sz="800">
                          <a:effectLst/>
                        </a:rPr>
                        <a:t>0.8</a:t>
                      </a:r>
                      <a:endPar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tc>
                  <a:txBody>
                    <a:bodyPr/>
                    <a:lstStyle/>
                    <a:p>
                      <a:pPr marL="60325" indent="145415" algn="l">
                        <a:lnSpc>
                          <a:spcPct val="115000"/>
                        </a:lnSpc>
                        <a:spcAft>
                          <a:spcPts val="0"/>
                        </a:spcAft>
                      </a:pPr>
                      <a:r>
                        <a:rPr lang="en-US" sz="800">
                          <a:effectLst/>
                        </a:rPr>
                        <a:t>1.50</a:t>
                      </a:r>
                      <a:endPar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tc>
                  <a:txBody>
                    <a:bodyPr/>
                    <a:lstStyle/>
                    <a:p>
                      <a:pPr indent="145415" algn="l">
                        <a:lnSpc>
                          <a:spcPct val="115000"/>
                        </a:lnSpc>
                        <a:spcAft>
                          <a:spcPts val="0"/>
                        </a:spcAft>
                      </a:pPr>
                      <a:r>
                        <a:rPr lang="en-US" sz="800">
                          <a:effectLst/>
                        </a:rPr>
                        <a:t>0.162</a:t>
                      </a:r>
                      <a:endPar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extLst>
                  <a:ext uri="{0D108BD9-81ED-4DB2-BD59-A6C34878D82A}">
                    <a16:rowId xmlns:a16="http://schemas.microsoft.com/office/drawing/2014/main" val="10007"/>
                  </a:ext>
                </a:extLst>
              </a:tr>
              <a:tr h="321357">
                <a:tc>
                  <a:txBody>
                    <a:bodyPr/>
                    <a:lstStyle/>
                    <a:p>
                      <a:pPr marL="76200" indent="145415" algn="l">
                        <a:lnSpc>
                          <a:spcPct val="110000"/>
                        </a:lnSpc>
                        <a:spcAft>
                          <a:spcPts val="0"/>
                        </a:spcAft>
                      </a:pPr>
                      <a:r>
                        <a:rPr lang="en-US" sz="800">
                          <a:effectLst/>
                        </a:rPr>
                        <a:t>Monthly income per capita</a:t>
                      </a:r>
                      <a:r>
                        <a:rPr lang="en-US" sz="800" baseline="30000">
                          <a:effectLst/>
                        </a:rPr>
                        <a:t>b</a:t>
                      </a:r>
                      <a:endParaRPr lang="en-US" sz="800">
                        <a:effectLst/>
                      </a:endParaRPr>
                    </a:p>
                    <a:p>
                      <a:pPr marL="407035" indent="145415" algn="l">
                        <a:lnSpc>
                          <a:spcPct val="115000"/>
                        </a:lnSpc>
                        <a:spcAft>
                          <a:spcPts val="0"/>
                        </a:spcAft>
                      </a:pPr>
                      <a:r>
                        <a:rPr lang="en-US" sz="800">
                          <a:effectLst/>
                        </a:rPr>
                        <a:t> 	 	 </a:t>
                      </a:r>
                      <a:endPar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tc>
                  <a:txBody>
                    <a:bodyPr/>
                    <a:lstStyle/>
                    <a:p>
                      <a:pPr indent="145415" algn="l">
                        <a:lnSpc>
                          <a:spcPct val="115000"/>
                        </a:lnSpc>
                        <a:spcAft>
                          <a:spcPts val="0"/>
                        </a:spcAft>
                      </a:pPr>
                      <a:r>
                        <a:rPr lang="en-US" sz="800">
                          <a:effectLst/>
                        </a:rPr>
                        <a:t>3171  </a:t>
                      </a:r>
                      <a:endPar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tc>
                  <a:txBody>
                    <a:bodyPr/>
                    <a:lstStyle/>
                    <a:p>
                      <a:pPr indent="145415" algn="l">
                        <a:lnSpc>
                          <a:spcPct val="115000"/>
                        </a:lnSpc>
                        <a:spcAft>
                          <a:spcPts val="0"/>
                        </a:spcAft>
                      </a:pPr>
                      <a:r>
                        <a:rPr lang="en-US" sz="800">
                          <a:effectLst/>
                        </a:rPr>
                        <a:t> </a:t>
                      </a:r>
                      <a:endPar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tc>
                  <a:txBody>
                    <a:bodyPr/>
                    <a:lstStyle/>
                    <a:p>
                      <a:pPr indent="145415" algn="l">
                        <a:lnSpc>
                          <a:spcPct val="115000"/>
                        </a:lnSpc>
                        <a:spcAft>
                          <a:spcPts val="0"/>
                        </a:spcAft>
                      </a:pPr>
                      <a:r>
                        <a:rPr lang="en-US" sz="800" dirty="0">
                          <a:effectLst/>
                        </a:rPr>
                        <a:t>3153  </a:t>
                      </a:r>
                      <a:endParaRPr lang="en-US" sz="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tc>
                  <a:txBody>
                    <a:bodyPr/>
                    <a:lstStyle/>
                    <a:p>
                      <a:pPr indent="145415" algn="l">
                        <a:lnSpc>
                          <a:spcPct val="115000"/>
                        </a:lnSpc>
                        <a:spcAft>
                          <a:spcPts val="0"/>
                        </a:spcAft>
                      </a:pPr>
                      <a:r>
                        <a:rPr lang="en-US" sz="800" dirty="0">
                          <a:effectLst/>
                        </a:rPr>
                        <a:t> </a:t>
                      </a:r>
                      <a:endParaRPr lang="en-US" sz="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tc>
                  <a:txBody>
                    <a:bodyPr/>
                    <a:lstStyle/>
                    <a:p>
                      <a:pPr marL="95250" indent="145415" algn="l">
                        <a:lnSpc>
                          <a:spcPct val="115000"/>
                        </a:lnSpc>
                        <a:spcAft>
                          <a:spcPts val="0"/>
                        </a:spcAft>
                      </a:pPr>
                      <a:r>
                        <a:rPr lang="en-US" sz="800">
                          <a:effectLst/>
                        </a:rPr>
                        <a:t>−18.5</a:t>
                      </a:r>
                      <a:endPar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tc>
                  <a:txBody>
                    <a:bodyPr/>
                    <a:lstStyle/>
                    <a:p>
                      <a:pPr indent="145415" algn="l">
                        <a:lnSpc>
                          <a:spcPct val="115000"/>
                        </a:lnSpc>
                        <a:spcAft>
                          <a:spcPts val="0"/>
                        </a:spcAft>
                      </a:pPr>
                      <a:r>
                        <a:rPr lang="en-US" sz="800">
                          <a:effectLst/>
                        </a:rPr>
                        <a:t>−0.08</a:t>
                      </a:r>
                      <a:endPar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tc>
                  <a:txBody>
                    <a:bodyPr/>
                    <a:lstStyle/>
                    <a:p>
                      <a:pPr indent="145415" algn="l">
                        <a:lnSpc>
                          <a:spcPct val="115000"/>
                        </a:lnSpc>
                        <a:spcAft>
                          <a:spcPts val="0"/>
                        </a:spcAft>
                      </a:pPr>
                      <a:r>
                        <a:rPr lang="en-US" sz="800">
                          <a:effectLst/>
                        </a:rPr>
                        <a:t>0.935</a:t>
                      </a:r>
                      <a:endPar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extLst>
                  <a:ext uri="{0D108BD9-81ED-4DB2-BD59-A6C34878D82A}">
                    <a16:rowId xmlns:a16="http://schemas.microsoft.com/office/drawing/2014/main" val="10008"/>
                  </a:ext>
                </a:extLst>
              </a:tr>
              <a:tr h="189748">
                <a:tc>
                  <a:txBody>
                    <a:bodyPr/>
                    <a:lstStyle/>
                    <a:p>
                      <a:pPr marL="76200" indent="145415" algn="l">
                        <a:lnSpc>
                          <a:spcPct val="115000"/>
                        </a:lnSpc>
                        <a:spcAft>
                          <a:spcPts val="0"/>
                        </a:spcAft>
                      </a:pPr>
                      <a:r>
                        <a:rPr lang="en-US" sz="800">
                          <a:effectLst/>
                        </a:rPr>
                        <a:t>Monthly expenses: total</a:t>
                      </a:r>
                      <a:endPar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tc gridSpan="2">
                  <a:txBody>
                    <a:bodyPr/>
                    <a:lstStyle/>
                    <a:p>
                      <a:pPr indent="145415" algn="l">
                        <a:lnSpc>
                          <a:spcPct val="115000"/>
                        </a:lnSpc>
                        <a:spcAft>
                          <a:spcPts val="0"/>
                        </a:spcAft>
                      </a:pPr>
                      <a:r>
                        <a:rPr lang="en-US" sz="800">
                          <a:effectLst/>
                        </a:rPr>
                        <a:t>13 , 75 7  </a:t>
                      </a:r>
                      <a:endPar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tc hMerge="1">
                  <a:txBody>
                    <a:bodyPr/>
                    <a:lstStyle/>
                    <a:p>
                      <a:endParaRPr lang="en-US"/>
                    </a:p>
                  </a:txBody>
                  <a:tcPr/>
                </a:tc>
                <a:tc gridSpan="2">
                  <a:txBody>
                    <a:bodyPr/>
                    <a:lstStyle/>
                    <a:p>
                      <a:pPr indent="145415" algn="l">
                        <a:lnSpc>
                          <a:spcPct val="115000"/>
                        </a:lnSpc>
                        <a:spcAft>
                          <a:spcPts val="0"/>
                        </a:spcAft>
                      </a:pPr>
                      <a:r>
                        <a:rPr lang="en-US" sz="800" dirty="0">
                          <a:effectLst/>
                        </a:rPr>
                        <a:t>12 , 52 9  </a:t>
                      </a:r>
                      <a:endParaRPr lang="en-US" sz="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tc hMerge="1">
                  <a:txBody>
                    <a:bodyPr/>
                    <a:lstStyle/>
                    <a:p>
                      <a:endParaRPr lang="en-US"/>
                    </a:p>
                  </a:txBody>
                  <a:tcPr/>
                </a:tc>
                <a:tc>
                  <a:txBody>
                    <a:bodyPr/>
                    <a:lstStyle/>
                    <a:p>
                      <a:pPr indent="145415" algn="l">
                        <a:lnSpc>
                          <a:spcPct val="115000"/>
                        </a:lnSpc>
                        <a:spcAft>
                          <a:spcPts val="0"/>
                        </a:spcAft>
                      </a:pPr>
                      <a:r>
                        <a:rPr lang="en-US" sz="800">
                          <a:effectLst/>
                        </a:rPr>
                        <a:t>−1228  </a:t>
                      </a:r>
                      <a:endPar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tc>
                  <a:txBody>
                    <a:bodyPr/>
                    <a:lstStyle/>
                    <a:p>
                      <a:pPr indent="145415" algn="l">
                        <a:lnSpc>
                          <a:spcPct val="115000"/>
                        </a:lnSpc>
                        <a:spcAft>
                          <a:spcPts val="0"/>
                        </a:spcAft>
                      </a:pPr>
                      <a:r>
                        <a:rPr lang="en-US" sz="800">
                          <a:effectLst/>
                        </a:rPr>
                        <a:t>−1.15  </a:t>
                      </a:r>
                      <a:endPar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tc>
                  <a:txBody>
                    <a:bodyPr/>
                    <a:lstStyle/>
                    <a:p>
                      <a:pPr indent="145415" algn="l">
                        <a:lnSpc>
                          <a:spcPct val="115000"/>
                        </a:lnSpc>
                        <a:spcAft>
                          <a:spcPts val="0"/>
                        </a:spcAft>
                      </a:pPr>
                      <a:r>
                        <a:rPr lang="en-US" sz="800">
                          <a:effectLst/>
                        </a:rPr>
                        <a:t>0.275</a:t>
                      </a:r>
                      <a:endPar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extLst>
                  <a:ext uri="{0D108BD9-81ED-4DB2-BD59-A6C34878D82A}">
                    <a16:rowId xmlns:a16="http://schemas.microsoft.com/office/drawing/2014/main" val="10009"/>
                  </a:ext>
                </a:extLst>
              </a:tr>
              <a:tr h="189748">
                <a:tc>
                  <a:txBody>
                    <a:bodyPr/>
                    <a:lstStyle/>
                    <a:p>
                      <a:pPr marL="76200" indent="145415" algn="l">
                        <a:lnSpc>
                          <a:spcPct val="115000"/>
                        </a:lnSpc>
                        <a:spcAft>
                          <a:spcPts val="0"/>
                        </a:spcAft>
                      </a:pPr>
                      <a:r>
                        <a:rPr lang="en-US" sz="800">
                          <a:effectLst/>
                        </a:rPr>
                        <a:t>Monthly expenses: children  </a:t>
                      </a:r>
                      <a:endPar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tc gridSpan="2">
                  <a:txBody>
                    <a:bodyPr/>
                    <a:lstStyle/>
                    <a:p>
                      <a:pPr indent="145415" algn="l">
                        <a:lnSpc>
                          <a:spcPct val="115000"/>
                        </a:lnSpc>
                        <a:spcAft>
                          <a:spcPts val="0"/>
                        </a:spcAft>
                      </a:pPr>
                      <a:r>
                        <a:rPr lang="en-US" sz="800" dirty="0">
                          <a:effectLst/>
                        </a:rPr>
                        <a:t>307.3  </a:t>
                      </a:r>
                      <a:endParaRPr lang="en-US" sz="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tc hMerge="1">
                  <a:txBody>
                    <a:bodyPr/>
                    <a:lstStyle/>
                    <a:p>
                      <a:endParaRPr lang="en-US"/>
                    </a:p>
                  </a:txBody>
                  <a:tcPr/>
                </a:tc>
                <a:tc gridSpan="2">
                  <a:txBody>
                    <a:bodyPr/>
                    <a:lstStyle/>
                    <a:p>
                      <a:pPr indent="145415" algn="l">
                        <a:lnSpc>
                          <a:spcPct val="115000"/>
                        </a:lnSpc>
                        <a:spcAft>
                          <a:spcPts val="0"/>
                        </a:spcAft>
                      </a:pPr>
                      <a:r>
                        <a:rPr lang="en-US" sz="800" dirty="0">
                          <a:effectLst/>
                        </a:rPr>
                        <a:t>297.6  </a:t>
                      </a:r>
                      <a:endParaRPr lang="en-US" sz="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tc hMerge="1">
                  <a:txBody>
                    <a:bodyPr/>
                    <a:lstStyle/>
                    <a:p>
                      <a:endParaRPr lang="en-US"/>
                    </a:p>
                  </a:txBody>
                  <a:tcPr/>
                </a:tc>
                <a:tc>
                  <a:txBody>
                    <a:bodyPr/>
                    <a:lstStyle/>
                    <a:p>
                      <a:pPr marL="143510" indent="145415" algn="l">
                        <a:lnSpc>
                          <a:spcPct val="115000"/>
                        </a:lnSpc>
                        <a:spcAft>
                          <a:spcPts val="0"/>
                        </a:spcAft>
                      </a:pPr>
                      <a:r>
                        <a:rPr lang="en-US" sz="800">
                          <a:effectLst/>
                        </a:rPr>
                        <a:t>−9.6  </a:t>
                      </a:r>
                      <a:endPar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tc>
                  <a:txBody>
                    <a:bodyPr/>
                    <a:lstStyle/>
                    <a:p>
                      <a:pPr indent="145415" algn="l">
                        <a:lnSpc>
                          <a:spcPct val="115000"/>
                        </a:lnSpc>
                        <a:spcAft>
                          <a:spcPts val="0"/>
                        </a:spcAft>
                      </a:pPr>
                      <a:r>
                        <a:rPr lang="en-US" sz="800">
                          <a:effectLst/>
                        </a:rPr>
                        <a:t>−0.14  </a:t>
                      </a:r>
                      <a:endPar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tc>
                  <a:txBody>
                    <a:bodyPr/>
                    <a:lstStyle/>
                    <a:p>
                      <a:pPr indent="145415" algn="l">
                        <a:lnSpc>
                          <a:spcPct val="115000"/>
                        </a:lnSpc>
                        <a:spcAft>
                          <a:spcPts val="0"/>
                        </a:spcAft>
                      </a:pPr>
                      <a:r>
                        <a:rPr lang="en-US" sz="800">
                          <a:effectLst/>
                        </a:rPr>
                        <a:t>0.894</a:t>
                      </a:r>
                      <a:endPar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extLst>
                  <a:ext uri="{0D108BD9-81ED-4DB2-BD59-A6C34878D82A}">
                    <a16:rowId xmlns:a16="http://schemas.microsoft.com/office/drawing/2014/main" val="10010"/>
                  </a:ext>
                </a:extLst>
              </a:tr>
              <a:tr h="189748">
                <a:tc>
                  <a:txBody>
                    <a:bodyPr/>
                    <a:lstStyle/>
                    <a:p>
                      <a:pPr marL="76200" indent="145415" algn="l">
                        <a:lnSpc>
                          <a:spcPct val="115000"/>
                        </a:lnSpc>
                        <a:spcAft>
                          <a:spcPts val="0"/>
                        </a:spcAft>
                      </a:pPr>
                      <a:r>
                        <a:rPr lang="en-US" sz="800">
                          <a:effectLst/>
                        </a:rPr>
                        <a:t>Monthly expenses: books  </a:t>
                      </a:r>
                      <a:endPar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tc gridSpan="2">
                  <a:txBody>
                    <a:bodyPr/>
                    <a:lstStyle/>
                    <a:p>
                      <a:pPr indent="145415" algn="l">
                        <a:lnSpc>
                          <a:spcPct val="115000"/>
                        </a:lnSpc>
                        <a:spcAft>
                          <a:spcPts val="0"/>
                        </a:spcAft>
                      </a:pPr>
                      <a:r>
                        <a:rPr lang="en-US" sz="800" dirty="0">
                          <a:effectLst/>
                        </a:rPr>
                        <a:t>294.0  </a:t>
                      </a:r>
                      <a:endParaRPr lang="en-US" sz="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tc hMerge="1">
                  <a:txBody>
                    <a:bodyPr/>
                    <a:lstStyle/>
                    <a:p>
                      <a:endParaRPr lang="en-US"/>
                    </a:p>
                  </a:txBody>
                  <a:tcPr/>
                </a:tc>
                <a:tc gridSpan="2">
                  <a:txBody>
                    <a:bodyPr/>
                    <a:lstStyle/>
                    <a:p>
                      <a:pPr indent="145415" algn="l">
                        <a:lnSpc>
                          <a:spcPct val="115000"/>
                        </a:lnSpc>
                        <a:spcAft>
                          <a:spcPts val="0"/>
                        </a:spcAft>
                      </a:pPr>
                      <a:r>
                        <a:rPr lang="en-US" sz="800" dirty="0">
                          <a:effectLst/>
                        </a:rPr>
                        <a:t>196.3  </a:t>
                      </a:r>
                      <a:endParaRPr lang="en-US" sz="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tc hMerge="1">
                  <a:txBody>
                    <a:bodyPr/>
                    <a:lstStyle/>
                    <a:p>
                      <a:endParaRPr lang="en-US"/>
                    </a:p>
                  </a:txBody>
                  <a:tcPr/>
                </a:tc>
                <a:tc>
                  <a:txBody>
                    <a:bodyPr/>
                    <a:lstStyle/>
                    <a:p>
                      <a:pPr marL="95250" indent="145415" algn="l">
                        <a:lnSpc>
                          <a:spcPct val="115000"/>
                        </a:lnSpc>
                        <a:spcAft>
                          <a:spcPts val="0"/>
                        </a:spcAft>
                      </a:pPr>
                      <a:r>
                        <a:rPr lang="en-US" sz="800">
                          <a:effectLst/>
                        </a:rPr>
                        <a:t>−97.6  </a:t>
                      </a:r>
                      <a:endPar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tc>
                  <a:txBody>
                    <a:bodyPr/>
                    <a:lstStyle/>
                    <a:p>
                      <a:pPr indent="145415" algn="l">
                        <a:lnSpc>
                          <a:spcPct val="115000"/>
                        </a:lnSpc>
                        <a:spcAft>
                          <a:spcPts val="0"/>
                        </a:spcAft>
                      </a:pPr>
                      <a:r>
                        <a:rPr lang="en-US" sz="800">
                          <a:effectLst/>
                        </a:rPr>
                        <a:t>−1.25  </a:t>
                      </a:r>
                      <a:endPar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tc>
                  <a:txBody>
                    <a:bodyPr/>
                    <a:lstStyle/>
                    <a:p>
                      <a:pPr indent="145415" algn="l">
                        <a:lnSpc>
                          <a:spcPct val="115000"/>
                        </a:lnSpc>
                        <a:spcAft>
                          <a:spcPts val="0"/>
                        </a:spcAft>
                      </a:pPr>
                      <a:r>
                        <a:rPr lang="en-US" sz="800">
                          <a:effectLst/>
                        </a:rPr>
                        <a:t>0.236</a:t>
                      </a:r>
                      <a:endPar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extLst>
                  <a:ext uri="{0D108BD9-81ED-4DB2-BD59-A6C34878D82A}">
                    <a16:rowId xmlns:a16="http://schemas.microsoft.com/office/drawing/2014/main" val="10011"/>
                  </a:ext>
                </a:extLst>
              </a:tr>
              <a:tr h="189748">
                <a:tc>
                  <a:txBody>
                    <a:bodyPr/>
                    <a:lstStyle/>
                    <a:p>
                      <a:pPr marL="76200" indent="145415" algn="l">
                        <a:lnSpc>
                          <a:spcPct val="115000"/>
                        </a:lnSpc>
                        <a:spcAft>
                          <a:spcPts val="0"/>
                        </a:spcAft>
                      </a:pPr>
                      <a:r>
                        <a:rPr lang="en-US" sz="800">
                          <a:effectLst/>
                        </a:rPr>
                        <a:t>Monthly expenses: outpatient  </a:t>
                      </a:r>
                      <a:endPar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tc gridSpan="2">
                  <a:txBody>
                    <a:bodyPr/>
                    <a:lstStyle/>
                    <a:p>
                      <a:pPr indent="145415" algn="l">
                        <a:lnSpc>
                          <a:spcPct val="115000"/>
                        </a:lnSpc>
                        <a:spcAft>
                          <a:spcPts val="0"/>
                        </a:spcAft>
                      </a:pPr>
                      <a:r>
                        <a:rPr lang="en-US" sz="800">
                          <a:effectLst/>
                        </a:rPr>
                        <a:t>452.8  </a:t>
                      </a:r>
                      <a:endPar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tc hMerge="1">
                  <a:txBody>
                    <a:bodyPr/>
                    <a:lstStyle/>
                    <a:p>
                      <a:endParaRPr lang="en-US"/>
                    </a:p>
                  </a:txBody>
                  <a:tcPr/>
                </a:tc>
                <a:tc gridSpan="2">
                  <a:txBody>
                    <a:bodyPr/>
                    <a:lstStyle/>
                    <a:p>
                      <a:pPr indent="145415" algn="l">
                        <a:lnSpc>
                          <a:spcPct val="115000"/>
                        </a:lnSpc>
                        <a:spcAft>
                          <a:spcPts val="0"/>
                        </a:spcAft>
                      </a:pPr>
                      <a:r>
                        <a:rPr lang="en-US" sz="800" dirty="0">
                          <a:effectLst/>
                        </a:rPr>
                        <a:t>357.7  </a:t>
                      </a:r>
                      <a:endParaRPr lang="en-US" sz="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tc hMerge="1">
                  <a:txBody>
                    <a:bodyPr/>
                    <a:lstStyle/>
                    <a:p>
                      <a:endParaRPr lang="en-US"/>
                    </a:p>
                  </a:txBody>
                  <a:tcPr/>
                </a:tc>
                <a:tc>
                  <a:txBody>
                    <a:bodyPr/>
                    <a:lstStyle/>
                    <a:p>
                      <a:pPr marL="95250" indent="145415" algn="l">
                        <a:lnSpc>
                          <a:spcPct val="115000"/>
                        </a:lnSpc>
                        <a:spcAft>
                          <a:spcPts val="0"/>
                        </a:spcAft>
                      </a:pPr>
                      <a:r>
                        <a:rPr lang="en-US" sz="800">
                          <a:effectLst/>
                        </a:rPr>
                        <a:t>−95.0  </a:t>
                      </a:r>
                      <a:endPar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tc>
                  <a:txBody>
                    <a:bodyPr/>
                    <a:lstStyle/>
                    <a:p>
                      <a:pPr indent="145415" algn="l">
                        <a:lnSpc>
                          <a:spcPct val="115000"/>
                        </a:lnSpc>
                        <a:spcAft>
                          <a:spcPts val="0"/>
                        </a:spcAft>
                      </a:pPr>
                      <a:r>
                        <a:rPr lang="en-US" sz="800">
                          <a:effectLst/>
                        </a:rPr>
                        <a:t>−0.69  </a:t>
                      </a:r>
                      <a:endPar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tc>
                  <a:txBody>
                    <a:bodyPr/>
                    <a:lstStyle/>
                    <a:p>
                      <a:pPr indent="145415" algn="l">
                        <a:lnSpc>
                          <a:spcPct val="115000"/>
                        </a:lnSpc>
                        <a:spcAft>
                          <a:spcPts val="0"/>
                        </a:spcAft>
                      </a:pPr>
                      <a:r>
                        <a:rPr lang="en-US" sz="800">
                          <a:effectLst/>
                        </a:rPr>
                        <a:t>0.507</a:t>
                      </a:r>
                      <a:endPar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extLst>
                  <a:ext uri="{0D108BD9-81ED-4DB2-BD59-A6C34878D82A}">
                    <a16:rowId xmlns:a16="http://schemas.microsoft.com/office/drawing/2014/main" val="10012"/>
                  </a:ext>
                </a:extLst>
              </a:tr>
              <a:tr h="478096">
                <a:tc>
                  <a:txBody>
                    <a:bodyPr/>
                    <a:lstStyle/>
                    <a:p>
                      <a:pPr marL="76200" indent="145415" algn="l">
                        <a:lnSpc>
                          <a:spcPct val="110000"/>
                        </a:lnSpc>
                        <a:spcAft>
                          <a:spcPts val="160"/>
                        </a:spcAft>
                      </a:pPr>
                      <a:r>
                        <a:rPr lang="en-US" sz="800">
                          <a:effectLst/>
                        </a:rPr>
                        <a:t>Monthly expenses: hospital  </a:t>
                      </a:r>
                    </a:p>
                    <a:p>
                      <a:pPr marL="76200" indent="145415" algn="l">
                        <a:lnSpc>
                          <a:spcPct val="115000"/>
                        </a:lnSpc>
                        <a:spcAft>
                          <a:spcPts val="0"/>
                        </a:spcAft>
                      </a:pPr>
                      <a:r>
                        <a:rPr lang="en-US" sz="800">
                          <a:effectLst/>
                        </a:rPr>
                        <a:t>Credit with NRSP before? (yes/no)  </a:t>
                      </a:r>
                      <a:endPar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tc gridSpan="2">
                  <a:txBody>
                    <a:bodyPr/>
                    <a:lstStyle/>
                    <a:p>
                      <a:pPr indent="145415" algn="l">
                        <a:lnSpc>
                          <a:spcPct val="110000"/>
                        </a:lnSpc>
                        <a:spcAft>
                          <a:spcPts val="160"/>
                        </a:spcAft>
                      </a:pPr>
                      <a:r>
                        <a:rPr lang="en-US" sz="800">
                          <a:effectLst/>
                        </a:rPr>
                        <a:t>107.0  </a:t>
                      </a:r>
                    </a:p>
                    <a:p>
                      <a:pPr indent="145415" algn="l">
                        <a:lnSpc>
                          <a:spcPct val="115000"/>
                        </a:lnSpc>
                        <a:spcAft>
                          <a:spcPts val="0"/>
                        </a:spcAft>
                      </a:pPr>
                      <a:r>
                        <a:rPr lang="en-US" sz="800">
                          <a:effectLst/>
                        </a:rPr>
                        <a:t>0.722  </a:t>
                      </a:r>
                      <a:endPar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tc hMerge="1">
                  <a:txBody>
                    <a:bodyPr/>
                    <a:lstStyle/>
                    <a:p>
                      <a:endParaRPr lang="en-US"/>
                    </a:p>
                  </a:txBody>
                  <a:tcPr/>
                </a:tc>
                <a:tc gridSpan="2">
                  <a:txBody>
                    <a:bodyPr/>
                    <a:lstStyle/>
                    <a:p>
                      <a:pPr indent="145415" algn="l">
                        <a:lnSpc>
                          <a:spcPct val="110000"/>
                        </a:lnSpc>
                        <a:spcAft>
                          <a:spcPts val="160"/>
                        </a:spcAft>
                      </a:pPr>
                      <a:r>
                        <a:rPr lang="en-US" sz="800" dirty="0">
                          <a:effectLst/>
                        </a:rPr>
                        <a:t>54.6  </a:t>
                      </a:r>
                    </a:p>
                    <a:p>
                      <a:pPr indent="145415" algn="l">
                        <a:lnSpc>
                          <a:spcPct val="115000"/>
                        </a:lnSpc>
                        <a:spcAft>
                          <a:spcPts val="0"/>
                        </a:spcAft>
                      </a:pPr>
                      <a:r>
                        <a:rPr lang="en-US" sz="800" dirty="0">
                          <a:effectLst/>
                        </a:rPr>
                        <a:t>0.773  </a:t>
                      </a:r>
                      <a:endParaRPr lang="en-US" sz="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tc hMerge="1">
                  <a:txBody>
                    <a:bodyPr/>
                    <a:lstStyle/>
                    <a:p>
                      <a:endParaRPr lang="en-US"/>
                    </a:p>
                  </a:txBody>
                  <a:tcPr/>
                </a:tc>
                <a:tc>
                  <a:txBody>
                    <a:bodyPr/>
                    <a:lstStyle/>
                    <a:p>
                      <a:pPr marL="95250" marR="228600" indent="145415" algn="l">
                        <a:lnSpc>
                          <a:spcPct val="115000"/>
                        </a:lnSpc>
                        <a:spcAft>
                          <a:spcPts val="0"/>
                        </a:spcAft>
                      </a:pPr>
                      <a:endParaRPr lang="en-US" sz="800" dirty="0">
                        <a:effectLst/>
                      </a:endParaRPr>
                    </a:p>
                    <a:p>
                      <a:pPr indent="145415" algn="l">
                        <a:lnSpc>
                          <a:spcPct val="115000"/>
                        </a:lnSpc>
                        <a:spcAft>
                          <a:spcPts val="0"/>
                        </a:spcAft>
                      </a:pPr>
                      <a:r>
                        <a:rPr lang="en-US" sz="800" dirty="0">
                          <a:effectLst/>
                        </a:rPr>
                        <a:t>−</a:t>
                      </a:r>
                    </a:p>
                    <a:p>
                      <a:r>
                        <a:rPr lang="en-US" sz="800" dirty="0">
                          <a:effectLst/>
                        </a:rPr>
                        <a:t>52.3  0.051   </a:t>
                      </a:r>
                      <a:endParaRPr lang="en-US" sz="800" dirty="0">
                        <a:effectLst/>
                        <a:latin typeface="Calibri" panose="020F0502020204030204" pitchFamily="34" charset="0"/>
                        <a:cs typeface="Times New Roman" panose="02020603050405020304" pitchFamily="18" charset="0"/>
                      </a:endParaRPr>
                    </a:p>
                  </a:txBody>
                  <a:tcPr marL="1775" marR="14645" marT="0" marB="0"/>
                </a:tc>
                <a:tc>
                  <a:txBody>
                    <a:bodyPr/>
                    <a:lstStyle/>
                    <a:p>
                      <a:pPr indent="145415" algn="just">
                        <a:lnSpc>
                          <a:spcPts val="1640"/>
                        </a:lnSpc>
                        <a:spcAft>
                          <a:spcPts val="0"/>
                        </a:spcAft>
                      </a:pPr>
                      <a:r>
                        <a:rPr lang="en-US" sz="800" dirty="0">
                          <a:effectLst/>
                        </a:rPr>
                        <a:t>−</a:t>
                      </a:r>
                    </a:p>
                    <a:p>
                      <a:pPr indent="145415" algn="l">
                        <a:lnSpc>
                          <a:spcPct val="110000"/>
                        </a:lnSpc>
                        <a:spcAft>
                          <a:spcPts val="160"/>
                        </a:spcAft>
                      </a:pPr>
                      <a:r>
                        <a:rPr lang="en-US" sz="800" dirty="0">
                          <a:effectLst/>
                        </a:rPr>
                        <a:t>1.55  </a:t>
                      </a:r>
                    </a:p>
                    <a:p>
                      <a:pPr indent="145415" algn="l">
                        <a:lnSpc>
                          <a:spcPct val="115000"/>
                        </a:lnSpc>
                        <a:spcAft>
                          <a:spcPts val="0"/>
                        </a:spcAft>
                      </a:pPr>
                      <a:r>
                        <a:rPr lang="en-US" sz="800" dirty="0">
                          <a:effectLst/>
                        </a:rPr>
                        <a:t>1.23  </a:t>
                      </a:r>
                      <a:endParaRPr lang="en-US" sz="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tc>
                  <a:txBody>
                    <a:bodyPr/>
                    <a:lstStyle/>
                    <a:p>
                      <a:pPr indent="145415" algn="l">
                        <a:lnSpc>
                          <a:spcPct val="110000"/>
                        </a:lnSpc>
                        <a:spcAft>
                          <a:spcPts val="160"/>
                        </a:spcAft>
                      </a:pPr>
                      <a:r>
                        <a:rPr lang="en-US" sz="800">
                          <a:effectLst/>
                        </a:rPr>
                        <a:t>0.149</a:t>
                      </a:r>
                    </a:p>
                    <a:p>
                      <a:pPr indent="145415" algn="l">
                        <a:lnSpc>
                          <a:spcPct val="115000"/>
                        </a:lnSpc>
                        <a:spcAft>
                          <a:spcPts val="0"/>
                        </a:spcAft>
                      </a:pPr>
                      <a:r>
                        <a:rPr lang="en-US" sz="800">
                          <a:effectLst/>
                        </a:rPr>
                        <a:t>0.245</a:t>
                      </a:r>
                      <a:endPar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extLst>
                  <a:ext uri="{0D108BD9-81ED-4DB2-BD59-A6C34878D82A}">
                    <a16:rowId xmlns:a16="http://schemas.microsoft.com/office/drawing/2014/main" val="10013"/>
                  </a:ext>
                </a:extLst>
              </a:tr>
              <a:tr h="478096">
                <a:tc>
                  <a:txBody>
                    <a:bodyPr/>
                    <a:lstStyle/>
                    <a:p>
                      <a:pPr marL="76200" indent="145415" algn="l">
                        <a:lnSpc>
                          <a:spcPct val="110000"/>
                        </a:lnSpc>
                        <a:spcAft>
                          <a:spcPts val="160"/>
                        </a:spcAft>
                      </a:pPr>
                      <a:r>
                        <a:rPr lang="en-US" sz="800">
                          <a:effectLst/>
                        </a:rPr>
                        <a:t>Credit amount  </a:t>
                      </a:r>
                    </a:p>
                    <a:p>
                      <a:pPr marL="76200" indent="145415" algn="l">
                        <a:lnSpc>
                          <a:spcPct val="115000"/>
                        </a:lnSpc>
                        <a:spcAft>
                          <a:spcPts val="0"/>
                        </a:spcAft>
                      </a:pPr>
                      <a:r>
                        <a:rPr lang="en-US" sz="800">
                          <a:effectLst/>
                        </a:rPr>
                        <a:t>Difficulties repaying loan? (yes/no)  </a:t>
                      </a:r>
                      <a:endPar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tc gridSpan="2">
                  <a:txBody>
                    <a:bodyPr/>
                    <a:lstStyle/>
                    <a:p>
                      <a:pPr indent="145415" algn="l">
                        <a:lnSpc>
                          <a:spcPct val="110000"/>
                        </a:lnSpc>
                        <a:spcAft>
                          <a:spcPts val="160"/>
                        </a:spcAft>
                      </a:pPr>
                      <a:r>
                        <a:rPr lang="en-US" sz="800">
                          <a:effectLst/>
                        </a:rPr>
                        <a:t>15,969  </a:t>
                      </a:r>
                    </a:p>
                    <a:p>
                      <a:pPr indent="145415" algn="l">
                        <a:lnSpc>
                          <a:spcPct val="115000"/>
                        </a:lnSpc>
                        <a:spcAft>
                          <a:spcPts val="0"/>
                        </a:spcAft>
                      </a:pPr>
                      <a:r>
                        <a:rPr lang="en-US" sz="800">
                          <a:effectLst/>
                        </a:rPr>
                        <a:t>0.011  </a:t>
                      </a:r>
                      <a:endPar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tc hMerge="1">
                  <a:txBody>
                    <a:bodyPr/>
                    <a:lstStyle/>
                    <a:p>
                      <a:endParaRPr lang="en-US"/>
                    </a:p>
                  </a:txBody>
                  <a:tcPr/>
                </a:tc>
                <a:tc gridSpan="2">
                  <a:txBody>
                    <a:bodyPr/>
                    <a:lstStyle/>
                    <a:p>
                      <a:pPr indent="145415" algn="l">
                        <a:lnSpc>
                          <a:spcPct val="110000"/>
                        </a:lnSpc>
                        <a:spcAft>
                          <a:spcPts val="160"/>
                        </a:spcAft>
                      </a:pPr>
                      <a:r>
                        <a:rPr lang="en-US" sz="800">
                          <a:effectLst/>
                        </a:rPr>
                        <a:t>15,704  </a:t>
                      </a:r>
                    </a:p>
                    <a:p>
                      <a:pPr indent="145415" algn="l">
                        <a:lnSpc>
                          <a:spcPct val="115000"/>
                        </a:lnSpc>
                        <a:spcAft>
                          <a:spcPts val="0"/>
                        </a:spcAft>
                      </a:pPr>
                      <a:r>
                        <a:rPr lang="en-US" sz="800">
                          <a:effectLst/>
                        </a:rPr>
                        <a:t>0.022  </a:t>
                      </a:r>
                      <a:endPar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tc hMerge="1">
                  <a:txBody>
                    <a:bodyPr/>
                    <a:lstStyle/>
                    <a:p>
                      <a:endParaRPr lang="en-US"/>
                    </a:p>
                  </a:txBody>
                  <a:tcPr/>
                </a:tc>
                <a:tc>
                  <a:txBody>
                    <a:bodyPr/>
                    <a:lstStyle/>
                    <a:p>
                      <a:pPr marL="46355" indent="145415" algn="just">
                        <a:lnSpc>
                          <a:spcPts val="1640"/>
                        </a:lnSpc>
                        <a:spcAft>
                          <a:spcPts val="0"/>
                        </a:spcAft>
                      </a:pPr>
                      <a:r>
                        <a:rPr lang="en-US" sz="800" dirty="0">
                          <a:effectLst/>
                        </a:rPr>
                        <a:t>−</a:t>
                      </a:r>
                    </a:p>
                    <a:p>
                      <a:pPr marL="46355" indent="145415" algn="l">
                        <a:lnSpc>
                          <a:spcPct val="110000"/>
                        </a:lnSpc>
                        <a:spcAft>
                          <a:spcPts val="160"/>
                        </a:spcAft>
                      </a:pPr>
                      <a:r>
                        <a:rPr lang="en-US" sz="800" dirty="0">
                          <a:effectLst/>
                        </a:rPr>
                        <a:t>264.9  </a:t>
                      </a:r>
                    </a:p>
                    <a:p>
                      <a:pPr marL="46355" indent="145415" algn="l">
                        <a:lnSpc>
                          <a:spcPct val="115000"/>
                        </a:lnSpc>
                        <a:spcAft>
                          <a:spcPts val="0"/>
                        </a:spcAft>
                      </a:pPr>
                      <a:r>
                        <a:rPr lang="en-US" sz="800" dirty="0">
                          <a:effectLst/>
                        </a:rPr>
                        <a:t>0.010  </a:t>
                      </a:r>
                      <a:endParaRPr lang="en-US" sz="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tc>
                  <a:txBody>
                    <a:bodyPr/>
                    <a:lstStyle/>
                    <a:p>
                      <a:pPr indent="145415" algn="just">
                        <a:lnSpc>
                          <a:spcPts val="1640"/>
                        </a:lnSpc>
                        <a:spcAft>
                          <a:spcPts val="0"/>
                        </a:spcAft>
                      </a:pPr>
                      <a:r>
                        <a:rPr lang="en-US" sz="800" dirty="0">
                          <a:effectLst/>
                        </a:rPr>
                        <a:t>−</a:t>
                      </a:r>
                    </a:p>
                    <a:p>
                      <a:pPr indent="145415" algn="l">
                        <a:lnSpc>
                          <a:spcPct val="110000"/>
                        </a:lnSpc>
                        <a:spcAft>
                          <a:spcPts val="160"/>
                        </a:spcAft>
                      </a:pPr>
                      <a:r>
                        <a:rPr lang="en-US" sz="800" dirty="0">
                          <a:effectLst/>
                        </a:rPr>
                        <a:t>0.28  </a:t>
                      </a:r>
                    </a:p>
                    <a:p>
                      <a:pPr indent="145415" algn="l">
                        <a:lnSpc>
                          <a:spcPct val="115000"/>
                        </a:lnSpc>
                        <a:spcAft>
                          <a:spcPts val="0"/>
                        </a:spcAft>
                      </a:pPr>
                      <a:r>
                        <a:rPr lang="en-US" sz="800" dirty="0">
                          <a:effectLst/>
                        </a:rPr>
                        <a:t>0.69  </a:t>
                      </a:r>
                      <a:endParaRPr lang="en-US" sz="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tc>
                  <a:txBody>
                    <a:bodyPr/>
                    <a:lstStyle/>
                    <a:p>
                      <a:pPr indent="145415" algn="l">
                        <a:lnSpc>
                          <a:spcPct val="110000"/>
                        </a:lnSpc>
                        <a:spcAft>
                          <a:spcPts val="160"/>
                        </a:spcAft>
                      </a:pPr>
                      <a:r>
                        <a:rPr lang="en-US" sz="800" dirty="0">
                          <a:effectLst/>
                        </a:rPr>
                        <a:t>0.784</a:t>
                      </a:r>
                    </a:p>
                    <a:p>
                      <a:pPr indent="145415" algn="l">
                        <a:lnSpc>
                          <a:spcPct val="115000"/>
                        </a:lnSpc>
                        <a:spcAft>
                          <a:spcPts val="0"/>
                        </a:spcAft>
                      </a:pPr>
                      <a:r>
                        <a:rPr lang="en-US" sz="800" dirty="0">
                          <a:effectLst/>
                        </a:rPr>
                        <a:t>0.504</a:t>
                      </a:r>
                      <a:endParaRPr lang="en-US" sz="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extLst>
                  <a:ext uri="{0D108BD9-81ED-4DB2-BD59-A6C34878D82A}">
                    <a16:rowId xmlns:a16="http://schemas.microsoft.com/office/drawing/2014/main" val="10014"/>
                  </a:ext>
                </a:extLst>
              </a:tr>
              <a:tr h="189748">
                <a:tc>
                  <a:txBody>
                    <a:bodyPr/>
                    <a:lstStyle/>
                    <a:p>
                      <a:pPr marL="76200" indent="145415" algn="l">
                        <a:lnSpc>
                          <a:spcPct val="115000"/>
                        </a:lnSpc>
                        <a:spcAft>
                          <a:spcPts val="0"/>
                        </a:spcAft>
                      </a:pPr>
                      <a:r>
                        <a:rPr lang="en-US" sz="800">
                          <a:effectLst/>
                        </a:rPr>
                        <a:t>Age of child  </a:t>
                      </a:r>
                      <a:endPar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tc gridSpan="2">
                  <a:txBody>
                    <a:bodyPr/>
                    <a:lstStyle/>
                    <a:p>
                      <a:pPr indent="145415" algn="l">
                        <a:lnSpc>
                          <a:spcPct val="115000"/>
                        </a:lnSpc>
                        <a:spcAft>
                          <a:spcPts val="0"/>
                        </a:spcAft>
                      </a:pPr>
                      <a:r>
                        <a:rPr lang="en-US" sz="800">
                          <a:effectLst/>
                        </a:rPr>
                        <a:t>11.2  </a:t>
                      </a:r>
                      <a:endPar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tc hMerge="1">
                  <a:txBody>
                    <a:bodyPr/>
                    <a:lstStyle/>
                    <a:p>
                      <a:endParaRPr lang="en-US"/>
                    </a:p>
                  </a:txBody>
                  <a:tcPr/>
                </a:tc>
                <a:tc gridSpan="2">
                  <a:txBody>
                    <a:bodyPr/>
                    <a:lstStyle/>
                    <a:p>
                      <a:pPr indent="145415" algn="l">
                        <a:lnSpc>
                          <a:spcPct val="115000"/>
                        </a:lnSpc>
                        <a:spcAft>
                          <a:spcPts val="0"/>
                        </a:spcAft>
                      </a:pPr>
                      <a:r>
                        <a:rPr lang="en-US" sz="800">
                          <a:effectLst/>
                        </a:rPr>
                        <a:t>11.6  </a:t>
                      </a:r>
                      <a:endPar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tc hMerge="1">
                  <a:txBody>
                    <a:bodyPr/>
                    <a:lstStyle/>
                    <a:p>
                      <a:endParaRPr lang="en-US"/>
                    </a:p>
                  </a:txBody>
                  <a:tcPr/>
                </a:tc>
                <a:tc>
                  <a:txBody>
                    <a:bodyPr/>
                    <a:lstStyle/>
                    <a:p>
                      <a:pPr marL="207010" indent="145415" algn="l">
                        <a:lnSpc>
                          <a:spcPct val="115000"/>
                        </a:lnSpc>
                        <a:spcAft>
                          <a:spcPts val="0"/>
                        </a:spcAft>
                      </a:pPr>
                      <a:r>
                        <a:rPr lang="en-US" sz="800">
                          <a:effectLst/>
                        </a:rPr>
                        <a:t>0.3  </a:t>
                      </a:r>
                      <a:endPar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tc>
                  <a:txBody>
                    <a:bodyPr/>
                    <a:lstStyle/>
                    <a:p>
                      <a:pPr marL="60325" indent="145415" algn="l">
                        <a:lnSpc>
                          <a:spcPct val="115000"/>
                        </a:lnSpc>
                        <a:spcAft>
                          <a:spcPts val="0"/>
                        </a:spcAft>
                      </a:pPr>
                      <a:r>
                        <a:rPr lang="en-US" sz="800">
                          <a:effectLst/>
                        </a:rPr>
                        <a:t>2.39  </a:t>
                      </a:r>
                      <a:endPar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tc>
                  <a:txBody>
                    <a:bodyPr/>
                    <a:lstStyle/>
                    <a:p>
                      <a:pPr indent="145415" algn="l">
                        <a:lnSpc>
                          <a:spcPct val="115000"/>
                        </a:lnSpc>
                        <a:spcAft>
                          <a:spcPts val="0"/>
                        </a:spcAft>
                      </a:pPr>
                      <a:r>
                        <a:rPr lang="en-US" sz="800">
                          <a:effectLst/>
                        </a:rPr>
                        <a:t>0.036</a:t>
                      </a:r>
                      <a:endPar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extLst>
                  <a:ext uri="{0D108BD9-81ED-4DB2-BD59-A6C34878D82A}">
                    <a16:rowId xmlns:a16="http://schemas.microsoft.com/office/drawing/2014/main" val="10015"/>
                  </a:ext>
                </a:extLst>
              </a:tr>
              <a:tr h="189748">
                <a:tc>
                  <a:txBody>
                    <a:bodyPr/>
                    <a:lstStyle/>
                    <a:p>
                      <a:pPr marL="76200" indent="145415" algn="l">
                        <a:lnSpc>
                          <a:spcPct val="115000"/>
                        </a:lnSpc>
                        <a:spcAft>
                          <a:spcPts val="0"/>
                        </a:spcAft>
                      </a:pPr>
                      <a:r>
                        <a:rPr lang="en-US" sz="800">
                          <a:effectLst/>
                        </a:rPr>
                        <a:t>Education (years)</a:t>
                      </a:r>
                      <a:endPar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tc gridSpan="2">
                  <a:txBody>
                    <a:bodyPr/>
                    <a:lstStyle/>
                    <a:p>
                      <a:pPr indent="145415" algn="l">
                        <a:lnSpc>
                          <a:spcPct val="115000"/>
                        </a:lnSpc>
                        <a:spcAft>
                          <a:spcPts val="0"/>
                        </a:spcAft>
                      </a:pPr>
                      <a:r>
                        <a:rPr lang="en-US" sz="800">
                          <a:effectLst/>
                        </a:rPr>
                        <a:t>3.23  </a:t>
                      </a:r>
                      <a:endPar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tc hMerge="1">
                  <a:txBody>
                    <a:bodyPr/>
                    <a:lstStyle/>
                    <a:p>
                      <a:endParaRPr lang="en-US"/>
                    </a:p>
                  </a:txBody>
                  <a:tcPr/>
                </a:tc>
                <a:tc gridSpan="2">
                  <a:txBody>
                    <a:bodyPr/>
                    <a:lstStyle/>
                    <a:p>
                      <a:pPr indent="145415" algn="l">
                        <a:lnSpc>
                          <a:spcPct val="115000"/>
                        </a:lnSpc>
                        <a:spcAft>
                          <a:spcPts val="0"/>
                        </a:spcAft>
                      </a:pPr>
                      <a:r>
                        <a:rPr lang="en-US" sz="800">
                          <a:effectLst/>
                        </a:rPr>
                        <a:t>3.44  </a:t>
                      </a:r>
                      <a:endPar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tc hMerge="1">
                  <a:txBody>
                    <a:bodyPr/>
                    <a:lstStyle/>
                    <a:p>
                      <a:endParaRPr lang="en-US"/>
                    </a:p>
                  </a:txBody>
                  <a:tcPr/>
                </a:tc>
                <a:tc>
                  <a:txBody>
                    <a:bodyPr/>
                    <a:lstStyle/>
                    <a:p>
                      <a:pPr marL="207010" indent="145415" algn="l">
                        <a:lnSpc>
                          <a:spcPct val="115000"/>
                        </a:lnSpc>
                        <a:spcAft>
                          <a:spcPts val="0"/>
                        </a:spcAft>
                      </a:pPr>
                      <a:r>
                        <a:rPr lang="en-US" sz="800">
                          <a:effectLst/>
                        </a:rPr>
                        <a:t>0.21  </a:t>
                      </a:r>
                      <a:endPar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tc>
                  <a:txBody>
                    <a:bodyPr/>
                    <a:lstStyle/>
                    <a:p>
                      <a:pPr marL="60960" indent="145415" algn="l">
                        <a:lnSpc>
                          <a:spcPct val="115000"/>
                        </a:lnSpc>
                        <a:spcAft>
                          <a:spcPts val="0"/>
                        </a:spcAft>
                      </a:pPr>
                      <a:r>
                        <a:rPr lang="en-US" sz="800">
                          <a:effectLst/>
                        </a:rPr>
                        <a:t>0.64  </a:t>
                      </a:r>
                      <a:endPar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tc>
                  <a:txBody>
                    <a:bodyPr/>
                    <a:lstStyle/>
                    <a:p>
                      <a:pPr indent="145415" algn="l">
                        <a:lnSpc>
                          <a:spcPct val="115000"/>
                        </a:lnSpc>
                        <a:spcAft>
                          <a:spcPts val="0"/>
                        </a:spcAft>
                      </a:pPr>
                      <a:r>
                        <a:rPr lang="en-US" sz="800" dirty="0">
                          <a:effectLst/>
                        </a:rPr>
                        <a:t>0.536</a:t>
                      </a:r>
                      <a:endParaRPr lang="en-US" sz="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extLst>
                  <a:ext uri="{0D108BD9-81ED-4DB2-BD59-A6C34878D82A}">
                    <a16:rowId xmlns:a16="http://schemas.microsoft.com/office/drawing/2014/main" val="10016"/>
                  </a:ext>
                </a:extLst>
              </a:tr>
              <a:tr h="478096">
                <a:tc>
                  <a:txBody>
                    <a:bodyPr/>
                    <a:lstStyle/>
                    <a:p>
                      <a:pPr marL="76200" indent="145415" algn="l">
                        <a:lnSpc>
                          <a:spcPct val="110000"/>
                        </a:lnSpc>
                        <a:spcAft>
                          <a:spcPts val="160"/>
                        </a:spcAft>
                      </a:pPr>
                      <a:r>
                        <a:rPr lang="en-US" sz="800">
                          <a:effectLst/>
                        </a:rPr>
                        <a:t>Child labor? (yes/no)  </a:t>
                      </a:r>
                    </a:p>
                    <a:p>
                      <a:pPr marL="76200" indent="145415" algn="l">
                        <a:lnSpc>
                          <a:spcPct val="115000"/>
                        </a:lnSpc>
                        <a:spcAft>
                          <a:spcPts val="0"/>
                        </a:spcAft>
                      </a:pPr>
                      <a:r>
                        <a:rPr lang="en-US" sz="800">
                          <a:effectLst/>
                        </a:rPr>
                        <a:t>Hours of work (weekly)  </a:t>
                      </a:r>
                      <a:endPar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tc gridSpan="2">
                  <a:txBody>
                    <a:bodyPr/>
                    <a:lstStyle/>
                    <a:p>
                      <a:pPr indent="145415" algn="l">
                        <a:lnSpc>
                          <a:spcPct val="110000"/>
                        </a:lnSpc>
                        <a:spcAft>
                          <a:spcPts val="160"/>
                        </a:spcAft>
                      </a:pPr>
                      <a:r>
                        <a:rPr lang="en-US" sz="800">
                          <a:effectLst/>
                        </a:rPr>
                        <a:t>0.19  </a:t>
                      </a:r>
                    </a:p>
                    <a:p>
                      <a:pPr indent="145415" algn="l">
                        <a:lnSpc>
                          <a:spcPct val="115000"/>
                        </a:lnSpc>
                        <a:spcAft>
                          <a:spcPts val="0"/>
                        </a:spcAft>
                      </a:pPr>
                      <a:r>
                        <a:rPr lang="en-US" sz="800">
                          <a:effectLst/>
                        </a:rPr>
                        <a:t>11.2  </a:t>
                      </a:r>
                      <a:endPar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tc hMerge="1">
                  <a:txBody>
                    <a:bodyPr/>
                    <a:lstStyle/>
                    <a:p>
                      <a:endParaRPr lang="en-US"/>
                    </a:p>
                  </a:txBody>
                  <a:tcPr/>
                </a:tc>
                <a:tc gridSpan="2">
                  <a:txBody>
                    <a:bodyPr/>
                    <a:lstStyle/>
                    <a:p>
                      <a:pPr indent="145415" algn="l">
                        <a:lnSpc>
                          <a:spcPct val="110000"/>
                        </a:lnSpc>
                        <a:spcAft>
                          <a:spcPts val="160"/>
                        </a:spcAft>
                      </a:pPr>
                      <a:r>
                        <a:rPr lang="en-US" sz="800">
                          <a:effectLst/>
                        </a:rPr>
                        <a:t>0.18  </a:t>
                      </a:r>
                    </a:p>
                    <a:p>
                      <a:pPr indent="145415" algn="l">
                        <a:lnSpc>
                          <a:spcPct val="115000"/>
                        </a:lnSpc>
                        <a:spcAft>
                          <a:spcPts val="0"/>
                        </a:spcAft>
                      </a:pPr>
                      <a:r>
                        <a:rPr lang="en-US" sz="800">
                          <a:effectLst/>
                        </a:rPr>
                        <a:t>12.9  </a:t>
                      </a:r>
                      <a:endPar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tc hMerge="1">
                  <a:txBody>
                    <a:bodyPr/>
                    <a:lstStyle/>
                    <a:p>
                      <a:endParaRPr lang="en-US"/>
                    </a:p>
                  </a:txBody>
                  <a:tcPr/>
                </a:tc>
                <a:tc>
                  <a:txBody>
                    <a:bodyPr/>
                    <a:lstStyle/>
                    <a:p>
                      <a:pPr marL="144145" indent="145415" algn="just">
                        <a:lnSpc>
                          <a:spcPts val="1640"/>
                        </a:lnSpc>
                        <a:spcAft>
                          <a:spcPts val="0"/>
                        </a:spcAft>
                      </a:pPr>
                      <a:r>
                        <a:rPr lang="en-US" sz="800">
                          <a:effectLst/>
                        </a:rPr>
                        <a:t>−</a:t>
                      </a:r>
                    </a:p>
                    <a:p>
                      <a:pPr marL="144145" indent="145415" algn="l">
                        <a:lnSpc>
                          <a:spcPct val="110000"/>
                        </a:lnSpc>
                        <a:spcAft>
                          <a:spcPts val="160"/>
                        </a:spcAft>
                      </a:pPr>
                      <a:r>
                        <a:rPr lang="en-US" sz="800">
                          <a:effectLst/>
                        </a:rPr>
                        <a:t>0.01  </a:t>
                      </a:r>
                    </a:p>
                    <a:p>
                      <a:pPr marL="144145" indent="145415" algn="l">
                        <a:lnSpc>
                          <a:spcPct val="115000"/>
                        </a:lnSpc>
                        <a:spcAft>
                          <a:spcPts val="0"/>
                        </a:spcAft>
                      </a:pPr>
                      <a:r>
                        <a:rPr lang="en-US" sz="800">
                          <a:effectLst/>
                        </a:rPr>
                        <a:t>1.7  </a:t>
                      </a:r>
                      <a:endPar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tc>
                  <a:txBody>
                    <a:bodyPr/>
                    <a:lstStyle/>
                    <a:p>
                      <a:pPr indent="145415" algn="just">
                        <a:lnSpc>
                          <a:spcPts val="1640"/>
                        </a:lnSpc>
                        <a:spcAft>
                          <a:spcPts val="0"/>
                        </a:spcAft>
                      </a:pPr>
                      <a:r>
                        <a:rPr lang="en-US" sz="800">
                          <a:effectLst/>
                        </a:rPr>
                        <a:t>−</a:t>
                      </a:r>
                    </a:p>
                    <a:p>
                      <a:pPr indent="145415" algn="l">
                        <a:lnSpc>
                          <a:spcPct val="110000"/>
                        </a:lnSpc>
                        <a:spcAft>
                          <a:spcPts val="160"/>
                        </a:spcAft>
                      </a:pPr>
                      <a:r>
                        <a:rPr lang="en-US" sz="800">
                          <a:effectLst/>
                        </a:rPr>
                        <a:t>0.26  </a:t>
                      </a:r>
                    </a:p>
                    <a:p>
                      <a:pPr indent="145415" algn="l">
                        <a:lnSpc>
                          <a:spcPct val="115000"/>
                        </a:lnSpc>
                        <a:spcAft>
                          <a:spcPts val="0"/>
                        </a:spcAft>
                      </a:pPr>
                      <a:r>
                        <a:rPr lang="en-US" sz="800">
                          <a:effectLst/>
                        </a:rPr>
                        <a:t>1.12  </a:t>
                      </a:r>
                      <a:endPar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tc>
                  <a:txBody>
                    <a:bodyPr/>
                    <a:lstStyle/>
                    <a:p>
                      <a:pPr indent="145415" algn="l">
                        <a:lnSpc>
                          <a:spcPct val="110000"/>
                        </a:lnSpc>
                        <a:spcAft>
                          <a:spcPts val="160"/>
                        </a:spcAft>
                      </a:pPr>
                      <a:r>
                        <a:rPr lang="en-US" sz="800" dirty="0">
                          <a:effectLst/>
                        </a:rPr>
                        <a:t>0.803</a:t>
                      </a:r>
                    </a:p>
                    <a:p>
                      <a:pPr indent="145415" algn="l">
                        <a:lnSpc>
                          <a:spcPct val="115000"/>
                        </a:lnSpc>
                        <a:spcAft>
                          <a:spcPts val="0"/>
                        </a:spcAft>
                      </a:pPr>
                      <a:r>
                        <a:rPr lang="en-US" sz="800" dirty="0">
                          <a:effectLst/>
                        </a:rPr>
                        <a:t>0.286</a:t>
                      </a:r>
                      <a:endParaRPr lang="en-US" sz="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extLst>
                  <a:ext uri="{0D108BD9-81ED-4DB2-BD59-A6C34878D82A}">
                    <a16:rowId xmlns:a16="http://schemas.microsoft.com/office/drawing/2014/main" val="10017"/>
                  </a:ext>
                </a:extLst>
              </a:tr>
              <a:tr h="546243">
                <a:tc>
                  <a:txBody>
                    <a:bodyPr/>
                    <a:lstStyle/>
                    <a:p>
                      <a:pPr marL="76200" marR="271780" indent="145415" algn="l">
                        <a:lnSpc>
                          <a:spcPct val="110000"/>
                        </a:lnSpc>
                        <a:spcAft>
                          <a:spcPts val="0"/>
                        </a:spcAft>
                      </a:pPr>
                      <a:r>
                        <a:rPr lang="en-US" sz="800">
                          <a:effectLst/>
                        </a:rPr>
                        <a:t>Hazardous occupation? (yes/no)  Monthly child labor earnings</a:t>
                      </a:r>
                      <a:r>
                        <a:rPr lang="en-US" sz="800" baseline="30000">
                          <a:effectLst/>
                        </a:rPr>
                        <a:t>c</a:t>
                      </a:r>
                      <a:endParaRPr lang="en-US" sz="800">
                        <a:effectLst/>
                      </a:endParaRPr>
                    </a:p>
                    <a:p>
                      <a:pPr marL="407035" indent="145415" algn="l">
                        <a:lnSpc>
                          <a:spcPct val="115000"/>
                        </a:lnSpc>
                        <a:spcAft>
                          <a:spcPts val="0"/>
                        </a:spcAft>
                      </a:pPr>
                      <a:r>
                        <a:rPr lang="en-US" sz="800">
                          <a:effectLst/>
                        </a:rPr>
                        <a:t> 	 	 </a:t>
                      </a:r>
                      <a:endPar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tc gridSpan="2">
                  <a:txBody>
                    <a:bodyPr/>
                    <a:lstStyle/>
                    <a:p>
                      <a:pPr indent="145415" algn="l">
                        <a:lnSpc>
                          <a:spcPct val="110000"/>
                        </a:lnSpc>
                        <a:spcAft>
                          <a:spcPts val="160"/>
                        </a:spcAft>
                      </a:pPr>
                      <a:r>
                        <a:rPr lang="en-US" sz="800">
                          <a:effectLst/>
                        </a:rPr>
                        <a:t>0.087  </a:t>
                      </a:r>
                    </a:p>
                    <a:p>
                      <a:pPr indent="145415" algn="l">
                        <a:lnSpc>
                          <a:spcPct val="115000"/>
                        </a:lnSpc>
                        <a:spcAft>
                          <a:spcPts val="0"/>
                        </a:spcAft>
                      </a:pPr>
                      <a:r>
                        <a:rPr lang="en-US" sz="800">
                          <a:effectLst/>
                        </a:rPr>
                        <a:t>301.1  </a:t>
                      </a:r>
                      <a:endPar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tc hMerge="1">
                  <a:txBody>
                    <a:bodyPr/>
                    <a:lstStyle/>
                    <a:p>
                      <a:endParaRPr lang="en-US"/>
                    </a:p>
                  </a:txBody>
                  <a:tcPr/>
                </a:tc>
                <a:tc gridSpan="2">
                  <a:txBody>
                    <a:bodyPr/>
                    <a:lstStyle/>
                    <a:p>
                      <a:pPr indent="145415" algn="l">
                        <a:lnSpc>
                          <a:spcPct val="110000"/>
                        </a:lnSpc>
                        <a:spcAft>
                          <a:spcPts val="160"/>
                        </a:spcAft>
                      </a:pPr>
                      <a:r>
                        <a:rPr lang="en-US" sz="800">
                          <a:effectLst/>
                        </a:rPr>
                        <a:t>0.085  </a:t>
                      </a:r>
                    </a:p>
                    <a:p>
                      <a:pPr indent="145415" algn="l">
                        <a:lnSpc>
                          <a:spcPct val="115000"/>
                        </a:lnSpc>
                        <a:spcAft>
                          <a:spcPts val="0"/>
                        </a:spcAft>
                      </a:pPr>
                      <a:r>
                        <a:rPr lang="en-US" sz="800">
                          <a:effectLst/>
                        </a:rPr>
                        <a:t>333.1  </a:t>
                      </a:r>
                      <a:endPar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tc hMerge="1">
                  <a:txBody>
                    <a:bodyPr/>
                    <a:lstStyle/>
                    <a:p>
                      <a:endParaRPr lang="en-US"/>
                    </a:p>
                  </a:txBody>
                  <a:tcPr/>
                </a:tc>
                <a:tc>
                  <a:txBody>
                    <a:bodyPr/>
                    <a:lstStyle/>
                    <a:p>
                      <a:pPr marL="144145" indent="145415" algn="just">
                        <a:lnSpc>
                          <a:spcPct val="115000"/>
                        </a:lnSpc>
                        <a:spcAft>
                          <a:spcPts val="0"/>
                        </a:spcAft>
                      </a:pPr>
                      <a:endPar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tc>
                  <a:txBody>
                    <a:bodyPr/>
                    <a:lstStyle/>
                    <a:p>
                      <a:pPr indent="145415" algn="just">
                        <a:lnSpc>
                          <a:spcPts val="1640"/>
                        </a:lnSpc>
                        <a:spcAft>
                          <a:spcPts val="0"/>
                        </a:spcAft>
                      </a:pPr>
                      <a:r>
                        <a:rPr lang="en-US" sz="800" dirty="0">
                          <a:effectLst/>
                        </a:rPr>
                        <a:t>−</a:t>
                      </a:r>
                    </a:p>
                    <a:p>
                      <a:pPr indent="145415" algn="l">
                        <a:lnSpc>
                          <a:spcPct val="110000"/>
                        </a:lnSpc>
                        <a:spcAft>
                          <a:spcPts val="160"/>
                        </a:spcAft>
                      </a:pPr>
                      <a:r>
                        <a:rPr lang="en-US" sz="800" dirty="0">
                          <a:effectLst/>
                        </a:rPr>
                        <a:t>0.09  </a:t>
                      </a:r>
                    </a:p>
                    <a:p>
                      <a:pPr indent="145415" algn="l">
                        <a:lnSpc>
                          <a:spcPct val="115000"/>
                        </a:lnSpc>
                        <a:spcAft>
                          <a:spcPts val="0"/>
                        </a:spcAft>
                      </a:pPr>
                      <a:r>
                        <a:rPr lang="en-US" sz="800" dirty="0">
                          <a:effectLst/>
                        </a:rPr>
                        <a:t>0.72  </a:t>
                      </a:r>
                      <a:endParaRPr lang="en-US" sz="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tc>
                  <a:txBody>
                    <a:bodyPr/>
                    <a:lstStyle/>
                    <a:p>
                      <a:pPr indent="145415" algn="l">
                        <a:lnSpc>
                          <a:spcPct val="110000"/>
                        </a:lnSpc>
                        <a:spcAft>
                          <a:spcPts val="160"/>
                        </a:spcAft>
                      </a:pPr>
                      <a:r>
                        <a:rPr lang="en-US" sz="800" dirty="0">
                          <a:effectLst/>
                        </a:rPr>
                        <a:t>0.928</a:t>
                      </a:r>
                    </a:p>
                    <a:p>
                      <a:pPr indent="145415" algn="l">
                        <a:lnSpc>
                          <a:spcPct val="115000"/>
                        </a:lnSpc>
                        <a:spcAft>
                          <a:spcPts val="0"/>
                        </a:spcAft>
                      </a:pPr>
                      <a:r>
                        <a:rPr lang="en-US" sz="800" dirty="0">
                          <a:effectLst/>
                        </a:rPr>
                        <a:t>0.486</a:t>
                      </a:r>
                      <a:endParaRPr lang="en-US" sz="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extLst>
                  <a:ext uri="{0D108BD9-81ED-4DB2-BD59-A6C34878D82A}">
                    <a16:rowId xmlns:a16="http://schemas.microsoft.com/office/drawing/2014/main" val="10018"/>
                  </a:ext>
                </a:extLst>
              </a:tr>
              <a:tr h="189748">
                <a:tc>
                  <a:txBody>
                    <a:bodyPr/>
                    <a:lstStyle/>
                    <a:p>
                      <a:pPr marL="76200" indent="145415" algn="l">
                        <a:lnSpc>
                          <a:spcPct val="115000"/>
                        </a:lnSpc>
                        <a:spcAft>
                          <a:spcPts val="0"/>
                        </a:spcAft>
                      </a:pPr>
                      <a:r>
                        <a:rPr lang="en-US" sz="800">
                          <a:effectLst/>
                        </a:rPr>
                        <a:t>School attendance</a:t>
                      </a:r>
                      <a:endPar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tc gridSpan="2">
                  <a:txBody>
                    <a:bodyPr/>
                    <a:lstStyle/>
                    <a:p>
                      <a:pPr indent="145415" algn="l">
                        <a:lnSpc>
                          <a:spcPct val="115000"/>
                        </a:lnSpc>
                        <a:spcAft>
                          <a:spcPts val="0"/>
                        </a:spcAft>
                      </a:pPr>
                      <a:r>
                        <a:rPr lang="en-US" sz="800">
                          <a:effectLst/>
                        </a:rPr>
                        <a:t>0.680  </a:t>
                      </a:r>
                      <a:endPar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tc hMerge="1">
                  <a:txBody>
                    <a:bodyPr/>
                    <a:lstStyle/>
                    <a:p>
                      <a:endParaRPr lang="en-US"/>
                    </a:p>
                  </a:txBody>
                  <a:tcPr/>
                </a:tc>
                <a:tc gridSpan="2">
                  <a:txBody>
                    <a:bodyPr/>
                    <a:lstStyle/>
                    <a:p>
                      <a:pPr indent="145415" algn="l">
                        <a:lnSpc>
                          <a:spcPct val="115000"/>
                        </a:lnSpc>
                        <a:spcAft>
                          <a:spcPts val="0"/>
                        </a:spcAft>
                      </a:pPr>
                      <a:r>
                        <a:rPr lang="en-US" sz="800">
                          <a:effectLst/>
                        </a:rPr>
                        <a:t>0.707  </a:t>
                      </a:r>
                      <a:endPar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tc hMerge="1">
                  <a:txBody>
                    <a:bodyPr/>
                    <a:lstStyle/>
                    <a:p>
                      <a:endParaRPr lang="en-US"/>
                    </a:p>
                  </a:txBody>
                  <a:tcPr/>
                </a:tc>
                <a:tc>
                  <a:txBody>
                    <a:bodyPr/>
                    <a:lstStyle/>
                    <a:p>
                      <a:pPr marL="207010" indent="145415" algn="l">
                        <a:lnSpc>
                          <a:spcPct val="115000"/>
                        </a:lnSpc>
                        <a:spcAft>
                          <a:spcPts val="0"/>
                        </a:spcAft>
                      </a:pPr>
                      <a:r>
                        <a:rPr lang="en-US" sz="800">
                          <a:effectLst/>
                        </a:rPr>
                        <a:t>0.026</a:t>
                      </a:r>
                      <a:endPar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tc>
                  <a:txBody>
                    <a:bodyPr/>
                    <a:lstStyle/>
                    <a:p>
                      <a:pPr marL="60960" indent="145415" algn="l">
                        <a:lnSpc>
                          <a:spcPct val="115000"/>
                        </a:lnSpc>
                        <a:spcAft>
                          <a:spcPts val="0"/>
                        </a:spcAft>
                      </a:pPr>
                      <a:r>
                        <a:rPr lang="en-US" sz="800">
                          <a:effectLst/>
                        </a:rPr>
                        <a:t>0.60  </a:t>
                      </a:r>
                      <a:endPar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tc>
                  <a:txBody>
                    <a:bodyPr/>
                    <a:lstStyle/>
                    <a:p>
                      <a:pPr indent="145415" algn="l">
                        <a:lnSpc>
                          <a:spcPct val="115000"/>
                        </a:lnSpc>
                        <a:spcAft>
                          <a:spcPts val="0"/>
                        </a:spcAft>
                      </a:pPr>
                      <a:r>
                        <a:rPr lang="en-US" sz="800" dirty="0">
                          <a:effectLst/>
                        </a:rPr>
                        <a:t>0.563</a:t>
                      </a:r>
                      <a:endParaRPr lang="en-US" sz="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extLst>
                  <a:ext uri="{0D108BD9-81ED-4DB2-BD59-A6C34878D82A}">
                    <a16:rowId xmlns:a16="http://schemas.microsoft.com/office/drawing/2014/main" val="10019"/>
                  </a:ext>
                </a:extLst>
              </a:tr>
              <a:tr h="189748">
                <a:tc>
                  <a:txBody>
                    <a:bodyPr/>
                    <a:lstStyle/>
                    <a:p>
                      <a:pPr marL="76200" indent="145415" algn="l">
                        <a:lnSpc>
                          <a:spcPct val="115000"/>
                        </a:lnSpc>
                        <a:spcAft>
                          <a:spcPts val="0"/>
                        </a:spcAft>
                      </a:pPr>
                      <a:r>
                        <a:rPr lang="en-US" sz="800">
                          <a:effectLst/>
                        </a:rPr>
                        <a:t>Monthly school days missed  </a:t>
                      </a:r>
                      <a:endPar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tc gridSpan="2">
                  <a:txBody>
                    <a:bodyPr/>
                    <a:lstStyle/>
                    <a:p>
                      <a:pPr indent="145415" algn="l">
                        <a:lnSpc>
                          <a:spcPct val="115000"/>
                        </a:lnSpc>
                        <a:spcAft>
                          <a:spcPts val="0"/>
                        </a:spcAft>
                      </a:pPr>
                      <a:r>
                        <a:rPr lang="en-US" sz="800">
                          <a:effectLst/>
                        </a:rPr>
                        <a:t>1.063  </a:t>
                      </a:r>
                      <a:endPar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tc hMerge="1">
                  <a:txBody>
                    <a:bodyPr/>
                    <a:lstStyle/>
                    <a:p>
                      <a:endParaRPr lang="en-US"/>
                    </a:p>
                  </a:txBody>
                  <a:tcPr/>
                </a:tc>
                <a:tc gridSpan="2">
                  <a:txBody>
                    <a:bodyPr/>
                    <a:lstStyle/>
                    <a:p>
                      <a:pPr indent="145415" algn="l">
                        <a:lnSpc>
                          <a:spcPct val="115000"/>
                        </a:lnSpc>
                        <a:spcAft>
                          <a:spcPts val="0"/>
                        </a:spcAft>
                      </a:pPr>
                      <a:r>
                        <a:rPr lang="en-US" sz="800">
                          <a:effectLst/>
                        </a:rPr>
                        <a:t>1.079  </a:t>
                      </a:r>
                      <a:endPar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tc hMerge="1">
                  <a:txBody>
                    <a:bodyPr/>
                    <a:lstStyle/>
                    <a:p>
                      <a:endParaRPr lang="en-US"/>
                    </a:p>
                  </a:txBody>
                  <a:tcPr/>
                </a:tc>
                <a:tc>
                  <a:txBody>
                    <a:bodyPr/>
                    <a:lstStyle/>
                    <a:p>
                      <a:pPr marL="207010" indent="145415" algn="l">
                        <a:lnSpc>
                          <a:spcPct val="115000"/>
                        </a:lnSpc>
                        <a:spcAft>
                          <a:spcPts val="0"/>
                        </a:spcAft>
                      </a:pPr>
                      <a:r>
                        <a:rPr lang="en-US" sz="800">
                          <a:effectLst/>
                        </a:rPr>
                        <a:t>0.015  </a:t>
                      </a:r>
                      <a:endPar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tc>
                  <a:txBody>
                    <a:bodyPr/>
                    <a:lstStyle/>
                    <a:p>
                      <a:pPr marL="60960" indent="145415" algn="l">
                        <a:lnSpc>
                          <a:spcPct val="115000"/>
                        </a:lnSpc>
                        <a:spcAft>
                          <a:spcPts val="0"/>
                        </a:spcAft>
                      </a:pPr>
                      <a:r>
                        <a:rPr lang="en-US" sz="800">
                          <a:effectLst/>
                        </a:rPr>
                        <a:t>0.03  </a:t>
                      </a:r>
                      <a:endPar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tc>
                  <a:txBody>
                    <a:bodyPr/>
                    <a:lstStyle/>
                    <a:p>
                      <a:pPr indent="145415" algn="l">
                        <a:lnSpc>
                          <a:spcPct val="115000"/>
                        </a:lnSpc>
                        <a:spcAft>
                          <a:spcPts val="0"/>
                        </a:spcAft>
                      </a:pPr>
                      <a:r>
                        <a:rPr lang="en-US" sz="800" dirty="0">
                          <a:effectLst/>
                        </a:rPr>
                        <a:t>0.976</a:t>
                      </a:r>
                      <a:endParaRPr lang="en-US" sz="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5" marR="14645" marT="0" marB="0"/>
                </a:tc>
                <a:extLst>
                  <a:ext uri="{0D108BD9-81ED-4DB2-BD59-A6C34878D82A}">
                    <a16:rowId xmlns:a16="http://schemas.microsoft.com/office/drawing/2014/main" val="10020"/>
                  </a:ext>
                </a:extLst>
              </a:tr>
            </a:tbl>
          </a:graphicData>
        </a:graphic>
      </p:graphicFrame>
      <p:grpSp>
        <p:nvGrpSpPr>
          <p:cNvPr id="5" name="Group 4"/>
          <p:cNvGrpSpPr/>
          <p:nvPr/>
        </p:nvGrpSpPr>
        <p:grpSpPr>
          <a:xfrm>
            <a:off x="1811614" y="437943"/>
            <a:ext cx="63500" cy="187037"/>
            <a:chOff x="0" y="0"/>
            <a:chExt cx="63162" cy="141709"/>
          </a:xfrm>
        </p:grpSpPr>
        <p:sp>
          <p:nvSpPr>
            <p:cNvPr id="6" name="Rectangle 5"/>
            <p:cNvSpPr/>
            <p:nvPr/>
          </p:nvSpPr>
          <p:spPr>
            <a:xfrm>
              <a:off x="0" y="0"/>
              <a:ext cx="84005" cy="188473"/>
            </a:xfrm>
            <a:prstGeom prst="rect">
              <a:avLst/>
            </a:prstGeom>
            <a:ln>
              <a:noFill/>
            </a:ln>
          </p:spPr>
          <p:txBody>
            <a:bodyPr lIns="0" tIns="0" rIns="0" bIns="0" rtlCol="0">
              <a:noAutofit/>
            </a:bodyPr>
            <a:lstStyle/>
            <a:p>
              <a:pPr indent="145415" algn="l">
                <a:lnSpc>
                  <a:spcPct val="115000"/>
                </a:lnSpc>
                <a:spcAft>
                  <a:spcPts val="0"/>
                </a:spcAft>
              </a:pPr>
              <a:r>
                <a:rPr lang="en-US" sz="650">
                  <a:solidFill>
                    <a:srgbClr val="000000"/>
                  </a:solidFill>
                  <a:effectLst/>
                  <a:latin typeface="Calibri" panose="020F0502020204030204" pitchFamily="34" charset="0"/>
                  <a:ea typeface="Calibri" panose="020F0502020204030204" pitchFamily="34" charset="0"/>
                </a:rPr>
                <a:t>−</a:t>
              </a:r>
              <a:endParaRPr lang="en-US" sz="800">
                <a:solidFill>
                  <a:srgbClr val="000000"/>
                </a:solidFill>
                <a:effectLst/>
                <a:latin typeface="Times New Roman" panose="02020603050405020304" pitchFamily="18" charset="0"/>
                <a:ea typeface="Times New Roman" panose="02020603050405020304" pitchFamily="18" charset="0"/>
              </a:endParaRPr>
            </a:p>
          </p:txBody>
        </p:sp>
      </p:grpSp>
      <p:sp>
        <p:nvSpPr>
          <p:cNvPr id="3" name="Rectangle 6"/>
          <p:cNvSpPr>
            <a:spLocks noChangeArrowheads="1"/>
          </p:cNvSpPr>
          <p:nvPr/>
        </p:nvSpPr>
        <p:spPr bwMode="auto">
          <a:xfrm>
            <a:off x="588121" y="69356"/>
            <a:ext cx="821571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14605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14605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Table 3</a:t>
            </a:r>
            <a:r>
              <a:rPr lang="en-US" sz="1100" b="1" dirty="0">
                <a:latin typeface="Times New Roman" panose="02020603050405020304" pitchFamily="18" charset="0"/>
                <a:cs typeface="Times New Roman" panose="02020603050405020304" pitchFamily="18" charset="0"/>
              </a:rPr>
              <a:t> </a:t>
            </a:r>
            <a:r>
              <a:rPr kumimoji="0" lang="en-US" sz="1100"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Descriptive statistics of baseline covariates aggregated to branch level; differences between treatment and control branches</a:t>
            </a:r>
            <a:r>
              <a:rPr kumimoji="0" lang="en-US" sz="6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a:t>
            </a:r>
            <a:endParaRPr kumimoji="0" 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30565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905638443"/>
              </p:ext>
            </p:extLst>
          </p:nvPr>
        </p:nvGraphicFramePr>
        <p:xfrm>
          <a:off x="791024" y="615761"/>
          <a:ext cx="8998226" cy="5069942"/>
        </p:xfrm>
        <a:graphic>
          <a:graphicData uri="http://schemas.openxmlformats.org/drawingml/2006/table">
            <a:tbl>
              <a:tblPr firstRow="1" firstCol="1" bandRow="1">
                <a:tableStyleId>{5C22544A-7EE6-4342-B048-85BDC9FD1C3A}</a:tableStyleId>
              </a:tblPr>
              <a:tblGrid>
                <a:gridCol w="1343539">
                  <a:extLst>
                    <a:ext uri="{9D8B030D-6E8A-4147-A177-3AD203B41FA5}">
                      <a16:colId xmlns:a16="http://schemas.microsoft.com/office/drawing/2014/main" val="20000"/>
                    </a:ext>
                  </a:extLst>
                </a:gridCol>
                <a:gridCol w="1184635">
                  <a:extLst>
                    <a:ext uri="{9D8B030D-6E8A-4147-A177-3AD203B41FA5}">
                      <a16:colId xmlns:a16="http://schemas.microsoft.com/office/drawing/2014/main" val="20001"/>
                    </a:ext>
                  </a:extLst>
                </a:gridCol>
                <a:gridCol w="1230036">
                  <a:extLst>
                    <a:ext uri="{9D8B030D-6E8A-4147-A177-3AD203B41FA5}">
                      <a16:colId xmlns:a16="http://schemas.microsoft.com/office/drawing/2014/main" val="20002"/>
                    </a:ext>
                  </a:extLst>
                </a:gridCol>
                <a:gridCol w="1105603">
                  <a:extLst>
                    <a:ext uri="{9D8B030D-6E8A-4147-A177-3AD203B41FA5}">
                      <a16:colId xmlns:a16="http://schemas.microsoft.com/office/drawing/2014/main" val="20003"/>
                    </a:ext>
                  </a:extLst>
                </a:gridCol>
                <a:gridCol w="1034979">
                  <a:extLst>
                    <a:ext uri="{9D8B030D-6E8A-4147-A177-3AD203B41FA5}">
                      <a16:colId xmlns:a16="http://schemas.microsoft.com/office/drawing/2014/main" val="20004"/>
                    </a:ext>
                  </a:extLst>
                </a:gridCol>
                <a:gridCol w="1184635">
                  <a:extLst>
                    <a:ext uri="{9D8B030D-6E8A-4147-A177-3AD203B41FA5}">
                      <a16:colId xmlns:a16="http://schemas.microsoft.com/office/drawing/2014/main" val="20005"/>
                    </a:ext>
                  </a:extLst>
                </a:gridCol>
                <a:gridCol w="1105603">
                  <a:extLst>
                    <a:ext uri="{9D8B030D-6E8A-4147-A177-3AD203B41FA5}">
                      <a16:colId xmlns:a16="http://schemas.microsoft.com/office/drawing/2014/main" val="20006"/>
                    </a:ext>
                  </a:extLst>
                </a:gridCol>
                <a:gridCol w="809196">
                  <a:extLst>
                    <a:ext uri="{9D8B030D-6E8A-4147-A177-3AD203B41FA5}">
                      <a16:colId xmlns:a16="http://schemas.microsoft.com/office/drawing/2014/main" val="20007"/>
                    </a:ext>
                  </a:extLst>
                </a:gridCol>
              </a:tblGrid>
              <a:tr h="696724">
                <a:tc gridSpan="8">
                  <a:txBody>
                    <a:bodyPr/>
                    <a:lstStyle/>
                    <a:p>
                      <a:pPr indent="145415" algn="l">
                        <a:lnSpc>
                          <a:spcPct val="115000"/>
                        </a:lnSpc>
                        <a:spcAft>
                          <a:spcPts val="0"/>
                        </a:spcAft>
                      </a:pPr>
                      <a:r>
                        <a:rPr lang="en-US" sz="1800" b="1" kern="1200" dirty="0">
                          <a:solidFill>
                            <a:schemeClr val="lt1"/>
                          </a:solidFill>
                          <a:effectLst/>
                          <a:latin typeface="+mn-lt"/>
                          <a:ea typeface="+mn-ea"/>
                          <a:cs typeface="+mn-cs"/>
                        </a:rPr>
                        <a:t>Attrition  a across   waves, control versus treatment branches</a:t>
                      </a:r>
                    </a:p>
                    <a:p>
                      <a:pPr indent="145415" algn="l">
                        <a:lnSpc>
                          <a:spcPct val="115000"/>
                        </a:lnSpc>
                        <a:spcAft>
                          <a:spcPts val="0"/>
                        </a:spcAft>
                      </a:pPr>
                      <a:r>
                        <a:rPr lang="en-US" sz="1800" b="1" kern="1200" dirty="0">
                          <a:solidFill>
                            <a:schemeClr val="lt1"/>
                          </a:solidFill>
                          <a:effectLst/>
                          <a:latin typeface="+mn-lt"/>
                          <a:ea typeface="+mn-ea"/>
                          <a:cs typeface="+mn-cs"/>
                        </a:rPr>
                        <a:t>All</a:t>
                      </a:r>
                      <a:r>
                        <a:rPr lang="en-US" sz="1800" b="1" kern="1200" baseline="0" dirty="0">
                          <a:solidFill>
                            <a:schemeClr val="lt1"/>
                          </a:solidFill>
                          <a:effectLst/>
                          <a:latin typeface="+mn-lt"/>
                          <a:ea typeface="+mn-ea"/>
                          <a:cs typeface="+mn-cs"/>
                        </a:rPr>
                        <a:t> </a:t>
                      </a:r>
                      <a:r>
                        <a:rPr lang="en-US" sz="1800" b="1" kern="1200" dirty="0">
                          <a:solidFill>
                            <a:schemeClr val="lt1"/>
                          </a:solidFill>
                          <a:effectLst/>
                          <a:latin typeface="+mn-lt"/>
                          <a:ea typeface="+mn-ea"/>
                          <a:cs typeface="+mn-cs"/>
                        </a:rPr>
                        <a:t>Control  and</a:t>
                      </a:r>
                      <a:r>
                        <a:rPr lang="en-US" sz="1800" b="1" kern="1200" baseline="0" dirty="0">
                          <a:solidFill>
                            <a:schemeClr val="lt1"/>
                          </a:solidFill>
                          <a:effectLst/>
                          <a:latin typeface="+mn-lt"/>
                          <a:ea typeface="+mn-ea"/>
                          <a:cs typeface="+mn-cs"/>
                        </a:rPr>
                        <a:t>  </a:t>
                      </a:r>
                      <a:r>
                        <a:rPr lang="en-US" sz="1800" b="1" kern="1200" dirty="0">
                          <a:solidFill>
                            <a:schemeClr val="lt1"/>
                          </a:solidFill>
                          <a:effectLst/>
                          <a:latin typeface="+mn-lt"/>
                          <a:ea typeface="+mn-ea"/>
                          <a:cs typeface="+mn-cs"/>
                        </a:rPr>
                        <a:t>Treatment    branches</a:t>
                      </a:r>
                      <a:endParaRPr lang="en-US" sz="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290" marT="0" marB="0"/>
                </a:tc>
                <a:tc hMerge="1">
                  <a:txBody>
                    <a:bodyPr/>
                    <a:lstStyle/>
                    <a:p>
                      <a:pPr indent="145415" algn="l">
                        <a:lnSpc>
                          <a:spcPct val="115000"/>
                        </a:lnSpc>
                        <a:spcAft>
                          <a:spcPts val="0"/>
                        </a:spcAft>
                      </a:pPr>
                      <a:endParaRPr lang="en-US" sz="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290" marT="0" marB="0"/>
                </a:tc>
                <a:tc hMerge="1">
                  <a:txBody>
                    <a:bodyPr/>
                    <a:lstStyle/>
                    <a:p>
                      <a:pPr indent="145415" algn="l">
                        <a:lnSpc>
                          <a:spcPct val="115000"/>
                        </a:lnSpc>
                        <a:spcAft>
                          <a:spcPts val="0"/>
                        </a:spcAft>
                      </a:pPr>
                      <a:endParaRPr lang="en-US" sz="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290" marT="0" marB="0"/>
                </a:tc>
                <a:tc hMerge="1">
                  <a:txBody>
                    <a:bodyPr/>
                    <a:lstStyle/>
                    <a:p>
                      <a:pPr indent="145415" algn="l">
                        <a:lnSpc>
                          <a:spcPct val="115000"/>
                        </a:lnSpc>
                        <a:spcAft>
                          <a:spcPts val="0"/>
                        </a:spcAft>
                      </a:pPr>
                      <a:endParaRPr lang="en-US" sz="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290" marT="0" marB="0"/>
                </a:tc>
                <a:tc hMerge="1">
                  <a:txBody>
                    <a:bodyPr/>
                    <a:lstStyle/>
                    <a:p>
                      <a:pPr indent="145415" algn="l">
                        <a:lnSpc>
                          <a:spcPct val="115000"/>
                        </a:lnSpc>
                        <a:spcAft>
                          <a:spcPts val="0"/>
                        </a:spcAft>
                      </a:pPr>
                      <a:endParaRPr lang="en-US" sz="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290" marT="0" marB="0"/>
                </a:tc>
                <a:tc hMerge="1">
                  <a:txBody>
                    <a:bodyPr/>
                    <a:lstStyle/>
                    <a:p>
                      <a:pPr indent="145415" algn="l">
                        <a:lnSpc>
                          <a:spcPct val="115000"/>
                        </a:lnSpc>
                        <a:spcAft>
                          <a:spcPts val="0"/>
                        </a:spcAft>
                      </a:pPr>
                      <a:endParaRPr lang="en-US" sz="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290" marT="0" marB="0"/>
                </a:tc>
                <a:tc hMerge="1">
                  <a:txBody>
                    <a:bodyPr/>
                    <a:lstStyle/>
                    <a:p>
                      <a:pPr indent="145415" algn="l">
                        <a:lnSpc>
                          <a:spcPct val="115000"/>
                        </a:lnSpc>
                        <a:spcAft>
                          <a:spcPts val="0"/>
                        </a:spcAft>
                      </a:pPr>
                      <a:endParaRPr lang="en-US" sz="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290" marT="0" marB="0"/>
                </a:tc>
                <a:tc hMerge="1">
                  <a:txBody>
                    <a:bodyPr/>
                    <a:lstStyle/>
                    <a:p>
                      <a:pPr indent="145415" algn="l">
                        <a:lnSpc>
                          <a:spcPct val="115000"/>
                        </a:lnSpc>
                        <a:spcAft>
                          <a:spcPts val="0"/>
                        </a:spcAft>
                      </a:pPr>
                      <a:endParaRPr lang="en-US" sz="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290" marT="0" marB="0"/>
                </a:tc>
                <a:extLst>
                  <a:ext uri="{0D108BD9-81ED-4DB2-BD59-A6C34878D82A}">
                    <a16:rowId xmlns:a16="http://schemas.microsoft.com/office/drawing/2014/main" val="10000"/>
                  </a:ext>
                </a:extLst>
              </a:tr>
              <a:tr h="696724">
                <a:tc>
                  <a:txBody>
                    <a:bodyPr/>
                    <a:lstStyle/>
                    <a:p>
                      <a:pPr indent="145415" algn="l">
                        <a:lnSpc>
                          <a:spcPct val="115000"/>
                        </a:lnSpc>
                        <a:spcAft>
                          <a:spcPts val="0"/>
                        </a:spcAft>
                      </a:pPr>
                      <a:r>
                        <a:rPr lang="en-US" sz="1100" dirty="0">
                          <a:effectLst/>
                        </a:rPr>
                        <a:t> </a:t>
                      </a:r>
                      <a:endPar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290" marT="0" marB="0"/>
                </a:tc>
                <a:tc>
                  <a:txBody>
                    <a:bodyPr/>
                    <a:lstStyle/>
                    <a:p>
                      <a:pPr indent="145415" algn="l">
                        <a:lnSpc>
                          <a:spcPct val="115000"/>
                        </a:lnSpc>
                        <a:spcAft>
                          <a:spcPts val="0"/>
                        </a:spcAft>
                      </a:pPr>
                      <a:r>
                        <a:rPr lang="en-US" sz="1100" dirty="0">
                          <a:effectLst/>
                        </a:rPr>
                        <a:t>Households  </a:t>
                      </a:r>
                      <a:endPar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290" marT="0" marB="0"/>
                </a:tc>
                <a:tc>
                  <a:txBody>
                    <a:bodyPr/>
                    <a:lstStyle/>
                    <a:p>
                      <a:pPr indent="145415" algn="l">
                        <a:lnSpc>
                          <a:spcPct val="115000"/>
                        </a:lnSpc>
                        <a:spcAft>
                          <a:spcPts val="0"/>
                        </a:spcAft>
                      </a:pPr>
                      <a:r>
                        <a:rPr lang="en-US" sz="1100" dirty="0">
                          <a:effectLst/>
                        </a:rPr>
                        <a:t>House-holds  </a:t>
                      </a:r>
                      <a:endPar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290" marT="0" marB="0"/>
                </a:tc>
                <a:tc>
                  <a:txBody>
                    <a:bodyPr/>
                    <a:lstStyle/>
                    <a:p>
                      <a:pPr indent="145415" algn="l">
                        <a:lnSpc>
                          <a:spcPct val="115000"/>
                        </a:lnSpc>
                        <a:spcAft>
                          <a:spcPts val="0"/>
                        </a:spcAft>
                      </a:pPr>
                      <a:r>
                        <a:rPr lang="en-US" sz="1100" dirty="0">
                          <a:effectLst/>
                        </a:rPr>
                        <a:t>Drop-outs  </a:t>
                      </a:r>
                      <a:endPar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290" marT="0" marB="0"/>
                </a:tc>
                <a:tc>
                  <a:txBody>
                    <a:bodyPr/>
                    <a:lstStyle/>
                    <a:p>
                      <a:pPr indent="145415" algn="l">
                        <a:lnSpc>
                          <a:spcPct val="115000"/>
                        </a:lnSpc>
                        <a:spcAft>
                          <a:spcPts val="0"/>
                        </a:spcAft>
                      </a:pPr>
                      <a:r>
                        <a:rPr lang="en-US" sz="1100" dirty="0">
                          <a:effectLst/>
                        </a:rPr>
                        <a:t>Drop-ins  </a:t>
                      </a:r>
                      <a:endPar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290" marT="0" marB="0"/>
                </a:tc>
                <a:tc>
                  <a:txBody>
                    <a:bodyPr/>
                    <a:lstStyle/>
                    <a:p>
                      <a:pPr indent="145415" algn="l">
                        <a:lnSpc>
                          <a:spcPct val="115000"/>
                        </a:lnSpc>
                        <a:spcAft>
                          <a:spcPts val="0"/>
                        </a:spcAft>
                      </a:pPr>
                      <a:r>
                        <a:rPr lang="en-US" sz="1100" dirty="0">
                          <a:effectLst/>
                        </a:rPr>
                        <a:t>Households  </a:t>
                      </a:r>
                      <a:endPar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290" marT="0" marB="0"/>
                </a:tc>
                <a:tc>
                  <a:txBody>
                    <a:bodyPr/>
                    <a:lstStyle/>
                    <a:p>
                      <a:pPr indent="145415" algn="l">
                        <a:lnSpc>
                          <a:spcPct val="115000"/>
                        </a:lnSpc>
                        <a:spcAft>
                          <a:spcPts val="0"/>
                        </a:spcAft>
                      </a:pPr>
                      <a:r>
                        <a:rPr lang="en-US" sz="1100" dirty="0">
                          <a:effectLst/>
                        </a:rPr>
                        <a:t>Drop-outs  </a:t>
                      </a:r>
                      <a:endPar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290" marT="0" marB="0"/>
                </a:tc>
                <a:tc>
                  <a:txBody>
                    <a:bodyPr/>
                    <a:lstStyle/>
                    <a:p>
                      <a:pPr indent="145415" algn="l">
                        <a:lnSpc>
                          <a:spcPct val="115000"/>
                        </a:lnSpc>
                        <a:spcAft>
                          <a:spcPts val="0"/>
                        </a:spcAft>
                      </a:pPr>
                      <a:r>
                        <a:rPr lang="en-US" sz="1100" dirty="0">
                          <a:effectLst/>
                        </a:rPr>
                        <a:t>Drop-ins</a:t>
                      </a:r>
                      <a:endPar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290" marT="0" marB="0"/>
                </a:tc>
                <a:extLst>
                  <a:ext uri="{0D108BD9-81ED-4DB2-BD59-A6C34878D82A}">
                    <a16:rowId xmlns:a16="http://schemas.microsoft.com/office/drawing/2014/main" val="10001"/>
                  </a:ext>
                </a:extLst>
              </a:tr>
              <a:tr h="920476">
                <a:tc>
                  <a:txBody>
                    <a:bodyPr/>
                    <a:lstStyle/>
                    <a:p>
                      <a:pPr marL="78740" indent="145415" algn="l">
                        <a:lnSpc>
                          <a:spcPct val="110000"/>
                        </a:lnSpc>
                        <a:spcAft>
                          <a:spcPts val="160"/>
                        </a:spcAft>
                      </a:pPr>
                      <a:r>
                        <a:rPr lang="en-US" sz="1100">
                          <a:effectLst/>
                        </a:rPr>
                        <a:t>Baseline  </a:t>
                      </a:r>
                    </a:p>
                    <a:p>
                      <a:pPr marL="78105" indent="145415" algn="l">
                        <a:lnSpc>
                          <a:spcPct val="115000"/>
                        </a:lnSpc>
                        <a:spcAft>
                          <a:spcPts val="0"/>
                        </a:spcAft>
                      </a:pPr>
                      <a:r>
                        <a:rPr lang="en-US" sz="1100">
                          <a:effectLst/>
                        </a:rPr>
                        <a:t>Follow up after</a:t>
                      </a:r>
                      <a:endPar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290" marT="0" marB="0"/>
                </a:tc>
                <a:tc>
                  <a:txBody>
                    <a:bodyPr/>
                    <a:lstStyle/>
                    <a:p>
                      <a:pPr indent="145415" algn="l">
                        <a:lnSpc>
                          <a:spcPct val="115000"/>
                        </a:lnSpc>
                        <a:spcAft>
                          <a:spcPts val="0"/>
                        </a:spcAft>
                      </a:pPr>
                      <a:r>
                        <a:rPr lang="en-US" sz="1100">
                          <a:effectLst/>
                        </a:rPr>
                        <a:t>2097  </a:t>
                      </a:r>
                      <a:endPar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290" marT="0" marB="0"/>
                </a:tc>
                <a:tc>
                  <a:txBody>
                    <a:bodyPr/>
                    <a:lstStyle/>
                    <a:p>
                      <a:pPr indent="145415" algn="l">
                        <a:lnSpc>
                          <a:spcPct val="115000"/>
                        </a:lnSpc>
                        <a:spcAft>
                          <a:spcPts val="0"/>
                        </a:spcAft>
                      </a:pPr>
                      <a:r>
                        <a:rPr lang="en-US" sz="1100">
                          <a:effectLst/>
                        </a:rPr>
                        <a:t>777  </a:t>
                      </a:r>
                      <a:endPar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290" marT="0" marB="0"/>
                </a:tc>
                <a:tc>
                  <a:txBody>
                    <a:bodyPr/>
                    <a:lstStyle/>
                    <a:p>
                      <a:pPr marL="48895" indent="145415" algn="l">
                        <a:lnSpc>
                          <a:spcPct val="115000"/>
                        </a:lnSpc>
                        <a:spcAft>
                          <a:spcPts val="0"/>
                        </a:spcAft>
                      </a:pPr>
                      <a:r>
                        <a:rPr lang="en-US" sz="1100" dirty="0">
                          <a:effectLst/>
                        </a:rPr>
                        <a:t>–  </a:t>
                      </a:r>
                      <a:endPar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290" marT="0" marB="0"/>
                </a:tc>
                <a:tc>
                  <a:txBody>
                    <a:bodyPr/>
                    <a:lstStyle/>
                    <a:p>
                      <a:pPr marL="48895" indent="145415" algn="l">
                        <a:lnSpc>
                          <a:spcPct val="115000"/>
                        </a:lnSpc>
                        <a:spcAft>
                          <a:spcPts val="0"/>
                        </a:spcAft>
                      </a:pPr>
                      <a:r>
                        <a:rPr lang="en-US" sz="1100" dirty="0">
                          <a:effectLst/>
                        </a:rPr>
                        <a:t>–  </a:t>
                      </a:r>
                      <a:endPar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290" marT="0" marB="0"/>
                </a:tc>
                <a:tc>
                  <a:txBody>
                    <a:bodyPr/>
                    <a:lstStyle/>
                    <a:p>
                      <a:pPr indent="145415" algn="l">
                        <a:lnSpc>
                          <a:spcPct val="115000"/>
                        </a:lnSpc>
                        <a:spcAft>
                          <a:spcPts val="0"/>
                        </a:spcAft>
                      </a:pPr>
                      <a:r>
                        <a:rPr lang="en-US" sz="1100" dirty="0">
                          <a:effectLst/>
                        </a:rPr>
                        <a:t>1320  </a:t>
                      </a:r>
                      <a:endPar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290" marT="0" marB="0"/>
                </a:tc>
                <a:tc>
                  <a:txBody>
                    <a:bodyPr/>
                    <a:lstStyle/>
                    <a:p>
                      <a:pPr marL="48895" indent="145415" algn="l">
                        <a:lnSpc>
                          <a:spcPct val="115000"/>
                        </a:lnSpc>
                        <a:spcAft>
                          <a:spcPts val="0"/>
                        </a:spcAft>
                      </a:pPr>
                      <a:r>
                        <a:rPr lang="en-US" sz="1100">
                          <a:effectLst/>
                        </a:rPr>
                        <a:t>–  </a:t>
                      </a:r>
                      <a:endPar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290" marT="0" marB="0"/>
                </a:tc>
                <a:tc>
                  <a:txBody>
                    <a:bodyPr/>
                    <a:lstStyle/>
                    <a:p>
                      <a:pPr marL="48895" indent="145415" algn="l">
                        <a:lnSpc>
                          <a:spcPct val="115000"/>
                        </a:lnSpc>
                        <a:spcAft>
                          <a:spcPts val="0"/>
                        </a:spcAft>
                      </a:pPr>
                      <a:r>
                        <a:rPr lang="en-US" sz="1100">
                          <a:effectLst/>
                        </a:rPr>
                        <a:t>–</a:t>
                      </a:r>
                      <a:endPar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290" marT="0" marB="0"/>
                </a:tc>
                <a:extLst>
                  <a:ext uri="{0D108BD9-81ED-4DB2-BD59-A6C34878D82A}">
                    <a16:rowId xmlns:a16="http://schemas.microsoft.com/office/drawing/2014/main" val="10002"/>
                  </a:ext>
                </a:extLst>
              </a:tr>
              <a:tr h="416831">
                <a:tc>
                  <a:txBody>
                    <a:bodyPr/>
                    <a:lstStyle/>
                    <a:p>
                      <a:pPr marL="159385" indent="145415" algn="l">
                        <a:lnSpc>
                          <a:spcPct val="115000"/>
                        </a:lnSpc>
                        <a:spcAft>
                          <a:spcPts val="0"/>
                        </a:spcAft>
                      </a:pPr>
                      <a:r>
                        <a:rPr lang="en-US" sz="1100">
                          <a:effectLst/>
                        </a:rPr>
                        <a:t>6 months</a:t>
                      </a:r>
                      <a:endPar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290" marT="0" marB="0"/>
                </a:tc>
                <a:tc>
                  <a:txBody>
                    <a:bodyPr/>
                    <a:lstStyle/>
                    <a:p>
                      <a:pPr indent="145415" algn="l">
                        <a:lnSpc>
                          <a:spcPct val="115000"/>
                        </a:lnSpc>
                        <a:spcAft>
                          <a:spcPts val="0"/>
                        </a:spcAft>
                      </a:pPr>
                      <a:r>
                        <a:rPr lang="en-US" sz="1100">
                          <a:effectLst/>
                        </a:rPr>
                        <a:t>2068  </a:t>
                      </a:r>
                      <a:endPar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290" marT="0" marB="0"/>
                </a:tc>
                <a:tc>
                  <a:txBody>
                    <a:bodyPr/>
                    <a:lstStyle/>
                    <a:p>
                      <a:pPr indent="145415" algn="l">
                        <a:lnSpc>
                          <a:spcPct val="115000"/>
                        </a:lnSpc>
                        <a:spcAft>
                          <a:spcPts val="0"/>
                        </a:spcAft>
                      </a:pPr>
                      <a:r>
                        <a:rPr lang="en-US" sz="1100">
                          <a:effectLst/>
                        </a:rPr>
                        <a:t>770  </a:t>
                      </a:r>
                      <a:endPar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290" marT="0" marB="0"/>
                </a:tc>
                <a:tc>
                  <a:txBody>
                    <a:bodyPr/>
                    <a:lstStyle/>
                    <a:p>
                      <a:pPr marL="48895" indent="145415" algn="l">
                        <a:lnSpc>
                          <a:spcPct val="115000"/>
                        </a:lnSpc>
                        <a:spcAft>
                          <a:spcPts val="0"/>
                        </a:spcAft>
                      </a:pPr>
                      <a:r>
                        <a:rPr lang="en-US" sz="1100">
                          <a:effectLst/>
                        </a:rPr>
                        <a:t>7 (0.9%)  </a:t>
                      </a:r>
                      <a:endPar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290" marT="0" marB="0"/>
                </a:tc>
                <a:tc>
                  <a:txBody>
                    <a:bodyPr/>
                    <a:lstStyle/>
                    <a:p>
                      <a:pPr marL="48895" indent="145415" algn="l">
                        <a:lnSpc>
                          <a:spcPct val="115000"/>
                        </a:lnSpc>
                        <a:spcAft>
                          <a:spcPts val="0"/>
                        </a:spcAft>
                      </a:pPr>
                      <a:r>
                        <a:rPr lang="en-US" sz="1100">
                          <a:effectLst/>
                        </a:rPr>
                        <a:t>–  </a:t>
                      </a:r>
                      <a:endPar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290" marT="0" marB="0"/>
                </a:tc>
                <a:tc>
                  <a:txBody>
                    <a:bodyPr/>
                    <a:lstStyle/>
                    <a:p>
                      <a:pPr indent="145415" algn="l">
                        <a:lnSpc>
                          <a:spcPct val="115000"/>
                        </a:lnSpc>
                        <a:spcAft>
                          <a:spcPts val="0"/>
                        </a:spcAft>
                      </a:pPr>
                      <a:r>
                        <a:rPr lang="en-US" sz="1100">
                          <a:effectLst/>
                        </a:rPr>
                        <a:t>1298  </a:t>
                      </a:r>
                      <a:endPar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290" marT="0" marB="0"/>
                </a:tc>
                <a:tc>
                  <a:txBody>
                    <a:bodyPr/>
                    <a:lstStyle/>
                    <a:p>
                      <a:pPr indent="145415" algn="l">
                        <a:lnSpc>
                          <a:spcPct val="115000"/>
                        </a:lnSpc>
                        <a:spcAft>
                          <a:spcPts val="0"/>
                        </a:spcAft>
                      </a:pPr>
                      <a:r>
                        <a:rPr lang="en-US" sz="1100" dirty="0">
                          <a:effectLst/>
                        </a:rPr>
                        <a:t>22 (1.7%)  </a:t>
                      </a:r>
                      <a:endPar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290" marT="0" marB="0"/>
                </a:tc>
                <a:tc>
                  <a:txBody>
                    <a:bodyPr/>
                    <a:lstStyle/>
                    <a:p>
                      <a:pPr marL="48895" indent="145415" algn="l">
                        <a:lnSpc>
                          <a:spcPct val="115000"/>
                        </a:lnSpc>
                        <a:spcAft>
                          <a:spcPts val="0"/>
                        </a:spcAft>
                      </a:pPr>
                      <a:r>
                        <a:rPr lang="en-US" sz="1100">
                          <a:effectLst/>
                        </a:rPr>
                        <a:t>–</a:t>
                      </a:r>
                      <a:endPar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290" marT="0" marB="0"/>
                </a:tc>
                <a:extLst>
                  <a:ext uri="{0D108BD9-81ED-4DB2-BD59-A6C34878D82A}">
                    <a16:rowId xmlns:a16="http://schemas.microsoft.com/office/drawing/2014/main" val="10003"/>
                  </a:ext>
                </a:extLst>
              </a:tr>
              <a:tr h="779729">
                <a:tc>
                  <a:txBody>
                    <a:bodyPr/>
                    <a:lstStyle/>
                    <a:p>
                      <a:pPr marL="159385" indent="145415" algn="l">
                        <a:lnSpc>
                          <a:spcPct val="115000"/>
                        </a:lnSpc>
                        <a:spcAft>
                          <a:spcPts val="0"/>
                        </a:spcAft>
                      </a:pPr>
                      <a:r>
                        <a:rPr lang="en-US" sz="1100">
                          <a:effectLst/>
                        </a:rPr>
                        <a:t>12 months  </a:t>
                      </a:r>
                      <a:endPar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290" marT="0" marB="0"/>
                </a:tc>
                <a:tc>
                  <a:txBody>
                    <a:bodyPr/>
                    <a:lstStyle/>
                    <a:p>
                      <a:pPr indent="145415" algn="l">
                        <a:lnSpc>
                          <a:spcPct val="115000"/>
                        </a:lnSpc>
                        <a:spcAft>
                          <a:spcPts val="0"/>
                        </a:spcAft>
                      </a:pPr>
                      <a:r>
                        <a:rPr lang="en-US" sz="1100">
                          <a:effectLst/>
                        </a:rPr>
                        <a:t>2023  </a:t>
                      </a:r>
                      <a:endPar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290" marT="0" marB="0"/>
                </a:tc>
                <a:tc>
                  <a:txBody>
                    <a:bodyPr/>
                    <a:lstStyle/>
                    <a:p>
                      <a:pPr indent="145415" algn="l">
                        <a:lnSpc>
                          <a:spcPct val="115000"/>
                        </a:lnSpc>
                        <a:spcAft>
                          <a:spcPts val="0"/>
                        </a:spcAft>
                      </a:pPr>
                      <a:r>
                        <a:rPr lang="en-US" sz="1100">
                          <a:effectLst/>
                        </a:rPr>
                        <a:t>743  </a:t>
                      </a:r>
                      <a:endPar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290" marT="0" marB="0"/>
                </a:tc>
                <a:tc>
                  <a:txBody>
                    <a:bodyPr/>
                    <a:lstStyle/>
                    <a:p>
                      <a:pPr indent="145415" algn="l">
                        <a:lnSpc>
                          <a:spcPct val="115000"/>
                        </a:lnSpc>
                        <a:spcAft>
                          <a:spcPts val="0"/>
                        </a:spcAft>
                      </a:pPr>
                      <a:r>
                        <a:rPr lang="en-US" sz="1100">
                          <a:effectLst/>
                        </a:rPr>
                        <a:t>27 (3.5%)  </a:t>
                      </a:r>
                      <a:endPar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290" marT="0" marB="0"/>
                </a:tc>
                <a:tc>
                  <a:txBody>
                    <a:bodyPr/>
                    <a:lstStyle/>
                    <a:p>
                      <a:pPr marL="48895" indent="145415" algn="l">
                        <a:lnSpc>
                          <a:spcPct val="115000"/>
                        </a:lnSpc>
                        <a:spcAft>
                          <a:spcPts val="0"/>
                        </a:spcAft>
                      </a:pPr>
                      <a:r>
                        <a:rPr lang="en-US" sz="1100">
                          <a:effectLst/>
                        </a:rPr>
                        <a:t>0  </a:t>
                      </a:r>
                      <a:endPar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290" marT="0" marB="0"/>
                </a:tc>
                <a:tc>
                  <a:txBody>
                    <a:bodyPr/>
                    <a:lstStyle/>
                    <a:p>
                      <a:pPr indent="145415" algn="l">
                        <a:lnSpc>
                          <a:spcPct val="115000"/>
                        </a:lnSpc>
                        <a:spcAft>
                          <a:spcPts val="0"/>
                        </a:spcAft>
                      </a:pPr>
                      <a:r>
                        <a:rPr lang="en-US" sz="1100">
                          <a:effectLst/>
                        </a:rPr>
                        <a:t>1280  </a:t>
                      </a:r>
                      <a:endPar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290" marT="0" marB="0"/>
                </a:tc>
                <a:tc>
                  <a:txBody>
                    <a:bodyPr/>
                    <a:lstStyle/>
                    <a:p>
                      <a:pPr indent="145415" algn="l">
                        <a:lnSpc>
                          <a:spcPct val="115000"/>
                        </a:lnSpc>
                        <a:spcAft>
                          <a:spcPts val="0"/>
                        </a:spcAft>
                      </a:pPr>
                      <a:r>
                        <a:rPr lang="en-US" sz="1100" dirty="0">
                          <a:effectLst/>
                        </a:rPr>
                        <a:t>21 (1.6%)  </a:t>
                      </a:r>
                      <a:endPar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290" marT="0" marB="0"/>
                </a:tc>
                <a:tc>
                  <a:txBody>
                    <a:bodyPr/>
                    <a:lstStyle/>
                    <a:p>
                      <a:pPr marL="48895" indent="145415" algn="l">
                        <a:lnSpc>
                          <a:spcPct val="115000"/>
                        </a:lnSpc>
                        <a:spcAft>
                          <a:spcPts val="0"/>
                        </a:spcAft>
                      </a:pPr>
                      <a:r>
                        <a:rPr lang="en-US" sz="1100">
                          <a:effectLst/>
                        </a:rPr>
                        <a:t>3 (13.6%)</a:t>
                      </a:r>
                      <a:endPar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290" marT="0" marB="0"/>
                </a:tc>
                <a:extLst>
                  <a:ext uri="{0D108BD9-81ED-4DB2-BD59-A6C34878D82A}">
                    <a16:rowId xmlns:a16="http://schemas.microsoft.com/office/drawing/2014/main" val="10004"/>
                  </a:ext>
                </a:extLst>
              </a:tr>
              <a:tr h="779729">
                <a:tc>
                  <a:txBody>
                    <a:bodyPr/>
                    <a:lstStyle/>
                    <a:p>
                      <a:pPr marL="159385" indent="145415" algn="l">
                        <a:lnSpc>
                          <a:spcPct val="115000"/>
                        </a:lnSpc>
                        <a:spcAft>
                          <a:spcPts val="0"/>
                        </a:spcAft>
                      </a:pPr>
                      <a:r>
                        <a:rPr lang="en-US" sz="1100">
                          <a:effectLst/>
                        </a:rPr>
                        <a:t>18 months  </a:t>
                      </a:r>
                      <a:endPar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290" marT="0" marB="0"/>
                </a:tc>
                <a:tc>
                  <a:txBody>
                    <a:bodyPr/>
                    <a:lstStyle/>
                    <a:p>
                      <a:pPr indent="145415" algn="l">
                        <a:lnSpc>
                          <a:spcPct val="115000"/>
                        </a:lnSpc>
                        <a:spcAft>
                          <a:spcPts val="0"/>
                        </a:spcAft>
                      </a:pPr>
                      <a:r>
                        <a:rPr lang="en-US" sz="1100">
                          <a:effectLst/>
                        </a:rPr>
                        <a:t>1972  </a:t>
                      </a:r>
                      <a:endPar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290" marT="0" marB="0"/>
                </a:tc>
                <a:tc>
                  <a:txBody>
                    <a:bodyPr/>
                    <a:lstStyle/>
                    <a:p>
                      <a:pPr indent="145415" algn="l">
                        <a:lnSpc>
                          <a:spcPct val="115000"/>
                        </a:lnSpc>
                        <a:spcAft>
                          <a:spcPts val="0"/>
                        </a:spcAft>
                      </a:pPr>
                      <a:r>
                        <a:rPr lang="en-US" sz="1100">
                          <a:effectLst/>
                        </a:rPr>
                        <a:t>733  </a:t>
                      </a:r>
                      <a:endPar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290" marT="0" marB="0"/>
                </a:tc>
                <a:tc>
                  <a:txBody>
                    <a:bodyPr/>
                    <a:lstStyle/>
                    <a:p>
                      <a:pPr indent="145415" algn="l">
                        <a:lnSpc>
                          <a:spcPct val="115000"/>
                        </a:lnSpc>
                        <a:spcAft>
                          <a:spcPts val="0"/>
                        </a:spcAft>
                      </a:pPr>
                      <a:r>
                        <a:rPr lang="en-US" sz="1100">
                          <a:effectLst/>
                        </a:rPr>
                        <a:t>21 (2.8%)  </a:t>
                      </a:r>
                      <a:endPar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290" marT="0" marB="0"/>
                </a:tc>
                <a:tc>
                  <a:txBody>
                    <a:bodyPr/>
                    <a:lstStyle/>
                    <a:p>
                      <a:pPr indent="145415" algn="l">
                        <a:lnSpc>
                          <a:spcPct val="115000"/>
                        </a:lnSpc>
                        <a:spcAft>
                          <a:spcPts val="0"/>
                        </a:spcAft>
                      </a:pPr>
                      <a:r>
                        <a:rPr lang="en-US" sz="1100">
                          <a:effectLst/>
                        </a:rPr>
                        <a:t>11 (32.4%)  </a:t>
                      </a:r>
                      <a:endPar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290" marT="0" marB="0"/>
                </a:tc>
                <a:tc>
                  <a:txBody>
                    <a:bodyPr/>
                    <a:lstStyle/>
                    <a:p>
                      <a:pPr indent="145415" algn="l">
                        <a:lnSpc>
                          <a:spcPct val="115000"/>
                        </a:lnSpc>
                        <a:spcAft>
                          <a:spcPts val="0"/>
                        </a:spcAft>
                      </a:pPr>
                      <a:r>
                        <a:rPr lang="en-US" sz="1100">
                          <a:effectLst/>
                        </a:rPr>
                        <a:t>1239  </a:t>
                      </a:r>
                      <a:endPar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290" marT="0" marB="0"/>
                </a:tc>
                <a:tc>
                  <a:txBody>
                    <a:bodyPr/>
                    <a:lstStyle/>
                    <a:p>
                      <a:pPr indent="145415" algn="l">
                        <a:lnSpc>
                          <a:spcPct val="115000"/>
                        </a:lnSpc>
                        <a:spcAft>
                          <a:spcPts val="0"/>
                        </a:spcAft>
                      </a:pPr>
                      <a:r>
                        <a:rPr lang="en-US" sz="1100" dirty="0">
                          <a:effectLst/>
                        </a:rPr>
                        <a:t>48 (3.8%)  </a:t>
                      </a:r>
                      <a:endPar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290" marT="0" marB="0"/>
                </a:tc>
                <a:tc>
                  <a:txBody>
                    <a:bodyPr/>
                    <a:lstStyle/>
                    <a:p>
                      <a:pPr marL="48895" indent="145415" algn="l">
                        <a:lnSpc>
                          <a:spcPct val="115000"/>
                        </a:lnSpc>
                        <a:spcAft>
                          <a:spcPts val="0"/>
                        </a:spcAft>
                      </a:pPr>
                      <a:r>
                        <a:rPr lang="en-US" sz="1100" dirty="0">
                          <a:effectLst/>
                        </a:rPr>
                        <a:t>7 (17.5%)</a:t>
                      </a:r>
                      <a:endPar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290" marT="0" marB="0"/>
                </a:tc>
                <a:extLst>
                  <a:ext uri="{0D108BD9-81ED-4DB2-BD59-A6C34878D82A}">
                    <a16:rowId xmlns:a16="http://schemas.microsoft.com/office/drawing/2014/main" val="10005"/>
                  </a:ext>
                </a:extLst>
              </a:tr>
              <a:tr h="779729">
                <a:tc>
                  <a:txBody>
                    <a:bodyPr/>
                    <a:lstStyle/>
                    <a:p>
                      <a:pPr marL="159385" indent="145415" algn="l">
                        <a:lnSpc>
                          <a:spcPct val="115000"/>
                        </a:lnSpc>
                        <a:spcAft>
                          <a:spcPts val="0"/>
                        </a:spcAft>
                      </a:pPr>
                      <a:r>
                        <a:rPr lang="en-US" sz="1100">
                          <a:effectLst/>
                        </a:rPr>
                        <a:t>24 months  </a:t>
                      </a:r>
                      <a:endPar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290" marT="0" marB="0"/>
                </a:tc>
                <a:tc>
                  <a:txBody>
                    <a:bodyPr/>
                    <a:lstStyle/>
                    <a:p>
                      <a:pPr indent="145415" algn="l">
                        <a:lnSpc>
                          <a:spcPct val="115000"/>
                        </a:lnSpc>
                        <a:spcAft>
                          <a:spcPts val="0"/>
                        </a:spcAft>
                      </a:pPr>
                      <a:r>
                        <a:rPr lang="en-US" sz="1100">
                          <a:effectLst/>
                        </a:rPr>
                        <a:t>1943  </a:t>
                      </a:r>
                      <a:endPar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290" marT="0" marB="0"/>
                </a:tc>
                <a:tc>
                  <a:txBody>
                    <a:bodyPr/>
                    <a:lstStyle/>
                    <a:p>
                      <a:pPr indent="145415" algn="l">
                        <a:lnSpc>
                          <a:spcPct val="115000"/>
                        </a:lnSpc>
                        <a:spcAft>
                          <a:spcPts val="0"/>
                        </a:spcAft>
                      </a:pPr>
                      <a:r>
                        <a:rPr lang="en-US" sz="1100">
                          <a:effectLst/>
                        </a:rPr>
                        <a:t>728  </a:t>
                      </a:r>
                      <a:endPar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290" marT="0" marB="0"/>
                </a:tc>
                <a:tc>
                  <a:txBody>
                    <a:bodyPr/>
                    <a:lstStyle/>
                    <a:p>
                      <a:pPr indent="145415" algn="l">
                        <a:lnSpc>
                          <a:spcPct val="115000"/>
                        </a:lnSpc>
                        <a:spcAft>
                          <a:spcPts val="0"/>
                        </a:spcAft>
                      </a:pPr>
                      <a:r>
                        <a:rPr lang="en-US" sz="1100">
                          <a:effectLst/>
                        </a:rPr>
                        <a:t>22 (3.0%)  </a:t>
                      </a:r>
                      <a:endPar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290" marT="0" marB="0"/>
                </a:tc>
                <a:tc>
                  <a:txBody>
                    <a:bodyPr/>
                    <a:lstStyle/>
                    <a:p>
                      <a:pPr indent="145415" algn="l">
                        <a:lnSpc>
                          <a:spcPct val="115000"/>
                        </a:lnSpc>
                        <a:spcAft>
                          <a:spcPts val="0"/>
                        </a:spcAft>
                      </a:pPr>
                      <a:r>
                        <a:rPr lang="en-US" sz="1100">
                          <a:effectLst/>
                        </a:rPr>
                        <a:t>17 (38.6%)  </a:t>
                      </a:r>
                      <a:endPar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290" marT="0" marB="0"/>
                </a:tc>
                <a:tc>
                  <a:txBody>
                    <a:bodyPr/>
                    <a:lstStyle/>
                    <a:p>
                      <a:pPr indent="145415" algn="l">
                        <a:lnSpc>
                          <a:spcPct val="115000"/>
                        </a:lnSpc>
                        <a:spcAft>
                          <a:spcPts val="0"/>
                        </a:spcAft>
                      </a:pPr>
                      <a:r>
                        <a:rPr lang="en-US" sz="1100">
                          <a:effectLst/>
                        </a:rPr>
                        <a:t>1215  </a:t>
                      </a:r>
                      <a:endPar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290" marT="0" marB="0"/>
                </a:tc>
                <a:tc>
                  <a:txBody>
                    <a:bodyPr/>
                    <a:lstStyle/>
                    <a:p>
                      <a:pPr indent="145415" algn="l">
                        <a:lnSpc>
                          <a:spcPct val="115000"/>
                        </a:lnSpc>
                        <a:spcAft>
                          <a:spcPts val="0"/>
                        </a:spcAft>
                      </a:pPr>
                      <a:r>
                        <a:rPr lang="en-US" sz="1100">
                          <a:effectLst/>
                        </a:rPr>
                        <a:t>50 (4.0%)  </a:t>
                      </a:r>
                      <a:endPar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290" marT="0" marB="0"/>
                </a:tc>
                <a:tc>
                  <a:txBody>
                    <a:bodyPr/>
                    <a:lstStyle/>
                    <a:p>
                      <a:pPr indent="145415" algn="just">
                        <a:lnSpc>
                          <a:spcPct val="115000"/>
                        </a:lnSpc>
                        <a:spcAft>
                          <a:spcPts val="0"/>
                        </a:spcAft>
                      </a:pPr>
                      <a:r>
                        <a:rPr lang="en-US" sz="1100" dirty="0">
                          <a:effectLst/>
                        </a:rPr>
                        <a:t>26 (32.1%)</a:t>
                      </a:r>
                      <a:endPar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4290" marT="0"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4301522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746976" y="1738648"/>
            <a:ext cx="9955368" cy="4610636"/>
          </a:xfrm>
          <a:prstGeom prst="rect">
            <a:avLst/>
          </a:prstGeom>
        </p:spPr>
      </p:pic>
      <p:sp>
        <p:nvSpPr>
          <p:cNvPr id="3" name="Rectangle 2"/>
          <p:cNvSpPr/>
          <p:nvPr/>
        </p:nvSpPr>
        <p:spPr>
          <a:xfrm>
            <a:off x="579550" y="732954"/>
            <a:ext cx="10744706" cy="707886"/>
          </a:xfrm>
          <a:prstGeom prst="rect">
            <a:avLst/>
          </a:prstGeom>
        </p:spPr>
        <p:txBody>
          <a:bodyPr wrap="square">
            <a:spAutoFit/>
          </a:bodyPr>
          <a:lstStyle/>
          <a:p>
            <a:r>
              <a:rPr lang="en-US" sz="2000" b="1" dirty="0">
                <a:solidFill>
                  <a:srgbClr val="181717"/>
                </a:solidFill>
                <a:latin typeface="Times New Roman" panose="02020603050405020304" pitchFamily="18" charset="0"/>
                <a:ea typeface="Times New Roman" panose="02020603050405020304" pitchFamily="18" charset="0"/>
              </a:rPr>
              <a:t>Fig. 3. Medical incidence, insurance claim and payment (share of households), control vs. treatment</a:t>
            </a:r>
            <a:endParaRPr lang="en-US" sz="2000" b="1" dirty="0"/>
          </a:p>
        </p:txBody>
      </p:sp>
    </p:spTree>
    <p:extLst>
      <p:ext uri="{BB962C8B-B14F-4D97-AF65-F5344CB8AC3E}">
        <p14:creationId xmlns:p14="http://schemas.microsoft.com/office/powerpoint/2010/main" val="20416479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000171068"/>
              </p:ext>
            </p:extLst>
          </p:nvPr>
        </p:nvGraphicFramePr>
        <p:xfrm>
          <a:off x="824248" y="978795"/>
          <a:ext cx="9813700" cy="5137954"/>
        </p:xfrm>
        <a:graphic>
          <a:graphicData uri="http://schemas.openxmlformats.org/drawingml/2006/table">
            <a:tbl>
              <a:tblPr firstRow="1" firstCol="1" bandRow="1">
                <a:tableStyleId>{5C22544A-7EE6-4342-B048-85BDC9FD1C3A}</a:tableStyleId>
              </a:tblPr>
              <a:tblGrid>
                <a:gridCol w="1528441">
                  <a:extLst>
                    <a:ext uri="{9D8B030D-6E8A-4147-A177-3AD203B41FA5}">
                      <a16:colId xmlns:a16="http://schemas.microsoft.com/office/drawing/2014/main" val="20000"/>
                    </a:ext>
                  </a:extLst>
                </a:gridCol>
                <a:gridCol w="1023989">
                  <a:extLst>
                    <a:ext uri="{9D8B030D-6E8A-4147-A177-3AD203B41FA5}">
                      <a16:colId xmlns:a16="http://schemas.microsoft.com/office/drawing/2014/main" val="20001"/>
                    </a:ext>
                  </a:extLst>
                </a:gridCol>
                <a:gridCol w="1212567">
                  <a:extLst>
                    <a:ext uri="{9D8B030D-6E8A-4147-A177-3AD203B41FA5}">
                      <a16:colId xmlns:a16="http://schemas.microsoft.com/office/drawing/2014/main" val="20002"/>
                    </a:ext>
                  </a:extLst>
                </a:gridCol>
                <a:gridCol w="1675533">
                  <a:extLst>
                    <a:ext uri="{9D8B030D-6E8A-4147-A177-3AD203B41FA5}">
                      <a16:colId xmlns:a16="http://schemas.microsoft.com/office/drawing/2014/main" val="20003"/>
                    </a:ext>
                  </a:extLst>
                </a:gridCol>
                <a:gridCol w="1549185">
                  <a:extLst>
                    <a:ext uri="{9D8B030D-6E8A-4147-A177-3AD203B41FA5}">
                      <a16:colId xmlns:a16="http://schemas.microsoft.com/office/drawing/2014/main" val="20004"/>
                    </a:ext>
                  </a:extLst>
                </a:gridCol>
                <a:gridCol w="1447352">
                  <a:extLst>
                    <a:ext uri="{9D8B030D-6E8A-4147-A177-3AD203B41FA5}">
                      <a16:colId xmlns:a16="http://schemas.microsoft.com/office/drawing/2014/main" val="20005"/>
                    </a:ext>
                  </a:extLst>
                </a:gridCol>
                <a:gridCol w="1376633">
                  <a:extLst>
                    <a:ext uri="{9D8B030D-6E8A-4147-A177-3AD203B41FA5}">
                      <a16:colId xmlns:a16="http://schemas.microsoft.com/office/drawing/2014/main" val="20006"/>
                    </a:ext>
                  </a:extLst>
                </a:gridCol>
              </a:tblGrid>
              <a:tr h="1107582">
                <a:tc gridSpan="7">
                  <a:txBody>
                    <a:bodyPr/>
                    <a:lstStyle/>
                    <a:p>
                      <a:pPr marL="78740" indent="145415" algn="l">
                        <a:lnSpc>
                          <a:spcPct val="115000"/>
                        </a:lnSpc>
                        <a:spcAft>
                          <a:spcPts val="0"/>
                        </a:spcAft>
                      </a:pPr>
                      <a:endPar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800" b="1" kern="1200" dirty="0">
                          <a:solidFill>
                            <a:schemeClr val="lt1"/>
                          </a:solidFill>
                          <a:effectLst/>
                          <a:latin typeface="+mn-lt"/>
                          <a:ea typeface="+mn-ea"/>
                          <a:cs typeface="+mn-cs"/>
                        </a:rPr>
                        <a:t>  </a:t>
                      </a:r>
                    </a:p>
                    <a:p>
                      <a:r>
                        <a:rPr lang="en-US" sz="1800" b="1" kern="1200" baseline="0" dirty="0">
                          <a:solidFill>
                            <a:schemeClr val="lt1"/>
                          </a:solidFill>
                          <a:effectLst/>
                          <a:latin typeface="+mn-lt"/>
                          <a:ea typeface="+mn-ea"/>
                          <a:cs typeface="+mn-cs"/>
                        </a:rPr>
                        <a:t>   </a:t>
                      </a:r>
                      <a:r>
                        <a:rPr lang="en-US" sz="1800" b="1" kern="1200" dirty="0">
                          <a:solidFill>
                            <a:schemeClr val="lt1"/>
                          </a:solidFill>
                          <a:effectLst/>
                          <a:latin typeface="+mn-lt"/>
                          <a:ea typeface="+mn-ea"/>
                          <a:cs typeface="+mn-cs"/>
                        </a:rPr>
                        <a:t>Regression analysis on branch level, N = 13.  </a:t>
                      </a:r>
                      <a:endPar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76555" marT="0" marB="0"/>
                </a:tc>
                <a:tc hMerge="1">
                  <a:txBody>
                    <a:bodyPr/>
                    <a:lstStyle/>
                    <a:p>
                      <a:pPr indent="145415" algn="l">
                        <a:lnSpc>
                          <a:spcPct val="115000"/>
                        </a:lnSpc>
                        <a:spcAft>
                          <a:spcPts val="0"/>
                        </a:spcAft>
                      </a:pPr>
                      <a:endPar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76555" marT="0" marB="0"/>
                </a:tc>
                <a:tc hMerge="1">
                  <a:txBody>
                    <a:bodyPr/>
                    <a:lstStyle/>
                    <a:p>
                      <a:pPr indent="145415" algn="l">
                        <a:lnSpc>
                          <a:spcPct val="115000"/>
                        </a:lnSpc>
                        <a:spcAft>
                          <a:spcPts val="0"/>
                        </a:spcAft>
                      </a:pPr>
                      <a:endPar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76555" marT="0" marB="0"/>
                </a:tc>
                <a:tc hMerge="1">
                  <a:txBody>
                    <a:bodyPr/>
                    <a:lstStyle/>
                    <a:p>
                      <a:pPr indent="145415" algn="l">
                        <a:lnSpc>
                          <a:spcPct val="115000"/>
                        </a:lnSpc>
                        <a:spcAft>
                          <a:spcPts val="0"/>
                        </a:spcAft>
                      </a:pPr>
                      <a:endPar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76555" marT="0" marB="0"/>
                </a:tc>
                <a:tc hMerge="1">
                  <a:txBody>
                    <a:bodyPr/>
                    <a:lstStyle/>
                    <a:p>
                      <a:pPr indent="145415" algn="l">
                        <a:lnSpc>
                          <a:spcPct val="115000"/>
                        </a:lnSpc>
                        <a:spcAft>
                          <a:spcPts val="0"/>
                        </a:spcAft>
                      </a:pPr>
                      <a:endPar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76555" marT="0" marB="0"/>
                </a:tc>
                <a:tc hMerge="1">
                  <a:txBody>
                    <a:bodyPr/>
                    <a:lstStyle/>
                    <a:p>
                      <a:pPr indent="145415" algn="l">
                        <a:lnSpc>
                          <a:spcPct val="115000"/>
                        </a:lnSpc>
                        <a:spcAft>
                          <a:spcPts val="0"/>
                        </a:spcAft>
                      </a:pPr>
                      <a:endPar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76555" marT="0" marB="0"/>
                </a:tc>
                <a:tc hMerge="1">
                  <a:txBody>
                    <a:bodyPr/>
                    <a:lstStyle/>
                    <a:p>
                      <a:pPr indent="145415" algn="l">
                        <a:lnSpc>
                          <a:spcPct val="115000"/>
                        </a:lnSpc>
                        <a:spcAft>
                          <a:spcPts val="0"/>
                        </a:spcAft>
                      </a:pPr>
                      <a:endPar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76555" marT="0" marB="0"/>
                </a:tc>
                <a:extLst>
                  <a:ext uri="{0D108BD9-81ED-4DB2-BD59-A6C34878D82A}">
                    <a16:rowId xmlns:a16="http://schemas.microsoft.com/office/drawing/2014/main" val="10000"/>
                  </a:ext>
                </a:extLst>
              </a:tr>
              <a:tr h="1356060">
                <a:tc>
                  <a:txBody>
                    <a:bodyPr/>
                    <a:lstStyle/>
                    <a:p>
                      <a:pPr marL="78740" indent="145415" algn="l">
                        <a:lnSpc>
                          <a:spcPct val="115000"/>
                        </a:lnSpc>
                        <a:spcAft>
                          <a:spcPts val="0"/>
                        </a:spcAft>
                      </a:pPr>
                      <a:endParaRPr lang="en-US" sz="1200" dirty="0">
                        <a:effectLst/>
                        <a:latin typeface="Times New Roman" panose="02020603050405020304" pitchFamily="18" charset="0"/>
                        <a:cs typeface="Times New Roman" panose="02020603050405020304" pitchFamily="18" charset="0"/>
                      </a:endParaRPr>
                    </a:p>
                    <a:p>
                      <a:pPr marL="78740" indent="145415" algn="l">
                        <a:lnSpc>
                          <a:spcPct val="115000"/>
                        </a:lnSpc>
                        <a:spcAft>
                          <a:spcPts val="0"/>
                        </a:spcAft>
                      </a:pPr>
                      <a:r>
                        <a:rPr lang="en-US" sz="1200" dirty="0">
                          <a:effectLst/>
                          <a:latin typeface="Times New Roman" panose="02020603050405020304" pitchFamily="18" charset="0"/>
                          <a:cs typeface="Times New Roman" panose="02020603050405020304" pitchFamily="18" charset="0"/>
                        </a:rPr>
                        <a:t>Outcome    variable  </a:t>
                      </a:r>
                      <a:endPar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76555" marT="0" marB="0"/>
                </a:tc>
                <a:tc>
                  <a:txBody>
                    <a:bodyPr/>
                    <a:lstStyle/>
                    <a:p>
                      <a:pPr indent="145415" algn="l">
                        <a:lnSpc>
                          <a:spcPct val="115000"/>
                        </a:lnSpc>
                        <a:spcAft>
                          <a:spcPts val="0"/>
                        </a:spcAft>
                      </a:pPr>
                      <a:endParaRPr lang="en-US" sz="1200" dirty="0">
                        <a:effectLst/>
                        <a:latin typeface="Times New Roman" panose="02020603050405020304" pitchFamily="18" charset="0"/>
                        <a:cs typeface="Times New Roman" panose="02020603050405020304" pitchFamily="18" charset="0"/>
                      </a:endParaRPr>
                    </a:p>
                    <a:p>
                      <a:pPr indent="145415" algn="l">
                        <a:lnSpc>
                          <a:spcPct val="115000"/>
                        </a:lnSpc>
                        <a:spcAft>
                          <a:spcPts val="0"/>
                        </a:spcAft>
                      </a:pPr>
                      <a:r>
                        <a:rPr lang="en-US" sz="1200" dirty="0">
                          <a:effectLst/>
                          <a:latin typeface="Times New Roman" panose="02020603050405020304" pitchFamily="18" charset="0"/>
                          <a:cs typeface="Times New Roman" panose="02020603050405020304" pitchFamily="18" charset="0"/>
                        </a:rPr>
                        <a:t>Child labor  </a:t>
                      </a:r>
                      <a:endPar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76555" marT="0" marB="0"/>
                </a:tc>
                <a:tc>
                  <a:txBody>
                    <a:bodyPr/>
                    <a:lstStyle/>
                    <a:p>
                      <a:pPr indent="145415" algn="l">
                        <a:lnSpc>
                          <a:spcPct val="115000"/>
                        </a:lnSpc>
                        <a:spcAft>
                          <a:spcPts val="0"/>
                        </a:spcAft>
                      </a:pPr>
                      <a:endParaRPr lang="en-US" sz="1200" dirty="0">
                        <a:effectLst/>
                        <a:latin typeface="Times New Roman" panose="02020603050405020304" pitchFamily="18" charset="0"/>
                        <a:cs typeface="Times New Roman" panose="02020603050405020304" pitchFamily="18" charset="0"/>
                      </a:endParaRPr>
                    </a:p>
                    <a:p>
                      <a:pPr indent="145415" algn="l">
                        <a:lnSpc>
                          <a:spcPct val="115000"/>
                        </a:lnSpc>
                        <a:spcAft>
                          <a:spcPts val="0"/>
                        </a:spcAft>
                      </a:pPr>
                      <a:r>
                        <a:rPr lang="en-US" sz="1200" dirty="0">
                          <a:effectLst/>
                          <a:latin typeface="Times New Roman" panose="02020603050405020304" pitchFamily="18" charset="0"/>
                          <a:cs typeface="Times New Roman" panose="02020603050405020304" pitchFamily="18" charset="0"/>
                        </a:rPr>
                        <a:t>Hours worked </a:t>
                      </a:r>
                      <a:endPar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76555" marT="0" marB="0"/>
                </a:tc>
                <a:tc>
                  <a:txBody>
                    <a:bodyPr/>
                    <a:lstStyle/>
                    <a:p>
                      <a:pPr indent="145415" algn="l">
                        <a:lnSpc>
                          <a:spcPct val="115000"/>
                        </a:lnSpc>
                        <a:spcAft>
                          <a:spcPts val="0"/>
                        </a:spcAft>
                      </a:pPr>
                      <a:endParaRPr lang="en-US" sz="1200" dirty="0">
                        <a:effectLst/>
                        <a:latin typeface="Times New Roman" panose="02020603050405020304" pitchFamily="18" charset="0"/>
                        <a:cs typeface="Times New Roman" panose="02020603050405020304" pitchFamily="18" charset="0"/>
                      </a:endParaRPr>
                    </a:p>
                    <a:p>
                      <a:pPr indent="145415" algn="l">
                        <a:lnSpc>
                          <a:spcPct val="115000"/>
                        </a:lnSpc>
                        <a:spcAft>
                          <a:spcPts val="0"/>
                        </a:spcAft>
                      </a:pPr>
                      <a:r>
                        <a:rPr lang="en-US" sz="1200" dirty="0">
                          <a:effectLst/>
                          <a:latin typeface="Times New Roman" panose="02020603050405020304" pitchFamily="18" charset="0"/>
                          <a:cs typeface="Times New Roman" panose="02020603050405020304" pitchFamily="18" charset="0"/>
                        </a:rPr>
                        <a:t>Hazardous occupation </a:t>
                      </a:r>
                      <a:endPar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76555" marT="0" marB="0"/>
                </a:tc>
                <a:tc>
                  <a:txBody>
                    <a:bodyPr/>
                    <a:lstStyle/>
                    <a:p>
                      <a:pPr indent="145415" algn="l">
                        <a:lnSpc>
                          <a:spcPct val="115000"/>
                        </a:lnSpc>
                        <a:spcAft>
                          <a:spcPts val="0"/>
                        </a:spcAft>
                      </a:pPr>
                      <a:endParaRPr lang="en-US" sz="1200" dirty="0">
                        <a:effectLst/>
                        <a:latin typeface="Times New Roman" panose="02020603050405020304" pitchFamily="18" charset="0"/>
                        <a:cs typeface="Times New Roman" panose="02020603050405020304" pitchFamily="18" charset="0"/>
                      </a:endParaRPr>
                    </a:p>
                    <a:p>
                      <a:pPr indent="145415" algn="l">
                        <a:lnSpc>
                          <a:spcPct val="115000"/>
                        </a:lnSpc>
                        <a:spcAft>
                          <a:spcPts val="0"/>
                        </a:spcAft>
                      </a:pPr>
                      <a:r>
                        <a:rPr lang="en-US" sz="1200" dirty="0">
                          <a:effectLst/>
                          <a:latin typeface="Times New Roman" panose="02020603050405020304" pitchFamily="18" charset="0"/>
                          <a:cs typeface="Times New Roman" panose="02020603050405020304" pitchFamily="18" charset="0"/>
                        </a:rPr>
                        <a:t>Child labor earnings </a:t>
                      </a:r>
                      <a:endPar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76555" marT="0" marB="0"/>
                </a:tc>
                <a:tc>
                  <a:txBody>
                    <a:bodyPr/>
                    <a:lstStyle/>
                    <a:p>
                      <a:pPr indent="145415" algn="l">
                        <a:lnSpc>
                          <a:spcPct val="115000"/>
                        </a:lnSpc>
                        <a:spcAft>
                          <a:spcPts val="0"/>
                        </a:spcAft>
                      </a:pPr>
                      <a:endParaRPr lang="en-US" sz="1200" dirty="0">
                        <a:effectLst/>
                        <a:latin typeface="Times New Roman" panose="02020603050405020304" pitchFamily="18" charset="0"/>
                        <a:cs typeface="Times New Roman" panose="02020603050405020304" pitchFamily="18" charset="0"/>
                      </a:endParaRPr>
                    </a:p>
                    <a:p>
                      <a:pPr indent="145415" algn="l">
                        <a:lnSpc>
                          <a:spcPct val="115000"/>
                        </a:lnSpc>
                        <a:spcAft>
                          <a:spcPts val="0"/>
                        </a:spcAft>
                      </a:pPr>
                      <a:r>
                        <a:rPr lang="en-US" sz="1200" dirty="0">
                          <a:effectLst/>
                          <a:latin typeface="Times New Roman" panose="02020603050405020304" pitchFamily="18" charset="0"/>
                          <a:cs typeface="Times New Roman" panose="02020603050405020304" pitchFamily="18" charset="0"/>
                        </a:rPr>
                        <a:t>School attendance </a:t>
                      </a:r>
                      <a:endPar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76555" marT="0" marB="0"/>
                </a:tc>
                <a:tc>
                  <a:txBody>
                    <a:bodyPr/>
                    <a:lstStyle/>
                    <a:p>
                      <a:pPr indent="145415" algn="l">
                        <a:lnSpc>
                          <a:spcPct val="115000"/>
                        </a:lnSpc>
                        <a:spcAft>
                          <a:spcPts val="0"/>
                        </a:spcAft>
                      </a:pPr>
                      <a:endParaRPr lang="en-US" sz="1200" dirty="0">
                        <a:effectLst/>
                        <a:latin typeface="Times New Roman" panose="02020603050405020304" pitchFamily="18" charset="0"/>
                        <a:cs typeface="Times New Roman" panose="02020603050405020304" pitchFamily="18" charset="0"/>
                      </a:endParaRPr>
                    </a:p>
                    <a:p>
                      <a:pPr indent="145415" algn="l">
                        <a:lnSpc>
                          <a:spcPct val="115000"/>
                        </a:lnSpc>
                        <a:spcAft>
                          <a:spcPts val="0"/>
                        </a:spcAft>
                      </a:pPr>
                      <a:r>
                        <a:rPr lang="en-US" sz="1200" dirty="0">
                          <a:effectLst/>
                          <a:latin typeface="Times New Roman" panose="02020603050405020304" pitchFamily="18" charset="0"/>
                          <a:cs typeface="Times New Roman" panose="02020603050405020304" pitchFamily="18" charset="0"/>
                        </a:rPr>
                        <a:t>Days missed at school</a:t>
                      </a:r>
                      <a:endPar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76555" marT="0" marB="0"/>
                </a:tc>
                <a:extLst>
                  <a:ext uri="{0D108BD9-81ED-4DB2-BD59-A6C34878D82A}">
                    <a16:rowId xmlns:a16="http://schemas.microsoft.com/office/drawing/2014/main" val="10001"/>
                  </a:ext>
                </a:extLst>
              </a:tr>
              <a:tr h="1018882">
                <a:tc>
                  <a:txBody>
                    <a:bodyPr/>
                    <a:lstStyle/>
                    <a:p>
                      <a:pPr marL="78740" indent="145415" algn="l">
                        <a:lnSpc>
                          <a:spcPct val="115000"/>
                        </a:lnSpc>
                        <a:spcAft>
                          <a:spcPts val="0"/>
                        </a:spcAft>
                      </a:pPr>
                      <a:r>
                        <a:rPr lang="en-US" sz="1200">
                          <a:effectLst/>
                          <a:latin typeface="Times New Roman" panose="02020603050405020304" pitchFamily="18" charset="0"/>
                          <a:cs typeface="Times New Roman" panose="02020603050405020304" pitchFamily="18" charset="0"/>
                        </a:rPr>
                        <a:t>Treatment effect</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76555" marT="0" marB="0"/>
                </a:tc>
                <a:tc>
                  <a:txBody>
                    <a:bodyPr/>
                    <a:lstStyle/>
                    <a:p>
                      <a:pPr indent="145415" algn="just">
                        <a:lnSpc>
                          <a:spcPct val="115000"/>
                        </a:lnSpc>
                        <a:spcAft>
                          <a:spcPts val="0"/>
                        </a:spcAft>
                      </a:pP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76555" marT="0" marB="0"/>
                </a:tc>
                <a:tc>
                  <a:txBody>
                    <a:bodyPr/>
                    <a:lstStyle/>
                    <a:p>
                      <a:pPr indent="145415" algn="just">
                        <a:lnSpc>
                          <a:spcPct val="115000"/>
                        </a:lnSpc>
                        <a:spcAft>
                          <a:spcPts val="0"/>
                        </a:spcAft>
                      </a:pPr>
                      <a:endPar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76555" marT="0" marB="0"/>
                </a:tc>
                <a:tc>
                  <a:txBody>
                    <a:bodyPr/>
                    <a:lstStyle/>
                    <a:p>
                      <a:pPr indent="145415" algn="just">
                        <a:lnSpc>
                          <a:spcPct val="115000"/>
                        </a:lnSpc>
                        <a:spcAft>
                          <a:spcPts val="0"/>
                        </a:spcAft>
                      </a:pPr>
                      <a:endPar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76555" marT="0" marB="0"/>
                </a:tc>
                <a:tc>
                  <a:txBody>
                    <a:bodyPr/>
                    <a:lstStyle/>
                    <a:p>
                      <a:pPr indent="145415" algn="just">
                        <a:lnSpc>
                          <a:spcPct val="115000"/>
                        </a:lnSpc>
                        <a:spcAft>
                          <a:spcPts val="0"/>
                        </a:spcAft>
                      </a:pPr>
                      <a:endPar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76555" marT="0" marB="0"/>
                </a:tc>
                <a:tc>
                  <a:txBody>
                    <a:bodyPr/>
                    <a:lstStyle/>
                    <a:p>
                      <a:pPr indent="145415" algn="l">
                        <a:lnSpc>
                          <a:spcPct val="110000"/>
                        </a:lnSpc>
                        <a:spcAft>
                          <a:spcPts val="160"/>
                        </a:spcAft>
                      </a:pPr>
                      <a:r>
                        <a:rPr lang="en-US" sz="1200">
                          <a:effectLst/>
                          <a:latin typeface="Times New Roman" panose="02020603050405020304" pitchFamily="18" charset="0"/>
                          <a:cs typeface="Times New Roman" panose="02020603050405020304" pitchFamily="18" charset="0"/>
                        </a:rPr>
                        <a:t>0.012 </a:t>
                      </a:r>
                    </a:p>
                    <a:p>
                      <a:pPr indent="145415" algn="l">
                        <a:lnSpc>
                          <a:spcPct val="115000"/>
                        </a:lnSpc>
                        <a:spcAft>
                          <a:spcPts val="0"/>
                        </a:spcAft>
                      </a:pPr>
                      <a:r>
                        <a:rPr lang="en-US" sz="1200">
                          <a:effectLst/>
                          <a:latin typeface="Times New Roman" panose="02020603050405020304" pitchFamily="18" charset="0"/>
                          <a:cs typeface="Times New Roman" panose="02020603050405020304" pitchFamily="18" charset="0"/>
                        </a:rPr>
                        <a:t>(0.017)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76555" marT="0" marB="0"/>
                </a:tc>
                <a:tc>
                  <a:txBody>
                    <a:bodyPr/>
                    <a:lstStyle/>
                    <a:p>
                      <a:pPr indent="145415" algn="just">
                        <a:lnSpc>
                          <a:spcPct val="115000"/>
                        </a:lnSpc>
                        <a:spcAft>
                          <a:spcPts val="0"/>
                        </a:spcAft>
                      </a:pPr>
                      <a:endPar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76555" marT="0" marB="0"/>
                </a:tc>
                <a:extLst>
                  <a:ext uri="{0D108BD9-81ED-4DB2-BD59-A6C34878D82A}">
                    <a16:rowId xmlns:a16="http://schemas.microsoft.com/office/drawing/2014/main" val="10002"/>
                  </a:ext>
                </a:extLst>
              </a:tr>
              <a:tr h="796242">
                <a:tc>
                  <a:txBody>
                    <a:bodyPr/>
                    <a:lstStyle/>
                    <a:p>
                      <a:pPr marL="78740" indent="145415" algn="l">
                        <a:lnSpc>
                          <a:spcPct val="115000"/>
                        </a:lnSpc>
                        <a:spcAft>
                          <a:spcPts val="0"/>
                        </a:spcAft>
                      </a:pPr>
                      <a:r>
                        <a:rPr lang="en-US" sz="1200">
                          <a:effectLst/>
                          <a:latin typeface="Times New Roman" panose="02020603050405020304" pitchFamily="18" charset="0"/>
                          <a:cs typeface="Times New Roman" panose="02020603050405020304" pitchFamily="18" charset="0"/>
                        </a:rPr>
                        <a:t>N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76555" marT="0" marB="0"/>
                </a:tc>
                <a:tc>
                  <a:txBody>
                    <a:bodyPr/>
                    <a:lstStyle/>
                    <a:p>
                      <a:pPr indent="145415" algn="l">
                        <a:lnSpc>
                          <a:spcPct val="115000"/>
                        </a:lnSpc>
                        <a:spcAft>
                          <a:spcPts val="0"/>
                        </a:spcAft>
                      </a:pPr>
                      <a:r>
                        <a:rPr lang="en-US" sz="1200">
                          <a:effectLst/>
                          <a:latin typeface="Times New Roman" panose="02020603050405020304" pitchFamily="18" charset="0"/>
                          <a:cs typeface="Times New Roman" panose="02020603050405020304" pitchFamily="18" charset="0"/>
                        </a:rPr>
                        <a:t>13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76555" marT="0" marB="0"/>
                </a:tc>
                <a:tc>
                  <a:txBody>
                    <a:bodyPr/>
                    <a:lstStyle/>
                    <a:p>
                      <a:pPr indent="145415" algn="l">
                        <a:lnSpc>
                          <a:spcPct val="115000"/>
                        </a:lnSpc>
                        <a:spcAft>
                          <a:spcPts val="0"/>
                        </a:spcAft>
                      </a:pPr>
                      <a:r>
                        <a:rPr lang="en-US" sz="1200">
                          <a:effectLst/>
                          <a:latin typeface="Times New Roman" panose="02020603050405020304" pitchFamily="18" charset="0"/>
                          <a:cs typeface="Times New Roman" panose="02020603050405020304" pitchFamily="18" charset="0"/>
                        </a:rPr>
                        <a:t>13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76555" marT="0" marB="0"/>
                </a:tc>
                <a:tc>
                  <a:txBody>
                    <a:bodyPr/>
                    <a:lstStyle/>
                    <a:p>
                      <a:pPr indent="145415" algn="l">
                        <a:lnSpc>
                          <a:spcPct val="115000"/>
                        </a:lnSpc>
                        <a:spcAft>
                          <a:spcPts val="0"/>
                        </a:spcAft>
                      </a:pPr>
                      <a:r>
                        <a:rPr lang="en-US" sz="1200">
                          <a:effectLst/>
                          <a:latin typeface="Times New Roman" panose="02020603050405020304" pitchFamily="18" charset="0"/>
                          <a:cs typeface="Times New Roman" panose="02020603050405020304" pitchFamily="18" charset="0"/>
                        </a:rPr>
                        <a:t>13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76555" marT="0" marB="0"/>
                </a:tc>
                <a:tc>
                  <a:txBody>
                    <a:bodyPr/>
                    <a:lstStyle/>
                    <a:p>
                      <a:pPr indent="145415" algn="l">
                        <a:lnSpc>
                          <a:spcPct val="115000"/>
                        </a:lnSpc>
                        <a:spcAft>
                          <a:spcPts val="0"/>
                        </a:spcAft>
                      </a:pPr>
                      <a:r>
                        <a:rPr lang="en-US" sz="1200" dirty="0">
                          <a:effectLst/>
                          <a:latin typeface="Times New Roman" panose="02020603050405020304" pitchFamily="18" charset="0"/>
                          <a:cs typeface="Times New Roman" panose="02020603050405020304" pitchFamily="18" charset="0"/>
                        </a:rPr>
                        <a:t>13 </a:t>
                      </a:r>
                      <a:endPar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76555" marT="0" marB="0"/>
                </a:tc>
                <a:tc>
                  <a:txBody>
                    <a:bodyPr/>
                    <a:lstStyle/>
                    <a:p>
                      <a:pPr indent="145415" algn="l">
                        <a:lnSpc>
                          <a:spcPct val="115000"/>
                        </a:lnSpc>
                        <a:spcAft>
                          <a:spcPts val="0"/>
                        </a:spcAft>
                      </a:pPr>
                      <a:r>
                        <a:rPr lang="en-US" sz="1200" dirty="0">
                          <a:effectLst/>
                          <a:latin typeface="Times New Roman" panose="02020603050405020304" pitchFamily="18" charset="0"/>
                          <a:cs typeface="Times New Roman" panose="02020603050405020304" pitchFamily="18" charset="0"/>
                        </a:rPr>
                        <a:t>13 </a:t>
                      </a:r>
                      <a:endPar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76555" marT="0" marB="0"/>
                </a:tc>
                <a:tc>
                  <a:txBody>
                    <a:bodyPr/>
                    <a:lstStyle/>
                    <a:p>
                      <a:pPr indent="145415" algn="l">
                        <a:lnSpc>
                          <a:spcPct val="115000"/>
                        </a:lnSpc>
                        <a:spcAft>
                          <a:spcPts val="0"/>
                        </a:spcAft>
                      </a:pPr>
                      <a:r>
                        <a:rPr lang="en-US" sz="1200" dirty="0">
                          <a:effectLst/>
                          <a:latin typeface="Times New Roman" panose="02020603050405020304" pitchFamily="18" charset="0"/>
                          <a:cs typeface="Times New Roman" panose="02020603050405020304" pitchFamily="18" charset="0"/>
                        </a:rPr>
                        <a:t>12</a:t>
                      </a:r>
                      <a:endPar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76555" marT="0" marB="0"/>
                </a:tc>
                <a:extLst>
                  <a:ext uri="{0D108BD9-81ED-4DB2-BD59-A6C34878D82A}">
                    <a16:rowId xmlns:a16="http://schemas.microsoft.com/office/drawing/2014/main" val="10003"/>
                  </a:ext>
                </a:extLst>
              </a:tr>
              <a:tr h="859188">
                <a:tc>
                  <a:txBody>
                    <a:bodyPr/>
                    <a:lstStyle/>
                    <a:p>
                      <a:pPr marL="78740" indent="145415" algn="l">
                        <a:lnSpc>
                          <a:spcPct val="115000"/>
                        </a:lnSpc>
                        <a:spcAft>
                          <a:spcPts val="0"/>
                        </a:spcAft>
                      </a:pPr>
                      <a:r>
                        <a:rPr lang="en-US" sz="1200">
                          <a:effectLst/>
                          <a:latin typeface="Times New Roman" panose="02020603050405020304" pitchFamily="18" charset="0"/>
                          <a:cs typeface="Times New Roman" panose="02020603050405020304" pitchFamily="18" charset="0"/>
                        </a:rPr>
                        <a:t>R2</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76555" marT="0" marB="0"/>
                </a:tc>
                <a:tc>
                  <a:txBody>
                    <a:bodyPr/>
                    <a:lstStyle/>
                    <a:p>
                      <a:pPr indent="145415" algn="l">
                        <a:lnSpc>
                          <a:spcPct val="115000"/>
                        </a:lnSpc>
                        <a:spcAft>
                          <a:spcPts val="0"/>
                        </a:spcAft>
                      </a:pPr>
                      <a:r>
                        <a:rPr lang="en-US" sz="1200">
                          <a:effectLst/>
                          <a:latin typeface="Times New Roman" panose="02020603050405020304" pitchFamily="18" charset="0"/>
                          <a:cs typeface="Times New Roman" panose="02020603050405020304" pitchFamily="18" charset="0"/>
                        </a:rPr>
                        <a:t>0.187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76555" marT="0" marB="0"/>
                </a:tc>
                <a:tc>
                  <a:txBody>
                    <a:bodyPr/>
                    <a:lstStyle/>
                    <a:p>
                      <a:pPr indent="145415" algn="l">
                        <a:lnSpc>
                          <a:spcPct val="115000"/>
                        </a:lnSpc>
                        <a:spcAft>
                          <a:spcPts val="0"/>
                        </a:spcAft>
                      </a:pPr>
                      <a:r>
                        <a:rPr lang="en-US" sz="1200">
                          <a:effectLst/>
                          <a:latin typeface="Times New Roman" panose="02020603050405020304" pitchFamily="18" charset="0"/>
                          <a:cs typeface="Times New Roman" panose="02020603050405020304" pitchFamily="18" charset="0"/>
                        </a:rPr>
                        <a:t>0.152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76555" marT="0" marB="0"/>
                </a:tc>
                <a:tc>
                  <a:txBody>
                    <a:bodyPr/>
                    <a:lstStyle/>
                    <a:p>
                      <a:pPr indent="145415" algn="l">
                        <a:lnSpc>
                          <a:spcPct val="115000"/>
                        </a:lnSpc>
                        <a:spcAft>
                          <a:spcPts val="0"/>
                        </a:spcAft>
                      </a:pPr>
                      <a:r>
                        <a:rPr lang="en-US" sz="1200">
                          <a:effectLst/>
                          <a:latin typeface="Times New Roman" panose="02020603050405020304" pitchFamily="18" charset="0"/>
                          <a:cs typeface="Times New Roman" panose="02020603050405020304" pitchFamily="18" charset="0"/>
                        </a:rPr>
                        <a:t>0.544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76555" marT="0" marB="0"/>
                </a:tc>
                <a:tc>
                  <a:txBody>
                    <a:bodyPr/>
                    <a:lstStyle/>
                    <a:p>
                      <a:pPr indent="145415" algn="l">
                        <a:lnSpc>
                          <a:spcPct val="115000"/>
                        </a:lnSpc>
                        <a:spcAft>
                          <a:spcPts val="0"/>
                        </a:spcAft>
                      </a:pPr>
                      <a:r>
                        <a:rPr lang="en-US" sz="1200">
                          <a:effectLst/>
                          <a:latin typeface="Times New Roman" panose="02020603050405020304" pitchFamily="18" charset="0"/>
                          <a:cs typeface="Times New Roman" panose="02020603050405020304" pitchFamily="18" charset="0"/>
                        </a:rPr>
                        <a:t>0.458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76555" marT="0" marB="0"/>
                </a:tc>
                <a:tc>
                  <a:txBody>
                    <a:bodyPr/>
                    <a:lstStyle/>
                    <a:p>
                      <a:pPr indent="145415" algn="l">
                        <a:lnSpc>
                          <a:spcPct val="115000"/>
                        </a:lnSpc>
                        <a:spcAft>
                          <a:spcPts val="0"/>
                        </a:spcAft>
                      </a:pPr>
                      <a:r>
                        <a:rPr lang="en-US" sz="1200">
                          <a:effectLst/>
                          <a:latin typeface="Times New Roman" panose="02020603050405020304" pitchFamily="18" charset="0"/>
                          <a:cs typeface="Times New Roman" panose="02020603050405020304" pitchFamily="18" charset="0"/>
                        </a:rPr>
                        <a:t>0.049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76555" marT="0" marB="0"/>
                </a:tc>
                <a:tc>
                  <a:txBody>
                    <a:bodyPr/>
                    <a:lstStyle/>
                    <a:p>
                      <a:pPr indent="145415" algn="l">
                        <a:lnSpc>
                          <a:spcPct val="115000"/>
                        </a:lnSpc>
                        <a:spcAft>
                          <a:spcPts val="0"/>
                        </a:spcAft>
                      </a:pPr>
                      <a:r>
                        <a:rPr lang="en-US" sz="1200" dirty="0">
                          <a:effectLst/>
                          <a:latin typeface="Times New Roman" panose="02020603050405020304" pitchFamily="18" charset="0"/>
                          <a:cs typeface="Times New Roman" panose="02020603050405020304" pitchFamily="18" charset="0"/>
                        </a:rPr>
                        <a:t>0.033</a:t>
                      </a:r>
                      <a:endPar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376555" marT="0" marB="0"/>
                </a:tc>
                <a:extLst>
                  <a:ext uri="{0D108BD9-81ED-4DB2-BD59-A6C34878D82A}">
                    <a16:rowId xmlns:a16="http://schemas.microsoft.com/office/drawing/2014/main" val="10004"/>
                  </a:ext>
                </a:extLst>
              </a:tr>
            </a:tbl>
          </a:graphicData>
        </a:graphic>
      </p:graphicFrame>
      <p:pic>
        <p:nvPicPr>
          <p:cNvPr id="12293" name="Picture 6836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1409" y="3755599"/>
            <a:ext cx="748352" cy="533066"/>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6838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9091" y="3788961"/>
            <a:ext cx="544256" cy="499704"/>
          </a:xfrm>
          <a:prstGeom prst="rect">
            <a:avLst/>
          </a:prstGeom>
          <a:noFill/>
          <a:extLst>
            <a:ext uri="{909E8E84-426E-40DD-AFC4-6F175D3DCCD1}">
              <a14:hiddenFill xmlns:a14="http://schemas.microsoft.com/office/drawing/2010/main">
                <a:solidFill>
                  <a:srgbClr val="FFFFFF"/>
                </a:solidFill>
              </a14:hiddenFill>
            </a:ext>
          </a:extLst>
        </p:spPr>
      </p:pic>
      <p:pic>
        <p:nvPicPr>
          <p:cNvPr id="12291" name="Picture 6839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00062" y="3722237"/>
            <a:ext cx="1133867" cy="566428"/>
          </a:xfrm>
          <a:prstGeom prst="rect">
            <a:avLst/>
          </a:prstGeom>
          <a:noFill/>
          <a:extLst>
            <a:ext uri="{909E8E84-426E-40DD-AFC4-6F175D3DCCD1}">
              <a14:hiddenFill xmlns:a14="http://schemas.microsoft.com/office/drawing/2010/main">
                <a:solidFill>
                  <a:srgbClr val="FFFFFF"/>
                </a:solidFill>
              </a14:hiddenFill>
            </a:ext>
          </a:extLst>
        </p:spPr>
      </p:pic>
      <p:pic>
        <p:nvPicPr>
          <p:cNvPr id="12290" name="Picture 684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03566" y="3768105"/>
            <a:ext cx="884417" cy="499704"/>
          </a:xfrm>
          <a:prstGeom prst="rect">
            <a:avLst/>
          </a:prstGeom>
          <a:noFill/>
          <a:extLst>
            <a:ext uri="{909E8E84-426E-40DD-AFC4-6F175D3DCCD1}">
              <a14:hiddenFill xmlns:a14="http://schemas.microsoft.com/office/drawing/2010/main">
                <a:solidFill>
                  <a:srgbClr val="FFFFFF"/>
                </a:solidFill>
              </a14:hiddenFill>
            </a:ext>
          </a:extLst>
        </p:spPr>
      </p:pic>
      <p:pic>
        <p:nvPicPr>
          <p:cNvPr id="12289" name="Picture 6844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19401" y="3788961"/>
            <a:ext cx="716271" cy="347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1713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4056480189"/>
              </p:ext>
            </p:extLst>
          </p:nvPr>
        </p:nvGraphicFramePr>
        <p:xfrm>
          <a:off x="614484" y="500367"/>
          <a:ext cx="10242281" cy="5388719"/>
        </p:xfrm>
        <a:graphic>
          <a:graphicData uri="http://schemas.openxmlformats.org/drawingml/2006/table">
            <a:tbl>
              <a:tblPr firstRow="1" firstCol="1" bandRow="1">
                <a:tableStyleId>{5C22544A-7EE6-4342-B048-85BDC9FD1C3A}</a:tableStyleId>
              </a:tblPr>
              <a:tblGrid>
                <a:gridCol w="1595191">
                  <a:extLst>
                    <a:ext uri="{9D8B030D-6E8A-4147-A177-3AD203B41FA5}">
                      <a16:colId xmlns:a16="http://schemas.microsoft.com/office/drawing/2014/main" val="20000"/>
                    </a:ext>
                  </a:extLst>
                </a:gridCol>
                <a:gridCol w="1068708">
                  <a:extLst>
                    <a:ext uri="{9D8B030D-6E8A-4147-A177-3AD203B41FA5}">
                      <a16:colId xmlns:a16="http://schemas.microsoft.com/office/drawing/2014/main" val="20001"/>
                    </a:ext>
                  </a:extLst>
                </a:gridCol>
                <a:gridCol w="1265523">
                  <a:extLst>
                    <a:ext uri="{9D8B030D-6E8A-4147-A177-3AD203B41FA5}">
                      <a16:colId xmlns:a16="http://schemas.microsoft.com/office/drawing/2014/main" val="20002"/>
                    </a:ext>
                  </a:extLst>
                </a:gridCol>
                <a:gridCol w="1748706">
                  <a:extLst>
                    <a:ext uri="{9D8B030D-6E8A-4147-A177-3AD203B41FA5}">
                      <a16:colId xmlns:a16="http://schemas.microsoft.com/office/drawing/2014/main" val="20003"/>
                    </a:ext>
                  </a:extLst>
                </a:gridCol>
                <a:gridCol w="1616840">
                  <a:extLst>
                    <a:ext uri="{9D8B030D-6E8A-4147-A177-3AD203B41FA5}">
                      <a16:colId xmlns:a16="http://schemas.microsoft.com/office/drawing/2014/main" val="20004"/>
                    </a:ext>
                  </a:extLst>
                </a:gridCol>
                <a:gridCol w="1510560">
                  <a:extLst>
                    <a:ext uri="{9D8B030D-6E8A-4147-A177-3AD203B41FA5}">
                      <a16:colId xmlns:a16="http://schemas.microsoft.com/office/drawing/2014/main" val="20005"/>
                    </a:ext>
                  </a:extLst>
                </a:gridCol>
                <a:gridCol w="1436753">
                  <a:extLst>
                    <a:ext uri="{9D8B030D-6E8A-4147-A177-3AD203B41FA5}">
                      <a16:colId xmlns:a16="http://schemas.microsoft.com/office/drawing/2014/main" val="20006"/>
                    </a:ext>
                  </a:extLst>
                </a:gridCol>
              </a:tblGrid>
              <a:tr h="690877">
                <a:tc gridSpan="7">
                  <a:txBody>
                    <a:bodyPr/>
                    <a:lstStyle/>
                    <a:p>
                      <a:endParaRPr lang="en-US" sz="1800" b="1" kern="1200" dirty="0">
                        <a:solidFill>
                          <a:schemeClr val="lt1"/>
                        </a:solidFill>
                        <a:effectLst/>
                        <a:latin typeface="+mn-lt"/>
                        <a:ea typeface="+mn-ea"/>
                        <a:cs typeface="+mn-cs"/>
                      </a:endParaRPr>
                    </a:p>
                    <a:p>
                      <a:r>
                        <a:rPr lang="en-US" sz="1800" b="1" kern="1200" dirty="0">
                          <a:solidFill>
                            <a:schemeClr val="lt1"/>
                          </a:solidFill>
                          <a:effectLst/>
                          <a:latin typeface="+mn-lt"/>
                          <a:ea typeface="+mn-ea"/>
                          <a:cs typeface="+mn-cs"/>
                        </a:rPr>
                        <a:t>Regression analysis on branch level, N = 13, separately for boys and girls.</a:t>
                      </a:r>
                    </a:p>
                    <a:p>
                      <a:pPr marL="78740" indent="145415" algn="l">
                        <a:lnSpc>
                          <a:spcPct val="115000"/>
                        </a:lnSpc>
                        <a:spcAft>
                          <a:spcPts val="0"/>
                        </a:spcAft>
                      </a:pPr>
                      <a:endPar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pPr indent="145415" algn="l">
                        <a:lnSpc>
                          <a:spcPct val="115000"/>
                        </a:lnSpc>
                        <a:spcAft>
                          <a:spcPts val="0"/>
                        </a:spcAft>
                      </a:pPr>
                      <a:endPar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pPr indent="145415" algn="l">
                        <a:lnSpc>
                          <a:spcPct val="115000"/>
                        </a:lnSpc>
                        <a:spcAft>
                          <a:spcPts val="0"/>
                        </a:spcAft>
                      </a:pPr>
                      <a:endPar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pPr indent="145415" algn="l">
                        <a:lnSpc>
                          <a:spcPct val="115000"/>
                        </a:lnSpc>
                        <a:spcAft>
                          <a:spcPts val="0"/>
                        </a:spcAft>
                      </a:pPr>
                      <a:endPar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pPr indent="145415" algn="l">
                        <a:lnSpc>
                          <a:spcPct val="115000"/>
                        </a:lnSpc>
                        <a:spcAft>
                          <a:spcPts val="0"/>
                        </a:spcAft>
                      </a:pPr>
                      <a:endPar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pPr indent="145415" algn="l">
                        <a:lnSpc>
                          <a:spcPct val="115000"/>
                        </a:lnSpc>
                        <a:spcAft>
                          <a:spcPts val="0"/>
                        </a:spcAft>
                      </a:pPr>
                      <a:endPar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pPr indent="145415" algn="l">
                        <a:lnSpc>
                          <a:spcPct val="115000"/>
                        </a:lnSpc>
                        <a:spcAft>
                          <a:spcPts val="0"/>
                        </a:spcAft>
                      </a:pPr>
                      <a:endPar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690877">
                <a:tc>
                  <a:txBody>
                    <a:bodyPr/>
                    <a:lstStyle/>
                    <a:p>
                      <a:pPr marL="78740" indent="145415" algn="l">
                        <a:lnSpc>
                          <a:spcPct val="115000"/>
                        </a:lnSpc>
                        <a:spcAft>
                          <a:spcPts val="0"/>
                        </a:spcAft>
                      </a:pPr>
                      <a:r>
                        <a:rPr lang="en-US" sz="1200" dirty="0">
                          <a:effectLst/>
                        </a:rPr>
                        <a:t>Outcome variable</a:t>
                      </a:r>
                      <a:endPar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5415" algn="l">
                        <a:lnSpc>
                          <a:spcPct val="115000"/>
                        </a:lnSpc>
                        <a:spcAft>
                          <a:spcPts val="0"/>
                        </a:spcAft>
                      </a:pPr>
                      <a:r>
                        <a:rPr lang="en-US" sz="1200">
                          <a:effectLst/>
                        </a:rPr>
                        <a:t>Child labor</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5415" algn="l">
                        <a:lnSpc>
                          <a:spcPct val="115000"/>
                        </a:lnSpc>
                        <a:spcAft>
                          <a:spcPts val="0"/>
                        </a:spcAft>
                      </a:pPr>
                      <a:r>
                        <a:rPr lang="en-US" sz="1200" dirty="0">
                          <a:effectLst/>
                        </a:rPr>
                        <a:t>Hours worked  </a:t>
                      </a:r>
                      <a:endPar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5415" algn="l">
                        <a:lnSpc>
                          <a:spcPct val="115000"/>
                        </a:lnSpc>
                        <a:spcAft>
                          <a:spcPts val="0"/>
                        </a:spcAft>
                      </a:pPr>
                      <a:r>
                        <a:rPr lang="en-US" sz="1200" dirty="0">
                          <a:effectLst/>
                        </a:rPr>
                        <a:t>Hazardous occupation  </a:t>
                      </a:r>
                      <a:endPar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5415" algn="l">
                        <a:lnSpc>
                          <a:spcPct val="115000"/>
                        </a:lnSpc>
                        <a:spcAft>
                          <a:spcPts val="0"/>
                        </a:spcAft>
                      </a:pPr>
                      <a:r>
                        <a:rPr lang="en-US" sz="1200" dirty="0">
                          <a:effectLst/>
                        </a:rPr>
                        <a:t>Child labor earnings  </a:t>
                      </a:r>
                      <a:endPar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5415" algn="l">
                        <a:lnSpc>
                          <a:spcPct val="115000"/>
                        </a:lnSpc>
                        <a:spcAft>
                          <a:spcPts val="0"/>
                        </a:spcAft>
                      </a:pPr>
                      <a:r>
                        <a:rPr lang="en-US" sz="1200" dirty="0">
                          <a:effectLst/>
                        </a:rPr>
                        <a:t>School attendance  </a:t>
                      </a:r>
                      <a:endPar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5415" algn="l">
                        <a:lnSpc>
                          <a:spcPct val="115000"/>
                        </a:lnSpc>
                        <a:spcAft>
                          <a:spcPts val="0"/>
                        </a:spcAft>
                      </a:pPr>
                      <a:r>
                        <a:rPr lang="en-US" sz="1200" dirty="0">
                          <a:effectLst/>
                        </a:rPr>
                        <a:t>Days missed at school</a:t>
                      </a:r>
                      <a:endPar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389050">
                <a:tc>
                  <a:txBody>
                    <a:bodyPr/>
                    <a:lstStyle/>
                    <a:p>
                      <a:pPr marL="78740" indent="145415" algn="l">
                        <a:lnSpc>
                          <a:spcPct val="115000"/>
                        </a:lnSpc>
                        <a:spcAft>
                          <a:spcPts val="0"/>
                        </a:spcAft>
                      </a:pPr>
                      <a:r>
                        <a:rPr lang="en-US" sz="1100">
                          <a:effectLst/>
                        </a:rPr>
                        <a:t>Boys</a:t>
                      </a:r>
                      <a:endPar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5415" algn="l">
                        <a:lnSpc>
                          <a:spcPct val="115000"/>
                        </a:lnSpc>
                        <a:spcAft>
                          <a:spcPts val="0"/>
                        </a:spcAft>
                      </a:pPr>
                      <a:r>
                        <a:rPr lang="en-US" sz="1100" dirty="0">
                          <a:effectLst/>
                        </a:rPr>
                        <a:t> </a:t>
                      </a:r>
                      <a:endPar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5415" algn="l">
                        <a:lnSpc>
                          <a:spcPct val="115000"/>
                        </a:lnSpc>
                        <a:spcAft>
                          <a:spcPts val="0"/>
                        </a:spcAft>
                      </a:pPr>
                      <a:r>
                        <a:rPr lang="en-US" sz="1100">
                          <a:effectLst/>
                        </a:rPr>
                        <a:t> </a:t>
                      </a:r>
                      <a:endPar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5415" algn="l">
                        <a:lnSpc>
                          <a:spcPct val="115000"/>
                        </a:lnSpc>
                        <a:spcAft>
                          <a:spcPts val="0"/>
                        </a:spcAft>
                      </a:pPr>
                      <a:r>
                        <a:rPr lang="en-US" sz="1100">
                          <a:effectLst/>
                        </a:rPr>
                        <a:t> </a:t>
                      </a:r>
                      <a:endPar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5415" algn="l">
                        <a:lnSpc>
                          <a:spcPct val="115000"/>
                        </a:lnSpc>
                        <a:spcAft>
                          <a:spcPts val="0"/>
                        </a:spcAft>
                      </a:pPr>
                      <a:r>
                        <a:rPr lang="en-US" sz="1100">
                          <a:effectLst/>
                        </a:rPr>
                        <a:t> </a:t>
                      </a:r>
                      <a:endPar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5415" algn="l">
                        <a:lnSpc>
                          <a:spcPct val="115000"/>
                        </a:lnSpc>
                        <a:spcAft>
                          <a:spcPts val="0"/>
                        </a:spcAft>
                      </a:pPr>
                      <a:r>
                        <a:rPr lang="en-US" sz="1100">
                          <a:effectLst/>
                        </a:rPr>
                        <a:t> </a:t>
                      </a:r>
                      <a:endPar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5415" algn="l">
                        <a:lnSpc>
                          <a:spcPct val="115000"/>
                        </a:lnSpc>
                        <a:spcAft>
                          <a:spcPts val="0"/>
                        </a:spcAft>
                      </a:pPr>
                      <a:r>
                        <a:rPr lang="en-US" sz="1100">
                          <a:effectLst/>
                        </a:rPr>
                        <a:t> </a:t>
                      </a:r>
                      <a:endPar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743460">
                <a:tc>
                  <a:txBody>
                    <a:bodyPr/>
                    <a:lstStyle/>
                    <a:p>
                      <a:pPr marL="78740" indent="145415" algn="l">
                        <a:lnSpc>
                          <a:spcPct val="115000"/>
                        </a:lnSpc>
                        <a:spcAft>
                          <a:spcPts val="0"/>
                        </a:spcAft>
                      </a:pPr>
                      <a:r>
                        <a:rPr lang="en-US" sz="1100">
                          <a:effectLst/>
                        </a:rPr>
                        <a:t>Treatment effect  </a:t>
                      </a:r>
                      <a:endPar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5415" algn="just">
                        <a:lnSpc>
                          <a:spcPct val="115000"/>
                        </a:lnSpc>
                        <a:spcAft>
                          <a:spcPts val="0"/>
                        </a:spcAft>
                      </a:pPr>
                      <a:endPar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5415" algn="just">
                        <a:lnSpc>
                          <a:spcPct val="115000"/>
                        </a:lnSpc>
                        <a:spcAft>
                          <a:spcPts val="0"/>
                        </a:spcAft>
                      </a:pPr>
                      <a:endPar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5415" algn="just">
                        <a:lnSpc>
                          <a:spcPct val="115000"/>
                        </a:lnSpc>
                        <a:spcAft>
                          <a:spcPts val="0"/>
                        </a:spcAft>
                      </a:pPr>
                      <a:endPar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5415" algn="just">
                        <a:lnSpc>
                          <a:spcPct val="115000"/>
                        </a:lnSpc>
                        <a:spcAft>
                          <a:spcPts val="0"/>
                        </a:spcAft>
                      </a:pPr>
                      <a:endPar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5415" algn="l">
                        <a:lnSpc>
                          <a:spcPct val="110000"/>
                        </a:lnSpc>
                        <a:spcAft>
                          <a:spcPts val="230"/>
                        </a:spcAft>
                      </a:pPr>
                      <a:r>
                        <a:rPr lang="en-US" sz="1100" dirty="0">
                          <a:effectLst/>
                        </a:rPr>
                        <a:t>0.024</a:t>
                      </a:r>
                      <a:r>
                        <a:rPr lang="en-US" sz="1100" baseline="30000" dirty="0">
                          <a:effectLst/>
                        </a:rPr>
                        <a:t>*,+</a:t>
                      </a:r>
                      <a:endParaRPr lang="en-US" sz="1100" dirty="0">
                        <a:effectLst/>
                      </a:endParaRPr>
                    </a:p>
                    <a:p>
                      <a:pPr indent="145415" algn="l">
                        <a:lnSpc>
                          <a:spcPct val="115000"/>
                        </a:lnSpc>
                        <a:spcAft>
                          <a:spcPts val="0"/>
                        </a:spcAft>
                      </a:pPr>
                      <a:r>
                        <a:rPr lang="en-US" sz="1100" dirty="0">
                          <a:effectLst/>
                        </a:rPr>
                        <a:t>(0.013)  </a:t>
                      </a:r>
                      <a:endPar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5415" algn="just">
                        <a:lnSpc>
                          <a:spcPct val="115000"/>
                        </a:lnSpc>
                        <a:spcAft>
                          <a:spcPts val="0"/>
                        </a:spcAft>
                      </a:pPr>
                      <a:endPar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367556">
                <a:tc>
                  <a:txBody>
                    <a:bodyPr/>
                    <a:lstStyle/>
                    <a:p>
                      <a:pPr marL="78740" indent="145415" algn="l">
                        <a:lnSpc>
                          <a:spcPct val="115000"/>
                        </a:lnSpc>
                        <a:spcAft>
                          <a:spcPts val="0"/>
                        </a:spcAft>
                      </a:pPr>
                      <a:r>
                        <a:rPr lang="en-US" sz="1100">
                          <a:effectLst/>
                        </a:rPr>
                        <a:t>N  </a:t>
                      </a:r>
                      <a:endPar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5415" algn="l">
                        <a:lnSpc>
                          <a:spcPct val="115000"/>
                        </a:lnSpc>
                        <a:spcAft>
                          <a:spcPts val="0"/>
                        </a:spcAft>
                      </a:pPr>
                      <a:r>
                        <a:rPr lang="en-US" sz="1100">
                          <a:effectLst/>
                        </a:rPr>
                        <a:t>13  </a:t>
                      </a:r>
                      <a:endPar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5415" algn="l">
                        <a:lnSpc>
                          <a:spcPct val="115000"/>
                        </a:lnSpc>
                        <a:spcAft>
                          <a:spcPts val="0"/>
                        </a:spcAft>
                      </a:pPr>
                      <a:r>
                        <a:rPr lang="en-US" sz="1100">
                          <a:effectLst/>
                        </a:rPr>
                        <a:t>13  </a:t>
                      </a:r>
                      <a:endPar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5415" algn="l">
                        <a:lnSpc>
                          <a:spcPct val="115000"/>
                        </a:lnSpc>
                        <a:spcAft>
                          <a:spcPts val="0"/>
                        </a:spcAft>
                      </a:pPr>
                      <a:r>
                        <a:rPr lang="en-US" sz="1100" dirty="0">
                          <a:effectLst/>
                        </a:rPr>
                        <a:t>13  </a:t>
                      </a:r>
                      <a:endPar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5415" algn="l">
                        <a:lnSpc>
                          <a:spcPct val="115000"/>
                        </a:lnSpc>
                        <a:spcAft>
                          <a:spcPts val="0"/>
                        </a:spcAft>
                      </a:pPr>
                      <a:r>
                        <a:rPr lang="en-US" sz="1100">
                          <a:effectLst/>
                        </a:rPr>
                        <a:t>13  </a:t>
                      </a:r>
                      <a:endPar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5415" algn="l">
                        <a:lnSpc>
                          <a:spcPct val="115000"/>
                        </a:lnSpc>
                        <a:spcAft>
                          <a:spcPts val="0"/>
                        </a:spcAft>
                      </a:pPr>
                      <a:r>
                        <a:rPr lang="en-US" sz="1100">
                          <a:effectLst/>
                        </a:rPr>
                        <a:t>13  </a:t>
                      </a:r>
                      <a:endPar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5415" algn="l">
                        <a:lnSpc>
                          <a:spcPct val="115000"/>
                        </a:lnSpc>
                        <a:spcAft>
                          <a:spcPts val="0"/>
                        </a:spcAft>
                      </a:pPr>
                      <a:r>
                        <a:rPr lang="en-US" sz="1100">
                          <a:effectLst/>
                        </a:rPr>
                        <a:t>12</a:t>
                      </a:r>
                      <a:endPar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887711">
                <a:tc>
                  <a:txBody>
                    <a:bodyPr/>
                    <a:lstStyle/>
                    <a:p>
                      <a:pPr marL="78740" indent="145415" algn="l">
                        <a:lnSpc>
                          <a:spcPct val="110000"/>
                        </a:lnSpc>
                        <a:spcAft>
                          <a:spcPts val="770"/>
                        </a:spcAft>
                      </a:pPr>
                      <a:r>
                        <a:rPr lang="en-US" sz="1100">
                          <a:effectLst/>
                        </a:rPr>
                        <a:t>R2</a:t>
                      </a:r>
                    </a:p>
                    <a:p>
                      <a:pPr marL="78740" indent="145415" algn="l">
                        <a:lnSpc>
                          <a:spcPct val="115000"/>
                        </a:lnSpc>
                        <a:spcAft>
                          <a:spcPts val="0"/>
                        </a:spcAft>
                      </a:pPr>
                      <a:r>
                        <a:rPr lang="en-US" sz="1100">
                          <a:effectLst/>
                        </a:rPr>
                        <a:t>Girls</a:t>
                      </a:r>
                      <a:endPar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5415" algn="l">
                        <a:lnSpc>
                          <a:spcPct val="115000"/>
                        </a:lnSpc>
                        <a:spcAft>
                          <a:spcPts val="0"/>
                        </a:spcAft>
                      </a:pPr>
                      <a:r>
                        <a:rPr lang="en-US" sz="1100">
                          <a:effectLst/>
                        </a:rPr>
                        <a:t>0.376  </a:t>
                      </a:r>
                      <a:endPar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5415" algn="l">
                        <a:lnSpc>
                          <a:spcPct val="115000"/>
                        </a:lnSpc>
                        <a:spcAft>
                          <a:spcPts val="0"/>
                        </a:spcAft>
                      </a:pPr>
                      <a:r>
                        <a:rPr lang="en-US" sz="1100">
                          <a:effectLst/>
                        </a:rPr>
                        <a:t>0.343  </a:t>
                      </a:r>
                      <a:endPar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5415" algn="l">
                        <a:lnSpc>
                          <a:spcPct val="115000"/>
                        </a:lnSpc>
                        <a:spcAft>
                          <a:spcPts val="0"/>
                        </a:spcAft>
                      </a:pPr>
                      <a:r>
                        <a:rPr lang="en-US" sz="1100" dirty="0">
                          <a:effectLst/>
                        </a:rPr>
                        <a:t>0.514  </a:t>
                      </a:r>
                      <a:endPar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5415" algn="l">
                        <a:lnSpc>
                          <a:spcPct val="115000"/>
                        </a:lnSpc>
                        <a:spcAft>
                          <a:spcPts val="0"/>
                        </a:spcAft>
                      </a:pPr>
                      <a:r>
                        <a:rPr lang="en-US" sz="1100" dirty="0">
                          <a:effectLst/>
                        </a:rPr>
                        <a:t>0.407  </a:t>
                      </a:r>
                      <a:endPar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5415" algn="l">
                        <a:lnSpc>
                          <a:spcPct val="115000"/>
                        </a:lnSpc>
                        <a:spcAft>
                          <a:spcPts val="0"/>
                        </a:spcAft>
                      </a:pPr>
                      <a:r>
                        <a:rPr lang="en-US" sz="1100">
                          <a:effectLst/>
                        </a:rPr>
                        <a:t>0.228  </a:t>
                      </a:r>
                      <a:endPar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5415" algn="l">
                        <a:lnSpc>
                          <a:spcPct val="115000"/>
                        </a:lnSpc>
                        <a:spcAft>
                          <a:spcPts val="0"/>
                        </a:spcAft>
                      </a:pPr>
                      <a:r>
                        <a:rPr lang="en-US" sz="1100">
                          <a:effectLst/>
                        </a:rPr>
                        <a:t>0.012</a:t>
                      </a:r>
                      <a:endPar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813809">
                <a:tc>
                  <a:txBody>
                    <a:bodyPr/>
                    <a:lstStyle/>
                    <a:p>
                      <a:pPr marL="78740" indent="145415" algn="l">
                        <a:lnSpc>
                          <a:spcPct val="115000"/>
                        </a:lnSpc>
                        <a:spcAft>
                          <a:spcPts val="0"/>
                        </a:spcAft>
                      </a:pPr>
                      <a:r>
                        <a:rPr lang="en-US" sz="1100">
                          <a:effectLst/>
                        </a:rPr>
                        <a:t>Treatment effect</a:t>
                      </a:r>
                      <a:endPar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5415" algn="l">
                        <a:lnSpc>
                          <a:spcPct val="110000"/>
                        </a:lnSpc>
                        <a:spcAft>
                          <a:spcPts val="160"/>
                        </a:spcAft>
                      </a:pPr>
                      <a:r>
                        <a:rPr lang="en-US" sz="1100">
                          <a:effectLst/>
                        </a:rPr>
                        <a:t>0.010  </a:t>
                      </a:r>
                    </a:p>
                    <a:p>
                      <a:pPr indent="145415" algn="l">
                        <a:lnSpc>
                          <a:spcPct val="115000"/>
                        </a:lnSpc>
                        <a:spcAft>
                          <a:spcPts val="0"/>
                        </a:spcAft>
                      </a:pPr>
                      <a:r>
                        <a:rPr lang="en-US" sz="1100">
                          <a:effectLst/>
                        </a:rPr>
                        <a:t>(0.028)  </a:t>
                      </a:r>
                      <a:endPar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5415" algn="l">
                        <a:lnSpc>
                          <a:spcPct val="110000"/>
                        </a:lnSpc>
                        <a:spcAft>
                          <a:spcPts val="160"/>
                        </a:spcAft>
                      </a:pPr>
                      <a:r>
                        <a:rPr lang="en-US" sz="1100">
                          <a:effectLst/>
                        </a:rPr>
                        <a:t>0.62  </a:t>
                      </a:r>
                    </a:p>
                    <a:p>
                      <a:pPr indent="145415" algn="l">
                        <a:lnSpc>
                          <a:spcPct val="115000"/>
                        </a:lnSpc>
                        <a:spcAft>
                          <a:spcPts val="0"/>
                        </a:spcAft>
                      </a:pPr>
                      <a:r>
                        <a:rPr lang="en-US" sz="1100">
                          <a:effectLst/>
                        </a:rPr>
                        <a:t>(1.49)  </a:t>
                      </a:r>
                      <a:endPar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5415" algn="l">
                        <a:lnSpc>
                          <a:spcPct val="115000"/>
                        </a:lnSpc>
                        <a:spcAft>
                          <a:spcPts val="0"/>
                        </a:spcAft>
                      </a:pPr>
                      <a:r>
                        <a:rPr lang="en-US" sz="1100" dirty="0">
                          <a:effectLst/>
                        </a:rPr>
                        <a:t>*,+ </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145415" algn="just">
                        <a:lnSpc>
                          <a:spcPct val="115000"/>
                        </a:lnSpc>
                        <a:spcAft>
                          <a:spcPts val="0"/>
                        </a:spcAft>
                      </a:pPr>
                      <a:endPar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5415" algn="l">
                        <a:lnSpc>
                          <a:spcPct val="110000"/>
                        </a:lnSpc>
                        <a:spcAft>
                          <a:spcPts val="160"/>
                        </a:spcAft>
                      </a:pPr>
                      <a:r>
                        <a:rPr lang="en-US" sz="1100" dirty="0">
                          <a:effectLst/>
                        </a:rPr>
                        <a:t>0.00062  </a:t>
                      </a:r>
                    </a:p>
                    <a:p>
                      <a:pPr indent="145415" algn="l">
                        <a:lnSpc>
                          <a:spcPct val="115000"/>
                        </a:lnSpc>
                        <a:spcAft>
                          <a:spcPts val="0"/>
                        </a:spcAft>
                      </a:pPr>
                      <a:r>
                        <a:rPr lang="en-US" sz="1100" dirty="0">
                          <a:effectLst/>
                        </a:rPr>
                        <a:t>(0.033)  </a:t>
                      </a:r>
                      <a:endPar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5415" algn="just">
                        <a:lnSpc>
                          <a:spcPct val="115000"/>
                        </a:lnSpc>
                        <a:spcAft>
                          <a:spcPts val="0"/>
                        </a:spcAft>
                      </a:pPr>
                      <a:endPar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r h="367556">
                <a:tc>
                  <a:txBody>
                    <a:bodyPr/>
                    <a:lstStyle/>
                    <a:p>
                      <a:pPr marL="78740" indent="145415" algn="l">
                        <a:lnSpc>
                          <a:spcPct val="115000"/>
                        </a:lnSpc>
                        <a:spcAft>
                          <a:spcPts val="0"/>
                        </a:spcAft>
                      </a:pPr>
                      <a:r>
                        <a:rPr lang="en-US" sz="1100">
                          <a:effectLst/>
                        </a:rPr>
                        <a:t>N  </a:t>
                      </a:r>
                      <a:endPar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5415" algn="l">
                        <a:lnSpc>
                          <a:spcPct val="115000"/>
                        </a:lnSpc>
                        <a:spcAft>
                          <a:spcPts val="0"/>
                        </a:spcAft>
                      </a:pPr>
                      <a:r>
                        <a:rPr lang="en-US" sz="1100">
                          <a:effectLst/>
                        </a:rPr>
                        <a:t>13  </a:t>
                      </a:r>
                      <a:endPar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5415" algn="l">
                        <a:lnSpc>
                          <a:spcPct val="115000"/>
                        </a:lnSpc>
                        <a:spcAft>
                          <a:spcPts val="0"/>
                        </a:spcAft>
                      </a:pPr>
                      <a:r>
                        <a:rPr lang="en-US" sz="1100">
                          <a:effectLst/>
                        </a:rPr>
                        <a:t>13  </a:t>
                      </a:r>
                      <a:endPar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5415" algn="l">
                        <a:lnSpc>
                          <a:spcPct val="115000"/>
                        </a:lnSpc>
                        <a:spcAft>
                          <a:spcPts val="0"/>
                        </a:spcAft>
                      </a:pPr>
                      <a:r>
                        <a:rPr lang="en-US" sz="1100">
                          <a:effectLst/>
                        </a:rPr>
                        <a:t>13  </a:t>
                      </a:r>
                      <a:endPar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5415" algn="l">
                        <a:lnSpc>
                          <a:spcPct val="115000"/>
                        </a:lnSpc>
                        <a:spcAft>
                          <a:spcPts val="0"/>
                        </a:spcAft>
                      </a:pPr>
                      <a:r>
                        <a:rPr lang="en-US" sz="1100" dirty="0">
                          <a:effectLst/>
                        </a:rPr>
                        <a:t>13  </a:t>
                      </a:r>
                      <a:endPar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5415" algn="l">
                        <a:lnSpc>
                          <a:spcPct val="115000"/>
                        </a:lnSpc>
                        <a:spcAft>
                          <a:spcPts val="0"/>
                        </a:spcAft>
                      </a:pPr>
                      <a:r>
                        <a:rPr lang="en-US" sz="1100" dirty="0">
                          <a:effectLst/>
                        </a:rPr>
                        <a:t>13  </a:t>
                      </a:r>
                      <a:endPar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5415" algn="l">
                        <a:lnSpc>
                          <a:spcPct val="115000"/>
                        </a:lnSpc>
                        <a:spcAft>
                          <a:spcPts val="0"/>
                        </a:spcAft>
                      </a:pPr>
                      <a:r>
                        <a:rPr lang="en-US" sz="1100" dirty="0">
                          <a:effectLst/>
                        </a:rPr>
                        <a:t>12</a:t>
                      </a:r>
                      <a:endPar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7"/>
                  </a:ext>
                </a:extLst>
              </a:tr>
              <a:tr h="387274">
                <a:tc>
                  <a:txBody>
                    <a:bodyPr/>
                    <a:lstStyle/>
                    <a:p>
                      <a:pPr marL="78740" indent="145415" algn="l">
                        <a:lnSpc>
                          <a:spcPct val="115000"/>
                        </a:lnSpc>
                        <a:spcAft>
                          <a:spcPts val="0"/>
                        </a:spcAft>
                      </a:pPr>
                      <a:r>
                        <a:rPr lang="en-US" sz="1100">
                          <a:effectLst/>
                        </a:rPr>
                        <a:t>R2</a:t>
                      </a:r>
                      <a:endPar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5415" algn="l">
                        <a:lnSpc>
                          <a:spcPct val="115000"/>
                        </a:lnSpc>
                        <a:spcAft>
                          <a:spcPts val="0"/>
                        </a:spcAft>
                      </a:pPr>
                      <a:r>
                        <a:rPr lang="en-US" sz="1100">
                          <a:effectLst/>
                        </a:rPr>
                        <a:t>0.012  </a:t>
                      </a:r>
                      <a:endPar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5415" algn="l">
                        <a:lnSpc>
                          <a:spcPct val="115000"/>
                        </a:lnSpc>
                        <a:spcAft>
                          <a:spcPts val="0"/>
                        </a:spcAft>
                      </a:pPr>
                      <a:r>
                        <a:rPr lang="en-US" sz="1100">
                          <a:effectLst/>
                        </a:rPr>
                        <a:t>0.015  </a:t>
                      </a:r>
                      <a:endPar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5415" algn="l">
                        <a:lnSpc>
                          <a:spcPct val="115000"/>
                        </a:lnSpc>
                        <a:spcAft>
                          <a:spcPts val="0"/>
                        </a:spcAft>
                      </a:pPr>
                      <a:r>
                        <a:rPr lang="en-US" sz="1100">
                          <a:effectLst/>
                        </a:rPr>
                        <a:t>0.302  </a:t>
                      </a:r>
                      <a:endPar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5415" algn="l">
                        <a:lnSpc>
                          <a:spcPct val="115000"/>
                        </a:lnSpc>
                        <a:spcAft>
                          <a:spcPts val="0"/>
                        </a:spcAft>
                      </a:pPr>
                      <a:r>
                        <a:rPr lang="en-US" sz="1100">
                          <a:effectLst/>
                        </a:rPr>
                        <a:t>0.504  </a:t>
                      </a:r>
                      <a:endPar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5415" algn="l">
                        <a:lnSpc>
                          <a:spcPct val="115000"/>
                        </a:lnSpc>
                        <a:spcAft>
                          <a:spcPts val="0"/>
                        </a:spcAft>
                      </a:pPr>
                      <a:r>
                        <a:rPr lang="en-US" sz="1100">
                          <a:effectLst/>
                        </a:rPr>
                        <a:t>0.000  </a:t>
                      </a:r>
                      <a:endPar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5415" algn="l">
                        <a:lnSpc>
                          <a:spcPct val="115000"/>
                        </a:lnSpc>
                        <a:spcAft>
                          <a:spcPts val="0"/>
                        </a:spcAft>
                      </a:pPr>
                      <a:r>
                        <a:rPr lang="en-US" sz="1100" dirty="0">
                          <a:effectLst/>
                        </a:rPr>
                        <a:t>0.036</a:t>
                      </a:r>
                      <a:endPar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8"/>
                  </a:ext>
                </a:extLst>
              </a:tr>
            </a:tbl>
          </a:graphicData>
        </a:graphic>
      </p:graphicFrame>
      <p:pic>
        <p:nvPicPr>
          <p:cNvPr id="10272" name="Picture 686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6386" y="2494450"/>
            <a:ext cx="641402" cy="468047"/>
          </a:xfrm>
          <a:prstGeom prst="rect">
            <a:avLst/>
          </a:prstGeom>
          <a:noFill/>
          <a:extLst>
            <a:ext uri="{909E8E84-426E-40DD-AFC4-6F175D3DCCD1}">
              <a14:hiddenFill xmlns:a14="http://schemas.microsoft.com/office/drawing/2010/main">
                <a:solidFill>
                  <a:srgbClr val="FFFFFF"/>
                </a:solidFill>
              </a14:hiddenFill>
            </a:ext>
          </a:extLst>
        </p:spPr>
      </p:pic>
      <p:pic>
        <p:nvPicPr>
          <p:cNvPr id="10271" name="Picture 686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3851" y="2439951"/>
            <a:ext cx="528463" cy="446522"/>
          </a:xfrm>
          <a:prstGeom prst="rect">
            <a:avLst/>
          </a:prstGeom>
          <a:noFill/>
          <a:extLst>
            <a:ext uri="{909E8E84-426E-40DD-AFC4-6F175D3DCCD1}">
              <a14:hiddenFill xmlns:a14="http://schemas.microsoft.com/office/drawing/2010/main">
                <a:solidFill>
                  <a:srgbClr val="FFFFFF"/>
                </a:solidFill>
              </a14:hiddenFill>
            </a:ext>
          </a:extLst>
        </p:spPr>
      </p:pic>
      <p:pic>
        <p:nvPicPr>
          <p:cNvPr id="10270" name="Picture 686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1605" y="2487808"/>
            <a:ext cx="653625" cy="446522"/>
          </a:xfrm>
          <a:prstGeom prst="rect">
            <a:avLst/>
          </a:prstGeom>
          <a:noFill/>
          <a:extLst>
            <a:ext uri="{909E8E84-426E-40DD-AFC4-6F175D3DCCD1}">
              <a14:hiddenFill xmlns:a14="http://schemas.microsoft.com/office/drawing/2010/main">
                <a:solidFill>
                  <a:srgbClr val="FFFFFF"/>
                </a:solidFill>
              </a14:hiddenFill>
            </a:ext>
          </a:extLst>
        </p:spPr>
      </p:pic>
      <p:pic>
        <p:nvPicPr>
          <p:cNvPr id="10269" name="Picture 6866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60835" y="2417805"/>
            <a:ext cx="500649" cy="446522"/>
          </a:xfrm>
          <a:prstGeom prst="rect">
            <a:avLst/>
          </a:prstGeom>
          <a:noFill/>
          <a:extLst>
            <a:ext uri="{909E8E84-426E-40DD-AFC4-6F175D3DCCD1}">
              <a14:hiddenFill xmlns:a14="http://schemas.microsoft.com/office/drawing/2010/main">
                <a:solidFill>
                  <a:srgbClr val="FFFFFF"/>
                </a:solidFill>
              </a14:hiddenFill>
            </a:ext>
          </a:extLst>
        </p:spPr>
      </p:pic>
      <p:pic>
        <p:nvPicPr>
          <p:cNvPr id="10268" name="Picture 6869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58172" y="2438102"/>
            <a:ext cx="333765" cy="405929"/>
          </a:xfrm>
          <a:prstGeom prst="rect">
            <a:avLst/>
          </a:prstGeom>
          <a:noFill/>
          <a:extLst>
            <a:ext uri="{909E8E84-426E-40DD-AFC4-6F175D3DCCD1}">
              <a14:hiddenFill xmlns:a14="http://schemas.microsoft.com/office/drawing/2010/main">
                <a:solidFill>
                  <a:srgbClr val="FFFFFF"/>
                </a:solidFill>
              </a14:hiddenFill>
            </a:ext>
          </a:extLst>
        </p:spPr>
      </p:pic>
      <p:pic>
        <p:nvPicPr>
          <p:cNvPr id="10267" name="Picture 688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30319" y="4351058"/>
            <a:ext cx="417207" cy="405929"/>
          </a:xfrm>
          <a:prstGeom prst="rect">
            <a:avLst/>
          </a:prstGeom>
          <a:noFill/>
          <a:extLst>
            <a:ext uri="{909E8E84-426E-40DD-AFC4-6F175D3DCCD1}">
              <a14:hiddenFill xmlns:a14="http://schemas.microsoft.com/office/drawing/2010/main">
                <a:solidFill>
                  <a:srgbClr val="FFFFFF"/>
                </a:solidFill>
              </a14:hiddenFill>
            </a:ext>
          </a:extLst>
        </p:spPr>
      </p:pic>
      <p:pic>
        <p:nvPicPr>
          <p:cNvPr id="10266" name="Picture 6883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31874" y="4351058"/>
            <a:ext cx="570183" cy="446522"/>
          </a:xfrm>
          <a:prstGeom prst="rect">
            <a:avLst/>
          </a:prstGeom>
          <a:noFill/>
          <a:extLst>
            <a:ext uri="{909E8E84-426E-40DD-AFC4-6F175D3DCCD1}">
              <a14:hiddenFill xmlns:a14="http://schemas.microsoft.com/office/drawing/2010/main">
                <a:solidFill>
                  <a:srgbClr val="FFFFFF"/>
                </a:solidFill>
              </a14:hiddenFill>
            </a:ext>
          </a:extLst>
        </p:spPr>
      </p:pic>
      <p:pic>
        <p:nvPicPr>
          <p:cNvPr id="10265" name="Picture 6886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689220" y="4351057"/>
            <a:ext cx="333765" cy="405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81361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2276" y="388588"/>
            <a:ext cx="10148553" cy="4681282"/>
          </a:xfrm>
          <a:prstGeom prst="rect">
            <a:avLst/>
          </a:prstGeom>
        </p:spPr>
        <p:txBody>
          <a:bodyPr wrap="square">
            <a:spAutoFit/>
          </a:bodyPr>
          <a:lstStyle/>
          <a:p>
            <a:pPr marL="124460" indent="145415" algn="just">
              <a:lnSpc>
                <a:spcPct val="110000"/>
              </a:lnSpc>
              <a:spcAft>
                <a:spcPts val="185"/>
              </a:spcAft>
            </a:pPr>
            <a:r>
              <a:rPr lang="en-US" sz="2800" b="1" dirty="0">
                <a:solidFill>
                  <a:srgbClr val="000000"/>
                </a:solidFill>
                <a:effectLst/>
                <a:latin typeface="Times New Roman" panose="02020603050405020304" pitchFamily="18" charset="0"/>
                <a:ea typeface="Times New Roman" panose="02020603050405020304" pitchFamily="18" charset="0"/>
              </a:rPr>
              <a:t>Conclusion</a:t>
            </a:r>
          </a:p>
          <a:p>
            <a:pPr marL="410210" indent="-285750" algn="just">
              <a:lnSpc>
                <a:spcPct val="110000"/>
              </a:lnSpc>
              <a:spcAft>
                <a:spcPts val="185"/>
              </a:spcAft>
              <a:buFont typeface="Wingdings" panose="05000000000000000000" pitchFamily="2" charset="2"/>
              <a:buChar char="Ø"/>
            </a:pPr>
            <a:r>
              <a:rPr lang="en-US" dirty="0">
                <a:solidFill>
                  <a:srgbClr val="000000"/>
                </a:solidFill>
                <a:effectLst/>
                <a:latin typeface="Times New Roman" panose="02020603050405020304" pitchFamily="18" charset="0"/>
                <a:ea typeface="Times New Roman" panose="02020603050405020304" pitchFamily="18" charset="0"/>
              </a:rPr>
              <a:t>Micro insurance is widely promoted as a tool to reduce vulnerability to shocks and hence potentially protects children from child labor. Yet, a change in economic uncertainty might also have effects ex ante, before a shock actually takes place.</a:t>
            </a:r>
          </a:p>
          <a:p>
            <a:pPr marL="410210" indent="-285750" algn="just">
              <a:lnSpc>
                <a:spcPct val="110000"/>
              </a:lnSpc>
              <a:spcAft>
                <a:spcPts val="185"/>
              </a:spcAft>
              <a:buFont typeface="Wingdings" panose="05000000000000000000" pitchFamily="2" charset="2"/>
              <a:buChar char="Ø"/>
            </a:pPr>
            <a:r>
              <a:rPr lang="en-US" dirty="0">
                <a:solidFill>
                  <a:srgbClr val="000000"/>
                </a:solidFill>
                <a:effectLst/>
                <a:latin typeface="Times New Roman" panose="02020603050405020304" pitchFamily="18" charset="0"/>
                <a:ea typeface="Times New Roman" panose="02020603050405020304" pitchFamily="18" charset="0"/>
              </a:rPr>
              <a:t>To estimate the actual effect of insurance we exploit a randomized controlled trial in the urban center of Hyderabad, Pakistan. An innovation package consisting of </a:t>
            </a:r>
            <a:endParaRPr lang="en-US" dirty="0">
              <a:solidFill>
                <a:srgbClr val="000000"/>
              </a:solidFill>
              <a:latin typeface="Times New Roman" panose="02020603050405020304" pitchFamily="18" charset="0"/>
              <a:ea typeface="Times New Roman" panose="02020603050405020304" pitchFamily="18" charset="0"/>
            </a:endParaRPr>
          </a:p>
          <a:p>
            <a:pPr marL="410210" indent="-285750" algn="just">
              <a:lnSpc>
                <a:spcPct val="110000"/>
              </a:lnSpc>
              <a:spcAft>
                <a:spcPts val="185"/>
              </a:spcAft>
              <a:buFont typeface="Wingdings" panose="05000000000000000000" pitchFamily="2" charset="2"/>
              <a:buChar char="Ø"/>
            </a:pPr>
            <a:r>
              <a:rPr lang="en-US" dirty="0">
                <a:solidFill>
                  <a:srgbClr val="000000"/>
                </a:solidFill>
                <a:latin typeface="Times New Roman" panose="02020603050405020304" pitchFamily="18" charset="0"/>
                <a:ea typeface="Times New Roman" panose="02020603050405020304" pitchFamily="18" charset="0"/>
              </a:rPr>
              <a:t>T</a:t>
            </a:r>
            <a:r>
              <a:rPr lang="en-US" dirty="0">
                <a:solidFill>
                  <a:srgbClr val="000000"/>
                </a:solidFill>
                <a:effectLst/>
                <a:latin typeface="Times New Roman" panose="02020603050405020304" pitchFamily="18" charset="0"/>
                <a:ea typeface="Times New Roman" panose="02020603050405020304" pitchFamily="18" charset="0"/>
              </a:rPr>
              <a:t>he extension of voluntary health insurance coverage</a:t>
            </a:r>
          </a:p>
          <a:p>
            <a:pPr marL="410210" indent="-285750" algn="just">
              <a:lnSpc>
                <a:spcPct val="110000"/>
              </a:lnSpc>
              <a:spcAft>
                <a:spcPts val="185"/>
              </a:spcAft>
              <a:buFont typeface="Wingdings" panose="05000000000000000000" pitchFamily="2" charset="2"/>
              <a:buChar char="Ø"/>
            </a:pPr>
            <a:r>
              <a:rPr lang="en-US" dirty="0">
                <a:solidFill>
                  <a:srgbClr val="000000"/>
                </a:solidFill>
                <a:latin typeface="Times New Roman" panose="02020603050405020304" pitchFamily="18" charset="0"/>
                <a:ea typeface="Times New Roman" panose="02020603050405020304" pitchFamily="18" charset="0"/>
              </a:rPr>
              <a:t>R</a:t>
            </a:r>
            <a:r>
              <a:rPr lang="en-US" dirty="0">
                <a:solidFill>
                  <a:srgbClr val="000000"/>
                </a:solidFill>
                <a:effectLst/>
                <a:latin typeface="Times New Roman" panose="02020603050405020304" pitchFamily="18" charset="0"/>
                <a:ea typeface="Times New Roman" panose="02020603050405020304" pitchFamily="18" charset="0"/>
              </a:rPr>
              <a:t>egular visits sensitizing microcredit clients regarding claim procedures was introduced in nine treatment branches. </a:t>
            </a:r>
          </a:p>
          <a:p>
            <a:pPr marL="410210" indent="-285750" algn="just">
              <a:lnSpc>
                <a:spcPct val="110000"/>
              </a:lnSpc>
              <a:spcAft>
                <a:spcPts val="185"/>
              </a:spcAft>
              <a:buFont typeface="Wingdings" panose="05000000000000000000" pitchFamily="2" charset="2"/>
              <a:buChar char="Ø"/>
            </a:pPr>
            <a:r>
              <a:rPr lang="en-US" dirty="0">
                <a:solidFill>
                  <a:srgbClr val="000000"/>
                </a:solidFill>
                <a:effectLst/>
                <a:latin typeface="Times New Roman" panose="02020603050405020304" pitchFamily="18" charset="0"/>
                <a:ea typeface="Times New Roman" panose="02020603050405020304" pitchFamily="18" charset="0"/>
              </a:rPr>
              <a:t>We make use of a baseline and four follow up survey waves to estimate treatment effects.</a:t>
            </a:r>
          </a:p>
          <a:p>
            <a:pPr marL="410210" indent="-285750" algn="just">
              <a:lnSpc>
                <a:spcPct val="110000"/>
              </a:lnSpc>
              <a:spcAft>
                <a:spcPts val="185"/>
              </a:spcAft>
              <a:buFont typeface="Wingdings" panose="05000000000000000000" pitchFamily="2" charset="2"/>
              <a:buChar char="Ø"/>
            </a:pPr>
            <a:r>
              <a:rPr lang="en-US" dirty="0">
                <a:solidFill>
                  <a:srgbClr val="000000"/>
                </a:solidFill>
                <a:effectLst/>
                <a:latin typeface="Times New Roman" panose="02020603050405020304" pitchFamily="18" charset="0"/>
                <a:ea typeface="Times New Roman" panose="02020603050405020304" pitchFamily="18" charset="0"/>
              </a:rPr>
              <a:t> We find that the innovation package indeed helps to reduce child labor related outcomes. The combination of offering increased coverage and helping with claims decreased hazardous work and earnings through child labor. The effect is larger for boys which might be explained by the fact that child labor activities are more common amongst male children in our sample.</a:t>
            </a:r>
          </a:p>
        </p:txBody>
      </p:sp>
    </p:spTree>
    <p:extLst>
      <p:ext uri="{BB962C8B-B14F-4D97-AF65-F5344CB8AC3E}">
        <p14:creationId xmlns:p14="http://schemas.microsoft.com/office/powerpoint/2010/main" val="964155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38894" y="2716300"/>
            <a:ext cx="10053176" cy="646331"/>
          </a:xfrm>
          <a:prstGeom prst="rect">
            <a:avLst/>
          </a:prstGeom>
        </p:spPr>
        <p:txBody>
          <a:bodyPr wrap="square">
            <a:spAutoFit/>
          </a:bodyPr>
          <a:lstStyle/>
          <a:p>
            <a:endParaRPr lang="en-US" dirty="0">
              <a:solidFill>
                <a:srgbClr val="0080AC"/>
              </a:solidFill>
              <a:effectLst/>
              <a:latin typeface="Times New Roman" panose="02020603050405020304" pitchFamily="18" charset="0"/>
              <a:ea typeface="Times New Roman" panose="02020603050405020304" pitchFamily="18" charset="0"/>
            </a:endParaRPr>
          </a:p>
          <a:p>
            <a:endParaRPr lang="en-US" dirty="0">
              <a:solidFill>
                <a:srgbClr val="0080AC"/>
              </a:solidFill>
              <a:latin typeface="Times New Roman" panose="02020603050405020304" pitchFamily="18" charset="0"/>
            </a:endParaRPr>
          </a:p>
        </p:txBody>
      </p:sp>
      <p:sp>
        <p:nvSpPr>
          <p:cNvPr id="4" name="Rectangle 3"/>
          <p:cNvSpPr/>
          <p:nvPr/>
        </p:nvSpPr>
        <p:spPr>
          <a:xfrm>
            <a:off x="716922" y="1423638"/>
            <a:ext cx="9251325" cy="4401205"/>
          </a:xfrm>
          <a:prstGeom prst="rect">
            <a:avLst/>
          </a:prstGeom>
        </p:spPr>
        <p:txBody>
          <a:bodyPr wrap="square">
            <a:spAutoFit/>
          </a:bodyPr>
          <a:lstStyle/>
          <a:p>
            <a:r>
              <a:rPr lang="en-US" sz="3200" b="1" dirty="0">
                <a:solidFill>
                  <a:srgbClr val="000000"/>
                </a:solidFill>
                <a:latin typeface="Times New Roman" panose="02020603050405020304" pitchFamily="18" charset="0"/>
                <a:ea typeface="Times New Roman" panose="02020603050405020304" pitchFamily="18" charset="0"/>
              </a:rPr>
              <a:t>Introduction:</a:t>
            </a:r>
          </a:p>
          <a:p>
            <a:endParaRPr lang="en-US" sz="3200" dirty="0">
              <a:solidFill>
                <a:srgbClr val="000000"/>
              </a:solidFill>
              <a:latin typeface="Times New Roman" panose="02020603050405020304" pitchFamily="18" charset="0"/>
              <a:ea typeface="Times New Roman" panose="02020603050405020304" pitchFamily="18" charset="0"/>
            </a:endParaRPr>
          </a:p>
          <a:p>
            <a:pPr marL="285750" indent="-285750">
              <a:lnSpc>
                <a:spcPct val="150000"/>
              </a:lnSpc>
              <a:buFont typeface="Wingdings" panose="05000000000000000000" pitchFamily="2" charset="2"/>
              <a:buChar char="Ø"/>
            </a:pPr>
            <a:r>
              <a:rPr lang="en-US" dirty="0">
                <a:latin typeface="Times New Roman" panose="02020603050405020304" pitchFamily="18" charset="0"/>
                <a:ea typeface="Times New Roman" panose="02020603050405020304" pitchFamily="18" charset="0"/>
                <a:cs typeface="Times New Roman" panose="02020603050405020304" pitchFamily="18" charset="0"/>
              </a:rPr>
              <a:t>The economic literature on child labor (see Edmonds, 2008 for an excellent review) confirms that economic shocks are an important determinant of child labor for low-income households (e.g. Beegle et al., 2006; Dillon, 2013; Duryea et al., 2007). </a:t>
            </a:r>
          </a:p>
          <a:p>
            <a:pPr>
              <a:lnSpc>
                <a:spcPct val="150000"/>
              </a:lnSpc>
            </a:pPr>
            <a:endPar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Many studies show substantial negative effects of child labor, such as lower human capital accumulation (e.g. Heady, 2003; Rosati and Rossi, 2003; Gunnarsson et al., 2006) , lower wages in adult life (Emerson and Souza, 2011) and potentially even negative long-term health outcomes (Kassouf et al., 2001).</a:t>
            </a:r>
          </a:p>
        </p:txBody>
      </p:sp>
    </p:spTree>
    <p:extLst>
      <p:ext uri="{BB962C8B-B14F-4D97-AF65-F5344CB8AC3E}">
        <p14:creationId xmlns:p14="http://schemas.microsoft.com/office/powerpoint/2010/main" val="1984508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1926" y="777927"/>
            <a:ext cx="9624812" cy="5201424"/>
          </a:xfrm>
          <a:prstGeom prst="rect">
            <a:avLst/>
          </a:prstGeom>
        </p:spPr>
        <p:txBody>
          <a:bodyPr wrap="square">
            <a:spAutoFit/>
          </a:bodyPr>
          <a:lstStyle/>
          <a:p>
            <a:r>
              <a:rPr lang="en-US" sz="3200" b="1" dirty="0">
                <a:solidFill>
                  <a:srgbClr val="000000"/>
                </a:solidFill>
                <a:effectLst/>
                <a:latin typeface="Times New Roman" panose="02020603050405020304" pitchFamily="18" charset="0"/>
                <a:ea typeface="Times New Roman" panose="02020603050405020304" pitchFamily="18" charset="0"/>
              </a:rPr>
              <a:t>Introduction</a:t>
            </a:r>
            <a:r>
              <a:rPr lang="en-US" sz="3200" dirty="0">
                <a:solidFill>
                  <a:srgbClr val="000000"/>
                </a:solidFill>
                <a:effectLst/>
                <a:latin typeface="Times New Roman" panose="02020603050405020304" pitchFamily="18" charset="0"/>
                <a:ea typeface="Times New Roman" panose="02020603050405020304" pitchFamily="18" charset="0"/>
              </a:rPr>
              <a:t> </a:t>
            </a:r>
          </a:p>
          <a:p>
            <a:pPr>
              <a:lnSpc>
                <a:spcPct val="150000"/>
              </a:lnSpc>
            </a:pPr>
            <a:endParaRPr lang="en-US" sz="3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paper analyzes the extension of an accident and health insurance scheme offered by the National Rural Support Program (NRSP), a large microfinance institution in Pakistan.</a:t>
            </a:r>
          </a:p>
          <a:p>
            <a:pPr>
              <a:lnSpc>
                <a:spcPct val="150000"/>
              </a:lnSpc>
            </a:pPr>
            <a:endPar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is a mandatory insurance for all clients, their spouses and their children below 18 years. In 2009, the program was extended to include supplementary household members (adult children of the client and other household members) on a voluntary basis. In addition, clients were assisted with claim procedures. This package of two innovations was implemented as a randomized controlled trial (RCT) in nine out of thirteen branch offices in urban Hyderabad.</a:t>
            </a:r>
          </a:p>
          <a:p>
            <a:endParaRPr lang="en-US" dirty="0"/>
          </a:p>
          <a:p>
            <a:endParaRPr lang="en-US" dirty="0"/>
          </a:p>
        </p:txBody>
      </p:sp>
    </p:spTree>
    <p:extLst>
      <p:ext uri="{BB962C8B-B14F-4D97-AF65-F5344CB8AC3E}">
        <p14:creationId xmlns:p14="http://schemas.microsoft.com/office/powerpoint/2010/main" val="619259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4019" y="526891"/>
            <a:ext cx="9166499" cy="5970865"/>
          </a:xfrm>
          <a:prstGeom prst="rect">
            <a:avLst/>
          </a:prstGeom>
        </p:spPr>
        <p:txBody>
          <a:bodyPr wrap="square">
            <a:spAutoFit/>
          </a:bodyPr>
          <a:lstStyle/>
          <a:p>
            <a:r>
              <a:rPr lang="en-US" sz="3200" b="1" dirty="0">
                <a:latin typeface="Times New Roman" panose="02020603050405020304" pitchFamily="18" charset="0"/>
                <a:cs typeface="Times New Roman" panose="02020603050405020304" pitchFamily="18" charset="0"/>
              </a:rPr>
              <a:t>The health insurance innovation and its background:</a:t>
            </a:r>
          </a:p>
          <a:p>
            <a:pPr>
              <a:lnSpc>
                <a:spcPct val="150000"/>
              </a:lnSpc>
            </a:pPr>
            <a:endParaRPr lang="en-US" sz="3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Pakistan is a poor country: 22.3% of the population live below the poverty line of 1.25 US$ per day and another 20.5% are classified as vulnerable (World Bank, 2012).</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Consequently, illness and health are ranked as the top priority by potential micro insurance clients when it comes to unpredictable risk events in Pakistan (World Bank, 2012). </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There are various alternative health insurance schemes on the provincial level or offered by a multitude of private insurers; however, they are often packaged with other insurance, restricted to formal sector corporate clients and have no national outreach (</a:t>
            </a:r>
            <a:r>
              <a:rPr lang="en-US" dirty="0">
                <a:latin typeface="Times New Roman" panose="02020603050405020304" pitchFamily="18" charset="0"/>
                <a:ea typeface="Times New Roman" panose="02020603050405020304" pitchFamily="18" charset="0"/>
                <a:cs typeface="Times New Roman" panose="02020603050405020304" pitchFamily="18" charset="0"/>
              </a:rPr>
              <a:t>World Bank, 2012</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p>
          <a:p>
            <a:endPar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NRSP is a Pakistani non-profit organization committed to support poor and vulnerable households all over the country. It is part of the Rural Support Programs Network consisting of 12 rural support programs that are all active in distinct regions of Pakistan. </a:t>
            </a:r>
          </a:p>
          <a:p>
            <a:pPr marL="285750" indent="-285750">
              <a:buFont typeface="Wingdings" panose="05000000000000000000" pitchFamily="2" charset="2"/>
              <a:buChar char="Ø"/>
            </a:pPr>
            <a:endParaRPr lang="en-US" dirty="0">
              <a:solidFill>
                <a:srgbClr val="000000"/>
              </a:solidFill>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3752074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6771" y="540955"/>
            <a:ext cx="9264204" cy="5755422"/>
          </a:xfrm>
          <a:prstGeom prst="rect">
            <a:avLst/>
          </a:prstGeom>
        </p:spPr>
        <p:txBody>
          <a:bodyPr wrap="square">
            <a:spAutoFit/>
          </a:bodyPr>
          <a:lstStyle/>
          <a:p>
            <a:pPr marL="285750" indent="-285750">
              <a:buFont typeface="Wingdings" panose="05000000000000000000" pitchFamily="2" charset="2"/>
              <a:buChar char="Ø"/>
            </a:pPr>
            <a:endParaRPr lang="en-US" dirty="0"/>
          </a:p>
          <a:p>
            <a:r>
              <a:rPr lang="en-US" sz="3200" dirty="0"/>
              <a:t> </a:t>
            </a:r>
            <a:r>
              <a:rPr lang="en-US" sz="3200" b="1" dirty="0"/>
              <a:t>NRSP’s micro insurance innovation</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NRSP in 2005 started to bundle health insurance to their microcredit product. Before the start of the research project, the insurance was built into the credit and was mandatory for loan clients, for their spouses and all children of the client below 18 years.</a:t>
            </a:r>
          </a:p>
          <a:p>
            <a:endParaRPr lang="en-US" baseline="30000" dirty="0"/>
          </a:p>
          <a:p>
            <a:pPr marL="285750" indent="-285750">
              <a:buFont typeface="Wingdings" panose="05000000000000000000" pitchFamily="2" charset="2"/>
              <a:buChar char="Ø"/>
            </a:pPr>
            <a:r>
              <a:rPr lang="en-US" baseline="30000" dirty="0"/>
              <a:t> </a:t>
            </a:r>
            <a:r>
              <a:rPr lang="en-US" dirty="0"/>
              <a:t>The product covers hospital stays of more than 24 h with a cost ceiling of 15,000 rupees (approximately 175 US$). Covered expenses range from room charges, doctor’s visits, drugs, operations, and pregnancy care to transportation costs. </a:t>
            </a:r>
          </a:p>
          <a:p>
            <a:endParaRPr lang="en-US" dirty="0"/>
          </a:p>
          <a:p>
            <a:pPr marL="285750" indent="-285750">
              <a:buFont typeface="Wingdings" panose="05000000000000000000" pitchFamily="2" charset="2"/>
              <a:buChar char="Ø"/>
            </a:pPr>
            <a:r>
              <a:rPr lang="en-US" dirty="0"/>
              <a:t>Also accidents leading to death or permanent disability are covered up to 15,000 rupees. Costs of hospitalization are reimbursed after contacting the MFI field officer and submitting bills along with other relevant documents.</a:t>
            </a:r>
          </a:p>
          <a:p>
            <a:endParaRPr lang="en-US" dirty="0"/>
          </a:p>
          <a:p>
            <a:pPr marL="285750" indent="-285750">
              <a:buFont typeface="Wingdings" panose="05000000000000000000" pitchFamily="2" charset="2"/>
              <a:buChar char="Ø"/>
            </a:pPr>
            <a:r>
              <a:rPr lang="en-US" dirty="0"/>
              <a:t> Similarly, claims after death or disability can be submitted to the MFI field officer. </a:t>
            </a:r>
          </a:p>
          <a:p>
            <a:endParaRPr lang="en-US" dirty="0"/>
          </a:p>
          <a:p>
            <a:pPr marL="285750" indent="-285750">
              <a:buFont typeface="Wingdings" panose="05000000000000000000" pitchFamily="2" charset="2"/>
              <a:buChar char="Ø"/>
            </a:pPr>
            <a:r>
              <a:rPr lang="en-US" dirty="0"/>
              <a:t>NRSP aims at settling all claims within 15 days.</a:t>
            </a:r>
          </a:p>
          <a:p>
            <a:endParaRPr lang="en-US" dirty="0"/>
          </a:p>
        </p:txBody>
      </p:sp>
    </p:spTree>
    <p:extLst>
      <p:ext uri="{BB962C8B-B14F-4D97-AF65-F5344CB8AC3E}">
        <p14:creationId xmlns:p14="http://schemas.microsoft.com/office/powerpoint/2010/main" val="1598864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0709" y="1113531"/>
            <a:ext cx="9586175" cy="4448397"/>
          </a:xfrm>
          <a:prstGeom prst="rect">
            <a:avLst/>
          </a:prstGeom>
        </p:spPr>
        <p:txBody>
          <a:bodyPr wrap="square">
            <a:spAutoFit/>
          </a:bodyPr>
          <a:lstStyle/>
          <a:p>
            <a:pPr marL="124460" indent="73660" algn="just">
              <a:lnSpc>
                <a:spcPct val="115000"/>
              </a:lnSpc>
              <a:spcAft>
                <a:spcPts val="150"/>
              </a:spcAft>
            </a:pPr>
            <a:r>
              <a:rPr lang="en-US" sz="3200" b="1" dirty="0">
                <a:latin typeface="Times New Roman" panose="02020603050405020304" pitchFamily="18" charset="0"/>
                <a:cs typeface="Times New Roman" panose="02020603050405020304" pitchFamily="18" charset="0"/>
              </a:rPr>
              <a:t>NRSP’s micro insurance innovation</a:t>
            </a:r>
          </a:p>
          <a:p>
            <a:pPr marL="124460" indent="73660" algn="just">
              <a:lnSpc>
                <a:spcPct val="115000"/>
              </a:lnSpc>
              <a:spcAft>
                <a:spcPts val="150"/>
              </a:spcAft>
            </a:pPr>
            <a:endParaRPr lang="en-US" dirty="0">
              <a:solidFill>
                <a:srgbClr val="000000"/>
              </a:solidFill>
              <a:latin typeface="Times New Roman" panose="02020603050405020304" pitchFamily="18" charset="0"/>
              <a:ea typeface="Times New Roman" panose="02020603050405020304" pitchFamily="18" charset="0"/>
            </a:endParaRPr>
          </a:p>
          <a:p>
            <a:pPr marL="124460" indent="73660" algn="just">
              <a:lnSpc>
                <a:spcPct val="115000"/>
              </a:lnSpc>
              <a:spcAft>
                <a:spcPts val="150"/>
              </a:spcAft>
            </a:pPr>
            <a:endParaRPr lang="en-US" dirty="0">
              <a:solidFill>
                <a:srgbClr val="000000"/>
              </a:solidFill>
              <a:effectLst/>
              <a:latin typeface="Times New Roman" panose="02020603050405020304" pitchFamily="18" charset="0"/>
              <a:ea typeface="Times New Roman" panose="02020603050405020304" pitchFamily="18" charset="0"/>
            </a:endParaRPr>
          </a:p>
          <a:p>
            <a:pPr marL="410210" indent="-285750" algn="just">
              <a:lnSpc>
                <a:spcPct val="150000"/>
              </a:lnSpc>
              <a:spcAft>
                <a:spcPts val="150"/>
              </a:spcAft>
              <a:buFont typeface="Wingdings" panose="05000000000000000000" pitchFamily="2" charset="2"/>
              <a:buChar char="Ø"/>
            </a:pPr>
            <a:r>
              <a:rPr lang="en-US" dirty="0">
                <a:solidFill>
                  <a:srgbClr val="000000"/>
                </a:solidFill>
                <a:effectLst/>
                <a:latin typeface="Times New Roman" panose="02020603050405020304" pitchFamily="18" charset="0"/>
                <a:ea typeface="Times New Roman" panose="02020603050405020304" pitchFamily="18" charset="0"/>
              </a:rPr>
              <a:t>Responding to the vulnerability of their clients, NRSP in 2009 introduced two components additional to the mandatory insurance as part of an experiment.</a:t>
            </a:r>
            <a:r>
              <a:rPr lang="en-US" baseline="30000" dirty="0">
                <a:solidFill>
                  <a:srgbClr val="0080AC"/>
                </a:solidFill>
                <a:effectLst/>
                <a:latin typeface="Times New Roman" panose="02020603050405020304" pitchFamily="18" charset="0"/>
                <a:ea typeface="Times New Roman" panose="02020603050405020304" pitchFamily="18" charset="0"/>
              </a:rPr>
              <a:t> </a:t>
            </a:r>
            <a:r>
              <a:rPr lang="en-US" dirty="0">
                <a:solidFill>
                  <a:srgbClr val="000000"/>
                </a:solidFill>
                <a:effectLst/>
                <a:latin typeface="Times New Roman" panose="02020603050405020304" pitchFamily="18" charset="0"/>
                <a:ea typeface="Times New Roman" panose="02020603050405020304" pitchFamily="18" charset="0"/>
              </a:rPr>
              <a:t>In randomly selected treatment branch offices only, additional household members (adult children of the client and other minor or adult household members e.g. aunts, cousins, parents) are offered a voluntary insurance for a premium of 100 rupees (approximately 1 US$) per adult and year.</a:t>
            </a:r>
            <a:r>
              <a:rPr lang="en-US" baseline="30000" dirty="0">
                <a:solidFill>
                  <a:srgbClr val="0080AC"/>
                </a:solidFill>
                <a:effectLst/>
                <a:latin typeface="Times New Roman" panose="02020603050405020304" pitchFamily="18" charset="0"/>
                <a:ea typeface="Times New Roman" panose="02020603050405020304" pitchFamily="18" charset="0"/>
              </a:rPr>
              <a:t> </a:t>
            </a:r>
            <a:r>
              <a:rPr lang="en-US" dirty="0">
                <a:solidFill>
                  <a:srgbClr val="000000"/>
                </a:solidFill>
                <a:effectLst/>
                <a:latin typeface="Times New Roman" panose="02020603050405020304" pitchFamily="18" charset="0"/>
                <a:ea typeface="Times New Roman" panose="02020603050405020304" pitchFamily="18" charset="0"/>
              </a:rPr>
              <a:t>Second, clients are visited monthly and asked whether they had incurred any medical costs and whether they needed assistance with claim.</a:t>
            </a:r>
          </a:p>
          <a:p>
            <a:pPr marL="124460" indent="73660" algn="just">
              <a:lnSpc>
                <a:spcPct val="115000"/>
              </a:lnSpc>
              <a:spcAft>
                <a:spcPts val="150"/>
              </a:spcAft>
            </a:pPr>
            <a:endParaRPr lang="en-US" sz="8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291630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2124" y="399246"/>
            <a:ext cx="9736428" cy="2597634"/>
          </a:xfrm>
          <a:prstGeom prst="rect">
            <a:avLst/>
          </a:prstGeom>
        </p:spPr>
        <p:txBody>
          <a:bodyPr wrap="square">
            <a:spAutoFit/>
          </a:bodyPr>
          <a:lstStyle/>
          <a:p>
            <a:pPr marL="130810" indent="-6350">
              <a:lnSpc>
                <a:spcPct val="140000"/>
              </a:lnSpc>
              <a:spcAft>
                <a:spcPts val="1170"/>
              </a:spcAft>
            </a:pPr>
            <a:r>
              <a:rPr lang="en-US" sz="3200" b="1" dirty="0">
                <a:solidFill>
                  <a:srgbClr val="000000"/>
                </a:solidFill>
                <a:effectLst/>
                <a:latin typeface="Times New Roman" panose="02020603050405020304" pitchFamily="18" charset="0"/>
                <a:ea typeface="Times New Roman" panose="02020603050405020304" pitchFamily="18" charset="0"/>
              </a:rPr>
              <a:t>Data collection</a:t>
            </a:r>
          </a:p>
          <a:p>
            <a:r>
              <a:rPr lang="en-US" dirty="0">
                <a:solidFill>
                  <a:srgbClr val="000000"/>
                </a:solidFill>
                <a:effectLst/>
                <a:latin typeface="Times New Roman" panose="02020603050405020304" pitchFamily="18" charset="0"/>
                <a:ea typeface="Times New Roman" panose="02020603050405020304" pitchFamily="18" charset="0"/>
              </a:rPr>
              <a:t>The sample consists of all clients of the 13 branch offices whose credit appraisals have been conducted in September/October 2009. Thus, the complete client cohort of 2 months and their households are included in the study: 777 households in four control and 1320 in nine treatment branches</a:t>
            </a:r>
          </a:p>
          <a:p>
            <a:endParaRPr lang="en-US" dirty="0">
              <a:solidFill>
                <a:srgbClr val="000000"/>
              </a:solidFill>
              <a:latin typeface="Times New Roman" panose="02020603050405020304" pitchFamily="18" charset="0"/>
              <a:ea typeface="Times New Roman" panose="02020603050405020304" pitchFamily="18" charset="0"/>
            </a:endParaRPr>
          </a:p>
          <a:p>
            <a:endParaRPr lang="en-US" dirty="0">
              <a:solidFill>
                <a:srgbClr val="000000"/>
              </a:solidFill>
              <a:effectLst/>
              <a:latin typeface="Times New Roman" panose="02020603050405020304" pitchFamily="18" charset="0"/>
              <a:ea typeface="Times New Roman" panose="02020603050405020304" pitchFamily="18" charset="0"/>
            </a:endParaRPr>
          </a:p>
          <a:p>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374851563"/>
              </p:ext>
            </p:extLst>
          </p:nvPr>
        </p:nvGraphicFramePr>
        <p:xfrm>
          <a:off x="862885" y="2520123"/>
          <a:ext cx="7962690" cy="3958328"/>
        </p:xfrm>
        <a:graphic>
          <a:graphicData uri="http://schemas.openxmlformats.org/drawingml/2006/table">
            <a:tbl>
              <a:tblPr firstRow="1" firstCol="1" bandRow="1">
                <a:tableStyleId>{5C22544A-7EE6-4342-B048-85BDC9FD1C3A}</a:tableStyleId>
              </a:tblPr>
              <a:tblGrid>
                <a:gridCol w="2446985">
                  <a:extLst>
                    <a:ext uri="{9D8B030D-6E8A-4147-A177-3AD203B41FA5}">
                      <a16:colId xmlns:a16="http://schemas.microsoft.com/office/drawing/2014/main" val="20000"/>
                    </a:ext>
                  </a:extLst>
                </a:gridCol>
                <a:gridCol w="2099257">
                  <a:extLst>
                    <a:ext uri="{9D8B030D-6E8A-4147-A177-3AD203B41FA5}">
                      <a16:colId xmlns:a16="http://schemas.microsoft.com/office/drawing/2014/main" val="20001"/>
                    </a:ext>
                  </a:extLst>
                </a:gridCol>
                <a:gridCol w="1944709">
                  <a:extLst>
                    <a:ext uri="{9D8B030D-6E8A-4147-A177-3AD203B41FA5}">
                      <a16:colId xmlns:a16="http://schemas.microsoft.com/office/drawing/2014/main" val="20002"/>
                    </a:ext>
                  </a:extLst>
                </a:gridCol>
                <a:gridCol w="1471739">
                  <a:extLst>
                    <a:ext uri="{9D8B030D-6E8A-4147-A177-3AD203B41FA5}">
                      <a16:colId xmlns:a16="http://schemas.microsoft.com/office/drawing/2014/main" val="20003"/>
                    </a:ext>
                  </a:extLst>
                </a:gridCol>
              </a:tblGrid>
              <a:tr h="463187">
                <a:tc>
                  <a:txBody>
                    <a:bodyPr/>
                    <a:lstStyle/>
                    <a:p>
                      <a:pPr marL="78740" indent="145415" algn="l">
                        <a:lnSpc>
                          <a:spcPct val="115000"/>
                        </a:lnSpc>
                        <a:spcAft>
                          <a:spcPts val="0"/>
                        </a:spcAft>
                      </a:pPr>
                      <a:r>
                        <a:rPr lang="en-US" sz="1400" dirty="0">
                          <a:effectLst/>
                        </a:rPr>
                        <a:t>Branch name  </a:t>
                      </a:r>
                      <a:endPar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0" marB="0"/>
                </a:tc>
                <a:tc>
                  <a:txBody>
                    <a:bodyPr/>
                    <a:lstStyle/>
                    <a:p>
                      <a:pPr marR="111760" indent="145415" algn="l">
                        <a:lnSpc>
                          <a:spcPct val="115000"/>
                        </a:lnSpc>
                        <a:spcAft>
                          <a:spcPts val="0"/>
                        </a:spcAft>
                      </a:pPr>
                      <a:r>
                        <a:rPr lang="en-US" sz="1400">
                          <a:effectLst/>
                        </a:rPr>
                        <a:t>Treatment status</a:t>
                      </a:r>
                      <a:endPar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0" marB="0"/>
                </a:tc>
                <a:tc>
                  <a:txBody>
                    <a:bodyPr/>
                    <a:lstStyle/>
                    <a:p>
                      <a:pPr indent="145415" algn="l">
                        <a:lnSpc>
                          <a:spcPct val="115000"/>
                        </a:lnSpc>
                        <a:spcAft>
                          <a:spcPts val="0"/>
                        </a:spcAft>
                      </a:pPr>
                      <a:r>
                        <a:rPr lang="en-US" sz="1400">
                          <a:effectLst/>
                        </a:rPr>
                        <a:t>Number of households</a:t>
                      </a:r>
                      <a:endPar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0" marB="0"/>
                </a:tc>
                <a:tc>
                  <a:txBody>
                    <a:bodyPr/>
                    <a:lstStyle/>
                    <a:p>
                      <a:pPr marL="19685" indent="145415" algn="l">
                        <a:lnSpc>
                          <a:spcPct val="115000"/>
                        </a:lnSpc>
                        <a:spcAft>
                          <a:spcPts val="0"/>
                        </a:spcAft>
                      </a:pPr>
                      <a:r>
                        <a:rPr lang="en-US" sz="1400">
                          <a:effectLst/>
                        </a:rPr>
                        <a:t>Number of individuals</a:t>
                      </a:r>
                      <a:endPar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0" marB="0"/>
                </a:tc>
                <a:extLst>
                  <a:ext uri="{0D108BD9-81ED-4DB2-BD59-A6C34878D82A}">
                    <a16:rowId xmlns:a16="http://schemas.microsoft.com/office/drawing/2014/main" val="10000"/>
                  </a:ext>
                </a:extLst>
              </a:tr>
              <a:tr h="244564">
                <a:tc>
                  <a:txBody>
                    <a:bodyPr/>
                    <a:lstStyle/>
                    <a:p>
                      <a:pPr marL="78740" indent="145415" algn="l">
                        <a:lnSpc>
                          <a:spcPct val="115000"/>
                        </a:lnSpc>
                        <a:spcAft>
                          <a:spcPts val="0"/>
                        </a:spcAft>
                      </a:pPr>
                      <a:r>
                        <a:rPr lang="en-US" sz="1400" dirty="0" err="1">
                          <a:effectLst/>
                        </a:rPr>
                        <a:t>Garhi</a:t>
                      </a:r>
                      <a:r>
                        <a:rPr lang="en-US" sz="1400" dirty="0">
                          <a:effectLst/>
                        </a:rPr>
                        <a:t> </a:t>
                      </a:r>
                      <a:r>
                        <a:rPr lang="en-US" sz="1400" dirty="0" err="1">
                          <a:effectLst/>
                        </a:rPr>
                        <a:t>Khata</a:t>
                      </a:r>
                      <a:r>
                        <a:rPr lang="en-US" sz="1400" dirty="0">
                          <a:effectLst/>
                        </a:rPr>
                        <a:t>  </a:t>
                      </a:r>
                      <a:endPar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0" marB="0"/>
                </a:tc>
                <a:tc>
                  <a:txBody>
                    <a:bodyPr/>
                    <a:lstStyle/>
                    <a:p>
                      <a:pPr indent="145415" algn="l">
                        <a:lnSpc>
                          <a:spcPct val="115000"/>
                        </a:lnSpc>
                        <a:spcAft>
                          <a:spcPts val="0"/>
                        </a:spcAft>
                      </a:pPr>
                      <a:r>
                        <a:rPr lang="en-US" sz="1400">
                          <a:effectLst/>
                        </a:rPr>
                        <a:t>Treated  </a:t>
                      </a:r>
                      <a:endPar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0" marB="0"/>
                </a:tc>
                <a:tc>
                  <a:txBody>
                    <a:bodyPr/>
                    <a:lstStyle/>
                    <a:p>
                      <a:pPr marL="48895" indent="145415" algn="l">
                        <a:lnSpc>
                          <a:spcPct val="115000"/>
                        </a:lnSpc>
                        <a:spcAft>
                          <a:spcPts val="0"/>
                        </a:spcAft>
                      </a:pPr>
                      <a:r>
                        <a:rPr lang="en-US" sz="1400">
                          <a:effectLst/>
                        </a:rPr>
                        <a:t>138  </a:t>
                      </a:r>
                      <a:endPar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0" marB="0"/>
                </a:tc>
                <a:tc>
                  <a:txBody>
                    <a:bodyPr/>
                    <a:lstStyle/>
                    <a:p>
                      <a:pPr marL="117475" indent="145415" algn="l">
                        <a:lnSpc>
                          <a:spcPct val="115000"/>
                        </a:lnSpc>
                        <a:spcAft>
                          <a:spcPts val="0"/>
                        </a:spcAft>
                      </a:pPr>
                      <a:r>
                        <a:rPr lang="en-US" sz="1400" dirty="0">
                          <a:effectLst/>
                        </a:rPr>
                        <a:t>841</a:t>
                      </a:r>
                      <a:endPar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0" marB="0"/>
                </a:tc>
                <a:extLst>
                  <a:ext uri="{0D108BD9-81ED-4DB2-BD59-A6C34878D82A}">
                    <a16:rowId xmlns:a16="http://schemas.microsoft.com/office/drawing/2014/main" val="10001"/>
                  </a:ext>
                </a:extLst>
              </a:tr>
              <a:tr h="244564">
                <a:tc>
                  <a:txBody>
                    <a:bodyPr/>
                    <a:lstStyle/>
                    <a:p>
                      <a:pPr marL="78740" indent="145415" algn="l">
                        <a:lnSpc>
                          <a:spcPct val="115000"/>
                        </a:lnSpc>
                        <a:spcAft>
                          <a:spcPts val="0"/>
                        </a:spcAft>
                      </a:pPr>
                      <a:r>
                        <a:rPr lang="en-US" sz="1400" dirty="0" err="1">
                          <a:effectLst/>
                        </a:rPr>
                        <a:t>Gulshan</a:t>
                      </a:r>
                      <a:r>
                        <a:rPr lang="en-US" sz="1400" dirty="0">
                          <a:effectLst/>
                        </a:rPr>
                        <a:t> e Hali  </a:t>
                      </a:r>
                      <a:endPar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0" marB="0"/>
                </a:tc>
                <a:tc>
                  <a:txBody>
                    <a:bodyPr/>
                    <a:lstStyle/>
                    <a:p>
                      <a:pPr indent="145415" algn="l">
                        <a:lnSpc>
                          <a:spcPct val="115000"/>
                        </a:lnSpc>
                        <a:spcAft>
                          <a:spcPts val="0"/>
                        </a:spcAft>
                      </a:pPr>
                      <a:r>
                        <a:rPr lang="en-US" sz="1400">
                          <a:effectLst/>
                        </a:rPr>
                        <a:t>Control  </a:t>
                      </a:r>
                      <a:endPar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0" marB="0"/>
                </a:tc>
                <a:tc>
                  <a:txBody>
                    <a:bodyPr/>
                    <a:lstStyle/>
                    <a:p>
                      <a:pPr marL="48895" indent="145415" algn="l">
                        <a:lnSpc>
                          <a:spcPct val="115000"/>
                        </a:lnSpc>
                        <a:spcAft>
                          <a:spcPts val="0"/>
                        </a:spcAft>
                      </a:pPr>
                      <a:r>
                        <a:rPr lang="en-US" sz="1400">
                          <a:effectLst/>
                        </a:rPr>
                        <a:t>258  </a:t>
                      </a:r>
                      <a:endPar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0" marB="0"/>
                </a:tc>
                <a:tc>
                  <a:txBody>
                    <a:bodyPr/>
                    <a:lstStyle/>
                    <a:p>
                      <a:pPr marL="68580" indent="145415" algn="l">
                        <a:lnSpc>
                          <a:spcPct val="115000"/>
                        </a:lnSpc>
                        <a:spcAft>
                          <a:spcPts val="0"/>
                        </a:spcAft>
                      </a:pPr>
                      <a:r>
                        <a:rPr lang="en-US" sz="1400">
                          <a:effectLst/>
                        </a:rPr>
                        <a:t>1512</a:t>
                      </a:r>
                      <a:endPar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0" marB="0"/>
                </a:tc>
                <a:extLst>
                  <a:ext uri="{0D108BD9-81ED-4DB2-BD59-A6C34878D82A}">
                    <a16:rowId xmlns:a16="http://schemas.microsoft.com/office/drawing/2014/main" val="10002"/>
                  </a:ext>
                </a:extLst>
              </a:tr>
              <a:tr h="244564">
                <a:tc>
                  <a:txBody>
                    <a:bodyPr/>
                    <a:lstStyle/>
                    <a:p>
                      <a:pPr marL="78740" indent="145415" algn="l">
                        <a:lnSpc>
                          <a:spcPct val="115000"/>
                        </a:lnSpc>
                        <a:spcAft>
                          <a:spcPts val="0"/>
                        </a:spcAft>
                      </a:pPr>
                      <a:r>
                        <a:rPr lang="en-US" sz="1400" dirty="0" err="1">
                          <a:effectLst/>
                        </a:rPr>
                        <a:t>Hussainabad</a:t>
                      </a:r>
                      <a:r>
                        <a:rPr lang="en-US" sz="1400" dirty="0">
                          <a:effectLst/>
                        </a:rPr>
                        <a:t>  </a:t>
                      </a:r>
                      <a:endPar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0" marB="0"/>
                </a:tc>
                <a:tc>
                  <a:txBody>
                    <a:bodyPr/>
                    <a:lstStyle/>
                    <a:p>
                      <a:pPr indent="145415" algn="l">
                        <a:lnSpc>
                          <a:spcPct val="115000"/>
                        </a:lnSpc>
                        <a:spcAft>
                          <a:spcPts val="0"/>
                        </a:spcAft>
                      </a:pPr>
                      <a:r>
                        <a:rPr lang="en-US" sz="1400" dirty="0">
                          <a:effectLst/>
                        </a:rPr>
                        <a:t>Treated  </a:t>
                      </a:r>
                      <a:endPar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0" marB="0"/>
                </a:tc>
                <a:tc>
                  <a:txBody>
                    <a:bodyPr/>
                    <a:lstStyle/>
                    <a:p>
                      <a:pPr marL="97790" indent="145415" algn="l">
                        <a:lnSpc>
                          <a:spcPct val="115000"/>
                        </a:lnSpc>
                        <a:spcAft>
                          <a:spcPts val="0"/>
                        </a:spcAft>
                      </a:pPr>
                      <a:r>
                        <a:rPr lang="en-US" sz="1400">
                          <a:effectLst/>
                        </a:rPr>
                        <a:t>96  </a:t>
                      </a:r>
                      <a:endPar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0" marB="0"/>
                </a:tc>
                <a:tc>
                  <a:txBody>
                    <a:bodyPr/>
                    <a:lstStyle/>
                    <a:p>
                      <a:pPr marL="117475" indent="145415" algn="l">
                        <a:lnSpc>
                          <a:spcPct val="115000"/>
                        </a:lnSpc>
                        <a:spcAft>
                          <a:spcPts val="0"/>
                        </a:spcAft>
                      </a:pPr>
                      <a:r>
                        <a:rPr lang="en-US" sz="1400">
                          <a:effectLst/>
                        </a:rPr>
                        <a:t>587</a:t>
                      </a:r>
                      <a:endPar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0" marB="0"/>
                </a:tc>
                <a:extLst>
                  <a:ext uri="{0D108BD9-81ED-4DB2-BD59-A6C34878D82A}">
                    <a16:rowId xmlns:a16="http://schemas.microsoft.com/office/drawing/2014/main" val="10003"/>
                  </a:ext>
                </a:extLst>
              </a:tr>
              <a:tr h="244564">
                <a:tc>
                  <a:txBody>
                    <a:bodyPr/>
                    <a:lstStyle/>
                    <a:p>
                      <a:pPr marL="78740" indent="145415" algn="l">
                        <a:lnSpc>
                          <a:spcPct val="115000"/>
                        </a:lnSpc>
                        <a:spcAft>
                          <a:spcPts val="0"/>
                        </a:spcAft>
                      </a:pPr>
                      <a:r>
                        <a:rPr lang="en-US" sz="1400">
                          <a:effectLst/>
                        </a:rPr>
                        <a:t>Islamabad  </a:t>
                      </a:r>
                      <a:endPar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0" marB="0"/>
                </a:tc>
                <a:tc>
                  <a:txBody>
                    <a:bodyPr/>
                    <a:lstStyle/>
                    <a:p>
                      <a:pPr indent="145415" algn="l">
                        <a:lnSpc>
                          <a:spcPct val="115000"/>
                        </a:lnSpc>
                        <a:spcAft>
                          <a:spcPts val="0"/>
                        </a:spcAft>
                      </a:pPr>
                      <a:r>
                        <a:rPr lang="en-US" sz="1400" dirty="0">
                          <a:effectLst/>
                        </a:rPr>
                        <a:t>Treated  </a:t>
                      </a:r>
                      <a:endPar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0" marB="0"/>
                </a:tc>
                <a:tc>
                  <a:txBody>
                    <a:bodyPr/>
                    <a:lstStyle/>
                    <a:p>
                      <a:pPr marL="48895" indent="145415" algn="l">
                        <a:lnSpc>
                          <a:spcPct val="115000"/>
                        </a:lnSpc>
                        <a:spcAft>
                          <a:spcPts val="0"/>
                        </a:spcAft>
                      </a:pPr>
                      <a:r>
                        <a:rPr lang="en-US" sz="1400">
                          <a:effectLst/>
                        </a:rPr>
                        <a:t>153  </a:t>
                      </a:r>
                      <a:endPar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0" marB="0"/>
                </a:tc>
                <a:tc>
                  <a:txBody>
                    <a:bodyPr/>
                    <a:lstStyle/>
                    <a:p>
                      <a:pPr marL="117475" indent="145415" algn="l">
                        <a:lnSpc>
                          <a:spcPct val="115000"/>
                        </a:lnSpc>
                        <a:spcAft>
                          <a:spcPts val="0"/>
                        </a:spcAft>
                      </a:pPr>
                      <a:r>
                        <a:rPr lang="en-US" sz="1400">
                          <a:effectLst/>
                        </a:rPr>
                        <a:t>908</a:t>
                      </a:r>
                      <a:endPar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0" marB="0"/>
                </a:tc>
                <a:extLst>
                  <a:ext uri="{0D108BD9-81ED-4DB2-BD59-A6C34878D82A}">
                    <a16:rowId xmlns:a16="http://schemas.microsoft.com/office/drawing/2014/main" val="10004"/>
                  </a:ext>
                </a:extLst>
              </a:tr>
              <a:tr h="244564">
                <a:tc>
                  <a:txBody>
                    <a:bodyPr/>
                    <a:lstStyle/>
                    <a:p>
                      <a:pPr marL="78740" indent="145415" algn="l">
                        <a:lnSpc>
                          <a:spcPct val="115000"/>
                        </a:lnSpc>
                        <a:spcAft>
                          <a:spcPts val="0"/>
                        </a:spcAft>
                      </a:pPr>
                      <a:r>
                        <a:rPr lang="en-US" sz="1400">
                          <a:effectLst/>
                        </a:rPr>
                        <a:t>Islamia Colony  </a:t>
                      </a:r>
                      <a:endPar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0" marB="0"/>
                </a:tc>
                <a:tc>
                  <a:txBody>
                    <a:bodyPr/>
                    <a:lstStyle/>
                    <a:p>
                      <a:pPr indent="145415" algn="l">
                        <a:lnSpc>
                          <a:spcPct val="115000"/>
                        </a:lnSpc>
                        <a:spcAft>
                          <a:spcPts val="0"/>
                        </a:spcAft>
                      </a:pPr>
                      <a:r>
                        <a:rPr lang="en-US" sz="1400" dirty="0">
                          <a:effectLst/>
                        </a:rPr>
                        <a:t>Control  </a:t>
                      </a:r>
                      <a:endPar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0" marB="0"/>
                </a:tc>
                <a:tc>
                  <a:txBody>
                    <a:bodyPr/>
                    <a:lstStyle/>
                    <a:p>
                      <a:pPr marL="48895" indent="145415" algn="l">
                        <a:lnSpc>
                          <a:spcPct val="115000"/>
                        </a:lnSpc>
                        <a:spcAft>
                          <a:spcPts val="0"/>
                        </a:spcAft>
                      </a:pPr>
                      <a:r>
                        <a:rPr lang="en-US" sz="1400">
                          <a:effectLst/>
                        </a:rPr>
                        <a:t>192  </a:t>
                      </a:r>
                      <a:endPar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0" marB="0"/>
                </a:tc>
                <a:tc>
                  <a:txBody>
                    <a:bodyPr/>
                    <a:lstStyle/>
                    <a:p>
                      <a:pPr marL="68580" indent="145415" algn="l">
                        <a:lnSpc>
                          <a:spcPct val="115000"/>
                        </a:lnSpc>
                        <a:spcAft>
                          <a:spcPts val="0"/>
                        </a:spcAft>
                      </a:pPr>
                      <a:r>
                        <a:rPr lang="en-US" sz="1400">
                          <a:effectLst/>
                        </a:rPr>
                        <a:t>1145</a:t>
                      </a:r>
                      <a:endPar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0" marB="0"/>
                </a:tc>
                <a:extLst>
                  <a:ext uri="{0D108BD9-81ED-4DB2-BD59-A6C34878D82A}">
                    <a16:rowId xmlns:a16="http://schemas.microsoft.com/office/drawing/2014/main" val="10005"/>
                  </a:ext>
                </a:extLst>
              </a:tr>
              <a:tr h="244564">
                <a:tc>
                  <a:txBody>
                    <a:bodyPr/>
                    <a:lstStyle/>
                    <a:p>
                      <a:pPr marL="78740" indent="145415" algn="l">
                        <a:lnSpc>
                          <a:spcPct val="115000"/>
                        </a:lnSpc>
                        <a:spcAft>
                          <a:spcPts val="0"/>
                        </a:spcAft>
                      </a:pPr>
                      <a:r>
                        <a:rPr lang="en-US" sz="1400">
                          <a:effectLst/>
                        </a:rPr>
                        <a:t>Kotri-1  </a:t>
                      </a:r>
                      <a:endPar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0" marB="0"/>
                </a:tc>
                <a:tc>
                  <a:txBody>
                    <a:bodyPr/>
                    <a:lstStyle/>
                    <a:p>
                      <a:pPr indent="145415" algn="l">
                        <a:lnSpc>
                          <a:spcPct val="115000"/>
                        </a:lnSpc>
                        <a:spcAft>
                          <a:spcPts val="0"/>
                        </a:spcAft>
                      </a:pPr>
                      <a:r>
                        <a:rPr lang="en-US" sz="1400">
                          <a:effectLst/>
                        </a:rPr>
                        <a:t>Treated  </a:t>
                      </a:r>
                      <a:endPar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0" marB="0"/>
                </a:tc>
                <a:tc>
                  <a:txBody>
                    <a:bodyPr/>
                    <a:lstStyle/>
                    <a:p>
                      <a:pPr marL="48895" indent="145415" algn="l">
                        <a:lnSpc>
                          <a:spcPct val="115000"/>
                        </a:lnSpc>
                        <a:spcAft>
                          <a:spcPts val="0"/>
                        </a:spcAft>
                      </a:pPr>
                      <a:r>
                        <a:rPr lang="en-US" sz="1400" dirty="0">
                          <a:effectLst/>
                        </a:rPr>
                        <a:t>198  </a:t>
                      </a:r>
                      <a:endPar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0" marB="0"/>
                </a:tc>
                <a:tc>
                  <a:txBody>
                    <a:bodyPr/>
                    <a:lstStyle/>
                    <a:p>
                      <a:pPr marL="68580" indent="145415" algn="l">
                        <a:lnSpc>
                          <a:spcPct val="115000"/>
                        </a:lnSpc>
                        <a:spcAft>
                          <a:spcPts val="0"/>
                        </a:spcAft>
                      </a:pPr>
                      <a:r>
                        <a:rPr lang="en-US" sz="1400">
                          <a:effectLst/>
                        </a:rPr>
                        <a:t>1218</a:t>
                      </a:r>
                      <a:endPar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0" marB="0"/>
                </a:tc>
                <a:extLst>
                  <a:ext uri="{0D108BD9-81ED-4DB2-BD59-A6C34878D82A}">
                    <a16:rowId xmlns:a16="http://schemas.microsoft.com/office/drawing/2014/main" val="10006"/>
                  </a:ext>
                </a:extLst>
              </a:tr>
              <a:tr h="244564">
                <a:tc>
                  <a:txBody>
                    <a:bodyPr/>
                    <a:lstStyle/>
                    <a:p>
                      <a:pPr marL="78740" indent="145415" algn="l">
                        <a:lnSpc>
                          <a:spcPct val="115000"/>
                        </a:lnSpc>
                        <a:spcAft>
                          <a:spcPts val="0"/>
                        </a:spcAft>
                      </a:pPr>
                      <a:r>
                        <a:rPr lang="en-US" sz="1400">
                          <a:effectLst/>
                        </a:rPr>
                        <a:t>Kotri-2  </a:t>
                      </a:r>
                      <a:endPar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0" marB="0"/>
                </a:tc>
                <a:tc>
                  <a:txBody>
                    <a:bodyPr/>
                    <a:lstStyle/>
                    <a:p>
                      <a:pPr indent="145415" algn="l">
                        <a:lnSpc>
                          <a:spcPct val="115000"/>
                        </a:lnSpc>
                        <a:spcAft>
                          <a:spcPts val="0"/>
                        </a:spcAft>
                      </a:pPr>
                      <a:r>
                        <a:rPr lang="en-US" sz="1400">
                          <a:effectLst/>
                        </a:rPr>
                        <a:t>Control  </a:t>
                      </a:r>
                      <a:endPar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0" marB="0"/>
                </a:tc>
                <a:tc>
                  <a:txBody>
                    <a:bodyPr/>
                    <a:lstStyle/>
                    <a:p>
                      <a:pPr marL="48895" indent="145415" algn="l">
                        <a:lnSpc>
                          <a:spcPct val="115000"/>
                        </a:lnSpc>
                        <a:spcAft>
                          <a:spcPts val="0"/>
                        </a:spcAft>
                      </a:pPr>
                      <a:r>
                        <a:rPr lang="en-US" sz="1400" dirty="0">
                          <a:effectLst/>
                        </a:rPr>
                        <a:t>141  </a:t>
                      </a:r>
                      <a:endPar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0" marB="0"/>
                </a:tc>
                <a:tc>
                  <a:txBody>
                    <a:bodyPr/>
                    <a:lstStyle/>
                    <a:p>
                      <a:pPr marL="117475" indent="145415" algn="l">
                        <a:lnSpc>
                          <a:spcPct val="115000"/>
                        </a:lnSpc>
                        <a:spcAft>
                          <a:spcPts val="0"/>
                        </a:spcAft>
                      </a:pPr>
                      <a:r>
                        <a:rPr lang="en-US" sz="1400">
                          <a:effectLst/>
                        </a:rPr>
                        <a:t>874</a:t>
                      </a:r>
                      <a:endPar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0" marB="0"/>
                </a:tc>
                <a:extLst>
                  <a:ext uri="{0D108BD9-81ED-4DB2-BD59-A6C34878D82A}">
                    <a16:rowId xmlns:a16="http://schemas.microsoft.com/office/drawing/2014/main" val="10007"/>
                  </a:ext>
                </a:extLst>
              </a:tr>
              <a:tr h="244564">
                <a:tc>
                  <a:txBody>
                    <a:bodyPr/>
                    <a:lstStyle/>
                    <a:p>
                      <a:pPr marL="78740" indent="145415" algn="l">
                        <a:lnSpc>
                          <a:spcPct val="115000"/>
                        </a:lnSpc>
                        <a:spcAft>
                          <a:spcPts val="0"/>
                        </a:spcAft>
                      </a:pPr>
                      <a:r>
                        <a:rPr lang="en-US" sz="1400">
                          <a:effectLst/>
                        </a:rPr>
                        <a:t>Latifabad-12  </a:t>
                      </a:r>
                      <a:endPar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0" marB="0"/>
                </a:tc>
                <a:tc>
                  <a:txBody>
                    <a:bodyPr/>
                    <a:lstStyle/>
                    <a:p>
                      <a:pPr indent="145415" algn="l">
                        <a:lnSpc>
                          <a:spcPct val="115000"/>
                        </a:lnSpc>
                        <a:spcAft>
                          <a:spcPts val="0"/>
                        </a:spcAft>
                      </a:pPr>
                      <a:r>
                        <a:rPr lang="en-US" sz="1400">
                          <a:effectLst/>
                        </a:rPr>
                        <a:t>Control  </a:t>
                      </a:r>
                      <a:endPar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0" marB="0"/>
                </a:tc>
                <a:tc>
                  <a:txBody>
                    <a:bodyPr/>
                    <a:lstStyle/>
                    <a:p>
                      <a:pPr marL="48895" indent="145415" algn="l">
                        <a:lnSpc>
                          <a:spcPct val="115000"/>
                        </a:lnSpc>
                        <a:spcAft>
                          <a:spcPts val="0"/>
                        </a:spcAft>
                      </a:pPr>
                      <a:r>
                        <a:rPr lang="en-US" sz="1400" dirty="0">
                          <a:effectLst/>
                        </a:rPr>
                        <a:t>186  </a:t>
                      </a:r>
                      <a:endPar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0" marB="0"/>
                </a:tc>
                <a:tc>
                  <a:txBody>
                    <a:bodyPr/>
                    <a:lstStyle/>
                    <a:p>
                      <a:pPr marL="68580" indent="145415" algn="l">
                        <a:lnSpc>
                          <a:spcPct val="115000"/>
                        </a:lnSpc>
                        <a:spcAft>
                          <a:spcPts val="0"/>
                        </a:spcAft>
                      </a:pPr>
                      <a:r>
                        <a:rPr lang="en-US" sz="1400">
                          <a:effectLst/>
                        </a:rPr>
                        <a:t>1222</a:t>
                      </a:r>
                      <a:endPar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0" marB="0"/>
                </a:tc>
                <a:extLst>
                  <a:ext uri="{0D108BD9-81ED-4DB2-BD59-A6C34878D82A}">
                    <a16:rowId xmlns:a16="http://schemas.microsoft.com/office/drawing/2014/main" val="10008"/>
                  </a:ext>
                </a:extLst>
              </a:tr>
              <a:tr h="244564">
                <a:tc>
                  <a:txBody>
                    <a:bodyPr/>
                    <a:lstStyle/>
                    <a:p>
                      <a:pPr marL="78740" indent="145415" algn="l">
                        <a:lnSpc>
                          <a:spcPct val="115000"/>
                        </a:lnSpc>
                        <a:spcAft>
                          <a:spcPts val="0"/>
                        </a:spcAft>
                      </a:pPr>
                      <a:r>
                        <a:rPr lang="en-US" sz="1400">
                          <a:effectLst/>
                        </a:rPr>
                        <a:t>Latifabad-5  </a:t>
                      </a:r>
                      <a:endPar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0" marB="0"/>
                </a:tc>
                <a:tc>
                  <a:txBody>
                    <a:bodyPr/>
                    <a:lstStyle/>
                    <a:p>
                      <a:pPr indent="145415" algn="l">
                        <a:lnSpc>
                          <a:spcPct val="115000"/>
                        </a:lnSpc>
                        <a:spcAft>
                          <a:spcPts val="0"/>
                        </a:spcAft>
                      </a:pPr>
                      <a:r>
                        <a:rPr lang="en-US" sz="1400">
                          <a:effectLst/>
                        </a:rPr>
                        <a:t>Treated  </a:t>
                      </a:r>
                      <a:endPar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0" marB="0"/>
                </a:tc>
                <a:tc>
                  <a:txBody>
                    <a:bodyPr/>
                    <a:lstStyle/>
                    <a:p>
                      <a:pPr marL="48895" indent="145415" algn="l">
                        <a:lnSpc>
                          <a:spcPct val="115000"/>
                        </a:lnSpc>
                        <a:spcAft>
                          <a:spcPts val="0"/>
                        </a:spcAft>
                      </a:pPr>
                      <a:r>
                        <a:rPr lang="en-US" sz="1400" dirty="0">
                          <a:effectLst/>
                        </a:rPr>
                        <a:t>147  </a:t>
                      </a:r>
                      <a:endPar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0" marB="0"/>
                </a:tc>
                <a:tc>
                  <a:txBody>
                    <a:bodyPr/>
                    <a:lstStyle/>
                    <a:p>
                      <a:pPr marL="117475" indent="145415" algn="l">
                        <a:lnSpc>
                          <a:spcPct val="115000"/>
                        </a:lnSpc>
                        <a:spcAft>
                          <a:spcPts val="0"/>
                        </a:spcAft>
                      </a:pPr>
                      <a:r>
                        <a:rPr lang="en-US" sz="1400">
                          <a:effectLst/>
                        </a:rPr>
                        <a:t>897</a:t>
                      </a:r>
                      <a:endPar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0" marB="0"/>
                </a:tc>
                <a:extLst>
                  <a:ext uri="{0D108BD9-81ED-4DB2-BD59-A6C34878D82A}">
                    <a16:rowId xmlns:a16="http://schemas.microsoft.com/office/drawing/2014/main" val="10009"/>
                  </a:ext>
                </a:extLst>
              </a:tr>
              <a:tr h="245747">
                <a:tc>
                  <a:txBody>
                    <a:bodyPr/>
                    <a:lstStyle/>
                    <a:p>
                      <a:pPr marL="78740" indent="145415" algn="l">
                        <a:lnSpc>
                          <a:spcPct val="115000"/>
                        </a:lnSpc>
                        <a:spcAft>
                          <a:spcPts val="0"/>
                        </a:spcAft>
                      </a:pPr>
                      <a:r>
                        <a:rPr lang="en-US" sz="1400">
                          <a:effectLst/>
                        </a:rPr>
                        <a:t>Liaqat Colony</a:t>
                      </a:r>
                      <a:endPar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0" marB="0"/>
                </a:tc>
                <a:tc>
                  <a:txBody>
                    <a:bodyPr/>
                    <a:lstStyle/>
                    <a:p>
                      <a:pPr indent="145415" algn="l">
                        <a:lnSpc>
                          <a:spcPct val="115000"/>
                        </a:lnSpc>
                        <a:spcAft>
                          <a:spcPts val="0"/>
                        </a:spcAft>
                      </a:pPr>
                      <a:r>
                        <a:rPr lang="en-US" sz="1400">
                          <a:effectLst/>
                        </a:rPr>
                        <a:t>Treated  </a:t>
                      </a:r>
                      <a:endPar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0" marB="0"/>
                </a:tc>
                <a:tc>
                  <a:txBody>
                    <a:bodyPr/>
                    <a:lstStyle/>
                    <a:p>
                      <a:pPr marL="48895" indent="145415" algn="l">
                        <a:lnSpc>
                          <a:spcPct val="115000"/>
                        </a:lnSpc>
                        <a:spcAft>
                          <a:spcPts val="0"/>
                        </a:spcAft>
                      </a:pPr>
                      <a:r>
                        <a:rPr lang="en-US" sz="1400">
                          <a:effectLst/>
                        </a:rPr>
                        <a:t>120  </a:t>
                      </a:r>
                      <a:endPar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0" marB="0"/>
                </a:tc>
                <a:tc>
                  <a:txBody>
                    <a:bodyPr/>
                    <a:lstStyle/>
                    <a:p>
                      <a:pPr marL="117475" indent="145415" algn="l">
                        <a:lnSpc>
                          <a:spcPct val="115000"/>
                        </a:lnSpc>
                        <a:spcAft>
                          <a:spcPts val="0"/>
                        </a:spcAft>
                      </a:pPr>
                      <a:r>
                        <a:rPr lang="en-US" sz="1400">
                          <a:effectLst/>
                        </a:rPr>
                        <a:t>723</a:t>
                      </a:r>
                      <a:endPar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0" marB="0"/>
                </a:tc>
                <a:extLst>
                  <a:ext uri="{0D108BD9-81ED-4DB2-BD59-A6C34878D82A}">
                    <a16:rowId xmlns:a16="http://schemas.microsoft.com/office/drawing/2014/main" val="10010"/>
                  </a:ext>
                </a:extLst>
              </a:tr>
              <a:tr h="244564">
                <a:tc>
                  <a:txBody>
                    <a:bodyPr/>
                    <a:lstStyle/>
                    <a:p>
                      <a:pPr marL="78740" indent="145415" algn="l">
                        <a:lnSpc>
                          <a:spcPct val="115000"/>
                        </a:lnSpc>
                        <a:spcAft>
                          <a:spcPts val="0"/>
                        </a:spcAft>
                      </a:pPr>
                      <a:r>
                        <a:rPr lang="en-US" sz="1400">
                          <a:effectLst/>
                        </a:rPr>
                        <a:t>Pathan Colony  </a:t>
                      </a:r>
                      <a:endPar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0" marB="0"/>
                </a:tc>
                <a:tc>
                  <a:txBody>
                    <a:bodyPr/>
                    <a:lstStyle/>
                    <a:p>
                      <a:pPr indent="145415" algn="l">
                        <a:lnSpc>
                          <a:spcPct val="115000"/>
                        </a:lnSpc>
                        <a:spcAft>
                          <a:spcPts val="0"/>
                        </a:spcAft>
                      </a:pPr>
                      <a:r>
                        <a:rPr lang="en-US" sz="1400">
                          <a:effectLst/>
                        </a:rPr>
                        <a:t>Treated  </a:t>
                      </a:r>
                      <a:endPar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0" marB="0"/>
                </a:tc>
                <a:tc>
                  <a:txBody>
                    <a:bodyPr/>
                    <a:lstStyle/>
                    <a:p>
                      <a:pPr marL="48895" indent="145415" algn="l">
                        <a:lnSpc>
                          <a:spcPct val="115000"/>
                        </a:lnSpc>
                        <a:spcAft>
                          <a:spcPts val="0"/>
                        </a:spcAft>
                      </a:pPr>
                      <a:r>
                        <a:rPr lang="en-US" sz="1400">
                          <a:effectLst/>
                        </a:rPr>
                        <a:t>204  </a:t>
                      </a:r>
                      <a:endPar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0" marB="0"/>
                </a:tc>
                <a:tc>
                  <a:txBody>
                    <a:bodyPr/>
                    <a:lstStyle/>
                    <a:p>
                      <a:pPr marL="68580" indent="145415" algn="l">
                        <a:lnSpc>
                          <a:spcPct val="115000"/>
                        </a:lnSpc>
                        <a:spcAft>
                          <a:spcPts val="0"/>
                        </a:spcAft>
                      </a:pPr>
                      <a:r>
                        <a:rPr lang="en-US" sz="1400">
                          <a:effectLst/>
                        </a:rPr>
                        <a:t>1322</a:t>
                      </a:r>
                      <a:endPar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0" marB="0"/>
                </a:tc>
                <a:extLst>
                  <a:ext uri="{0D108BD9-81ED-4DB2-BD59-A6C34878D82A}">
                    <a16:rowId xmlns:a16="http://schemas.microsoft.com/office/drawing/2014/main" val="10011"/>
                  </a:ext>
                </a:extLst>
              </a:tr>
              <a:tr h="244564">
                <a:tc>
                  <a:txBody>
                    <a:bodyPr/>
                    <a:lstStyle/>
                    <a:p>
                      <a:pPr marL="78740" indent="145415" algn="l">
                        <a:lnSpc>
                          <a:spcPct val="115000"/>
                        </a:lnSpc>
                        <a:spcAft>
                          <a:spcPts val="0"/>
                        </a:spcAft>
                      </a:pPr>
                      <a:r>
                        <a:rPr lang="en-US" sz="1400">
                          <a:effectLst/>
                        </a:rPr>
                        <a:t>Phuleli  </a:t>
                      </a:r>
                      <a:endPar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0" marB="0"/>
                </a:tc>
                <a:tc>
                  <a:txBody>
                    <a:bodyPr/>
                    <a:lstStyle/>
                    <a:p>
                      <a:pPr indent="145415" algn="l">
                        <a:lnSpc>
                          <a:spcPct val="115000"/>
                        </a:lnSpc>
                        <a:spcAft>
                          <a:spcPts val="0"/>
                        </a:spcAft>
                      </a:pPr>
                      <a:r>
                        <a:rPr lang="en-US" sz="1400">
                          <a:effectLst/>
                        </a:rPr>
                        <a:t>Treated  </a:t>
                      </a:r>
                      <a:endPar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0" marB="0"/>
                </a:tc>
                <a:tc>
                  <a:txBody>
                    <a:bodyPr/>
                    <a:lstStyle/>
                    <a:p>
                      <a:pPr marL="48895" indent="145415" algn="l">
                        <a:lnSpc>
                          <a:spcPct val="115000"/>
                        </a:lnSpc>
                        <a:spcAft>
                          <a:spcPts val="0"/>
                        </a:spcAft>
                      </a:pPr>
                      <a:r>
                        <a:rPr lang="en-US" sz="1400">
                          <a:effectLst/>
                        </a:rPr>
                        <a:t>105  </a:t>
                      </a:r>
                      <a:endPar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0" marB="0"/>
                </a:tc>
                <a:tc>
                  <a:txBody>
                    <a:bodyPr/>
                    <a:lstStyle/>
                    <a:p>
                      <a:pPr marL="117475" indent="145415" algn="l">
                        <a:lnSpc>
                          <a:spcPct val="115000"/>
                        </a:lnSpc>
                        <a:spcAft>
                          <a:spcPts val="0"/>
                        </a:spcAft>
                      </a:pPr>
                      <a:r>
                        <a:rPr lang="en-US" sz="1400" dirty="0">
                          <a:effectLst/>
                        </a:rPr>
                        <a:t>564</a:t>
                      </a:r>
                      <a:endPar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0" marB="0"/>
                </a:tc>
                <a:extLst>
                  <a:ext uri="{0D108BD9-81ED-4DB2-BD59-A6C34878D82A}">
                    <a16:rowId xmlns:a16="http://schemas.microsoft.com/office/drawing/2014/main" val="10012"/>
                  </a:ext>
                </a:extLst>
              </a:tr>
              <a:tr h="244564">
                <a:tc>
                  <a:txBody>
                    <a:bodyPr/>
                    <a:lstStyle/>
                    <a:p>
                      <a:pPr marL="78740" indent="145415" algn="l">
                        <a:lnSpc>
                          <a:spcPct val="115000"/>
                        </a:lnSpc>
                        <a:spcAft>
                          <a:spcPts val="0"/>
                        </a:spcAft>
                      </a:pPr>
                      <a:r>
                        <a:rPr lang="en-US" sz="1400">
                          <a:effectLst/>
                        </a:rPr>
                        <a:t>Pretabad  </a:t>
                      </a:r>
                      <a:endPar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0" marB="0"/>
                </a:tc>
                <a:tc>
                  <a:txBody>
                    <a:bodyPr/>
                    <a:lstStyle/>
                    <a:p>
                      <a:pPr indent="145415" algn="l">
                        <a:lnSpc>
                          <a:spcPct val="115000"/>
                        </a:lnSpc>
                        <a:spcAft>
                          <a:spcPts val="0"/>
                        </a:spcAft>
                      </a:pPr>
                      <a:r>
                        <a:rPr lang="en-US" sz="1400">
                          <a:effectLst/>
                        </a:rPr>
                        <a:t>Treated  </a:t>
                      </a:r>
                      <a:endPar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0" marB="0"/>
                </a:tc>
                <a:tc>
                  <a:txBody>
                    <a:bodyPr/>
                    <a:lstStyle/>
                    <a:p>
                      <a:pPr marL="48895" indent="145415" algn="l">
                        <a:lnSpc>
                          <a:spcPct val="115000"/>
                        </a:lnSpc>
                        <a:spcAft>
                          <a:spcPts val="0"/>
                        </a:spcAft>
                      </a:pPr>
                      <a:r>
                        <a:rPr lang="en-US" sz="1400">
                          <a:effectLst/>
                        </a:rPr>
                        <a:t>159  </a:t>
                      </a:r>
                      <a:endPar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0" marB="0"/>
                </a:tc>
                <a:tc>
                  <a:txBody>
                    <a:bodyPr/>
                    <a:lstStyle/>
                    <a:p>
                      <a:pPr marL="68580" indent="145415" algn="l">
                        <a:lnSpc>
                          <a:spcPct val="115000"/>
                        </a:lnSpc>
                        <a:spcAft>
                          <a:spcPts val="0"/>
                        </a:spcAft>
                      </a:pPr>
                      <a:r>
                        <a:rPr lang="en-US" sz="1400">
                          <a:effectLst/>
                        </a:rPr>
                        <a:t>1122</a:t>
                      </a:r>
                      <a:endPar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0" marB="0"/>
                </a:tc>
                <a:extLst>
                  <a:ext uri="{0D108BD9-81ED-4DB2-BD59-A6C34878D82A}">
                    <a16:rowId xmlns:a16="http://schemas.microsoft.com/office/drawing/2014/main" val="10013"/>
                  </a:ext>
                </a:extLst>
              </a:tr>
              <a:tr h="277485">
                <a:tc>
                  <a:txBody>
                    <a:bodyPr/>
                    <a:lstStyle/>
                    <a:p>
                      <a:pPr marL="78740" indent="145415" algn="l">
                        <a:lnSpc>
                          <a:spcPct val="115000"/>
                        </a:lnSpc>
                        <a:spcAft>
                          <a:spcPts val="0"/>
                        </a:spcAft>
                      </a:pPr>
                      <a:r>
                        <a:rPr lang="en-US" sz="1400">
                          <a:effectLst/>
                        </a:rPr>
                        <a:t>All  </a:t>
                      </a:r>
                      <a:endPar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0" marB="0"/>
                </a:tc>
                <a:tc>
                  <a:txBody>
                    <a:bodyPr/>
                    <a:lstStyle/>
                    <a:p>
                      <a:pPr indent="145415" algn="l">
                        <a:lnSpc>
                          <a:spcPct val="115000"/>
                        </a:lnSpc>
                        <a:spcAft>
                          <a:spcPts val="0"/>
                        </a:spcAft>
                      </a:pPr>
                      <a:r>
                        <a:rPr lang="en-US" sz="1400">
                          <a:effectLst/>
                        </a:rPr>
                        <a:t> </a:t>
                      </a:r>
                      <a:endPar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0" marB="0"/>
                </a:tc>
                <a:tc>
                  <a:txBody>
                    <a:bodyPr/>
                    <a:lstStyle/>
                    <a:p>
                      <a:pPr indent="145415" algn="l">
                        <a:lnSpc>
                          <a:spcPct val="115000"/>
                        </a:lnSpc>
                        <a:spcAft>
                          <a:spcPts val="0"/>
                        </a:spcAft>
                      </a:pPr>
                      <a:r>
                        <a:rPr lang="en-US" sz="1400">
                          <a:effectLst/>
                        </a:rPr>
                        <a:t>2097  </a:t>
                      </a:r>
                      <a:endPar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0" marB="0"/>
                </a:tc>
                <a:tc>
                  <a:txBody>
                    <a:bodyPr/>
                    <a:lstStyle/>
                    <a:p>
                      <a:pPr indent="145415" algn="l">
                        <a:lnSpc>
                          <a:spcPct val="115000"/>
                        </a:lnSpc>
                        <a:spcAft>
                          <a:spcPts val="0"/>
                        </a:spcAft>
                      </a:pPr>
                      <a:r>
                        <a:rPr lang="en-US" sz="1400" dirty="0">
                          <a:effectLst/>
                        </a:rPr>
                        <a:t>12,935</a:t>
                      </a:r>
                      <a:endPar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0" marB="0"/>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3143970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0457" y="386365"/>
            <a:ext cx="9646276" cy="5973943"/>
          </a:xfrm>
          <a:prstGeom prst="rect">
            <a:avLst/>
          </a:prstGeom>
        </p:spPr>
        <p:txBody>
          <a:bodyPr wrap="square">
            <a:spAutoFit/>
          </a:bodyPr>
          <a:lstStyle/>
          <a:p>
            <a:pPr indent="145415">
              <a:lnSpc>
                <a:spcPct val="110000"/>
              </a:lnSpc>
              <a:spcAft>
                <a:spcPts val="1235"/>
              </a:spcAft>
            </a:pPr>
            <a:r>
              <a:rPr lang="en-US" sz="3200" b="1" dirty="0">
                <a:solidFill>
                  <a:srgbClr val="181717"/>
                </a:solidFill>
                <a:latin typeface="Times New Roman" panose="02020603050405020304" pitchFamily="18" charset="0"/>
                <a:ea typeface="Times New Roman" panose="02020603050405020304" pitchFamily="18" charset="0"/>
              </a:rPr>
              <a:t>Definition of child labor</a:t>
            </a:r>
            <a:endParaRPr lang="en-US" sz="3200" b="1" dirty="0">
              <a:solidFill>
                <a:srgbClr val="000000"/>
              </a:solidFill>
              <a:latin typeface="Times New Roman" panose="02020603050405020304" pitchFamily="18" charset="0"/>
              <a:ea typeface="Times New Roman" panose="02020603050405020304" pitchFamily="18" charset="0"/>
            </a:endParaRPr>
          </a:p>
          <a:p>
            <a:pPr marL="285750" indent="-285750">
              <a:lnSpc>
                <a:spcPct val="110000"/>
              </a:lnSpc>
              <a:spcAft>
                <a:spcPts val="1235"/>
              </a:spcAft>
              <a:buFont typeface="Wingdings" panose="05000000000000000000" pitchFamily="2" charset="2"/>
              <a:buChar char="Ø"/>
            </a:pPr>
            <a:r>
              <a:rPr lang="en-US" dirty="0">
                <a:solidFill>
                  <a:srgbClr val="181717"/>
                </a:solidFill>
                <a:latin typeface="Times New Roman" panose="02020603050405020304" pitchFamily="18" charset="0"/>
                <a:ea typeface="Times New Roman" panose="02020603050405020304" pitchFamily="18" charset="0"/>
              </a:rPr>
              <a:t>In our empirical analysis we measure child labor in various ways. Our main specification follows the ILO definition of child labor, but results are robust to alternative definitions. The definition of child labor is sketched in the following figure. It is mainly based on the ILO Conventions C138 from 1973 and C182 from 1999. </a:t>
            </a:r>
          </a:p>
          <a:p>
            <a:pPr marL="285750" indent="-285750">
              <a:lnSpc>
                <a:spcPct val="110000"/>
              </a:lnSpc>
              <a:spcAft>
                <a:spcPts val="1235"/>
              </a:spcAft>
              <a:buFont typeface="Wingdings" panose="05000000000000000000" pitchFamily="2" charset="2"/>
              <a:buChar char="Ø"/>
            </a:pPr>
            <a:r>
              <a:rPr lang="en-US" dirty="0">
                <a:solidFill>
                  <a:srgbClr val="181717"/>
                </a:solidFill>
                <a:latin typeface="Times New Roman" panose="02020603050405020304" pitchFamily="18" charset="0"/>
                <a:ea typeface="Times New Roman" panose="02020603050405020304" pitchFamily="18" charset="0"/>
              </a:rPr>
              <a:t>According to the convention, child labor occurs if different conditions are met. </a:t>
            </a:r>
          </a:p>
          <a:p>
            <a:pPr marL="285750" indent="-285750">
              <a:lnSpc>
                <a:spcPct val="110000"/>
              </a:lnSpc>
              <a:spcAft>
                <a:spcPts val="1235"/>
              </a:spcAft>
              <a:buFont typeface="Arial" panose="020B0604020202020204" pitchFamily="34" charset="0"/>
              <a:buChar char="•"/>
            </a:pPr>
            <a:r>
              <a:rPr lang="en-US" dirty="0">
                <a:solidFill>
                  <a:srgbClr val="181717"/>
                </a:solidFill>
                <a:latin typeface="Times New Roman" panose="02020603050405020304" pitchFamily="18" charset="0"/>
                <a:ea typeface="Times New Roman" panose="02020603050405020304" pitchFamily="18" charset="0"/>
              </a:rPr>
              <a:t>First, all children working in hazardous occupations are automatically classified as child laborers. In our case these are mainly jobs in the dangerous production of glass bangles. But also welding and mechanics work belong to the hazardous occupations. </a:t>
            </a:r>
          </a:p>
          <a:p>
            <a:pPr marL="285750" indent="-285750">
              <a:lnSpc>
                <a:spcPct val="110000"/>
              </a:lnSpc>
              <a:spcAft>
                <a:spcPts val="1235"/>
              </a:spcAft>
              <a:buFont typeface="Arial" panose="020B0604020202020204" pitchFamily="34" charset="0"/>
              <a:buChar char="•"/>
            </a:pPr>
            <a:r>
              <a:rPr lang="en-US" dirty="0">
                <a:solidFill>
                  <a:srgbClr val="181717"/>
                </a:solidFill>
                <a:latin typeface="Times New Roman" panose="02020603050405020304" pitchFamily="18" charset="0"/>
                <a:ea typeface="Times New Roman" panose="02020603050405020304" pitchFamily="18" charset="0"/>
              </a:rPr>
              <a:t>If the occupation is in a non-hazardous occupation, child labor depends on age and hours worked. Young children below 12 years who work more than 1 h per week, children between 12 and 13 who work more than 14 h per week and juveniles between 14 and 17 who work more than 43 h are defined as child laborers. </a:t>
            </a:r>
          </a:p>
          <a:p>
            <a:pPr marL="285750" indent="-285750">
              <a:lnSpc>
                <a:spcPct val="110000"/>
              </a:lnSpc>
              <a:spcAft>
                <a:spcPts val="1235"/>
              </a:spcAft>
              <a:buFont typeface="Wingdings" panose="05000000000000000000" pitchFamily="2" charset="2"/>
              <a:buChar char="Ø"/>
            </a:pPr>
            <a:r>
              <a:rPr lang="en-US" dirty="0">
                <a:solidFill>
                  <a:srgbClr val="181717"/>
                </a:solidFill>
                <a:latin typeface="Times New Roman" panose="02020603050405020304" pitchFamily="18" charset="0"/>
                <a:ea typeface="Times New Roman" panose="02020603050405020304" pitchFamily="18" charset="0"/>
              </a:rPr>
              <a:t>Our questionnaire also captures hours worked at home, hence we also include non-labor-force work which is especially important for girls. Note that in our sample only children who are 5 years or older are considered as potential child laborers.</a:t>
            </a:r>
            <a:endParaRPr lang="en-US"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72717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205366309"/>
              </p:ext>
            </p:extLst>
          </p:nvPr>
        </p:nvGraphicFramePr>
        <p:xfrm>
          <a:off x="515155" y="643944"/>
          <a:ext cx="9981127" cy="57182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own Arrow 2"/>
          <p:cNvSpPr/>
          <p:nvPr/>
        </p:nvSpPr>
        <p:spPr>
          <a:xfrm>
            <a:off x="1635618" y="2086376"/>
            <a:ext cx="206062" cy="32969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own Arrow 3"/>
          <p:cNvSpPr/>
          <p:nvPr/>
        </p:nvSpPr>
        <p:spPr>
          <a:xfrm>
            <a:off x="4159876" y="3400023"/>
            <a:ext cx="167425" cy="19833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own Arrow 4"/>
          <p:cNvSpPr/>
          <p:nvPr/>
        </p:nvSpPr>
        <p:spPr>
          <a:xfrm>
            <a:off x="5937161" y="4262519"/>
            <a:ext cx="154546" cy="11208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own Arrow 5"/>
          <p:cNvSpPr/>
          <p:nvPr/>
        </p:nvSpPr>
        <p:spPr>
          <a:xfrm>
            <a:off x="9247032" y="3258355"/>
            <a:ext cx="206062" cy="21250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390918" y="5499280"/>
            <a:ext cx="746974" cy="6632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t>
            </a:r>
          </a:p>
        </p:txBody>
      </p:sp>
      <p:sp>
        <p:nvSpPr>
          <p:cNvPr id="8" name="Rectangle 7"/>
          <p:cNvSpPr/>
          <p:nvPr/>
        </p:nvSpPr>
        <p:spPr>
          <a:xfrm>
            <a:off x="3908737" y="5544355"/>
            <a:ext cx="721217" cy="695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t>
            </a:r>
          </a:p>
        </p:txBody>
      </p:sp>
      <p:sp>
        <p:nvSpPr>
          <p:cNvPr id="9" name="Rectangle 8"/>
          <p:cNvSpPr/>
          <p:nvPr/>
        </p:nvSpPr>
        <p:spPr>
          <a:xfrm>
            <a:off x="5686024" y="5544355"/>
            <a:ext cx="785610" cy="6954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t>
            </a:r>
          </a:p>
        </p:txBody>
      </p:sp>
      <p:sp>
        <p:nvSpPr>
          <p:cNvPr id="10" name="Rectangle 9"/>
          <p:cNvSpPr/>
          <p:nvPr/>
        </p:nvSpPr>
        <p:spPr>
          <a:xfrm>
            <a:off x="8995894" y="5544355"/>
            <a:ext cx="708338" cy="695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t>
            </a:r>
          </a:p>
        </p:txBody>
      </p:sp>
    </p:spTree>
    <p:extLst>
      <p:ext uri="{BB962C8B-B14F-4D97-AF65-F5344CB8AC3E}">
        <p14:creationId xmlns:p14="http://schemas.microsoft.com/office/powerpoint/2010/main" val="25827649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3450</TotalTime>
  <Words>2028</Words>
  <Application>Microsoft Office PowerPoint</Application>
  <PresentationFormat>Widescreen</PresentationFormat>
  <Paragraphs>466</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Can health-insurance help prevent child labor? An   impact evaluation from Pakistan.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mehvish</dc:creator>
  <cp:lastModifiedBy>hassan raza</cp:lastModifiedBy>
  <cp:revision>30</cp:revision>
  <dcterms:created xsi:type="dcterms:W3CDTF">2022-09-22T07:07:37Z</dcterms:created>
  <dcterms:modified xsi:type="dcterms:W3CDTF">2022-12-16T08:30:56Z</dcterms:modified>
</cp:coreProperties>
</file>