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990099"/>
    <a:srgbClr val="993366"/>
    <a:srgbClr val="CC00CC"/>
    <a:srgbClr val="CC0099"/>
    <a:srgbClr val="CC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248-B9E4-4FAF-BEFC-76A44434005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C210-7029-45AB-AC1C-98AE7118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248-B9E4-4FAF-BEFC-76A44434005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C210-7029-45AB-AC1C-98AE7118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1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248-B9E4-4FAF-BEFC-76A44434005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C210-7029-45AB-AC1C-98AE7118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248-B9E4-4FAF-BEFC-76A44434005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C210-7029-45AB-AC1C-98AE7118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0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248-B9E4-4FAF-BEFC-76A44434005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C210-7029-45AB-AC1C-98AE7118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248-B9E4-4FAF-BEFC-76A44434005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C210-7029-45AB-AC1C-98AE7118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5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248-B9E4-4FAF-BEFC-76A44434005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C210-7029-45AB-AC1C-98AE7118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7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248-B9E4-4FAF-BEFC-76A44434005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C210-7029-45AB-AC1C-98AE7118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248-B9E4-4FAF-BEFC-76A44434005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C210-7029-45AB-AC1C-98AE7118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7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248-B9E4-4FAF-BEFC-76A44434005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C210-7029-45AB-AC1C-98AE7118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248-B9E4-4FAF-BEFC-76A44434005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C210-7029-45AB-AC1C-98AE7118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D248-B9E4-4FAF-BEFC-76A44434005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C210-7029-45AB-AC1C-98AE7118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99235E"/>
                </a:solidFill>
                <a:cs typeface="Times New Roman" panose="02020603050405020304" pitchFamily="18" charset="0"/>
              </a:rPr>
              <a:t>Economic Consequences of Hospitalization for Older Workers Across Countries</a:t>
            </a:r>
            <a:endParaRPr lang="en-US" dirty="0">
              <a:solidFill>
                <a:srgbClr val="CC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Dr. Syed Hassan Raza</a:t>
            </a:r>
          </a:p>
          <a:p>
            <a:r>
              <a:rPr lang="en-US" dirty="0"/>
              <a:t>Chinese University of </a:t>
            </a:r>
            <a:r>
              <a:rPr lang="en-US"/>
              <a:t>Hong Kong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9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99235E"/>
                </a:solidFill>
                <a:cs typeface="Times New Roman" panose="02020603050405020304" pitchFamily="18" charset="0"/>
              </a:rPr>
              <a:t>Results: Impact on working status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317" y="1825625"/>
            <a:ext cx="6639365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1600" y="6126163"/>
            <a:ext cx="9741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SanL-Regu"/>
              </a:rPr>
              <a:t>US, Western Europe, and Northern Europe have significantly lower probability of staying working following a hospitalization.</a:t>
            </a:r>
            <a:endParaRPr lang="en-US" dirty="0"/>
          </a:p>
          <a:p>
            <a:endParaRPr lang="en-US" dirty="0">
              <a:latin typeface="NimbusSanL-Regu"/>
            </a:endParaRPr>
          </a:p>
        </p:txBody>
      </p:sp>
    </p:spTree>
    <p:extLst>
      <p:ext uri="{BB962C8B-B14F-4D97-AF65-F5344CB8AC3E}">
        <p14:creationId xmlns:p14="http://schemas.microsoft.com/office/powerpoint/2010/main" val="374389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99235E"/>
                </a:solidFill>
                <a:cs typeface="Times New Roman" panose="02020603050405020304" pitchFamily="18" charset="0"/>
              </a:rPr>
              <a:t>Results: Impact on social insurance payments</a:t>
            </a:r>
            <a:endParaRPr lang="en-US" sz="4000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2" y="1825625"/>
            <a:ext cx="6591295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6531" y="6077247"/>
            <a:ext cx="8980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SanL-Regu"/>
              </a:rPr>
              <a:t>US and Western Europe have significantly higher social insurance payments following a hospitalization.</a:t>
            </a:r>
            <a:endParaRPr lang="en-US" dirty="0"/>
          </a:p>
          <a:p>
            <a:endParaRPr lang="en-US" dirty="0">
              <a:latin typeface="NimbusSanL-Regu"/>
            </a:endParaRPr>
          </a:p>
        </p:txBody>
      </p:sp>
    </p:spTree>
    <p:extLst>
      <p:ext uri="{BB962C8B-B14F-4D97-AF65-F5344CB8AC3E}">
        <p14:creationId xmlns:p14="http://schemas.microsoft.com/office/powerpoint/2010/main" val="288251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99235E"/>
                </a:solidFill>
                <a:cs typeface="Times New Roman" panose="02020603050405020304" pitchFamily="18" charset="0"/>
              </a:rPr>
              <a:t>Results: Impact on spousal earnings</a:t>
            </a:r>
            <a:endParaRPr lang="en-US" sz="4000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463" y="1825625"/>
            <a:ext cx="6605073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5405" y="6126163"/>
            <a:ext cx="9894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 and China have some evidence of insurance through spousal earnings</a:t>
            </a:r>
          </a:p>
          <a:p>
            <a:r>
              <a:rPr lang="en-US" dirty="0"/>
              <a:t>following a hospitalization.</a:t>
            </a:r>
          </a:p>
        </p:txBody>
      </p:sp>
    </p:spTree>
    <p:extLst>
      <p:ext uri="{BB962C8B-B14F-4D97-AF65-F5344CB8AC3E}">
        <p14:creationId xmlns:p14="http://schemas.microsoft.com/office/powerpoint/2010/main" val="129090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99235E"/>
                </a:solidFill>
                <a:cs typeface="Times New Roman" panose="02020603050405020304" pitchFamily="18" charset="0"/>
              </a:rPr>
              <a:t>Results: Impact on household income</a:t>
            </a:r>
            <a:endParaRPr lang="en-US" sz="4000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727" y="1825625"/>
            <a:ext cx="6550545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9631" y="6126163"/>
            <a:ext cx="8288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SanL-Regu"/>
              </a:rPr>
              <a:t>US has significant decline in household total income following a hospitalization.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2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99235E"/>
                </a:solidFill>
                <a:cs typeface="Times New Roman" panose="02020603050405020304" pitchFamily="18" charset="0"/>
              </a:rPr>
              <a:t>Results: Implied effects from hospitalization 6-month and 24-month post admission</a:t>
            </a:r>
            <a:endParaRPr lang="en-US" sz="4000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713" y="1825624"/>
            <a:ext cx="6411544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8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99235E"/>
                </a:solidFill>
                <a:cs typeface="Times New Roman" panose="02020603050405020304" pitchFamily="18" charset="0"/>
              </a:rPr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Northern and Southern Europe: relatively well insured in terms of both out-of-pocket medical expenses and labor market outcomes.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Western Europe and US: evidence of increase in out-of-pocket medical expenses, decline in earnings, and increase in social insurance payments. Total household income in the US declines.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China: evidence of very large (relative to income) increase in out-of-pocket medical expenses.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9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99235E"/>
                </a:solidFill>
                <a:cs typeface="Times New Roman" panose="02020603050405020304" pitchFamily="18" charset="0"/>
              </a:rPr>
              <a:t>Statutory paid sick leaves around the world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OECD countries (</a:t>
            </a:r>
            <a:r>
              <a:rPr lang="en-US" sz="2600" dirty="0" err="1"/>
              <a:t>Heymann</a:t>
            </a:r>
            <a:r>
              <a:rPr lang="en-US" sz="2600" dirty="0"/>
              <a:t>, Schmitt and Earle, 2009):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Norway, Luxembourg – 50 FTE days’ pay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Austria – 46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Germany – 44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Belgium – 39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Sweden – 38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Denmark – 36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Netherlands – 35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Spain – 32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Italy, Greece – 29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France – 24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Ireland – 17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Switzerland – 15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 – 0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China: 18 (Ministry of Labor, 1994)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1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99235E"/>
                </a:solidFill>
                <a:cs typeface="Times New Roman" panose="02020603050405020304" pitchFamily="18" charset="0"/>
              </a:rPr>
              <a:t>Institutional Differences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Health insurance systems around the world</a:t>
            </a:r>
          </a:p>
          <a:p>
            <a:pPr marL="0" indent="0">
              <a:buNone/>
            </a:pPr>
            <a:r>
              <a:rPr lang="en-US" sz="1800" dirty="0"/>
              <a:t>Four broad models of healthcare systems: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Beveridge model</a:t>
            </a:r>
            <a:r>
              <a:rPr lang="en-US" sz="2000" dirty="0"/>
              <a:t>: single-payer &amp; provider, financed through taxes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UK, Scandinavia (Northern Europe), Greece, Italy and Spain (Southern Europe)</a:t>
            </a:r>
          </a:p>
          <a:p>
            <a:pPr>
              <a:buFont typeface="+mj-lt"/>
              <a:buAutoNum type="arabicPeriod"/>
            </a:pPr>
            <a:r>
              <a:rPr lang="en-US" sz="2000" b="1" dirty="0" err="1"/>
              <a:t>Bismark</a:t>
            </a:r>
            <a:r>
              <a:rPr lang="en-US" sz="2000" b="1" dirty="0"/>
              <a:t> model</a:t>
            </a:r>
            <a:r>
              <a:rPr lang="en-US" sz="2000" dirty="0"/>
              <a:t>: </a:t>
            </a:r>
            <a:r>
              <a:rPr lang="en-US" sz="1800" dirty="0"/>
              <a:t>Tightly regulated multi-payer &amp; provider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Belgium, Germany, France and Switzerland (Western Europe), and urban China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National health insurance model</a:t>
            </a:r>
            <a:r>
              <a:rPr lang="en-US" sz="2000" dirty="0"/>
              <a:t>: single-payer &amp; multi-provider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Canada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Out-of-pocket model</a:t>
            </a:r>
            <a:r>
              <a:rPr lang="en-US" sz="2000" dirty="0"/>
              <a:t>: market-driven healthcare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Rural China and most developing countries</a:t>
            </a:r>
            <a:endParaRPr lang="en-US" sz="20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The US healthcare system is a unique combination of the four models.</a:t>
            </a:r>
          </a:p>
          <a:p>
            <a:pPr marL="0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0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99235E"/>
                </a:solidFill>
                <a:cs typeface="Times New Roman" panose="02020603050405020304" pitchFamily="18" charset="0"/>
              </a:rPr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Adverse health shocks can lead to adverse financial outcomes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conduct an event study around a hospitalization across countries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Main Findings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Northern and Southern Europe: little exposure to either costs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 and Western Europe: exposure to both, esp. 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China: large exposure to health costs but not labor costs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Broadly consistent with differences in generosity of social health protection programs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Future Work: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Other countries (even within G2Aging data!)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Other risks: disability, long-term care,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1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99235E"/>
                </a:solidFill>
                <a:cs typeface="Times New Roman" panose="02020603050405020304" pitchFamily="18" charset="0"/>
              </a:rPr>
              <a:t>Introduction: Health and earnings at older 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dirty="0">
                <a:cs typeface="Arial" panose="020B0604020202020204" pitchFamily="34" charset="0"/>
              </a:rPr>
              <a:t>Work in later life : Crucial Period for building retirement savings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 err="1"/>
              <a:t>Lagakos</a:t>
            </a:r>
            <a:r>
              <a:rPr lang="en-US" dirty="0"/>
              <a:t>, Moll, </a:t>
            </a:r>
            <a:r>
              <a:rPr lang="en-US" dirty="0" err="1"/>
              <a:t>Porzio</a:t>
            </a:r>
            <a:r>
              <a:rPr lang="en-US" dirty="0"/>
              <a:t>, Qian and </a:t>
            </a:r>
            <a:r>
              <a:rPr lang="en-US" dirty="0" err="1"/>
              <a:t>Schoellman</a:t>
            </a:r>
            <a:r>
              <a:rPr lang="en-US" dirty="0"/>
              <a:t> (2018)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altLang="en-US" sz="1400" dirty="0"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dirty="0"/>
              <a:t>This period is also much more susceptible to health shocks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altLang="en-US" dirty="0">
                <a:cs typeface="Arial" panose="020B0604020202020204" pitchFamily="34" charset="0"/>
              </a:rPr>
              <a:t>45-64 year olds 33% more likely to have overnight hospitalization than</a:t>
            </a:r>
          </a:p>
          <a:p>
            <a:pPr marL="914400" lvl="2" indent="0" algn="just">
              <a:buNone/>
            </a:pPr>
            <a:r>
              <a:rPr lang="en-US" altLang="en-US" dirty="0">
                <a:cs typeface="Arial" panose="020B0604020202020204" pitchFamily="34" charset="0"/>
              </a:rPr>
              <a:t>      20-44 year olds in the US (US </a:t>
            </a:r>
            <a:r>
              <a:rPr lang="en-US" altLang="en-US" dirty="0" err="1">
                <a:cs typeface="Arial" panose="020B0604020202020204" pitchFamily="34" charset="0"/>
              </a:rPr>
              <a:t>Dept</a:t>
            </a:r>
            <a:r>
              <a:rPr lang="en-US" altLang="en-US" dirty="0">
                <a:cs typeface="Arial" panose="020B0604020202020204" pitchFamily="34" charset="0"/>
              </a:rPr>
              <a:t> of Health and Human Service, 2015)</a:t>
            </a:r>
          </a:p>
          <a:p>
            <a:pPr marL="914400" lvl="2" indent="0" algn="just">
              <a:buNone/>
            </a:pPr>
            <a:endParaRPr lang="en-US" sz="14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Thus insurance against health shocks may be critical to financial well-being for older workers.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4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99235E"/>
                </a:solidFill>
                <a:cs typeface="Times New Roman" panose="02020603050405020304" pitchFamily="18" charset="0"/>
              </a:rPr>
              <a:t>Introduction: Health and earnings at older 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Health shocks are multi-dimensional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Direct health changes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Short-term work absence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Long-term disability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Health insurance is often </a:t>
            </a:r>
            <a:r>
              <a:rPr lang="en-US" dirty="0" err="1"/>
              <a:t>uni</a:t>
            </a:r>
            <a:r>
              <a:rPr lang="en-US" dirty="0"/>
              <a:t>-dimensional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Health insurance covers direct medical expenditures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Oftentimes does not cover illness-related lost wages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Other types of insurance cover the latter losses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Unemployment insurance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Disability insurance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Worker’s compensation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4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99235E"/>
                </a:solidFill>
                <a:cs typeface="Times New Roman" panose="02020603050405020304" pitchFamily="18" charset="0"/>
              </a:rPr>
              <a:t>Research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What are the economic consequences of health shocks among older workers across countries?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Out-of-pocket medical expenses, employment, earnings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Spousal earnings, social insurance payments, household income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What are potential reasons behind the differences we find?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Social insurance differences across countries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Differences in health status pre- and post-hospitalization</a:t>
            </a:r>
          </a:p>
          <a:p>
            <a:pPr marL="0" indent="0">
              <a:buNone/>
            </a:pPr>
            <a:r>
              <a:rPr lang="en-US" sz="2000" dirty="0"/>
              <a:t>To answer these questions: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follow </a:t>
            </a:r>
            <a:r>
              <a:rPr lang="en-US" sz="2400" dirty="0" err="1"/>
              <a:t>Dobkin</a:t>
            </a:r>
            <a:r>
              <a:rPr lang="en-US" sz="2400" dirty="0"/>
              <a:t>, Finkelstein, </a:t>
            </a:r>
            <a:r>
              <a:rPr lang="en-US" sz="2400" dirty="0" err="1"/>
              <a:t>Kluender</a:t>
            </a:r>
            <a:r>
              <a:rPr lang="en-US" sz="2400" dirty="0"/>
              <a:t> and </a:t>
            </a:r>
            <a:r>
              <a:rPr lang="en-US" sz="2400" dirty="0" err="1"/>
              <a:t>Notowidigdo</a:t>
            </a:r>
            <a:r>
              <a:rPr lang="en-US" sz="2400" dirty="0"/>
              <a:t> (2018), who study this in the US: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Event-study around a hospitalization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use Gateway to Global Ageing Data (harmonized HRS-family surveys)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US, 15 European countries, and China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3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99235E"/>
                </a:solidFill>
                <a:cs typeface="Times New Roman" panose="02020603050405020304" pitchFamily="18" charset="0"/>
              </a:rPr>
              <a:t>Why a cross-country analysis?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Harmonized data makes more consistent comparison possible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More certain that differences across countries are due to economic, institutional, and cultural differences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Helps to understand importance of institutional / cultural / economic factors in protecting against health risks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Lens through which to validate models of household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7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99235E"/>
                </a:solidFill>
                <a:cs typeface="Times New Roman" panose="02020603050405020304" pitchFamily="18" charset="0"/>
              </a:rPr>
              <a:t>Data and Sample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Data: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United States (HRS, 2000-2014)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China (CHARLS, 2010-2014)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Europe (SHARE, 2007-2015)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Northern: Denmark, Estonia, Ireland, Sweden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dirty="0"/>
              <a:t>Western: Austria, Belgium, France, Germany, Luxembourg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Southern: Croatia, Greece, Italy, Portugal, Slovenia, Spain</a:t>
            </a:r>
          </a:p>
          <a:p>
            <a:pPr marL="457200" lvl="1" indent="0">
              <a:buNone/>
            </a:pPr>
            <a:r>
              <a:rPr lang="en-US" sz="2600" dirty="0"/>
              <a:t>Sample: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Individuals aged 50-59 with health insurance &amp; hospitalization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Interviewed each wave (every two years)</a:t>
            </a:r>
          </a:p>
          <a:p>
            <a:pPr marL="457200" lvl="1" indent="0">
              <a:buNone/>
            </a:pPr>
            <a:r>
              <a:rPr lang="en-US" sz="2600" dirty="0"/>
              <a:t>Outcome variables: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Out-of-pocket medical expenses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Respondent earnings, working status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Social insurance payments, spousal earnings, total household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4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99235E"/>
                </a:solidFill>
                <a:cs typeface="Times New Roman" panose="02020603050405020304" pitchFamily="18" charset="0"/>
              </a:rPr>
              <a:t>Empirical strategy following </a:t>
            </a:r>
            <a:r>
              <a:rPr lang="en-US" altLang="en-US" sz="4000" b="1" dirty="0" err="1">
                <a:solidFill>
                  <a:srgbClr val="99235E"/>
                </a:solidFill>
                <a:cs typeface="Times New Roman" panose="02020603050405020304" pitchFamily="18" charset="0"/>
              </a:rPr>
              <a:t>Dobkin</a:t>
            </a:r>
            <a:r>
              <a:rPr lang="en-US" altLang="en-US" sz="4000" b="1" dirty="0">
                <a:solidFill>
                  <a:srgbClr val="99235E"/>
                </a:solidFill>
                <a:cs typeface="Times New Roman" panose="02020603050405020304" pitchFamily="18" charset="0"/>
              </a:rPr>
              <a:t> et al (2018)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Non-parametric event study: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18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800" dirty="0"/>
                  <a:t>: cohort-by-year fixed effects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800" dirty="0"/>
                  <a:t>: effect in wave r relative to hospitalization (omitted is r = -1)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Parametric event study: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800" dirty="0"/>
                  <a:t>: linear pre-trend in lieu of wave-specific effects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sz="18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US" sz="1800" dirty="0"/>
              </a:p>
              <a:p>
                <a:pPr marL="914400" lvl="2" indent="0">
                  <a:buNone/>
                </a:pPr>
                <a:endParaRPr lang="en-US" sz="18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dirty="0"/>
                  <a:t>Construct from wave effects </a:t>
                </a:r>
                <a14:m>
                  <m:oMath xmlns:m="http://schemas.openxmlformats.org/officeDocument/2006/math">
                    <m:acc>
                      <m:accPr>
                        <m:chr m:val="̀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the implied effects: 6 months and 24 months post admission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509" y="2207337"/>
            <a:ext cx="2952328" cy="738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27" y="4438398"/>
            <a:ext cx="2937997" cy="9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9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99235E"/>
                </a:solidFill>
                <a:cs typeface="Times New Roman" panose="02020603050405020304" pitchFamily="18" charset="0"/>
              </a:rPr>
              <a:t>Results: Impact on out of pocket medical spending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487" y="1801245"/>
            <a:ext cx="6649772" cy="4351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0277" y="6211669"/>
            <a:ext cx="9307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SanL-Regu"/>
              </a:rPr>
              <a:t>US, Western Europe, and China have significantly higher medical expenditures following a hospitalization.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6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99235E"/>
                </a:solidFill>
                <a:cs typeface="Times New Roman" panose="02020603050405020304" pitchFamily="18" charset="0"/>
              </a:rPr>
              <a:t>Results: Impact on own earnings</a:t>
            </a:r>
            <a:endParaRPr lang="en-US" sz="4000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713" y="1825625"/>
            <a:ext cx="6594574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1402" y="6176963"/>
            <a:ext cx="9606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SanL-Regu"/>
              </a:rPr>
              <a:t>US and Western Europe have a significant earnings drop following a hospitalization.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2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946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NimbusSanL-Regu</vt:lpstr>
      <vt:lpstr>Wingdings</vt:lpstr>
      <vt:lpstr>Office Theme</vt:lpstr>
      <vt:lpstr>Economic Consequences of Hospitalization for Older Workers Across Countries</vt:lpstr>
      <vt:lpstr>Introduction: Health and earnings at older ages</vt:lpstr>
      <vt:lpstr>Introduction: Health and earnings at older ages</vt:lpstr>
      <vt:lpstr>Research questions </vt:lpstr>
      <vt:lpstr>Why a cross-country analysis? </vt:lpstr>
      <vt:lpstr>Data and Sample restrictions</vt:lpstr>
      <vt:lpstr>Empirical strategy following Dobkin et al (2018)</vt:lpstr>
      <vt:lpstr>Results: Impact on out of pocket medical spending</vt:lpstr>
      <vt:lpstr>Results: Impact on own earnings</vt:lpstr>
      <vt:lpstr>Results: Impact on working status</vt:lpstr>
      <vt:lpstr>Results: Impact on social insurance payments</vt:lpstr>
      <vt:lpstr>Results: Impact on spousal earnings</vt:lpstr>
      <vt:lpstr>Results: Impact on household income</vt:lpstr>
      <vt:lpstr>Results: Implied effects from hospitalization 6-month and 24-month post admission</vt:lpstr>
      <vt:lpstr>Results and Discussion</vt:lpstr>
      <vt:lpstr>Statutory paid sick leaves around the world</vt:lpstr>
      <vt:lpstr>Institutional Differences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Consequences of Hospitalization for Older Workers Across Countries</dc:title>
  <dc:creator>Jafri</dc:creator>
  <cp:lastModifiedBy>Dr Hassan Raza</cp:lastModifiedBy>
  <cp:revision>10</cp:revision>
  <dcterms:created xsi:type="dcterms:W3CDTF">2019-07-03T06:12:21Z</dcterms:created>
  <dcterms:modified xsi:type="dcterms:W3CDTF">2021-11-09T05:51:10Z</dcterms:modified>
</cp:coreProperties>
</file>