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828" r:id="rId1"/>
  </p:sldMasterIdLst>
  <p:notesMasterIdLst>
    <p:notesMasterId r:id="rId26"/>
  </p:notesMasterIdLst>
  <p:handoutMasterIdLst>
    <p:handoutMasterId r:id="rId27"/>
  </p:handoutMasterIdLst>
  <p:sldIdLst>
    <p:sldId id="408" r:id="rId2"/>
    <p:sldId id="409" r:id="rId3"/>
    <p:sldId id="411" r:id="rId4"/>
    <p:sldId id="410" r:id="rId5"/>
    <p:sldId id="412" r:id="rId6"/>
    <p:sldId id="416" r:id="rId7"/>
    <p:sldId id="413" r:id="rId8"/>
    <p:sldId id="414" r:id="rId9"/>
    <p:sldId id="415" r:id="rId10"/>
    <p:sldId id="417" r:id="rId11"/>
    <p:sldId id="418" r:id="rId12"/>
    <p:sldId id="419" r:id="rId13"/>
    <p:sldId id="421" r:id="rId14"/>
    <p:sldId id="422" r:id="rId15"/>
    <p:sldId id="462" r:id="rId16"/>
    <p:sldId id="424" r:id="rId17"/>
    <p:sldId id="425" r:id="rId18"/>
    <p:sldId id="463" r:id="rId19"/>
    <p:sldId id="427" r:id="rId20"/>
    <p:sldId id="428" r:id="rId21"/>
    <p:sldId id="429" r:id="rId22"/>
    <p:sldId id="485" r:id="rId23"/>
    <p:sldId id="486" r:id="rId24"/>
    <p:sldId id="460" r:id="rId25"/>
  </p:sldIdLst>
  <p:sldSz cx="9144000" cy="6858000" type="screen4x3"/>
  <p:notesSz cx="6881813"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9235E"/>
    <a:srgbClr val="DE3210"/>
    <a:srgbClr val="EECCE3"/>
    <a:srgbClr val="F5DFEE"/>
    <a:srgbClr val="D42273"/>
    <a:srgbClr val="996600"/>
    <a:srgbClr val="A0F3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90" autoAdjust="0"/>
    <p:restoredTop sz="86026" autoAdjust="0"/>
  </p:normalViewPr>
  <p:slideViewPr>
    <p:cSldViewPr>
      <p:cViewPr>
        <p:scale>
          <a:sx n="77" d="100"/>
          <a:sy n="77" d="100"/>
        </p:scale>
        <p:origin x="1140" y="36"/>
      </p:cViewPr>
      <p:guideLst>
        <p:guide orient="horz" pos="2160"/>
        <p:guide pos="2880"/>
      </p:guideLst>
    </p:cSldViewPr>
  </p:slideViewPr>
  <p:notesTextViewPr>
    <p:cViewPr>
      <p:scale>
        <a:sx n="100" d="100"/>
        <a:sy n="100" d="100"/>
      </p:scale>
      <p:origin x="0" y="0"/>
    </p:cViewPr>
  </p:notesTextViewPr>
  <p:sorterViewPr>
    <p:cViewPr>
      <p:scale>
        <a:sx n="90" d="100"/>
        <a:sy n="90" d="100"/>
      </p:scale>
      <p:origin x="0" y="92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D:\New%20folder\Dropbox\IFLS\Graphs\Father%20son\Correlation%20Decomposition\Decomposed_Father_S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cked"/>
        <c:varyColors val="0"/>
        <c:ser>
          <c:idx val="0"/>
          <c:order val="0"/>
          <c:tx>
            <c:v>No Education</c:v>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cat>
            <c:strRef>
              <c:f>'Transmission Percentage'!$E$6:$N$6</c:f>
              <c:strCache>
                <c:ptCount val="10"/>
                <c:pt idx="0">
                  <c:v>1941-1945</c:v>
                </c:pt>
                <c:pt idx="1">
                  <c:v>1946-1950</c:v>
                </c:pt>
                <c:pt idx="2">
                  <c:v>1951-1955</c:v>
                </c:pt>
                <c:pt idx="3">
                  <c:v>1956-1960</c:v>
                </c:pt>
                <c:pt idx="4">
                  <c:v>1961-1965</c:v>
                </c:pt>
                <c:pt idx="5">
                  <c:v>1966-1970</c:v>
                </c:pt>
                <c:pt idx="6">
                  <c:v>1971-1975</c:v>
                </c:pt>
                <c:pt idx="7">
                  <c:v>1976-1980</c:v>
                </c:pt>
                <c:pt idx="8">
                  <c:v>1981-1985</c:v>
                </c:pt>
                <c:pt idx="9">
                  <c:v>1986-1990</c:v>
                </c:pt>
              </c:strCache>
            </c:strRef>
          </c:cat>
          <c:val>
            <c:numRef>
              <c:f>'Transmission Percentage'!$E$8:$N$8</c:f>
              <c:numCache>
                <c:formatCode>0.00%</c:formatCode>
                <c:ptCount val="10"/>
                <c:pt idx="0">
                  <c:v>0.54703486811534385</c:v>
                </c:pt>
                <c:pt idx="1">
                  <c:v>0.48162647682846715</c:v>
                </c:pt>
                <c:pt idx="2">
                  <c:v>0.4022036978417815</c:v>
                </c:pt>
                <c:pt idx="3">
                  <c:v>0.35338129310071936</c:v>
                </c:pt>
                <c:pt idx="4">
                  <c:v>0.30311757220991209</c:v>
                </c:pt>
                <c:pt idx="5">
                  <c:v>0.27713052915655512</c:v>
                </c:pt>
                <c:pt idx="6">
                  <c:v>0.21230533524748427</c:v>
                </c:pt>
                <c:pt idx="7">
                  <c:v>0.26148649427606319</c:v>
                </c:pt>
                <c:pt idx="8">
                  <c:v>0.25402532945509132</c:v>
                </c:pt>
                <c:pt idx="9">
                  <c:v>0.27111020124472462</c:v>
                </c:pt>
              </c:numCache>
            </c:numRef>
          </c:val>
          <c:extLst>
            <c:ext xmlns:c16="http://schemas.microsoft.com/office/drawing/2014/chart" uri="{C3380CC4-5D6E-409C-BE32-E72D297353CC}">
              <c16:uniqueId val="{00000000-1404-4329-ADB9-62BAADBCDBED}"/>
            </c:ext>
          </c:extLst>
        </c:ser>
        <c:ser>
          <c:idx val="1"/>
          <c:order val="1"/>
          <c:tx>
            <c:v>Primary</c:v>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cat>
            <c:strRef>
              <c:f>'Transmission Percentage'!$E$6:$N$6</c:f>
              <c:strCache>
                <c:ptCount val="10"/>
                <c:pt idx="0">
                  <c:v>1941-1945</c:v>
                </c:pt>
                <c:pt idx="1">
                  <c:v>1946-1950</c:v>
                </c:pt>
                <c:pt idx="2">
                  <c:v>1951-1955</c:v>
                </c:pt>
                <c:pt idx="3">
                  <c:v>1956-1960</c:v>
                </c:pt>
                <c:pt idx="4">
                  <c:v>1961-1965</c:v>
                </c:pt>
                <c:pt idx="5">
                  <c:v>1966-1970</c:v>
                </c:pt>
                <c:pt idx="6">
                  <c:v>1971-1975</c:v>
                </c:pt>
                <c:pt idx="7">
                  <c:v>1976-1980</c:v>
                </c:pt>
                <c:pt idx="8">
                  <c:v>1981-1985</c:v>
                </c:pt>
                <c:pt idx="9">
                  <c:v>1986-1990</c:v>
                </c:pt>
              </c:strCache>
            </c:strRef>
          </c:cat>
          <c:val>
            <c:numRef>
              <c:f>'Transmission Percentage'!$E$9:$N$9</c:f>
              <c:numCache>
                <c:formatCode>0.00%</c:formatCode>
                <c:ptCount val="10"/>
                <c:pt idx="0">
                  <c:v>7.47751139119109E-3</c:v>
                </c:pt>
                <c:pt idx="1">
                  <c:v>3.7729920728535133E-3</c:v>
                </c:pt>
                <c:pt idx="2">
                  <c:v>2.3721000964886513E-2</c:v>
                </c:pt>
                <c:pt idx="3">
                  <c:v>3.7934868212161292E-2</c:v>
                </c:pt>
                <c:pt idx="4">
                  <c:v>5.9496181555035513E-2</c:v>
                </c:pt>
                <c:pt idx="5">
                  <c:v>8.2153410246186262E-2</c:v>
                </c:pt>
                <c:pt idx="6">
                  <c:v>0.12403881577065705</c:v>
                </c:pt>
                <c:pt idx="7">
                  <c:v>0.12471764601899139</c:v>
                </c:pt>
                <c:pt idx="8">
                  <c:v>0.13034324637644629</c:v>
                </c:pt>
                <c:pt idx="9">
                  <c:v>0.12743541897100358</c:v>
                </c:pt>
              </c:numCache>
            </c:numRef>
          </c:val>
          <c:extLst>
            <c:ext xmlns:c16="http://schemas.microsoft.com/office/drawing/2014/chart" uri="{C3380CC4-5D6E-409C-BE32-E72D297353CC}">
              <c16:uniqueId val="{00000001-1404-4329-ADB9-62BAADBCDBED}"/>
            </c:ext>
          </c:extLst>
        </c:ser>
        <c:ser>
          <c:idx val="2"/>
          <c:order val="2"/>
          <c:tx>
            <c:v>Middle</c:v>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cat>
            <c:strRef>
              <c:f>'Transmission Percentage'!$E$6:$N$6</c:f>
              <c:strCache>
                <c:ptCount val="10"/>
                <c:pt idx="0">
                  <c:v>1941-1945</c:v>
                </c:pt>
                <c:pt idx="1">
                  <c:v>1946-1950</c:v>
                </c:pt>
                <c:pt idx="2">
                  <c:v>1951-1955</c:v>
                </c:pt>
                <c:pt idx="3">
                  <c:v>1956-1960</c:v>
                </c:pt>
                <c:pt idx="4">
                  <c:v>1961-1965</c:v>
                </c:pt>
                <c:pt idx="5">
                  <c:v>1966-1970</c:v>
                </c:pt>
                <c:pt idx="6">
                  <c:v>1971-1975</c:v>
                </c:pt>
                <c:pt idx="7">
                  <c:v>1976-1980</c:v>
                </c:pt>
                <c:pt idx="8">
                  <c:v>1981-1985</c:v>
                </c:pt>
                <c:pt idx="9">
                  <c:v>1986-1990</c:v>
                </c:pt>
              </c:strCache>
            </c:strRef>
          </c:cat>
          <c:val>
            <c:numRef>
              <c:f>'Transmission Percentage'!$E$10:$N$10</c:f>
              <c:numCache>
                <c:formatCode>0.00%</c:formatCode>
                <c:ptCount val="10"/>
                <c:pt idx="0">
                  <c:v>0.12447022869792636</c:v>
                </c:pt>
                <c:pt idx="1">
                  <c:v>0.15437847359935719</c:v>
                </c:pt>
                <c:pt idx="2">
                  <c:v>0.14430654978700036</c:v>
                </c:pt>
                <c:pt idx="3">
                  <c:v>0.12035730490344575</c:v>
                </c:pt>
                <c:pt idx="4">
                  <c:v>8.5515449803382881E-2</c:v>
                </c:pt>
                <c:pt idx="5">
                  <c:v>7.3955563418775419E-2</c:v>
                </c:pt>
                <c:pt idx="6">
                  <c:v>5.6454645850061873E-2</c:v>
                </c:pt>
                <c:pt idx="7">
                  <c:v>3.3636534818213604E-2</c:v>
                </c:pt>
                <c:pt idx="8">
                  <c:v>3.3596501695019994E-2</c:v>
                </c:pt>
                <c:pt idx="9">
                  <c:v>1.4968089051344722E-2</c:v>
                </c:pt>
              </c:numCache>
            </c:numRef>
          </c:val>
          <c:extLst>
            <c:ext xmlns:c16="http://schemas.microsoft.com/office/drawing/2014/chart" uri="{C3380CC4-5D6E-409C-BE32-E72D297353CC}">
              <c16:uniqueId val="{00000002-1404-4329-ADB9-62BAADBCDBED}"/>
            </c:ext>
          </c:extLst>
        </c:ser>
        <c:ser>
          <c:idx val="3"/>
          <c:order val="3"/>
          <c:tx>
            <c:v>Senior High</c:v>
          </c:tx>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cat>
            <c:strRef>
              <c:f>'Transmission Percentage'!$E$6:$N$6</c:f>
              <c:strCache>
                <c:ptCount val="10"/>
                <c:pt idx="0">
                  <c:v>1941-1945</c:v>
                </c:pt>
                <c:pt idx="1">
                  <c:v>1946-1950</c:v>
                </c:pt>
                <c:pt idx="2">
                  <c:v>1951-1955</c:v>
                </c:pt>
                <c:pt idx="3">
                  <c:v>1956-1960</c:v>
                </c:pt>
                <c:pt idx="4">
                  <c:v>1961-1965</c:v>
                </c:pt>
                <c:pt idx="5">
                  <c:v>1966-1970</c:v>
                </c:pt>
                <c:pt idx="6">
                  <c:v>1971-1975</c:v>
                </c:pt>
                <c:pt idx="7">
                  <c:v>1976-1980</c:v>
                </c:pt>
                <c:pt idx="8">
                  <c:v>1981-1985</c:v>
                </c:pt>
                <c:pt idx="9">
                  <c:v>1986-1990</c:v>
                </c:pt>
              </c:strCache>
            </c:strRef>
          </c:cat>
          <c:val>
            <c:numRef>
              <c:f>'Transmission Percentage'!$E$11:$N$11</c:f>
              <c:numCache>
                <c:formatCode>0.00%</c:formatCode>
                <c:ptCount val="10"/>
                <c:pt idx="0">
                  <c:v>0.2498316730156073</c:v>
                </c:pt>
                <c:pt idx="1">
                  <c:v>0.25588261323775868</c:v>
                </c:pt>
                <c:pt idx="2">
                  <c:v>0.30457615548021222</c:v>
                </c:pt>
                <c:pt idx="3">
                  <c:v>0.31493226190464768</c:v>
                </c:pt>
                <c:pt idx="4">
                  <c:v>0.2771643415454636</c:v>
                </c:pt>
                <c:pt idx="5">
                  <c:v>0.27682927688010905</c:v>
                </c:pt>
                <c:pt idx="6">
                  <c:v>0.25966755074484971</c:v>
                </c:pt>
                <c:pt idx="7">
                  <c:v>0.24497277335208645</c:v>
                </c:pt>
                <c:pt idx="8">
                  <c:v>0.22986308726796764</c:v>
                </c:pt>
                <c:pt idx="9">
                  <c:v>0.21103975108249096</c:v>
                </c:pt>
              </c:numCache>
            </c:numRef>
          </c:val>
          <c:extLst>
            <c:ext xmlns:c16="http://schemas.microsoft.com/office/drawing/2014/chart" uri="{C3380CC4-5D6E-409C-BE32-E72D297353CC}">
              <c16:uniqueId val="{00000003-1404-4329-ADB9-62BAADBCDBED}"/>
            </c:ext>
          </c:extLst>
        </c:ser>
        <c:ser>
          <c:idx val="4"/>
          <c:order val="4"/>
          <c:tx>
            <c:v>University</c:v>
          </c:tx>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c:spPr>
          <c:cat>
            <c:strRef>
              <c:f>'Transmission Percentage'!$E$6:$N$6</c:f>
              <c:strCache>
                <c:ptCount val="10"/>
                <c:pt idx="0">
                  <c:v>1941-1945</c:v>
                </c:pt>
                <c:pt idx="1">
                  <c:v>1946-1950</c:v>
                </c:pt>
                <c:pt idx="2">
                  <c:v>1951-1955</c:v>
                </c:pt>
                <c:pt idx="3">
                  <c:v>1956-1960</c:v>
                </c:pt>
                <c:pt idx="4">
                  <c:v>1961-1965</c:v>
                </c:pt>
                <c:pt idx="5">
                  <c:v>1966-1970</c:v>
                </c:pt>
                <c:pt idx="6">
                  <c:v>1971-1975</c:v>
                </c:pt>
                <c:pt idx="7">
                  <c:v>1976-1980</c:v>
                </c:pt>
                <c:pt idx="8">
                  <c:v>1981-1985</c:v>
                </c:pt>
                <c:pt idx="9">
                  <c:v>1986-1990</c:v>
                </c:pt>
              </c:strCache>
            </c:strRef>
          </c:cat>
          <c:val>
            <c:numRef>
              <c:f>'Transmission Percentage'!$E$12:$N$12</c:f>
              <c:numCache>
                <c:formatCode>0.00%</c:formatCode>
                <c:ptCount val="10"/>
                <c:pt idx="0">
                  <c:v>7.1185718779931392E-2</c:v>
                </c:pt>
                <c:pt idx="1">
                  <c:v>0.10433944426156354</c:v>
                </c:pt>
                <c:pt idx="2">
                  <c:v>0.12519259592611945</c:v>
                </c:pt>
                <c:pt idx="3">
                  <c:v>0.17339427187902584</c:v>
                </c:pt>
                <c:pt idx="4">
                  <c:v>0.27470645488620599</c:v>
                </c:pt>
                <c:pt idx="5">
                  <c:v>0.28993122029837398</c:v>
                </c:pt>
                <c:pt idx="6">
                  <c:v>0.34753365238694706</c:v>
                </c:pt>
                <c:pt idx="7">
                  <c:v>0.33518655153464527</c:v>
                </c:pt>
                <c:pt idx="8">
                  <c:v>0.35217183520547479</c:v>
                </c:pt>
                <c:pt idx="9">
                  <c:v>0.37544653965043617</c:v>
                </c:pt>
              </c:numCache>
            </c:numRef>
          </c:val>
          <c:extLst>
            <c:ext xmlns:c16="http://schemas.microsoft.com/office/drawing/2014/chart" uri="{C3380CC4-5D6E-409C-BE32-E72D297353CC}">
              <c16:uniqueId val="{00000004-1404-4329-ADB9-62BAADBCDBED}"/>
            </c:ext>
          </c:extLst>
        </c:ser>
        <c:dLbls>
          <c:showLegendKey val="0"/>
          <c:showVal val="0"/>
          <c:showCatName val="0"/>
          <c:showSerName val="0"/>
          <c:showPercent val="0"/>
          <c:showBubbleSize val="0"/>
        </c:dLbls>
        <c:axId val="217035984"/>
        <c:axId val="217039248"/>
      </c:areaChart>
      <c:dateAx>
        <c:axId val="2170359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PK"/>
          </a:p>
        </c:txPr>
        <c:crossAx val="217039248"/>
        <c:crosses val="autoZero"/>
        <c:auto val="0"/>
        <c:lblOffset val="100"/>
        <c:baseTimeUnit val="days"/>
      </c:dateAx>
      <c:valAx>
        <c:axId val="217039248"/>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PK"/>
          </a:p>
        </c:txPr>
        <c:crossAx val="21703598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PK"/>
        </a:p>
      </c:txPr>
    </c:legend>
    <c:plotVisOnly val="1"/>
    <c:dispBlanksAs val="zero"/>
    <c:showDLblsOverMax val="0"/>
  </c:chart>
  <c:spPr>
    <a:solidFill>
      <a:schemeClr val="bg1"/>
    </a:solidFill>
    <a:ln w="9525" cap="flat" cmpd="sng" algn="ctr">
      <a:noFill/>
      <a:round/>
    </a:ln>
    <a:effectLst/>
  </c:spPr>
  <c:txPr>
    <a:bodyPr/>
    <a:lstStyle/>
    <a:p>
      <a:pPr>
        <a:defRPr/>
      </a:pPr>
      <a:endParaRPr lang="en-PK"/>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5138"/>
          </a:xfrm>
          <a:prstGeom prst="rect">
            <a:avLst/>
          </a:prstGeom>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endParaRPr lang="zh-TW" altLang="en-US"/>
          </a:p>
        </p:txBody>
      </p:sp>
      <p:sp>
        <p:nvSpPr>
          <p:cNvPr id="3" name="Date Placeholder 2"/>
          <p:cNvSpPr>
            <a:spLocks noGrp="1"/>
          </p:cNvSpPr>
          <p:nvPr>
            <p:ph type="dt" sz="quarter" idx="1"/>
          </p:nvPr>
        </p:nvSpPr>
        <p:spPr>
          <a:xfrm>
            <a:off x="3897313" y="0"/>
            <a:ext cx="2982912" cy="46513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cs typeface="+mn-cs"/>
              </a:defRPr>
            </a:lvl1pPr>
          </a:lstStyle>
          <a:p>
            <a:pPr>
              <a:defRPr/>
            </a:pPr>
            <a:fld id="{CC439DC4-EA7C-4217-82CD-4E9DB4FBAFC9}" type="datetimeFigureOut">
              <a:rPr lang="zh-TW" altLang="en-US"/>
              <a:pPr>
                <a:defRPr/>
              </a:pPr>
              <a:t>2021/4/4</a:t>
            </a:fld>
            <a:endParaRPr lang="zh-TW" altLang="en-US"/>
          </a:p>
        </p:txBody>
      </p:sp>
      <p:sp>
        <p:nvSpPr>
          <p:cNvPr id="4" name="Footer Placeholder 3"/>
          <p:cNvSpPr>
            <a:spLocks noGrp="1"/>
          </p:cNvSpPr>
          <p:nvPr>
            <p:ph type="ftr" sz="quarter" idx="2"/>
          </p:nvPr>
        </p:nvSpPr>
        <p:spPr>
          <a:xfrm>
            <a:off x="0" y="8829675"/>
            <a:ext cx="2982913" cy="465138"/>
          </a:xfrm>
          <a:prstGeom prst="rect">
            <a:avLst/>
          </a:prstGeom>
        </p:spPr>
        <p:txBody>
          <a:bodyPr vert="horz" wrap="square" lIns="91440" tIns="45720" rIns="91440" bIns="45720" numCol="1" anchor="b" anchorCtr="0" compatLnSpc="1">
            <a:prstTxWarp prst="textNoShape">
              <a:avLst/>
            </a:prstTxWarp>
          </a:bodyPr>
          <a:lstStyle>
            <a:lvl1pPr eaLnBrk="1" hangingPunct="1">
              <a:defRPr sz="1200">
                <a:cs typeface="+mn-cs"/>
              </a:defRPr>
            </a:lvl1pPr>
          </a:lstStyle>
          <a:p>
            <a:pPr>
              <a:defRPr/>
            </a:pPr>
            <a:endParaRPr lang="zh-TW" altLang="en-US"/>
          </a:p>
        </p:txBody>
      </p:sp>
      <p:sp>
        <p:nvSpPr>
          <p:cNvPr id="5" name="Slide Number Placeholder 4"/>
          <p:cNvSpPr>
            <a:spLocks noGrp="1"/>
          </p:cNvSpPr>
          <p:nvPr>
            <p:ph type="sldNum" sz="quarter" idx="3"/>
          </p:nvPr>
        </p:nvSpPr>
        <p:spPr>
          <a:xfrm>
            <a:off x="3897313" y="8829675"/>
            <a:ext cx="2982912" cy="4651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cs typeface="Arial" panose="020B0604020202020204" pitchFamily="34" charset="0"/>
              </a:defRPr>
            </a:lvl1pPr>
          </a:lstStyle>
          <a:p>
            <a:pPr>
              <a:defRPr/>
            </a:pPr>
            <a:fld id="{90A653E8-B7A1-4F90-A988-DCF1ECC5C24D}" type="slidenum">
              <a:rPr lang="zh-TW" altLang="en-US"/>
              <a:pPr>
                <a:defRPr/>
              </a:pPr>
              <a:t>‹#›</a:t>
            </a:fld>
            <a:endParaRPr lang="zh-TW" altLang="en-US"/>
          </a:p>
        </p:txBody>
      </p:sp>
    </p:spTree>
    <p:extLst>
      <p:ext uri="{BB962C8B-B14F-4D97-AF65-F5344CB8AC3E}">
        <p14:creationId xmlns:p14="http://schemas.microsoft.com/office/powerpoint/2010/main" val="1663058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82913" cy="465138"/>
          </a:xfrm>
          <a:prstGeom prst="rect">
            <a:avLst/>
          </a:prstGeom>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endParaRPr lang="en-US" altLang="en-US"/>
          </a:p>
        </p:txBody>
      </p:sp>
      <p:sp>
        <p:nvSpPr>
          <p:cNvPr id="3" name="日期版面配置區 2"/>
          <p:cNvSpPr>
            <a:spLocks noGrp="1"/>
          </p:cNvSpPr>
          <p:nvPr>
            <p:ph type="dt" idx="1"/>
          </p:nvPr>
        </p:nvSpPr>
        <p:spPr>
          <a:xfrm>
            <a:off x="3897313" y="0"/>
            <a:ext cx="2982912" cy="46513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cs typeface="+mn-cs"/>
              </a:defRPr>
            </a:lvl1pPr>
          </a:lstStyle>
          <a:p>
            <a:pPr>
              <a:defRPr/>
            </a:pPr>
            <a:fld id="{60199AB4-5854-4B22-8375-FF0563E211B1}" type="datetimeFigureOut">
              <a:rPr lang="en-US" altLang="en-US"/>
              <a:pPr>
                <a:defRPr/>
              </a:pPr>
              <a:t>4/4/2021</a:t>
            </a:fld>
            <a:endParaRPr lang="en-US" altLang="en-US"/>
          </a:p>
        </p:txBody>
      </p:sp>
      <p:sp>
        <p:nvSpPr>
          <p:cNvPr id="4" name="投影片圖像版面配置區 3"/>
          <p:cNvSpPr>
            <a:spLocks noGrp="1" noRot="1" noChangeAspect="1"/>
          </p:cNvSpPr>
          <p:nvPr>
            <p:ph type="sldImg" idx="2"/>
          </p:nvPr>
        </p:nvSpPr>
        <p:spPr>
          <a:xfrm>
            <a:off x="1116013" y="696913"/>
            <a:ext cx="4649787"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備忘稿版面配置區 4"/>
          <p:cNvSpPr>
            <a:spLocks noGrp="1"/>
          </p:cNvSpPr>
          <p:nvPr>
            <p:ph type="body" sz="quarter" idx="3"/>
          </p:nvPr>
        </p:nvSpPr>
        <p:spPr>
          <a:xfrm>
            <a:off x="687388" y="4414838"/>
            <a:ext cx="5507037" cy="4184650"/>
          </a:xfrm>
          <a:prstGeom prst="rect">
            <a:avLst/>
          </a:prstGeom>
        </p:spPr>
        <p:txBody>
          <a:bodyPr vert="horz" wrap="square" lIns="91440" tIns="45720" rIns="91440" bIns="45720" numCol="1" anchor="t" anchorCtr="0" compatLnSpc="1">
            <a:prstTxWarp prst="textNoShape">
              <a:avLst/>
            </a:prstTxWarp>
            <a:normAutofit/>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endParaRPr lang="en-US" altLang="en-US" noProof="0"/>
          </a:p>
        </p:txBody>
      </p:sp>
      <p:sp>
        <p:nvSpPr>
          <p:cNvPr id="6" name="頁尾版面配置區 5"/>
          <p:cNvSpPr>
            <a:spLocks noGrp="1"/>
          </p:cNvSpPr>
          <p:nvPr>
            <p:ph type="ftr" sz="quarter" idx="4"/>
          </p:nvPr>
        </p:nvSpPr>
        <p:spPr>
          <a:xfrm>
            <a:off x="0" y="8829675"/>
            <a:ext cx="2982913" cy="465138"/>
          </a:xfrm>
          <a:prstGeom prst="rect">
            <a:avLst/>
          </a:prstGeom>
        </p:spPr>
        <p:txBody>
          <a:bodyPr vert="horz" wrap="square" lIns="91440" tIns="45720" rIns="91440" bIns="45720" numCol="1" anchor="b" anchorCtr="0" compatLnSpc="1">
            <a:prstTxWarp prst="textNoShape">
              <a:avLst/>
            </a:prstTxWarp>
          </a:bodyPr>
          <a:lstStyle>
            <a:lvl1pPr eaLnBrk="1" hangingPunct="1">
              <a:defRPr sz="1200">
                <a:cs typeface="+mn-cs"/>
              </a:defRPr>
            </a:lvl1pPr>
          </a:lstStyle>
          <a:p>
            <a:pPr>
              <a:defRPr/>
            </a:pPr>
            <a:endParaRPr lang="en-US" altLang="en-US"/>
          </a:p>
        </p:txBody>
      </p:sp>
      <p:sp>
        <p:nvSpPr>
          <p:cNvPr id="7" name="投影片編號版面配置區 6"/>
          <p:cNvSpPr>
            <a:spLocks noGrp="1"/>
          </p:cNvSpPr>
          <p:nvPr>
            <p:ph type="sldNum" sz="quarter" idx="5"/>
          </p:nvPr>
        </p:nvSpPr>
        <p:spPr>
          <a:xfrm>
            <a:off x="3897313" y="8829675"/>
            <a:ext cx="2982912" cy="4651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cs typeface="Arial" panose="020B0604020202020204" pitchFamily="34" charset="0"/>
              </a:defRPr>
            </a:lvl1pPr>
          </a:lstStyle>
          <a:p>
            <a:pPr>
              <a:defRPr/>
            </a:pPr>
            <a:fld id="{F5A56BDC-C3BC-4A18-8B03-B8B95BAAF740}" type="slidenum">
              <a:rPr lang="en-US" altLang="en-US"/>
              <a:pPr>
                <a:defRPr/>
              </a:pPr>
              <a:t>‹#›</a:t>
            </a:fld>
            <a:endParaRPr lang="en-US" altLang="en-US"/>
          </a:p>
        </p:txBody>
      </p:sp>
    </p:spTree>
    <p:extLst>
      <p:ext uri="{BB962C8B-B14F-4D97-AF65-F5344CB8AC3E}">
        <p14:creationId xmlns:p14="http://schemas.microsoft.com/office/powerpoint/2010/main" val="15063063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dirty="0"/>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6DC9231-BC07-4754-91C3-B041B8B6BBB5}" type="slidenum">
              <a:rPr lang="en-US" altLang="en-US" smtClean="0"/>
              <a:pPr>
                <a:spcBef>
                  <a:spcPct val="0"/>
                </a:spcBef>
              </a:pPr>
              <a:t>1</a:t>
            </a:fld>
            <a:endParaRPr lang="en-US" altLang="en-US"/>
          </a:p>
        </p:txBody>
      </p:sp>
    </p:spTree>
    <p:extLst>
      <p:ext uri="{BB962C8B-B14F-4D97-AF65-F5344CB8AC3E}">
        <p14:creationId xmlns:p14="http://schemas.microsoft.com/office/powerpoint/2010/main" val="325218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zh-HK" dirty="0"/>
          </a:p>
        </p:txBody>
      </p:sp>
      <p:sp>
        <p:nvSpPr>
          <p:cNvPr id="5018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62F53BF-F0D8-4E2A-A91C-78DB5CFA74AE}" type="slidenum">
              <a:rPr lang="en-US" altLang="en-US" smtClean="0"/>
              <a:pPr>
                <a:spcBef>
                  <a:spcPct val="0"/>
                </a:spcBef>
              </a:pPr>
              <a:t>10</a:t>
            </a:fld>
            <a:endParaRPr lang="en-US" altLang="en-US"/>
          </a:p>
        </p:txBody>
      </p:sp>
    </p:spTree>
    <p:extLst>
      <p:ext uri="{BB962C8B-B14F-4D97-AF65-F5344CB8AC3E}">
        <p14:creationId xmlns:p14="http://schemas.microsoft.com/office/powerpoint/2010/main" val="1796520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zh-HK" dirty="0"/>
          </a:p>
        </p:txBody>
      </p:sp>
      <p:sp>
        <p:nvSpPr>
          <p:cNvPr id="5018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62F53BF-F0D8-4E2A-A91C-78DB5CFA74AE}" type="slidenum">
              <a:rPr lang="en-US" altLang="en-US" smtClean="0"/>
              <a:pPr>
                <a:spcBef>
                  <a:spcPct val="0"/>
                </a:spcBef>
              </a:pPr>
              <a:t>11</a:t>
            </a:fld>
            <a:endParaRPr lang="en-US" altLang="en-US"/>
          </a:p>
        </p:txBody>
      </p:sp>
    </p:spTree>
    <p:extLst>
      <p:ext uri="{BB962C8B-B14F-4D97-AF65-F5344CB8AC3E}">
        <p14:creationId xmlns:p14="http://schemas.microsoft.com/office/powerpoint/2010/main" val="3035472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zh-HK" dirty="0"/>
          </a:p>
        </p:txBody>
      </p:sp>
      <p:sp>
        <p:nvSpPr>
          <p:cNvPr id="5018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62F53BF-F0D8-4E2A-A91C-78DB5CFA74AE}" type="slidenum">
              <a:rPr lang="en-US" altLang="en-US" smtClean="0"/>
              <a:pPr>
                <a:spcBef>
                  <a:spcPct val="0"/>
                </a:spcBef>
              </a:pPr>
              <a:t>12</a:t>
            </a:fld>
            <a:endParaRPr lang="en-US" altLang="en-US"/>
          </a:p>
        </p:txBody>
      </p:sp>
    </p:spTree>
    <p:extLst>
      <p:ext uri="{BB962C8B-B14F-4D97-AF65-F5344CB8AC3E}">
        <p14:creationId xmlns:p14="http://schemas.microsoft.com/office/powerpoint/2010/main" val="2873553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zh-HK" dirty="0"/>
          </a:p>
        </p:txBody>
      </p:sp>
      <p:sp>
        <p:nvSpPr>
          <p:cNvPr id="5018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62F53BF-F0D8-4E2A-A91C-78DB5CFA74AE}" type="slidenum">
              <a:rPr lang="en-US" altLang="en-US" smtClean="0"/>
              <a:pPr>
                <a:spcBef>
                  <a:spcPct val="0"/>
                </a:spcBef>
              </a:pPr>
              <a:t>14</a:t>
            </a:fld>
            <a:endParaRPr lang="en-US" altLang="en-US"/>
          </a:p>
        </p:txBody>
      </p:sp>
    </p:spTree>
    <p:extLst>
      <p:ext uri="{BB962C8B-B14F-4D97-AF65-F5344CB8AC3E}">
        <p14:creationId xmlns:p14="http://schemas.microsoft.com/office/powerpoint/2010/main" val="1628600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zh-HK" dirty="0"/>
          </a:p>
        </p:txBody>
      </p:sp>
      <p:sp>
        <p:nvSpPr>
          <p:cNvPr id="5018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62F53BF-F0D8-4E2A-A91C-78DB5CFA74AE}" type="slidenum">
              <a:rPr lang="en-US" altLang="en-US" smtClean="0"/>
              <a:pPr>
                <a:spcBef>
                  <a:spcPct val="0"/>
                </a:spcBef>
              </a:pPr>
              <a:t>17</a:t>
            </a:fld>
            <a:endParaRPr lang="en-US" altLang="en-US"/>
          </a:p>
        </p:txBody>
      </p:sp>
    </p:spTree>
    <p:extLst>
      <p:ext uri="{BB962C8B-B14F-4D97-AF65-F5344CB8AC3E}">
        <p14:creationId xmlns:p14="http://schemas.microsoft.com/office/powerpoint/2010/main" val="4259604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zh-HK" dirty="0"/>
          </a:p>
        </p:txBody>
      </p:sp>
      <p:sp>
        <p:nvSpPr>
          <p:cNvPr id="5018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62F53BF-F0D8-4E2A-A91C-78DB5CFA74AE}" type="slidenum">
              <a:rPr lang="en-US" altLang="en-US" smtClean="0"/>
              <a:pPr>
                <a:spcBef>
                  <a:spcPct val="0"/>
                </a:spcBef>
              </a:pPr>
              <a:t>20</a:t>
            </a:fld>
            <a:endParaRPr lang="en-US" altLang="en-US"/>
          </a:p>
        </p:txBody>
      </p:sp>
    </p:spTree>
    <p:extLst>
      <p:ext uri="{BB962C8B-B14F-4D97-AF65-F5344CB8AC3E}">
        <p14:creationId xmlns:p14="http://schemas.microsoft.com/office/powerpoint/2010/main" val="420485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zh-HK" dirty="0"/>
          </a:p>
        </p:txBody>
      </p:sp>
      <p:sp>
        <p:nvSpPr>
          <p:cNvPr id="5018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62F53BF-F0D8-4E2A-A91C-78DB5CFA74AE}" type="slidenum">
              <a:rPr lang="en-US" altLang="en-US" smtClean="0"/>
              <a:pPr>
                <a:spcBef>
                  <a:spcPct val="0"/>
                </a:spcBef>
              </a:pPr>
              <a:t>21</a:t>
            </a:fld>
            <a:endParaRPr lang="en-US" altLang="en-US"/>
          </a:p>
        </p:txBody>
      </p:sp>
    </p:spTree>
    <p:extLst>
      <p:ext uri="{BB962C8B-B14F-4D97-AF65-F5344CB8AC3E}">
        <p14:creationId xmlns:p14="http://schemas.microsoft.com/office/powerpoint/2010/main" val="3079770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zh-HK" dirty="0"/>
          </a:p>
        </p:txBody>
      </p:sp>
      <p:sp>
        <p:nvSpPr>
          <p:cNvPr id="717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4ED9B76-EF79-4785-A92A-DDB242B3E913}" type="slidenum">
              <a:rPr lang="en-US" altLang="en-US" smtClean="0"/>
              <a:pPr>
                <a:spcBef>
                  <a:spcPct val="0"/>
                </a:spcBef>
              </a:pPr>
              <a:t>22</a:t>
            </a:fld>
            <a:endParaRPr lang="en-US" altLang="en-US"/>
          </a:p>
        </p:txBody>
      </p:sp>
    </p:spTree>
    <p:extLst>
      <p:ext uri="{BB962C8B-B14F-4D97-AF65-F5344CB8AC3E}">
        <p14:creationId xmlns:p14="http://schemas.microsoft.com/office/powerpoint/2010/main" val="200350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zh-HK" dirty="0"/>
          </a:p>
        </p:txBody>
      </p:sp>
      <p:sp>
        <p:nvSpPr>
          <p:cNvPr id="717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4ED9B76-EF79-4785-A92A-DDB242B3E913}" type="slidenum">
              <a:rPr lang="en-US" altLang="en-US" smtClean="0"/>
              <a:pPr>
                <a:spcBef>
                  <a:spcPct val="0"/>
                </a:spcBef>
              </a:pPr>
              <a:t>23</a:t>
            </a:fld>
            <a:endParaRPr lang="en-US" altLang="en-US"/>
          </a:p>
        </p:txBody>
      </p:sp>
    </p:spTree>
    <p:extLst>
      <p:ext uri="{BB962C8B-B14F-4D97-AF65-F5344CB8AC3E}">
        <p14:creationId xmlns:p14="http://schemas.microsoft.com/office/powerpoint/2010/main" val="603772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zh-HK"/>
          </a:p>
        </p:txBody>
      </p:sp>
      <p:sp>
        <p:nvSpPr>
          <p:cNvPr id="717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4ED9B76-EF79-4785-A92A-DDB242B3E913}" type="slidenum">
              <a:rPr lang="en-US" altLang="en-US" smtClean="0"/>
              <a:pPr>
                <a:spcBef>
                  <a:spcPct val="0"/>
                </a:spcBef>
              </a:pPr>
              <a:t>2</a:t>
            </a:fld>
            <a:endParaRPr lang="en-US" altLang="en-US"/>
          </a:p>
        </p:txBody>
      </p:sp>
    </p:spTree>
    <p:extLst>
      <p:ext uri="{BB962C8B-B14F-4D97-AF65-F5344CB8AC3E}">
        <p14:creationId xmlns:p14="http://schemas.microsoft.com/office/powerpoint/2010/main" val="3487365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HK" dirty="0"/>
          </a:p>
        </p:txBody>
      </p:sp>
      <p:sp>
        <p:nvSpPr>
          <p:cNvPr id="1126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C785731-2FD4-4AE5-93CF-C0A0B8BF2C92}" type="slidenum">
              <a:rPr lang="en-US" altLang="en-US" smtClean="0"/>
              <a:pPr>
                <a:spcBef>
                  <a:spcPct val="0"/>
                </a:spcBef>
              </a:pPr>
              <a:t>3</a:t>
            </a:fld>
            <a:endParaRPr lang="en-US" altLang="en-US"/>
          </a:p>
        </p:txBody>
      </p:sp>
    </p:spTree>
    <p:extLst>
      <p:ext uri="{BB962C8B-B14F-4D97-AF65-F5344CB8AC3E}">
        <p14:creationId xmlns:p14="http://schemas.microsoft.com/office/powerpoint/2010/main" val="3012193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HK" dirty="0"/>
          </a:p>
        </p:txBody>
      </p:sp>
      <p:sp>
        <p:nvSpPr>
          <p:cNvPr id="1126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C785731-2FD4-4AE5-93CF-C0A0B8BF2C92}" type="slidenum">
              <a:rPr lang="en-US" altLang="en-US" smtClean="0"/>
              <a:pPr>
                <a:spcBef>
                  <a:spcPct val="0"/>
                </a:spcBef>
              </a:pPr>
              <a:t>4</a:t>
            </a:fld>
            <a:endParaRPr lang="en-US" altLang="en-US"/>
          </a:p>
        </p:txBody>
      </p:sp>
    </p:spTree>
    <p:extLst>
      <p:ext uri="{BB962C8B-B14F-4D97-AF65-F5344CB8AC3E}">
        <p14:creationId xmlns:p14="http://schemas.microsoft.com/office/powerpoint/2010/main" val="1932456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zh-HK" dirty="0"/>
          </a:p>
        </p:txBody>
      </p:sp>
      <p:sp>
        <p:nvSpPr>
          <p:cNvPr id="5018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62F53BF-F0D8-4E2A-A91C-78DB5CFA74AE}" type="slidenum">
              <a:rPr lang="en-US" altLang="en-US" smtClean="0"/>
              <a:pPr>
                <a:spcBef>
                  <a:spcPct val="0"/>
                </a:spcBef>
              </a:pPr>
              <a:t>5</a:t>
            </a:fld>
            <a:endParaRPr lang="en-US" altLang="en-US"/>
          </a:p>
        </p:txBody>
      </p:sp>
    </p:spTree>
    <p:extLst>
      <p:ext uri="{BB962C8B-B14F-4D97-AF65-F5344CB8AC3E}">
        <p14:creationId xmlns:p14="http://schemas.microsoft.com/office/powerpoint/2010/main" val="3261633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zh-HK" dirty="0"/>
          </a:p>
        </p:txBody>
      </p:sp>
      <p:sp>
        <p:nvSpPr>
          <p:cNvPr id="5018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62F53BF-F0D8-4E2A-A91C-78DB5CFA74AE}" type="slidenum">
              <a:rPr lang="en-US" altLang="en-US" smtClean="0"/>
              <a:pPr>
                <a:spcBef>
                  <a:spcPct val="0"/>
                </a:spcBef>
              </a:pPr>
              <a:t>6</a:t>
            </a:fld>
            <a:endParaRPr lang="en-US" altLang="en-US"/>
          </a:p>
        </p:txBody>
      </p:sp>
    </p:spTree>
    <p:extLst>
      <p:ext uri="{BB962C8B-B14F-4D97-AF65-F5344CB8AC3E}">
        <p14:creationId xmlns:p14="http://schemas.microsoft.com/office/powerpoint/2010/main" val="2952238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zh-HK" dirty="0"/>
          </a:p>
        </p:txBody>
      </p:sp>
      <p:sp>
        <p:nvSpPr>
          <p:cNvPr id="5018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62F53BF-F0D8-4E2A-A91C-78DB5CFA74AE}" type="slidenum">
              <a:rPr lang="en-US" altLang="en-US" smtClean="0"/>
              <a:pPr>
                <a:spcBef>
                  <a:spcPct val="0"/>
                </a:spcBef>
              </a:pPr>
              <a:t>7</a:t>
            </a:fld>
            <a:endParaRPr lang="en-US" altLang="en-US"/>
          </a:p>
        </p:txBody>
      </p:sp>
    </p:spTree>
    <p:extLst>
      <p:ext uri="{BB962C8B-B14F-4D97-AF65-F5344CB8AC3E}">
        <p14:creationId xmlns:p14="http://schemas.microsoft.com/office/powerpoint/2010/main" val="2891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zh-HK" dirty="0"/>
          </a:p>
        </p:txBody>
      </p:sp>
      <p:sp>
        <p:nvSpPr>
          <p:cNvPr id="5018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62F53BF-F0D8-4E2A-A91C-78DB5CFA74AE}" type="slidenum">
              <a:rPr lang="en-US" altLang="en-US" smtClean="0"/>
              <a:pPr>
                <a:spcBef>
                  <a:spcPct val="0"/>
                </a:spcBef>
              </a:pPr>
              <a:t>8</a:t>
            </a:fld>
            <a:endParaRPr lang="en-US" altLang="en-US"/>
          </a:p>
        </p:txBody>
      </p:sp>
    </p:spTree>
    <p:extLst>
      <p:ext uri="{BB962C8B-B14F-4D97-AF65-F5344CB8AC3E}">
        <p14:creationId xmlns:p14="http://schemas.microsoft.com/office/powerpoint/2010/main" val="3257795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zh-HK" dirty="0"/>
          </a:p>
        </p:txBody>
      </p:sp>
      <p:sp>
        <p:nvSpPr>
          <p:cNvPr id="5018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62F53BF-F0D8-4E2A-A91C-78DB5CFA74AE}" type="slidenum">
              <a:rPr lang="en-US" altLang="en-US" smtClean="0"/>
              <a:pPr>
                <a:spcBef>
                  <a:spcPct val="0"/>
                </a:spcBef>
              </a:pPr>
              <a:t>9</a:t>
            </a:fld>
            <a:endParaRPr lang="en-US" altLang="en-US"/>
          </a:p>
        </p:txBody>
      </p:sp>
    </p:spTree>
    <p:extLst>
      <p:ext uri="{BB962C8B-B14F-4D97-AF65-F5344CB8AC3E}">
        <p14:creationId xmlns:p14="http://schemas.microsoft.com/office/powerpoint/2010/main" val="1970939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pPr>
              <a:defRPr/>
            </a:pPr>
            <a:fld id="{F0FB110B-E95A-40FD-8C6D-3E7392EAEDAF}" type="datetime1">
              <a:rPr lang="en-US" altLang="en-US" smtClean="0"/>
              <a:t>4/4/2021</a:t>
            </a:fld>
            <a:endParaRPr lang="en-US" altLang="en-US"/>
          </a:p>
        </p:txBody>
      </p:sp>
      <p:sp>
        <p:nvSpPr>
          <p:cNvPr id="5" name="Footer Placeholder 4"/>
          <p:cNvSpPr>
            <a:spLocks noGrp="1"/>
          </p:cNvSpPr>
          <p:nvPr>
            <p:ph type="ftr" sz="quarter" idx="11"/>
          </p:nvPr>
        </p:nvSpPr>
        <p:spPr>
          <a:xfrm>
            <a:off x="3623733" y="6117336"/>
            <a:ext cx="3609438" cy="365125"/>
          </a:xfrm>
        </p:spPr>
        <p:txBody>
          <a:bodyPr/>
          <a:lstStyle/>
          <a:p>
            <a:pPr>
              <a:defRPr/>
            </a:pPr>
            <a:r>
              <a:rPr lang="en-GB" altLang="en-US"/>
              <a:t>10th PhD Student Workshop, USTC, Hefei, China 02-03 June, 2016</a:t>
            </a:r>
            <a:endParaRPr lang="en-US" altLang="en-US"/>
          </a:p>
        </p:txBody>
      </p:sp>
      <p:sp>
        <p:nvSpPr>
          <p:cNvPr id="6" name="Slide Number Placeholder 5"/>
          <p:cNvSpPr>
            <a:spLocks noGrp="1"/>
          </p:cNvSpPr>
          <p:nvPr>
            <p:ph type="sldNum" sz="quarter" idx="12"/>
          </p:nvPr>
        </p:nvSpPr>
        <p:spPr>
          <a:xfrm>
            <a:off x="8275320" y="6117336"/>
            <a:ext cx="411480" cy="365125"/>
          </a:xfrm>
        </p:spPr>
        <p:txBody>
          <a:bodyPr/>
          <a:lstStyle/>
          <a:p>
            <a:pPr>
              <a:defRPr/>
            </a:pPr>
            <a:fld id="{D1C74A38-6A73-4530-AB7E-FCEB4CBAAE50}" type="slidenum">
              <a:rPr lang="en-US" altLang="en-US" smtClean="0"/>
              <a:pPr>
                <a:defRPr/>
              </a:pPr>
              <a:t>‹#›</a:t>
            </a:fld>
            <a:endParaRPr lang="en-US" alt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2096109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AC9F5384-8F34-43AB-9172-7D2AC4137690}" type="datetime1">
              <a:rPr lang="en-US" altLang="en-US" smtClean="0"/>
              <a:t>4/4/2021</a:t>
            </a:fld>
            <a:endParaRPr lang="en-US" altLang="en-US"/>
          </a:p>
        </p:txBody>
      </p:sp>
      <p:sp>
        <p:nvSpPr>
          <p:cNvPr id="6" name="Footer Placeholder 5"/>
          <p:cNvSpPr>
            <a:spLocks noGrp="1"/>
          </p:cNvSpPr>
          <p:nvPr>
            <p:ph type="ftr" sz="quarter" idx="11"/>
          </p:nvPr>
        </p:nvSpPr>
        <p:spPr/>
        <p:txBody>
          <a:bodyPr/>
          <a:lstStyle/>
          <a:p>
            <a:pPr>
              <a:defRPr/>
            </a:pPr>
            <a:r>
              <a:rPr lang="en-GB" altLang="en-US"/>
              <a:t>10th PhD Student Workshop, USTC, Hefei, China 02-03 June, 2016</a:t>
            </a:r>
            <a:endParaRPr lang="en-US" altLang="en-US"/>
          </a:p>
        </p:txBody>
      </p:sp>
      <p:sp>
        <p:nvSpPr>
          <p:cNvPr id="7" name="Slide Number Placeholder 6"/>
          <p:cNvSpPr>
            <a:spLocks noGrp="1"/>
          </p:cNvSpPr>
          <p:nvPr>
            <p:ph type="sldNum" sz="quarter" idx="12"/>
          </p:nvPr>
        </p:nvSpPr>
        <p:spPr/>
        <p:txBody>
          <a:bodyPr/>
          <a:lstStyle/>
          <a:p>
            <a:pPr>
              <a:defRPr/>
            </a:pPr>
            <a:fld id="{88758D43-BF5F-43D4-885F-30A1CF0F2C52}" type="slidenum">
              <a:rPr lang="en-US" altLang="en-US" smtClean="0"/>
              <a:pPr>
                <a:defRPr/>
              </a:pPr>
              <a:t>‹#›</a:t>
            </a:fld>
            <a:endParaRPr lang="en-US" altLang="en-US"/>
          </a:p>
        </p:txBody>
      </p:sp>
    </p:spTree>
    <p:extLst>
      <p:ext uri="{BB962C8B-B14F-4D97-AF65-F5344CB8AC3E}">
        <p14:creationId xmlns:p14="http://schemas.microsoft.com/office/powerpoint/2010/main" val="401315166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AC9F5384-8F34-43AB-9172-7D2AC4137690}" type="datetime1">
              <a:rPr lang="en-US" altLang="en-US" smtClean="0"/>
              <a:t>4/4/2021</a:t>
            </a:fld>
            <a:endParaRPr lang="en-US" altLang="en-US"/>
          </a:p>
        </p:txBody>
      </p:sp>
      <p:sp>
        <p:nvSpPr>
          <p:cNvPr id="5" name="Footer Placeholder 4"/>
          <p:cNvSpPr>
            <a:spLocks noGrp="1"/>
          </p:cNvSpPr>
          <p:nvPr>
            <p:ph type="ftr" sz="quarter" idx="11"/>
          </p:nvPr>
        </p:nvSpPr>
        <p:spPr/>
        <p:txBody>
          <a:bodyPr/>
          <a:lstStyle/>
          <a:p>
            <a:pPr>
              <a:defRPr/>
            </a:pPr>
            <a:r>
              <a:rPr lang="en-GB" altLang="en-US"/>
              <a:t>10th PhD Student Workshop, USTC, Hefei, China 02-03 June, 2016</a:t>
            </a:r>
            <a:endParaRPr lang="en-US" altLang="en-US"/>
          </a:p>
        </p:txBody>
      </p:sp>
      <p:sp>
        <p:nvSpPr>
          <p:cNvPr id="6" name="Slide Number Placeholder 5"/>
          <p:cNvSpPr>
            <a:spLocks noGrp="1"/>
          </p:cNvSpPr>
          <p:nvPr>
            <p:ph type="sldNum" sz="quarter" idx="12"/>
          </p:nvPr>
        </p:nvSpPr>
        <p:spPr/>
        <p:txBody>
          <a:bodyPr/>
          <a:lstStyle/>
          <a:p>
            <a:pPr>
              <a:defRPr/>
            </a:pPr>
            <a:fld id="{88758D43-BF5F-43D4-885F-30A1CF0F2C52}" type="slidenum">
              <a:rPr lang="en-US" altLang="en-US" smtClean="0"/>
              <a:pPr>
                <a:defRPr/>
              </a:pPr>
              <a:t>‹#›</a:t>
            </a:fld>
            <a:endParaRPr lang="en-US" altLang="en-US"/>
          </a:p>
        </p:txBody>
      </p:sp>
    </p:spTree>
    <p:extLst>
      <p:ext uri="{BB962C8B-B14F-4D97-AF65-F5344CB8AC3E}">
        <p14:creationId xmlns:p14="http://schemas.microsoft.com/office/powerpoint/2010/main" val="3954290990"/>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AC9F5384-8F34-43AB-9172-7D2AC4137690}" type="datetime1">
              <a:rPr lang="en-US" altLang="en-US" smtClean="0"/>
              <a:t>4/4/2021</a:t>
            </a:fld>
            <a:endParaRPr lang="en-US" altLang="en-US"/>
          </a:p>
        </p:txBody>
      </p:sp>
      <p:sp>
        <p:nvSpPr>
          <p:cNvPr id="5" name="Footer Placeholder 4"/>
          <p:cNvSpPr>
            <a:spLocks noGrp="1"/>
          </p:cNvSpPr>
          <p:nvPr>
            <p:ph type="ftr" sz="quarter" idx="11"/>
          </p:nvPr>
        </p:nvSpPr>
        <p:spPr/>
        <p:txBody>
          <a:bodyPr/>
          <a:lstStyle/>
          <a:p>
            <a:pPr>
              <a:defRPr/>
            </a:pPr>
            <a:r>
              <a:rPr lang="en-GB" altLang="en-US"/>
              <a:t>10th PhD Student Workshop, USTC, Hefei, China 02-03 June, 2016</a:t>
            </a:r>
            <a:endParaRPr lang="en-US" altLang="en-US"/>
          </a:p>
        </p:txBody>
      </p:sp>
      <p:sp>
        <p:nvSpPr>
          <p:cNvPr id="6" name="Slide Number Placeholder 5"/>
          <p:cNvSpPr>
            <a:spLocks noGrp="1"/>
          </p:cNvSpPr>
          <p:nvPr>
            <p:ph type="sldNum" sz="quarter" idx="12"/>
          </p:nvPr>
        </p:nvSpPr>
        <p:spPr/>
        <p:txBody>
          <a:bodyPr/>
          <a:lstStyle/>
          <a:p>
            <a:pPr>
              <a:defRPr/>
            </a:pPr>
            <a:fld id="{88758D43-BF5F-43D4-885F-30A1CF0F2C52}" type="slidenum">
              <a:rPr lang="en-US" altLang="en-US" smtClean="0"/>
              <a:pPr>
                <a:defRPr/>
              </a:pPr>
              <a:t>‹#›</a:t>
            </a:fld>
            <a:endParaRPr lang="en-US" altLang="en-US"/>
          </a:p>
        </p:txBody>
      </p:sp>
    </p:spTree>
    <p:extLst>
      <p:ext uri="{BB962C8B-B14F-4D97-AF65-F5344CB8AC3E}">
        <p14:creationId xmlns:p14="http://schemas.microsoft.com/office/powerpoint/2010/main" val="3969735501"/>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AC9F5384-8F34-43AB-9172-7D2AC4137690}" type="datetime1">
              <a:rPr lang="en-US" altLang="en-US" smtClean="0"/>
              <a:t>4/4/2021</a:t>
            </a:fld>
            <a:endParaRPr lang="en-US" altLang="en-US"/>
          </a:p>
        </p:txBody>
      </p:sp>
      <p:sp>
        <p:nvSpPr>
          <p:cNvPr id="5" name="Footer Placeholder 4"/>
          <p:cNvSpPr>
            <a:spLocks noGrp="1"/>
          </p:cNvSpPr>
          <p:nvPr>
            <p:ph type="ftr" sz="quarter" idx="11"/>
          </p:nvPr>
        </p:nvSpPr>
        <p:spPr/>
        <p:txBody>
          <a:bodyPr/>
          <a:lstStyle/>
          <a:p>
            <a:pPr>
              <a:defRPr/>
            </a:pPr>
            <a:r>
              <a:rPr lang="en-GB" altLang="en-US"/>
              <a:t>10th PhD Student Workshop, USTC, Hefei, China 02-03 June, 2016</a:t>
            </a:r>
            <a:endParaRPr lang="en-US" altLang="en-US"/>
          </a:p>
        </p:txBody>
      </p:sp>
      <p:sp>
        <p:nvSpPr>
          <p:cNvPr id="6" name="Slide Number Placeholder 5"/>
          <p:cNvSpPr>
            <a:spLocks noGrp="1"/>
          </p:cNvSpPr>
          <p:nvPr>
            <p:ph type="sldNum" sz="quarter" idx="12"/>
          </p:nvPr>
        </p:nvSpPr>
        <p:spPr/>
        <p:txBody>
          <a:bodyPr/>
          <a:lstStyle/>
          <a:p>
            <a:pPr>
              <a:defRPr/>
            </a:pPr>
            <a:fld id="{88758D43-BF5F-43D4-885F-30A1CF0F2C52}" type="slidenum">
              <a:rPr lang="en-US" altLang="en-US" smtClean="0"/>
              <a:pPr>
                <a:defRPr/>
              </a:pPr>
              <a:t>‹#›</a:t>
            </a:fld>
            <a:endParaRPr lang="en-US" altLang="en-US"/>
          </a:p>
        </p:txBody>
      </p:sp>
    </p:spTree>
    <p:extLst>
      <p:ext uri="{BB962C8B-B14F-4D97-AF65-F5344CB8AC3E}">
        <p14:creationId xmlns:p14="http://schemas.microsoft.com/office/powerpoint/2010/main" val="4251682840"/>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AC9F5384-8F34-43AB-9172-7D2AC4137690}" type="datetime1">
              <a:rPr lang="en-US" altLang="en-US" smtClean="0"/>
              <a:t>4/4/2021</a:t>
            </a:fld>
            <a:endParaRPr lang="en-US" altLang="en-US"/>
          </a:p>
        </p:txBody>
      </p:sp>
      <p:sp>
        <p:nvSpPr>
          <p:cNvPr id="5" name="Footer Placeholder 4"/>
          <p:cNvSpPr>
            <a:spLocks noGrp="1"/>
          </p:cNvSpPr>
          <p:nvPr>
            <p:ph type="ftr" sz="quarter" idx="11"/>
          </p:nvPr>
        </p:nvSpPr>
        <p:spPr/>
        <p:txBody>
          <a:bodyPr/>
          <a:lstStyle/>
          <a:p>
            <a:pPr>
              <a:defRPr/>
            </a:pPr>
            <a:r>
              <a:rPr lang="en-GB" altLang="en-US"/>
              <a:t>10th PhD Student Workshop, USTC, Hefei, China 02-03 June, 2016</a:t>
            </a:r>
            <a:endParaRPr lang="en-US" altLang="en-US"/>
          </a:p>
        </p:txBody>
      </p:sp>
      <p:sp>
        <p:nvSpPr>
          <p:cNvPr id="6" name="Slide Number Placeholder 5"/>
          <p:cNvSpPr>
            <a:spLocks noGrp="1"/>
          </p:cNvSpPr>
          <p:nvPr>
            <p:ph type="sldNum" sz="quarter" idx="12"/>
          </p:nvPr>
        </p:nvSpPr>
        <p:spPr/>
        <p:txBody>
          <a:bodyPr/>
          <a:lstStyle/>
          <a:p>
            <a:pPr>
              <a:defRPr/>
            </a:pPr>
            <a:fld id="{88758D43-BF5F-43D4-885F-30A1CF0F2C52}" type="slidenum">
              <a:rPr lang="en-US" altLang="en-US" smtClean="0"/>
              <a:pPr>
                <a:defRPr/>
              </a:pPr>
              <a:t>‹#›</a:t>
            </a:fld>
            <a:endParaRPr lang="en-US" altLang="en-US"/>
          </a:p>
        </p:txBody>
      </p:sp>
    </p:spTree>
    <p:extLst>
      <p:ext uri="{BB962C8B-B14F-4D97-AF65-F5344CB8AC3E}">
        <p14:creationId xmlns:p14="http://schemas.microsoft.com/office/powerpoint/2010/main" val="4093617145"/>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AC9F5384-8F34-43AB-9172-7D2AC4137690}" type="datetime1">
              <a:rPr lang="en-US" altLang="en-US" smtClean="0"/>
              <a:t>4/4/2021</a:t>
            </a:fld>
            <a:endParaRPr lang="en-US" altLang="en-US"/>
          </a:p>
        </p:txBody>
      </p:sp>
      <p:sp>
        <p:nvSpPr>
          <p:cNvPr id="5" name="Footer Placeholder 4"/>
          <p:cNvSpPr>
            <a:spLocks noGrp="1"/>
          </p:cNvSpPr>
          <p:nvPr>
            <p:ph type="ftr" sz="quarter" idx="11"/>
          </p:nvPr>
        </p:nvSpPr>
        <p:spPr/>
        <p:txBody>
          <a:bodyPr/>
          <a:lstStyle/>
          <a:p>
            <a:pPr>
              <a:defRPr/>
            </a:pPr>
            <a:r>
              <a:rPr lang="en-GB" altLang="en-US"/>
              <a:t>10th PhD Student Workshop, USTC, Hefei, China 02-03 June, 2016</a:t>
            </a:r>
            <a:endParaRPr lang="en-US" altLang="en-US"/>
          </a:p>
        </p:txBody>
      </p:sp>
      <p:sp>
        <p:nvSpPr>
          <p:cNvPr id="6" name="Slide Number Placeholder 5"/>
          <p:cNvSpPr>
            <a:spLocks noGrp="1"/>
          </p:cNvSpPr>
          <p:nvPr>
            <p:ph type="sldNum" sz="quarter" idx="12"/>
          </p:nvPr>
        </p:nvSpPr>
        <p:spPr/>
        <p:txBody>
          <a:bodyPr/>
          <a:lstStyle/>
          <a:p>
            <a:pPr>
              <a:defRPr/>
            </a:pPr>
            <a:fld id="{88758D43-BF5F-43D4-885F-30A1CF0F2C52}" type="slidenum">
              <a:rPr lang="en-US" altLang="en-US" smtClean="0"/>
              <a:pPr>
                <a:defRPr/>
              </a:pPr>
              <a:t>‹#›</a:t>
            </a:fld>
            <a:endParaRPr lang="en-US" altLang="en-US"/>
          </a:p>
        </p:txBody>
      </p:sp>
    </p:spTree>
    <p:extLst>
      <p:ext uri="{BB962C8B-B14F-4D97-AF65-F5344CB8AC3E}">
        <p14:creationId xmlns:p14="http://schemas.microsoft.com/office/powerpoint/2010/main" val="2038658083"/>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4B082170-E590-411D-8961-6A78D85FCA9F}" type="datetime1">
              <a:rPr lang="en-US" altLang="en-US" smtClean="0"/>
              <a:t>4/4/2021</a:t>
            </a:fld>
            <a:endParaRPr lang="en-US" altLang="en-US"/>
          </a:p>
        </p:txBody>
      </p:sp>
      <p:sp>
        <p:nvSpPr>
          <p:cNvPr id="5" name="Footer Placeholder 4"/>
          <p:cNvSpPr>
            <a:spLocks noGrp="1"/>
          </p:cNvSpPr>
          <p:nvPr>
            <p:ph type="ftr" sz="quarter" idx="11"/>
          </p:nvPr>
        </p:nvSpPr>
        <p:spPr/>
        <p:txBody>
          <a:bodyPr/>
          <a:lstStyle/>
          <a:p>
            <a:pPr>
              <a:defRPr/>
            </a:pPr>
            <a:r>
              <a:rPr lang="en-GB" altLang="en-US"/>
              <a:t>10th PhD Student Workshop, USTC, Hefei, China 02-03 June, 2016</a:t>
            </a:r>
            <a:endParaRPr lang="en-US" altLang="en-US"/>
          </a:p>
        </p:txBody>
      </p:sp>
      <p:sp>
        <p:nvSpPr>
          <p:cNvPr id="6" name="Slide Number Placeholder 5"/>
          <p:cNvSpPr>
            <a:spLocks noGrp="1"/>
          </p:cNvSpPr>
          <p:nvPr>
            <p:ph type="sldNum" sz="quarter" idx="12"/>
          </p:nvPr>
        </p:nvSpPr>
        <p:spPr/>
        <p:txBody>
          <a:bodyPr/>
          <a:lstStyle/>
          <a:p>
            <a:pPr>
              <a:defRPr/>
            </a:pPr>
            <a:fld id="{42BBF563-51FF-4BCB-978A-E954B8166680}" type="slidenum">
              <a:rPr lang="en-US" altLang="en-US" smtClean="0"/>
              <a:pPr>
                <a:defRPr/>
              </a:pPr>
              <a:t>‹#›</a:t>
            </a:fld>
            <a:endParaRPr lang="en-US" altLang="en-US"/>
          </a:p>
        </p:txBody>
      </p:sp>
    </p:spTree>
    <p:extLst>
      <p:ext uri="{BB962C8B-B14F-4D97-AF65-F5344CB8AC3E}">
        <p14:creationId xmlns:p14="http://schemas.microsoft.com/office/powerpoint/2010/main" val="31652800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A8C25CC1-4D08-4E96-B23F-B6FBBC3CDEB7}" type="datetime1">
              <a:rPr lang="en-US" altLang="en-US" smtClean="0"/>
              <a:t>4/4/2021</a:t>
            </a:fld>
            <a:endParaRPr lang="en-US" altLang="en-US"/>
          </a:p>
        </p:txBody>
      </p:sp>
      <p:sp>
        <p:nvSpPr>
          <p:cNvPr id="5" name="Footer Placeholder 4"/>
          <p:cNvSpPr>
            <a:spLocks noGrp="1"/>
          </p:cNvSpPr>
          <p:nvPr>
            <p:ph type="ftr" sz="quarter" idx="11"/>
          </p:nvPr>
        </p:nvSpPr>
        <p:spPr/>
        <p:txBody>
          <a:bodyPr/>
          <a:lstStyle/>
          <a:p>
            <a:pPr>
              <a:defRPr/>
            </a:pPr>
            <a:r>
              <a:rPr lang="en-GB" altLang="en-US"/>
              <a:t>10th PhD Student Workshop, USTC, Hefei, China 02-03 June, 2016</a:t>
            </a:r>
            <a:endParaRPr lang="en-US" altLang="en-US"/>
          </a:p>
        </p:txBody>
      </p:sp>
      <p:sp>
        <p:nvSpPr>
          <p:cNvPr id="6" name="Slide Number Placeholder 5"/>
          <p:cNvSpPr>
            <a:spLocks noGrp="1"/>
          </p:cNvSpPr>
          <p:nvPr>
            <p:ph type="sldNum" sz="quarter" idx="12"/>
          </p:nvPr>
        </p:nvSpPr>
        <p:spPr/>
        <p:txBody>
          <a:bodyPr/>
          <a:lstStyle/>
          <a:p>
            <a:pPr>
              <a:defRPr/>
            </a:pPr>
            <a:fld id="{5F68398C-0611-4350-89F5-FF2D561F4C60}" type="slidenum">
              <a:rPr lang="en-US" altLang="en-US" smtClean="0"/>
              <a:pPr>
                <a:defRPr/>
              </a:pPr>
              <a:t>‹#›</a:t>
            </a:fld>
            <a:endParaRPr lang="en-US" altLang="en-US"/>
          </a:p>
        </p:txBody>
      </p:sp>
    </p:spTree>
    <p:extLst>
      <p:ext uri="{BB962C8B-B14F-4D97-AF65-F5344CB8AC3E}">
        <p14:creationId xmlns:p14="http://schemas.microsoft.com/office/powerpoint/2010/main" val="3507005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pPr>
              <a:defRPr/>
            </a:pPr>
            <a:fld id="{4A13C680-25E7-4BBB-90FA-6C50BC4D5D52}" type="datetime1">
              <a:rPr lang="en-US" altLang="en-US" smtClean="0"/>
              <a:t>4/4/2021</a:t>
            </a:fld>
            <a:endParaRPr lang="en-US" altLang="en-US"/>
          </a:p>
        </p:txBody>
      </p:sp>
      <p:sp>
        <p:nvSpPr>
          <p:cNvPr id="5" name="Footer Placeholder 4"/>
          <p:cNvSpPr>
            <a:spLocks noGrp="1"/>
          </p:cNvSpPr>
          <p:nvPr>
            <p:ph type="ftr" sz="quarter" idx="11"/>
          </p:nvPr>
        </p:nvSpPr>
        <p:spPr>
          <a:xfrm>
            <a:off x="1972647" y="6108173"/>
            <a:ext cx="5314517" cy="365125"/>
          </a:xfrm>
        </p:spPr>
        <p:txBody>
          <a:bodyPr/>
          <a:lstStyle/>
          <a:p>
            <a:pPr>
              <a:defRPr/>
            </a:pPr>
            <a:r>
              <a:rPr lang="en-GB" altLang="en-US"/>
              <a:t>10th PhD Student Workshop, USTC, Hefei, China 02-03 June, 2016</a:t>
            </a:r>
            <a:endParaRPr lang="en-US" altLang="en-US"/>
          </a:p>
        </p:txBody>
      </p:sp>
      <p:sp>
        <p:nvSpPr>
          <p:cNvPr id="6" name="Slide Number Placeholder 5"/>
          <p:cNvSpPr>
            <a:spLocks noGrp="1"/>
          </p:cNvSpPr>
          <p:nvPr>
            <p:ph type="sldNum" sz="quarter" idx="12"/>
          </p:nvPr>
        </p:nvSpPr>
        <p:spPr>
          <a:xfrm>
            <a:off x="8258967" y="6108173"/>
            <a:ext cx="427833" cy="365125"/>
          </a:xfrm>
        </p:spPr>
        <p:txBody>
          <a:bodyPr/>
          <a:lstStyle/>
          <a:p>
            <a:pPr>
              <a:defRPr/>
            </a:pPr>
            <a:fld id="{E29AB693-2D1D-4B86-87C8-16C2166548DE}" type="slidenum">
              <a:rPr lang="en-US" altLang="en-US" smtClean="0"/>
              <a:pPr>
                <a:defRPr/>
              </a:pPr>
              <a:t>‹#›</a:t>
            </a:fld>
            <a:endParaRPr lang="en-US" altLang="en-US"/>
          </a:p>
        </p:txBody>
      </p:sp>
    </p:spTree>
    <p:extLst>
      <p:ext uri="{BB962C8B-B14F-4D97-AF65-F5344CB8AC3E}">
        <p14:creationId xmlns:p14="http://schemas.microsoft.com/office/powerpoint/2010/main" val="1533542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FE3FFE7F-1D93-496F-B149-739697E9E310}" type="datetime1">
              <a:rPr lang="en-US" altLang="en-US" smtClean="0"/>
              <a:t>4/4/2021</a:t>
            </a:fld>
            <a:endParaRPr lang="en-US" altLang="en-US"/>
          </a:p>
        </p:txBody>
      </p:sp>
      <p:sp>
        <p:nvSpPr>
          <p:cNvPr id="5" name="Footer Placeholder 4"/>
          <p:cNvSpPr>
            <a:spLocks noGrp="1"/>
          </p:cNvSpPr>
          <p:nvPr>
            <p:ph type="ftr" sz="quarter" idx="11"/>
          </p:nvPr>
        </p:nvSpPr>
        <p:spPr/>
        <p:txBody>
          <a:bodyPr/>
          <a:lstStyle/>
          <a:p>
            <a:pPr>
              <a:defRPr/>
            </a:pPr>
            <a:r>
              <a:rPr lang="en-GB" altLang="en-US"/>
              <a:t>10th PhD Student Workshop, USTC, Hefei, China 02-03 June, 2016</a:t>
            </a:r>
            <a:endParaRPr lang="en-US" altLang="en-US"/>
          </a:p>
        </p:txBody>
      </p:sp>
      <p:sp>
        <p:nvSpPr>
          <p:cNvPr id="6" name="Slide Number Placeholder 5"/>
          <p:cNvSpPr>
            <a:spLocks noGrp="1"/>
          </p:cNvSpPr>
          <p:nvPr>
            <p:ph type="sldNum" sz="quarter" idx="12"/>
          </p:nvPr>
        </p:nvSpPr>
        <p:spPr>
          <a:xfrm>
            <a:off x="8273317" y="6116070"/>
            <a:ext cx="413483" cy="365125"/>
          </a:xfrm>
        </p:spPr>
        <p:txBody>
          <a:bodyPr/>
          <a:lstStyle/>
          <a:p>
            <a:pPr>
              <a:defRPr/>
            </a:pPr>
            <a:fld id="{75991D83-67D8-473C-A520-7636BCC6DA15}" type="slidenum">
              <a:rPr lang="en-US" altLang="en-US" smtClean="0"/>
              <a:pPr>
                <a:defRPr/>
              </a:pPr>
              <a:t>‹#›</a:t>
            </a:fld>
            <a:endParaRPr lang="en-US" altLang="en-US"/>
          </a:p>
        </p:txBody>
      </p:sp>
    </p:spTree>
    <p:extLst>
      <p:ext uri="{BB962C8B-B14F-4D97-AF65-F5344CB8AC3E}">
        <p14:creationId xmlns:p14="http://schemas.microsoft.com/office/powerpoint/2010/main" val="4249764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538A5A5D-26CA-4145-BE64-8A7F9EFAF969}" type="datetime1">
              <a:rPr lang="en-US" altLang="en-US" smtClean="0"/>
              <a:t>4/4/2021</a:t>
            </a:fld>
            <a:endParaRPr lang="en-US" altLang="en-US"/>
          </a:p>
        </p:txBody>
      </p:sp>
      <p:sp>
        <p:nvSpPr>
          <p:cNvPr id="6" name="Footer Placeholder 5"/>
          <p:cNvSpPr>
            <a:spLocks noGrp="1"/>
          </p:cNvSpPr>
          <p:nvPr>
            <p:ph type="ftr" sz="quarter" idx="11"/>
          </p:nvPr>
        </p:nvSpPr>
        <p:spPr/>
        <p:txBody>
          <a:bodyPr/>
          <a:lstStyle/>
          <a:p>
            <a:pPr>
              <a:defRPr/>
            </a:pPr>
            <a:r>
              <a:rPr lang="en-GB" altLang="en-US"/>
              <a:t>10th PhD Student Workshop, USTC, Hefei, China 02-03 June, 2016</a:t>
            </a:r>
            <a:endParaRPr lang="en-US" altLang="en-US"/>
          </a:p>
        </p:txBody>
      </p:sp>
      <p:sp>
        <p:nvSpPr>
          <p:cNvPr id="7" name="Slide Number Placeholder 6"/>
          <p:cNvSpPr>
            <a:spLocks noGrp="1"/>
          </p:cNvSpPr>
          <p:nvPr>
            <p:ph type="sldNum" sz="quarter" idx="12"/>
          </p:nvPr>
        </p:nvSpPr>
        <p:spPr/>
        <p:txBody>
          <a:bodyPr/>
          <a:lstStyle/>
          <a:p>
            <a:pPr>
              <a:defRPr/>
            </a:pPr>
            <a:fld id="{22DA8012-FC1E-4A79-8E18-0A0D8918534A}" type="slidenum">
              <a:rPr lang="en-US" altLang="en-US" smtClean="0"/>
              <a:pPr>
                <a:defRPr/>
              </a:pPr>
              <a:t>‹#›</a:t>
            </a:fld>
            <a:endParaRPr lang="en-US" altLang="en-US"/>
          </a:p>
        </p:txBody>
      </p:sp>
    </p:spTree>
    <p:extLst>
      <p:ext uri="{BB962C8B-B14F-4D97-AF65-F5344CB8AC3E}">
        <p14:creationId xmlns:p14="http://schemas.microsoft.com/office/powerpoint/2010/main" val="1249580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713C5867-51F0-46F4-8D70-BABC29EE791F}" type="datetime1">
              <a:rPr lang="en-US" altLang="en-US" smtClean="0"/>
              <a:t>4/4/2021</a:t>
            </a:fld>
            <a:endParaRPr lang="en-US" altLang="en-US"/>
          </a:p>
        </p:txBody>
      </p:sp>
      <p:sp>
        <p:nvSpPr>
          <p:cNvPr id="8" name="Footer Placeholder 7"/>
          <p:cNvSpPr>
            <a:spLocks noGrp="1"/>
          </p:cNvSpPr>
          <p:nvPr>
            <p:ph type="ftr" sz="quarter" idx="11"/>
          </p:nvPr>
        </p:nvSpPr>
        <p:spPr/>
        <p:txBody>
          <a:bodyPr/>
          <a:lstStyle/>
          <a:p>
            <a:pPr>
              <a:defRPr/>
            </a:pPr>
            <a:r>
              <a:rPr lang="en-GB" altLang="en-US"/>
              <a:t>10th PhD Student Workshop, USTC, Hefei, China 02-03 June, 2016</a:t>
            </a:r>
            <a:endParaRPr lang="en-US" altLang="en-US"/>
          </a:p>
        </p:txBody>
      </p:sp>
      <p:sp>
        <p:nvSpPr>
          <p:cNvPr id="9" name="Slide Number Placeholder 8"/>
          <p:cNvSpPr>
            <a:spLocks noGrp="1"/>
          </p:cNvSpPr>
          <p:nvPr>
            <p:ph type="sldNum" sz="quarter" idx="12"/>
          </p:nvPr>
        </p:nvSpPr>
        <p:spPr/>
        <p:txBody>
          <a:bodyPr/>
          <a:lstStyle/>
          <a:p>
            <a:pPr>
              <a:defRPr/>
            </a:pPr>
            <a:fld id="{13D1CBD0-E39B-4F6B-9AC4-6CFDB82FEBFB}" type="slidenum">
              <a:rPr lang="en-US" altLang="en-US" smtClean="0"/>
              <a:pPr>
                <a:defRPr/>
              </a:pPr>
              <a:t>‹#›</a:t>
            </a:fld>
            <a:endParaRPr lang="en-US" altLang="en-US"/>
          </a:p>
        </p:txBody>
      </p:sp>
    </p:spTree>
    <p:extLst>
      <p:ext uri="{BB962C8B-B14F-4D97-AF65-F5344CB8AC3E}">
        <p14:creationId xmlns:p14="http://schemas.microsoft.com/office/powerpoint/2010/main" val="375065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F8D6D28B-C033-400F-915D-9E74ABA181F9}" type="datetime1">
              <a:rPr lang="en-US" altLang="en-US" smtClean="0"/>
              <a:t>4/4/2021</a:t>
            </a:fld>
            <a:endParaRPr lang="en-US" altLang="en-US"/>
          </a:p>
        </p:txBody>
      </p:sp>
      <p:sp>
        <p:nvSpPr>
          <p:cNvPr id="4" name="Footer Placeholder 3"/>
          <p:cNvSpPr>
            <a:spLocks noGrp="1"/>
          </p:cNvSpPr>
          <p:nvPr>
            <p:ph type="ftr" sz="quarter" idx="11"/>
          </p:nvPr>
        </p:nvSpPr>
        <p:spPr/>
        <p:txBody>
          <a:bodyPr/>
          <a:lstStyle/>
          <a:p>
            <a:pPr>
              <a:defRPr/>
            </a:pPr>
            <a:r>
              <a:rPr lang="en-GB" altLang="en-US"/>
              <a:t>10th PhD Student Workshop, USTC, Hefei, China 02-03 June, 2016</a:t>
            </a:r>
            <a:endParaRPr lang="en-US" altLang="en-US"/>
          </a:p>
        </p:txBody>
      </p:sp>
      <p:sp>
        <p:nvSpPr>
          <p:cNvPr id="5" name="Slide Number Placeholder 4"/>
          <p:cNvSpPr>
            <a:spLocks noGrp="1"/>
          </p:cNvSpPr>
          <p:nvPr>
            <p:ph type="sldNum" sz="quarter" idx="12"/>
          </p:nvPr>
        </p:nvSpPr>
        <p:spPr/>
        <p:txBody>
          <a:bodyPr/>
          <a:lstStyle/>
          <a:p>
            <a:pPr>
              <a:defRPr/>
            </a:pPr>
            <a:fld id="{7AD4D4CA-E5E2-4263-9094-C1AA45DD11E2}" type="slidenum">
              <a:rPr lang="en-US" altLang="en-US" smtClean="0"/>
              <a:pPr>
                <a:defRPr/>
              </a:pPr>
              <a:t>‹#›</a:t>
            </a:fld>
            <a:endParaRPr lang="en-US" altLang="en-US"/>
          </a:p>
        </p:txBody>
      </p:sp>
    </p:spTree>
    <p:extLst>
      <p:ext uri="{BB962C8B-B14F-4D97-AF65-F5344CB8AC3E}">
        <p14:creationId xmlns:p14="http://schemas.microsoft.com/office/powerpoint/2010/main" val="3213435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C5AAD1D-A08C-4FD8-A95B-F0462A9F4EBF}" type="datetime1">
              <a:rPr lang="en-US" altLang="en-US" smtClean="0"/>
              <a:t>4/4/2021</a:t>
            </a:fld>
            <a:endParaRPr lang="en-US" altLang="en-US"/>
          </a:p>
        </p:txBody>
      </p:sp>
      <p:sp>
        <p:nvSpPr>
          <p:cNvPr id="3" name="Footer Placeholder 2"/>
          <p:cNvSpPr>
            <a:spLocks noGrp="1"/>
          </p:cNvSpPr>
          <p:nvPr>
            <p:ph type="ftr" sz="quarter" idx="11"/>
          </p:nvPr>
        </p:nvSpPr>
        <p:spPr/>
        <p:txBody>
          <a:bodyPr/>
          <a:lstStyle/>
          <a:p>
            <a:pPr>
              <a:defRPr/>
            </a:pPr>
            <a:r>
              <a:rPr lang="en-GB" altLang="en-US"/>
              <a:t>10th PhD Student Workshop, USTC, Hefei, China 02-03 June, 2016</a:t>
            </a:r>
            <a:endParaRPr lang="en-US" altLang="en-US"/>
          </a:p>
        </p:txBody>
      </p:sp>
      <p:sp>
        <p:nvSpPr>
          <p:cNvPr id="4" name="Slide Number Placeholder 3"/>
          <p:cNvSpPr>
            <a:spLocks noGrp="1"/>
          </p:cNvSpPr>
          <p:nvPr>
            <p:ph type="sldNum" sz="quarter" idx="12"/>
          </p:nvPr>
        </p:nvSpPr>
        <p:spPr/>
        <p:txBody>
          <a:bodyPr/>
          <a:lstStyle/>
          <a:p>
            <a:pPr>
              <a:defRPr/>
            </a:pPr>
            <a:fld id="{8210CA09-5C9D-4FAD-AA77-ABDFB766554A}" type="slidenum">
              <a:rPr lang="en-US" altLang="en-US" smtClean="0"/>
              <a:pPr>
                <a:defRPr/>
              </a:pPr>
              <a:t>‹#›</a:t>
            </a:fld>
            <a:endParaRPr lang="en-US" altLang="en-US"/>
          </a:p>
        </p:txBody>
      </p:sp>
    </p:spTree>
    <p:extLst>
      <p:ext uri="{BB962C8B-B14F-4D97-AF65-F5344CB8AC3E}">
        <p14:creationId xmlns:p14="http://schemas.microsoft.com/office/powerpoint/2010/main" val="3541269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56DCE65-1377-4E57-882D-6F56E5A9AABE}" type="datetime1">
              <a:rPr lang="en-US" altLang="en-US" smtClean="0"/>
              <a:t>4/4/2021</a:t>
            </a:fld>
            <a:endParaRPr lang="en-US" altLang="en-US"/>
          </a:p>
        </p:txBody>
      </p:sp>
      <p:sp>
        <p:nvSpPr>
          <p:cNvPr id="6" name="Footer Placeholder 5"/>
          <p:cNvSpPr>
            <a:spLocks noGrp="1"/>
          </p:cNvSpPr>
          <p:nvPr>
            <p:ph type="ftr" sz="quarter" idx="11"/>
          </p:nvPr>
        </p:nvSpPr>
        <p:spPr/>
        <p:txBody>
          <a:bodyPr/>
          <a:lstStyle/>
          <a:p>
            <a:pPr>
              <a:defRPr/>
            </a:pPr>
            <a:r>
              <a:rPr lang="en-GB" altLang="en-US"/>
              <a:t>10th PhD Student Workshop, USTC, Hefei, China 02-03 June, 2016</a:t>
            </a:r>
            <a:endParaRPr lang="en-US" altLang="en-US"/>
          </a:p>
        </p:txBody>
      </p:sp>
      <p:sp>
        <p:nvSpPr>
          <p:cNvPr id="7" name="Slide Number Placeholder 6"/>
          <p:cNvSpPr>
            <a:spLocks noGrp="1"/>
          </p:cNvSpPr>
          <p:nvPr>
            <p:ph type="sldNum" sz="quarter" idx="12"/>
          </p:nvPr>
        </p:nvSpPr>
        <p:spPr/>
        <p:txBody>
          <a:bodyPr/>
          <a:lstStyle/>
          <a:p>
            <a:pPr>
              <a:defRPr/>
            </a:pPr>
            <a:fld id="{FE06A4DF-31B0-4F43-B0A3-5F6B9E39EEE3}" type="slidenum">
              <a:rPr lang="en-US" altLang="en-US" smtClean="0"/>
              <a:pPr>
                <a:defRPr/>
              </a:pPr>
              <a:t>‹#›</a:t>
            </a:fld>
            <a:endParaRPr lang="en-US" altLang="en-US"/>
          </a:p>
        </p:txBody>
      </p:sp>
    </p:spTree>
    <p:extLst>
      <p:ext uri="{BB962C8B-B14F-4D97-AF65-F5344CB8AC3E}">
        <p14:creationId xmlns:p14="http://schemas.microsoft.com/office/powerpoint/2010/main" val="2639211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509F75D9-2633-443F-86BD-A313303F00EB}" type="datetime1">
              <a:rPr lang="en-US" altLang="en-US" smtClean="0"/>
              <a:t>4/4/2021</a:t>
            </a:fld>
            <a:endParaRPr lang="en-US" altLang="en-US"/>
          </a:p>
        </p:txBody>
      </p:sp>
      <p:sp>
        <p:nvSpPr>
          <p:cNvPr id="6" name="Footer Placeholder 5"/>
          <p:cNvSpPr>
            <a:spLocks noGrp="1"/>
          </p:cNvSpPr>
          <p:nvPr>
            <p:ph type="ftr" sz="quarter" idx="11"/>
          </p:nvPr>
        </p:nvSpPr>
        <p:spPr/>
        <p:txBody>
          <a:bodyPr/>
          <a:lstStyle/>
          <a:p>
            <a:pPr>
              <a:defRPr/>
            </a:pPr>
            <a:r>
              <a:rPr lang="en-GB" altLang="en-US"/>
              <a:t>10th PhD Student Workshop, USTC, Hefei, China 02-03 June, 2016</a:t>
            </a:r>
            <a:endParaRPr lang="en-US" altLang="en-US"/>
          </a:p>
        </p:txBody>
      </p:sp>
      <p:sp>
        <p:nvSpPr>
          <p:cNvPr id="7" name="Slide Number Placeholder 6"/>
          <p:cNvSpPr>
            <a:spLocks noGrp="1"/>
          </p:cNvSpPr>
          <p:nvPr>
            <p:ph type="sldNum" sz="quarter" idx="12"/>
          </p:nvPr>
        </p:nvSpPr>
        <p:spPr/>
        <p:txBody>
          <a:bodyPr/>
          <a:lstStyle/>
          <a:p>
            <a:pPr>
              <a:defRPr/>
            </a:pPr>
            <a:fld id="{37EFEDEF-4B65-4B87-82BE-B95849D42C98}" type="slidenum">
              <a:rPr lang="en-US" altLang="en-US" smtClean="0"/>
              <a:pPr>
                <a:defRPr/>
              </a:pPr>
              <a:t>‹#›</a:t>
            </a:fld>
            <a:endParaRPr lang="en-US" altLang="en-US"/>
          </a:p>
        </p:txBody>
      </p:sp>
    </p:spTree>
    <p:extLst>
      <p:ext uri="{BB962C8B-B14F-4D97-AF65-F5344CB8AC3E}">
        <p14:creationId xmlns:p14="http://schemas.microsoft.com/office/powerpoint/2010/main" val="3540957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AC9F5384-8F34-43AB-9172-7D2AC4137690}" type="datetime1">
              <a:rPr lang="en-US" altLang="en-US" smtClean="0"/>
              <a:t>4/4/2021</a:t>
            </a:fld>
            <a:endParaRPr lang="en-US" alt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r>
              <a:rPr lang="en-GB" altLang="en-US"/>
              <a:t>10th PhD Student Workshop, USTC, Hefei, China 02-03 June, 2016</a:t>
            </a:r>
            <a:endParaRPr lang="en-US" alt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88758D43-BF5F-43D4-885F-30A1CF0F2C52}" type="slidenum">
              <a:rPr lang="en-US" altLang="en-US" smtClean="0"/>
              <a:pPr>
                <a:defRPr/>
              </a:pPr>
              <a:t>‹#›</a:t>
            </a:fld>
            <a:endParaRPr lang="en-US" altLang="en-US"/>
          </a:p>
        </p:txBody>
      </p:sp>
    </p:spTree>
    <p:extLst>
      <p:ext uri="{BB962C8B-B14F-4D97-AF65-F5344CB8AC3E}">
        <p14:creationId xmlns:p14="http://schemas.microsoft.com/office/powerpoint/2010/main" val="1701137777"/>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hf hd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標題 5"/>
          <p:cNvSpPr>
            <a:spLocks noGrp="1"/>
          </p:cNvSpPr>
          <p:nvPr>
            <p:ph type="title"/>
          </p:nvPr>
        </p:nvSpPr>
        <p:spPr>
          <a:xfrm>
            <a:off x="0" y="1268413"/>
            <a:ext cx="9144000" cy="2160587"/>
          </a:xfrm>
        </p:spPr>
        <p:txBody>
          <a:bodyPr rtlCol="0">
            <a:noAutofit/>
          </a:bodyPr>
          <a:lstStyle/>
          <a:p>
            <a:br>
              <a:rPr lang="en-PK" sz="1800" b="0" i="0" u="none" strike="noStrike" baseline="0" dirty="0">
                <a:solidFill>
                  <a:srgbClr val="000000"/>
                </a:solidFill>
                <a:latin typeface="Charis SIL"/>
              </a:rPr>
            </a:br>
            <a:r>
              <a:rPr lang="en-US" sz="1800" b="0" i="0" u="none" strike="noStrike" baseline="0" dirty="0">
                <a:solidFill>
                  <a:srgbClr val="000000"/>
                </a:solidFill>
                <a:latin typeface="Charis SIL"/>
              </a:rPr>
              <a:t> </a:t>
            </a:r>
            <a:r>
              <a:rPr lang="en-US" sz="3200" b="1" i="0" u="none" strike="noStrike" baseline="0" dirty="0">
                <a:solidFill>
                  <a:srgbClr val="FFFFFF"/>
                </a:solidFill>
                <a:latin typeface="Charis SIL"/>
              </a:rPr>
              <a:t>How far the apple falls from the tree: Intergenerational transmission of educational attainment in Indonesia </a:t>
            </a:r>
            <a:br>
              <a:rPr lang="en-US" sz="3200" b="1" i="0" u="none" strike="noStrike" baseline="0" dirty="0">
                <a:solidFill>
                  <a:srgbClr val="FFFFFF"/>
                </a:solidFill>
                <a:latin typeface="Charis SIL"/>
              </a:rPr>
            </a:br>
            <a:br>
              <a:rPr lang="en-US" sz="3200" b="1" i="0" u="none" strike="noStrike" baseline="0" dirty="0">
                <a:solidFill>
                  <a:srgbClr val="FFFFFF"/>
                </a:solidFill>
                <a:latin typeface="Charis SIL"/>
              </a:rPr>
            </a:br>
            <a:r>
              <a:rPr lang="en-US" sz="3200" b="1" i="0" u="none" strike="noStrike" baseline="0" dirty="0">
                <a:solidFill>
                  <a:srgbClr val="FFFFFF"/>
                </a:solidFill>
                <a:latin typeface="Charis SIL"/>
              </a:rPr>
              <a:t>Dr. Syed Hassan Raza </a:t>
            </a:r>
            <a:endParaRPr lang="en-GB" sz="3200" b="1" dirty="0">
              <a:solidFill>
                <a:srgbClr val="FFFFFF"/>
              </a:solidFill>
            </a:endParaRPr>
          </a:p>
        </p:txBody>
      </p:sp>
      <p:sp>
        <p:nvSpPr>
          <p:cNvPr id="4100" name="Footer Placeholder 1"/>
          <p:cNvSpPr>
            <a:spLocks noGrp="1"/>
          </p:cNvSpPr>
          <p:nvPr>
            <p:ph type="ftr" sz="quarter" idx="11"/>
          </p:nvPr>
        </p:nvSpPr>
        <p:spPr bwMode="auto">
          <a:xfrm>
            <a:off x="2339752" y="6309320"/>
            <a:ext cx="4248472" cy="28803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r>
              <a:rPr lang="en-US" altLang="en-US" b="1" dirty="0">
                <a:solidFill>
                  <a:srgbClr val="898989"/>
                </a:solidFill>
              </a:rPr>
              <a:t>SYED HASSAN RAZA</a:t>
            </a:r>
          </a:p>
        </p:txBody>
      </p:sp>
      <p:sp>
        <p:nvSpPr>
          <p:cNvPr id="3" name="Slide Number Placeholder 2"/>
          <p:cNvSpPr>
            <a:spLocks noGrp="1"/>
          </p:cNvSpPr>
          <p:nvPr>
            <p:ph type="sldNum" sz="quarter" idx="12"/>
          </p:nvPr>
        </p:nvSpPr>
        <p:spPr>
          <a:xfrm>
            <a:off x="8316416" y="6126757"/>
            <a:ext cx="427833" cy="365125"/>
          </a:xfrm>
        </p:spPr>
        <p:txBody>
          <a:bodyPr/>
          <a:lstStyle/>
          <a:p>
            <a:pPr>
              <a:defRPr/>
            </a:pPr>
            <a:fld id="{E29AB693-2D1D-4B86-87C8-16C2166548DE}" type="slidenum">
              <a:rPr lang="en-US" altLang="en-US" smtClean="0"/>
              <a:pPr>
                <a:defRPr/>
              </a:pPr>
              <a:t>1</a:t>
            </a:fld>
            <a:endParaRPr lang="en-US" altLang="en-US"/>
          </a:p>
        </p:txBody>
      </p:sp>
    </p:spTree>
    <p:extLst>
      <p:ext uri="{BB962C8B-B14F-4D97-AF65-F5344CB8AC3E}">
        <p14:creationId xmlns:p14="http://schemas.microsoft.com/office/powerpoint/2010/main" val="1553403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9155" name="Title 1"/>
          <p:cNvSpPr>
            <a:spLocks noGrp="1"/>
          </p:cNvSpPr>
          <p:nvPr>
            <p:ph type="title"/>
          </p:nvPr>
        </p:nvSpPr>
        <p:spPr>
          <a:xfrm>
            <a:off x="1003837" y="0"/>
            <a:ext cx="7704667" cy="764704"/>
          </a:xfrm>
        </p:spPr>
        <p:txBody>
          <a:bodyPr/>
          <a:lstStyle/>
          <a:p>
            <a:r>
              <a:rPr lang="en-US" altLang="en-US" sz="1800" b="1" dirty="0">
                <a:solidFill>
                  <a:srgbClr val="99235E"/>
                </a:solidFill>
                <a:cs typeface="Times New Roman" panose="02020603050405020304" pitchFamily="18" charset="0"/>
              </a:rPr>
              <a:t>Intergenerational persistence in education attainment full sample versus </a:t>
            </a:r>
            <a:r>
              <a:rPr lang="en-US" altLang="en-US" sz="1800" b="1" dirty="0" err="1">
                <a:solidFill>
                  <a:srgbClr val="99235E"/>
                </a:solidFill>
                <a:cs typeface="Times New Roman" panose="02020603050405020304" pitchFamily="18" charset="0"/>
              </a:rPr>
              <a:t>coresidence</a:t>
            </a:r>
            <a:r>
              <a:rPr lang="en-US" altLang="en-US" sz="1800" b="1" dirty="0">
                <a:solidFill>
                  <a:srgbClr val="99235E"/>
                </a:solidFill>
                <a:cs typeface="Times New Roman" panose="02020603050405020304" pitchFamily="18" charset="0"/>
              </a:rPr>
              <a:t> sample</a:t>
            </a:r>
            <a:endParaRPr lang="en-US" altLang="en-US" sz="1800" dirty="0"/>
          </a:p>
        </p:txBody>
      </p:sp>
      <p:sp>
        <p:nvSpPr>
          <p:cNvPr id="4" name="Content Placeholder 2"/>
          <p:cNvSpPr>
            <a:spLocks noGrp="1"/>
          </p:cNvSpPr>
          <p:nvPr>
            <p:ph idx="1"/>
          </p:nvPr>
        </p:nvSpPr>
        <p:spPr>
          <a:xfrm>
            <a:off x="251619" y="1196752"/>
            <a:ext cx="8435182" cy="4968552"/>
          </a:xfrm>
        </p:spPr>
        <p:txBody>
          <a:bodyPr>
            <a:noAutofit/>
          </a:bodyPr>
          <a:lstStyle/>
          <a:p>
            <a:pPr marL="457200" lvl="1" indent="0">
              <a:buFont typeface="Arial" panose="020B0604020202020204" pitchFamily="34" charset="0"/>
              <a:buNone/>
              <a:defRPr/>
            </a:pPr>
            <a:endParaRPr lang="en-US" altLang="en-US" dirty="0"/>
          </a:p>
          <a:p>
            <a:pPr algn="just"/>
            <a:endParaRPr lang="en-US" sz="1800" dirty="0"/>
          </a:p>
          <a:p>
            <a:pPr lvl="1">
              <a:defRPr/>
            </a:pPr>
            <a:endParaRPr lang="en-US" altLang="en-US" sz="1800" dirty="0"/>
          </a:p>
        </p:txBody>
      </p:sp>
      <p:sp>
        <p:nvSpPr>
          <p:cNvPr id="49157" name="Footer Placeholder 1"/>
          <p:cNvSpPr>
            <a:spLocks noGrp="1"/>
          </p:cNvSpPr>
          <p:nvPr>
            <p:ph type="ftr" sz="quarter" idx="11"/>
          </p:nvPr>
        </p:nvSpPr>
        <p:spPr bwMode="auto">
          <a:xfrm>
            <a:off x="2809206" y="6492875"/>
            <a:ext cx="332000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r>
              <a:rPr lang="en-GB" altLang="en-US" b="1" dirty="0">
                <a:solidFill>
                  <a:srgbClr val="898989"/>
                </a:solidFill>
              </a:rPr>
              <a:t>SYED HASSAN RAZA</a:t>
            </a:r>
            <a:endParaRPr lang="en-US" altLang="en-US" b="1" dirty="0">
              <a:solidFill>
                <a:srgbClr val="898989"/>
              </a:solidFill>
            </a:endParaRPr>
          </a:p>
        </p:txBody>
      </p:sp>
      <p:sp>
        <p:nvSpPr>
          <p:cNvPr id="2" name="Slide Number Placeholder 1"/>
          <p:cNvSpPr>
            <a:spLocks noGrp="1"/>
          </p:cNvSpPr>
          <p:nvPr>
            <p:ph type="sldNum" sz="quarter" idx="12"/>
          </p:nvPr>
        </p:nvSpPr>
        <p:spPr/>
        <p:txBody>
          <a:bodyPr/>
          <a:lstStyle/>
          <a:p>
            <a:pPr>
              <a:defRPr/>
            </a:pPr>
            <a:fld id="{E29AB693-2D1D-4B86-87C8-16C2166548DE}" type="slidenum">
              <a:rPr lang="en-US" altLang="en-US" smtClean="0"/>
              <a:pPr>
                <a:defRPr/>
              </a:pPr>
              <a:t>10</a:t>
            </a:fld>
            <a:endParaRPr lang="en-US" altLang="en-US"/>
          </a:p>
        </p:txBody>
      </p:sp>
      <mc:AlternateContent xmlns:mc="http://schemas.openxmlformats.org/markup-compatibility/2006">
        <mc:Choice xmlns:a14="http://schemas.microsoft.com/office/drawing/2010/main" Requires="a14">
          <p:graphicFrame>
            <p:nvGraphicFramePr>
              <p:cNvPr id="3" name="Table 2"/>
              <p:cNvGraphicFramePr>
                <a:graphicFrameLocks noGrp="1"/>
              </p:cNvGraphicFramePr>
              <p:nvPr>
                <p:extLst>
                  <p:ext uri="{D42A27DB-BD31-4B8C-83A1-F6EECF244321}">
                    <p14:modId xmlns:p14="http://schemas.microsoft.com/office/powerpoint/2010/main" val="659194656"/>
                  </p:ext>
                </p:extLst>
              </p:nvPr>
            </p:nvGraphicFramePr>
            <p:xfrm>
              <a:off x="1223427" y="764704"/>
              <a:ext cx="7035541" cy="4032446"/>
            </p:xfrm>
            <a:graphic>
              <a:graphicData uri="http://schemas.openxmlformats.org/drawingml/2006/table">
                <a:tbl>
                  <a:tblPr firstRow="1" firstCol="1" bandRow="1">
                    <a:tableStyleId>{93296810-A885-4BE3-A3E7-6D5BEEA58F35}</a:tableStyleId>
                  </a:tblPr>
                  <a:tblGrid>
                    <a:gridCol w="3433259">
                      <a:extLst>
                        <a:ext uri="{9D8B030D-6E8A-4147-A177-3AD203B41FA5}">
                          <a16:colId xmlns:a16="http://schemas.microsoft.com/office/drawing/2014/main" val="20000"/>
                        </a:ext>
                      </a:extLst>
                    </a:gridCol>
                    <a:gridCol w="1828305">
                      <a:extLst>
                        <a:ext uri="{9D8B030D-6E8A-4147-A177-3AD203B41FA5}">
                          <a16:colId xmlns:a16="http://schemas.microsoft.com/office/drawing/2014/main" val="20001"/>
                        </a:ext>
                      </a:extLst>
                    </a:gridCol>
                    <a:gridCol w="1773977">
                      <a:extLst>
                        <a:ext uri="{9D8B030D-6E8A-4147-A177-3AD203B41FA5}">
                          <a16:colId xmlns:a16="http://schemas.microsoft.com/office/drawing/2014/main" val="20002"/>
                        </a:ext>
                      </a:extLst>
                    </a:gridCol>
                  </a:tblGrid>
                  <a:tr h="652664">
                    <a:tc>
                      <a:txBody>
                        <a:bodyPr/>
                        <a:lstStyle/>
                        <a:p>
                          <a:pPr marL="0" marR="0">
                            <a:lnSpc>
                              <a:spcPct val="107000"/>
                            </a:lnSpc>
                            <a:spcBef>
                              <a:spcPts val="0"/>
                            </a:spcBef>
                            <a:spcAft>
                              <a:spcPts val="0"/>
                            </a:spcAft>
                          </a:pPr>
                          <a:r>
                            <a:rPr lang="en-US" sz="1200" dirty="0">
                              <a:effectLst/>
                            </a:rPr>
                            <a:t>Father-Son Pairs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200" dirty="0">
                              <a:effectLst/>
                            </a:rPr>
                            <a:t>Full Sample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200" dirty="0" err="1">
                              <a:effectLst/>
                            </a:rPr>
                            <a:t>Coresident</a:t>
                          </a:r>
                          <a:r>
                            <a:rPr lang="en-US" sz="1200" dirty="0">
                              <a:effectLst/>
                            </a:rPr>
                            <a:t> Sample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0000"/>
                      </a:ext>
                    </a:extLst>
                  </a:tr>
                  <a:tr h="652664">
                    <a:tc>
                      <a:txBody>
                        <a:bodyPr/>
                        <a:lstStyle/>
                        <a:p>
                          <a:pPr marL="0" marR="0">
                            <a:lnSpc>
                              <a:spcPct val="107000"/>
                            </a:lnSpc>
                            <a:spcBef>
                              <a:spcPts val="0"/>
                            </a:spcBef>
                            <a:spcAft>
                              <a:spcPts val="0"/>
                            </a:spcAft>
                          </a:pPr>
                          <a:r>
                            <a:rPr lang="en-US" sz="1200" dirty="0">
                              <a:effectLst/>
                            </a:rPr>
                            <a:t>Father’s years of schooling (</a:t>
                          </a:r>
                          <a14:m>
                            <m:oMath xmlns:m="http://schemas.openxmlformats.org/officeDocument/2006/math">
                              <m:acc>
                                <m:accPr>
                                  <m:chr m:val="̂"/>
                                  <m:ctrlPr>
                                    <a:rPr lang="en-US" sz="1200">
                                      <a:effectLst/>
                                    </a:rPr>
                                  </m:ctrlPr>
                                </m:accPr>
                                <m:e>
                                  <m:r>
                                    <a:rPr lang="en-US" sz="1200">
                                      <a:effectLst/>
                                    </a:rPr>
                                    <m:t>𝜌</m:t>
                                  </m:r>
                                </m:e>
                              </m:acc>
                            </m:oMath>
                          </a14:m>
                          <a:r>
                            <a:rPr lang="en-US" sz="1200" dirty="0">
                              <a:effectLst/>
                            </a:rPr>
                            <a:t>)</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200">
                              <a:effectLst/>
                            </a:rPr>
                            <a:t>0.49**(0.004)</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200">
                              <a:effectLst/>
                            </a:rPr>
                            <a:t>0.53**(0.007)</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0001"/>
                      </a:ext>
                    </a:extLst>
                  </a:tr>
                  <a:tr h="652664">
                    <a:tc>
                      <a:txBody>
                        <a:bodyPr/>
                        <a:lstStyle/>
                        <a:p>
                          <a:pPr marL="0" marR="0">
                            <a:lnSpc>
                              <a:spcPct val="107000"/>
                            </a:lnSpc>
                            <a:spcBef>
                              <a:spcPts val="0"/>
                            </a:spcBef>
                            <a:spcAft>
                              <a:spcPts val="0"/>
                            </a:spcAft>
                          </a:pPr>
                          <a14:m>
                            <m:oMathPara xmlns:m="http://schemas.openxmlformats.org/officeDocument/2006/math">
                              <m:oMathParaPr>
                                <m:jc m:val="left"/>
                              </m:oMathParaPr>
                              <m:oMath xmlns:m="http://schemas.openxmlformats.org/officeDocument/2006/math">
                                <m:sSup>
                                  <m:sSupPr>
                                    <m:ctrlPr>
                                      <a:rPr lang="en-US" sz="1200">
                                        <a:effectLst/>
                                      </a:rPr>
                                    </m:ctrlPr>
                                  </m:sSupPr>
                                  <m:e>
                                    <m:r>
                                      <a:rPr lang="en-US" sz="1200">
                                        <a:effectLst/>
                                      </a:rPr>
                                      <m:t>𝑅</m:t>
                                    </m:r>
                                  </m:e>
                                  <m:sup>
                                    <m:r>
                                      <a:rPr lang="en-US" sz="1200">
                                        <a:effectLst/>
                                      </a:rPr>
                                      <m:t>2</m:t>
                                    </m:r>
                                  </m:sup>
                                </m:sSup>
                              </m:oMath>
                            </m:oMathPara>
                          </a14:m>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200">
                              <a:effectLst/>
                            </a:rPr>
                            <a:t>0.222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200">
                              <a:effectLst/>
                            </a:rPr>
                            <a:t>0.262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0002"/>
                      </a:ext>
                    </a:extLst>
                  </a:tr>
                  <a:tr h="652664">
                    <a:tc>
                      <a:txBody>
                        <a:bodyPr/>
                        <a:lstStyle/>
                        <a:p>
                          <a:pPr marL="0" marR="0">
                            <a:lnSpc>
                              <a:spcPct val="107000"/>
                            </a:lnSpc>
                            <a:spcBef>
                              <a:spcPts val="0"/>
                            </a:spcBef>
                            <a:spcAft>
                              <a:spcPts val="0"/>
                            </a:spcAft>
                          </a:pPr>
                          <a:r>
                            <a:rPr lang="en-US" sz="1200" dirty="0">
                              <a:effectLst/>
                            </a:rPr>
                            <a:t>observation</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200">
                              <a:effectLst/>
                            </a:rPr>
                            <a:t>41,275</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200">
                              <a:effectLst/>
                            </a:rPr>
                            <a:t>14,518</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0003"/>
                      </a:ext>
                    </a:extLst>
                  </a:tr>
                  <a:tr h="714941">
                    <a:tc>
                      <a:txBody>
                        <a:bodyPr/>
                        <a:lstStyle/>
                        <a:p>
                          <a:pPr marL="0" marR="0">
                            <a:lnSpc>
                              <a:spcPct val="107000"/>
                            </a:lnSpc>
                            <a:spcBef>
                              <a:spcPts val="0"/>
                            </a:spcBef>
                            <a:spcAft>
                              <a:spcPts val="0"/>
                            </a:spcAft>
                          </a:pPr>
                          <a14:m>
                            <m:oMath xmlns:m="http://schemas.openxmlformats.org/officeDocument/2006/math">
                              <m:sSup>
                                <m:sSupPr>
                                  <m:ctrlPr>
                                    <a:rPr lang="en-US" sz="1200">
                                      <a:effectLst/>
                                    </a:rPr>
                                  </m:ctrlPr>
                                </m:sSupPr>
                                <m:e>
                                  <m:r>
                                    <a:rPr lang="en-US" sz="1200">
                                      <a:effectLst/>
                                    </a:rPr>
                                    <m:t>𝜒</m:t>
                                  </m:r>
                                </m:e>
                                <m:sup>
                                  <m:r>
                                    <a:rPr lang="en-US" sz="1200">
                                      <a:effectLst/>
                                    </a:rPr>
                                    <m:t>2</m:t>
                                  </m:r>
                                </m:sup>
                              </m:sSup>
                              <m:r>
                                <a:rPr lang="en-US" sz="1200">
                                  <a:effectLst/>
                                </a:rPr>
                                <m:t>= </m:t>
                              </m:r>
                            </m:oMath>
                          </a14:m>
                          <a:r>
                            <a:rPr lang="en-US" sz="1200">
                              <a:effectLst/>
                            </a:rPr>
                            <a:t> 229.37 with p value=0.000 for equality of (</a:t>
                          </a:r>
                          <a14:m>
                            <m:oMath xmlns:m="http://schemas.openxmlformats.org/officeDocument/2006/math">
                              <m:acc>
                                <m:accPr>
                                  <m:chr m:val="̂"/>
                                  <m:ctrlPr>
                                    <a:rPr lang="en-US" sz="1200">
                                      <a:effectLst/>
                                    </a:rPr>
                                  </m:ctrlPr>
                                </m:accPr>
                                <m:e>
                                  <m:r>
                                    <a:rPr lang="en-US" sz="1200">
                                      <a:effectLst/>
                                    </a:rPr>
                                    <m:t>𝜌</m:t>
                                  </m:r>
                                </m:e>
                              </m:acc>
                            </m:oMath>
                          </a14:m>
                          <a:r>
                            <a:rPr lang="en-US" sz="1200">
                              <a:effectLst/>
                            </a:rPr>
                            <a:t>) in both samples.</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4"/>
                      </a:ext>
                    </a:extLst>
                  </a:tr>
                  <a:tr h="706849">
                    <a:tc gridSpan="3">
                      <a:txBody>
                        <a:bodyPr/>
                        <a:lstStyle/>
                        <a:p>
                          <a:pPr marL="0" marR="0" algn="ctr">
                            <a:lnSpc>
                              <a:spcPct val="107000"/>
                            </a:lnSpc>
                            <a:spcBef>
                              <a:spcPts val="0"/>
                            </a:spcBef>
                            <a:spcAft>
                              <a:spcPts val="0"/>
                            </a:spcAft>
                          </a:pPr>
                          <a:r>
                            <a:rPr lang="en-US" sz="1200" dirty="0">
                              <a:effectLst/>
                            </a:rPr>
                            <a:t>Robust standard errors in parentheses</a:t>
                          </a:r>
                        </a:p>
                        <a:p>
                          <a:pPr marL="0" marR="0" algn="ctr">
                            <a:lnSpc>
                              <a:spcPct val="107000"/>
                            </a:lnSpc>
                            <a:spcBef>
                              <a:spcPts val="0"/>
                            </a:spcBef>
                            <a:spcAft>
                              <a:spcPts val="0"/>
                            </a:spcAft>
                          </a:pPr>
                          <a:r>
                            <a:rPr lang="en-US" sz="1200" dirty="0">
                              <a:effectLst/>
                            </a:rPr>
                            <a:t>** p&lt;0.01, * p&lt;0.05, + p&lt;0.1</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bl>
              </a:graphicData>
            </a:graphic>
          </p:graphicFrame>
        </mc:Choice>
        <mc:Fallback>
          <p:graphicFrame>
            <p:nvGraphicFramePr>
              <p:cNvPr id="3" name="Table 2"/>
              <p:cNvGraphicFramePr>
                <a:graphicFrameLocks noGrp="1"/>
              </p:cNvGraphicFramePr>
              <p:nvPr>
                <p:extLst>
                  <p:ext uri="{D42A27DB-BD31-4B8C-83A1-F6EECF244321}">
                    <p14:modId xmlns:p14="http://schemas.microsoft.com/office/powerpoint/2010/main" val="659194656"/>
                  </p:ext>
                </p:extLst>
              </p:nvPr>
            </p:nvGraphicFramePr>
            <p:xfrm>
              <a:off x="1223427" y="764704"/>
              <a:ext cx="7035541" cy="4032446"/>
            </p:xfrm>
            <a:graphic>
              <a:graphicData uri="http://schemas.openxmlformats.org/drawingml/2006/table">
                <a:tbl>
                  <a:tblPr firstRow="1" firstCol="1" bandRow="1">
                    <a:tableStyleId>{93296810-A885-4BE3-A3E7-6D5BEEA58F35}</a:tableStyleId>
                  </a:tblPr>
                  <a:tblGrid>
                    <a:gridCol w="3433259">
                      <a:extLst>
                        <a:ext uri="{9D8B030D-6E8A-4147-A177-3AD203B41FA5}">
                          <a16:colId xmlns:a16="http://schemas.microsoft.com/office/drawing/2014/main" val="20000"/>
                        </a:ext>
                      </a:extLst>
                    </a:gridCol>
                    <a:gridCol w="1828305">
                      <a:extLst>
                        <a:ext uri="{9D8B030D-6E8A-4147-A177-3AD203B41FA5}">
                          <a16:colId xmlns:a16="http://schemas.microsoft.com/office/drawing/2014/main" val="20001"/>
                        </a:ext>
                      </a:extLst>
                    </a:gridCol>
                    <a:gridCol w="1773977">
                      <a:extLst>
                        <a:ext uri="{9D8B030D-6E8A-4147-A177-3AD203B41FA5}">
                          <a16:colId xmlns:a16="http://schemas.microsoft.com/office/drawing/2014/main" val="20002"/>
                        </a:ext>
                      </a:extLst>
                    </a:gridCol>
                  </a:tblGrid>
                  <a:tr h="652664">
                    <a:tc>
                      <a:txBody>
                        <a:bodyPr/>
                        <a:lstStyle/>
                        <a:p>
                          <a:pPr marL="0" marR="0">
                            <a:lnSpc>
                              <a:spcPct val="107000"/>
                            </a:lnSpc>
                            <a:spcBef>
                              <a:spcPts val="0"/>
                            </a:spcBef>
                            <a:spcAft>
                              <a:spcPts val="0"/>
                            </a:spcAft>
                          </a:pPr>
                          <a:r>
                            <a:rPr lang="en-US" sz="1200" dirty="0">
                              <a:effectLst/>
                            </a:rPr>
                            <a:t>Father-Son Pairs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200" dirty="0">
                              <a:effectLst/>
                            </a:rPr>
                            <a:t>Full Sample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200" dirty="0" err="1">
                              <a:effectLst/>
                            </a:rPr>
                            <a:t>Coresident</a:t>
                          </a:r>
                          <a:r>
                            <a:rPr lang="en-US" sz="1200" dirty="0">
                              <a:effectLst/>
                            </a:rPr>
                            <a:t> Sample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0000"/>
                      </a:ext>
                    </a:extLst>
                  </a:tr>
                  <a:tr h="652664">
                    <a:tc>
                      <a:txBody>
                        <a:bodyPr/>
                        <a:lstStyle/>
                        <a:p>
                          <a:endParaRPr lang="en-PK"/>
                        </a:p>
                      </a:txBody>
                      <a:tcPr marL="68580" marR="68580" marT="0" marB="0" anchor="b">
                        <a:blipFill>
                          <a:blip r:embed="rId4"/>
                          <a:stretch>
                            <a:fillRect l="-177" t="-100935" r="-105496" b="-433645"/>
                          </a:stretch>
                        </a:blipFill>
                      </a:tcPr>
                    </a:tc>
                    <a:tc>
                      <a:txBody>
                        <a:bodyPr/>
                        <a:lstStyle/>
                        <a:p>
                          <a:pPr marL="0" marR="0" algn="ctr">
                            <a:lnSpc>
                              <a:spcPct val="107000"/>
                            </a:lnSpc>
                            <a:spcBef>
                              <a:spcPts val="0"/>
                            </a:spcBef>
                            <a:spcAft>
                              <a:spcPts val="0"/>
                            </a:spcAft>
                          </a:pPr>
                          <a:r>
                            <a:rPr lang="en-US" sz="1200">
                              <a:effectLst/>
                            </a:rPr>
                            <a:t>0.49**(0.004)</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200">
                              <a:effectLst/>
                            </a:rPr>
                            <a:t>0.53**(0.007)</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0001"/>
                      </a:ext>
                    </a:extLst>
                  </a:tr>
                  <a:tr h="652664">
                    <a:tc>
                      <a:txBody>
                        <a:bodyPr/>
                        <a:lstStyle/>
                        <a:p>
                          <a:endParaRPr lang="en-PK"/>
                        </a:p>
                      </a:txBody>
                      <a:tcPr marL="68580" marR="68580" marT="0" marB="0" anchor="b">
                        <a:blipFill>
                          <a:blip r:embed="rId4"/>
                          <a:stretch>
                            <a:fillRect l="-177" t="-200935" r="-105496" b="-333645"/>
                          </a:stretch>
                        </a:blipFill>
                      </a:tcPr>
                    </a:tc>
                    <a:tc>
                      <a:txBody>
                        <a:bodyPr/>
                        <a:lstStyle/>
                        <a:p>
                          <a:pPr marL="0" marR="0" algn="ctr">
                            <a:lnSpc>
                              <a:spcPct val="107000"/>
                            </a:lnSpc>
                            <a:spcBef>
                              <a:spcPts val="0"/>
                            </a:spcBef>
                            <a:spcAft>
                              <a:spcPts val="0"/>
                            </a:spcAft>
                          </a:pPr>
                          <a:r>
                            <a:rPr lang="en-US" sz="1200">
                              <a:effectLst/>
                            </a:rPr>
                            <a:t>0.222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200">
                              <a:effectLst/>
                            </a:rPr>
                            <a:t>0.262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0002"/>
                      </a:ext>
                    </a:extLst>
                  </a:tr>
                  <a:tr h="652664">
                    <a:tc>
                      <a:txBody>
                        <a:bodyPr/>
                        <a:lstStyle/>
                        <a:p>
                          <a:pPr marL="0" marR="0">
                            <a:lnSpc>
                              <a:spcPct val="107000"/>
                            </a:lnSpc>
                            <a:spcBef>
                              <a:spcPts val="0"/>
                            </a:spcBef>
                            <a:spcAft>
                              <a:spcPts val="0"/>
                            </a:spcAft>
                          </a:pPr>
                          <a:r>
                            <a:rPr lang="en-US" sz="1200" dirty="0">
                              <a:effectLst/>
                            </a:rPr>
                            <a:t>observation</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200">
                              <a:effectLst/>
                            </a:rPr>
                            <a:t>41,275</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200">
                              <a:effectLst/>
                            </a:rPr>
                            <a:t>14,518</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0003"/>
                      </a:ext>
                    </a:extLst>
                  </a:tr>
                  <a:tr h="714941">
                    <a:tc>
                      <a:txBody>
                        <a:bodyPr/>
                        <a:lstStyle/>
                        <a:p>
                          <a:endParaRPr lang="en-PK"/>
                        </a:p>
                      </a:txBody>
                      <a:tcPr marL="68580" marR="68580" marT="0" marB="0" anchor="ctr">
                        <a:blipFill>
                          <a:blip r:embed="rId4"/>
                          <a:stretch>
                            <a:fillRect l="-177" t="-367521" r="-105496" b="-112821"/>
                          </a:stretch>
                        </a:blipFill>
                      </a:tcPr>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4"/>
                      </a:ext>
                    </a:extLst>
                  </a:tr>
                  <a:tr h="706849">
                    <a:tc gridSpan="3">
                      <a:txBody>
                        <a:bodyPr/>
                        <a:lstStyle/>
                        <a:p>
                          <a:pPr marL="0" marR="0" algn="ctr">
                            <a:lnSpc>
                              <a:spcPct val="107000"/>
                            </a:lnSpc>
                            <a:spcBef>
                              <a:spcPts val="0"/>
                            </a:spcBef>
                            <a:spcAft>
                              <a:spcPts val="0"/>
                            </a:spcAft>
                          </a:pPr>
                          <a:r>
                            <a:rPr lang="en-US" sz="1200" dirty="0">
                              <a:effectLst/>
                            </a:rPr>
                            <a:t>Robust standard errors in parentheses</a:t>
                          </a:r>
                        </a:p>
                        <a:p>
                          <a:pPr marL="0" marR="0" algn="ctr">
                            <a:lnSpc>
                              <a:spcPct val="107000"/>
                            </a:lnSpc>
                            <a:spcBef>
                              <a:spcPts val="0"/>
                            </a:spcBef>
                            <a:spcAft>
                              <a:spcPts val="0"/>
                            </a:spcAft>
                          </a:pPr>
                          <a:r>
                            <a:rPr lang="en-US" sz="1200" dirty="0">
                              <a:effectLst/>
                            </a:rPr>
                            <a:t>** p&lt;0.01, * p&lt;0.05, + p&lt;0.1</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bl>
              </a:graphicData>
            </a:graphic>
          </p:graphicFrame>
        </mc:Fallback>
      </mc:AlternateContent>
    </p:spTree>
    <p:extLst>
      <p:ext uri="{BB962C8B-B14F-4D97-AF65-F5344CB8AC3E}">
        <p14:creationId xmlns:p14="http://schemas.microsoft.com/office/powerpoint/2010/main" val="2689432208"/>
      </p:ext>
    </p:extLst>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9155" name="Title 1"/>
          <p:cNvSpPr>
            <a:spLocks noGrp="1"/>
          </p:cNvSpPr>
          <p:nvPr>
            <p:ph type="title"/>
          </p:nvPr>
        </p:nvSpPr>
        <p:spPr>
          <a:xfrm>
            <a:off x="1187714" y="0"/>
            <a:ext cx="7704667" cy="692696"/>
          </a:xfrm>
        </p:spPr>
        <p:txBody>
          <a:bodyPr/>
          <a:lstStyle/>
          <a:p>
            <a:r>
              <a:rPr lang="en-US" altLang="en-US" sz="1800" b="1" dirty="0">
                <a:solidFill>
                  <a:srgbClr val="99235E"/>
                </a:solidFill>
                <a:cs typeface="Times New Roman" panose="02020603050405020304" pitchFamily="18" charset="0"/>
              </a:rPr>
              <a:t>Cohort wise mobility estimates</a:t>
            </a:r>
            <a:endParaRPr lang="en-US" altLang="en-US" sz="1800" dirty="0"/>
          </a:p>
        </p:txBody>
      </p:sp>
      <p:sp>
        <p:nvSpPr>
          <p:cNvPr id="4" name="Content Placeholder 2"/>
          <p:cNvSpPr>
            <a:spLocks noGrp="1"/>
          </p:cNvSpPr>
          <p:nvPr>
            <p:ph idx="1"/>
          </p:nvPr>
        </p:nvSpPr>
        <p:spPr>
          <a:xfrm>
            <a:off x="251619" y="1196752"/>
            <a:ext cx="8435182" cy="4968552"/>
          </a:xfrm>
        </p:spPr>
        <p:txBody>
          <a:bodyPr>
            <a:noAutofit/>
          </a:bodyPr>
          <a:lstStyle/>
          <a:p>
            <a:pPr marL="457200" lvl="1" indent="0">
              <a:buFont typeface="Arial" panose="020B0604020202020204" pitchFamily="34" charset="0"/>
              <a:buNone/>
              <a:defRPr/>
            </a:pPr>
            <a:endParaRPr lang="en-US" altLang="en-US" dirty="0"/>
          </a:p>
          <a:p>
            <a:pPr algn="just"/>
            <a:endParaRPr lang="en-US" sz="1800" dirty="0"/>
          </a:p>
          <a:p>
            <a:pPr lvl="1">
              <a:defRPr/>
            </a:pPr>
            <a:endParaRPr lang="en-US" altLang="en-US" sz="1800" dirty="0"/>
          </a:p>
        </p:txBody>
      </p:sp>
      <p:sp>
        <p:nvSpPr>
          <p:cNvPr id="49157" name="Footer Placeholder 1"/>
          <p:cNvSpPr>
            <a:spLocks noGrp="1"/>
          </p:cNvSpPr>
          <p:nvPr>
            <p:ph type="ftr" sz="quarter" idx="11"/>
          </p:nvPr>
        </p:nvSpPr>
        <p:spPr bwMode="auto">
          <a:xfrm>
            <a:off x="2627784" y="6492875"/>
            <a:ext cx="332000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r>
              <a:rPr lang="en-GB" altLang="en-US" b="1" dirty="0">
                <a:solidFill>
                  <a:srgbClr val="898989"/>
                </a:solidFill>
              </a:rPr>
              <a:t>SYED HASSAN RAZA</a:t>
            </a:r>
            <a:endParaRPr lang="en-US" altLang="en-US" b="1" dirty="0">
              <a:solidFill>
                <a:srgbClr val="898989"/>
              </a:solidFill>
            </a:endParaRPr>
          </a:p>
        </p:txBody>
      </p:sp>
      <p:sp>
        <p:nvSpPr>
          <p:cNvPr id="2" name="Slide Number Placeholder 1"/>
          <p:cNvSpPr>
            <a:spLocks noGrp="1"/>
          </p:cNvSpPr>
          <p:nvPr>
            <p:ph type="sldNum" sz="quarter" idx="12"/>
          </p:nvPr>
        </p:nvSpPr>
        <p:spPr/>
        <p:txBody>
          <a:bodyPr/>
          <a:lstStyle/>
          <a:p>
            <a:pPr>
              <a:defRPr/>
            </a:pPr>
            <a:fld id="{E29AB693-2D1D-4B86-87C8-16C2166548DE}" type="slidenum">
              <a:rPr lang="en-US" altLang="en-US" smtClean="0"/>
              <a:pPr>
                <a:defRPr/>
              </a:pPr>
              <a:t>11</a:t>
            </a:fld>
            <a:endParaRPr lang="en-US" altLang="en-US"/>
          </a:p>
        </p:txBody>
      </p:sp>
      <mc:AlternateContent xmlns:mc="http://schemas.openxmlformats.org/markup-compatibility/2006">
        <mc:Choice xmlns:a14="http://schemas.microsoft.com/office/drawing/2010/main" Requires="a14">
          <p:graphicFrame>
            <p:nvGraphicFramePr>
              <p:cNvPr id="5" name="Table 4"/>
              <p:cNvGraphicFramePr>
                <a:graphicFrameLocks noGrp="1"/>
              </p:cNvGraphicFramePr>
              <p:nvPr>
                <p:extLst>
                  <p:ext uri="{D42A27DB-BD31-4B8C-83A1-F6EECF244321}">
                    <p14:modId xmlns:p14="http://schemas.microsoft.com/office/powerpoint/2010/main" val="2553905109"/>
                  </p:ext>
                </p:extLst>
              </p:nvPr>
            </p:nvGraphicFramePr>
            <p:xfrm>
              <a:off x="1187714" y="692697"/>
              <a:ext cx="7200713" cy="4591409"/>
            </p:xfrm>
            <a:graphic>
              <a:graphicData uri="http://schemas.openxmlformats.org/drawingml/2006/table">
                <a:tbl>
                  <a:tblPr firstRow="1" firstCol="1" bandRow="1">
                    <a:tableStyleId>{93296810-A885-4BE3-A3E7-6D5BEEA58F35}</a:tableStyleId>
                  </a:tblPr>
                  <a:tblGrid>
                    <a:gridCol w="761644">
                      <a:extLst>
                        <a:ext uri="{9D8B030D-6E8A-4147-A177-3AD203B41FA5}">
                          <a16:colId xmlns:a16="http://schemas.microsoft.com/office/drawing/2014/main" val="20000"/>
                        </a:ext>
                      </a:extLst>
                    </a:gridCol>
                    <a:gridCol w="622073">
                      <a:extLst>
                        <a:ext uri="{9D8B030D-6E8A-4147-A177-3AD203B41FA5}">
                          <a16:colId xmlns:a16="http://schemas.microsoft.com/office/drawing/2014/main" val="20001"/>
                        </a:ext>
                      </a:extLst>
                    </a:gridCol>
                    <a:gridCol w="622073">
                      <a:extLst>
                        <a:ext uri="{9D8B030D-6E8A-4147-A177-3AD203B41FA5}">
                          <a16:colId xmlns:a16="http://schemas.microsoft.com/office/drawing/2014/main" val="20002"/>
                        </a:ext>
                      </a:extLst>
                    </a:gridCol>
                    <a:gridCol w="622073">
                      <a:extLst>
                        <a:ext uri="{9D8B030D-6E8A-4147-A177-3AD203B41FA5}">
                          <a16:colId xmlns:a16="http://schemas.microsoft.com/office/drawing/2014/main" val="20003"/>
                        </a:ext>
                      </a:extLst>
                    </a:gridCol>
                    <a:gridCol w="622073">
                      <a:extLst>
                        <a:ext uri="{9D8B030D-6E8A-4147-A177-3AD203B41FA5}">
                          <a16:colId xmlns:a16="http://schemas.microsoft.com/office/drawing/2014/main" val="20004"/>
                        </a:ext>
                      </a:extLst>
                    </a:gridCol>
                    <a:gridCol w="621322">
                      <a:extLst>
                        <a:ext uri="{9D8B030D-6E8A-4147-A177-3AD203B41FA5}">
                          <a16:colId xmlns:a16="http://schemas.microsoft.com/office/drawing/2014/main" val="20005"/>
                        </a:ext>
                      </a:extLst>
                    </a:gridCol>
                    <a:gridCol w="844167">
                      <a:extLst>
                        <a:ext uri="{9D8B030D-6E8A-4147-A177-3AD203B41FA5}">
                          <a16:colId xmlns:a16="http://schemas.microsoft.com/office/drawing/2014/main" val="20006"/>
                        </a:ext>
                      </a:extLst>
                    </a:gridCol>
                    <a:gridCol w="621322">
                      <a:extLst>
                        <a:ext uri="{9D8B030D-6E8A-4147-A177-3AD203B41FA5}">
                          <a16:colId xmlns:a16="http://schemas.microsoft.com/office/drawing/2014/main" val="20007"/>
                        </a:ext>
                      </a:extLst>
                    </a:gridCol>
                    <a:gridCol w="621322">
                      <a:extLst>
                        <a:ext uri="{9D8B030D-6E8A-4147-A177-3AD203B41FA5}">
                          <a16:colId xmlns:a16="http://schemas.microsoft.com/office/drawing/2014/main" val="20008"/>
                        </a:ext>
                      </a:extLst>
                    </a:gridCol>
                    <a:gridCol w="621322">
                      <a:extLst>
                        <a:ext uri="{9D8B030D-6E8A-4147-A177-3AD203B41FA5}">
                          <a16:colId xmlns:a16="http://schemas.microsoft.com/office/drawing/2014/main" val="20009"/>
                        </a:ext>
                      </a:extLst>
                    </a:gridCol>
                    <a:gridCol w="621322">
                      <a:extLst>
                        <a:ext uri="{9D8B030D-6E8A-4147-A177-3AD203B41FA5}">
                          <a16:colId xmlns:a16="http://schemas.microsoft.com/office/drawing/2014/main" val="20010"/>
                        </a:ext>
                      </a:extLst>
                    </a:gridCol>
                  </a:tblGrid>
                  <a:tr h="948248">
                    <a:tc>
                      <a:txBody>
                        <a:bodyPr/>
                        <a:lstStyle/>
                        <a:p>
                          <a:pPr marL="0" marR="0">
                            <a:lnSpc>
                              <a:spcPct val="107000"/>
                            </a:lnSpc>
                            <a:spcBef>
                              <a:spcPts val="0"/>
                            </a:spcBef>
                            <a:spcAft>
                              <a:spcPts val="0"/>
                            </a:spcAft>
                          </a:pPr>
                          <a:r>
                            <a:rPr lang="en-US" sz="1200" dirty="0">
                              <a:effectLst/>
                            </a:rPr>
                            <a:t>Variables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 1941-1945</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 1946-1950</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 1951-1955</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 1956-1960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 1961-1965</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 1966-1970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 1971-1975</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 1976-1980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 1981-1985</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 1986-1990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0"/>
                      </a:ext>
                    </a:extLst>
                  </a:tr>
                  <a:tr h="1269050">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acc>
                                  <m:accPr>
                                    <m:chr m:val="̂"/>
                                    <m:ctrlPr>
                                      <a:rPr lang="en-US" sz="1200">
                                        <a:effectLst/>
                                      </a:rPr>
                                    </m:ctrlPr>
                                  </m:accPr>
                                  <m:e>
                                    <m:r>
                                      <a:rPr lang="en-US" sz="1200">
                                        <a:effectLst/>
                                      </a:rPr>
                                      <m:t>𝜌</m:t>
                                    </m:r>
                                  </m:e>
                                </m:acc>
                              </m:oMath>
                            </m:oMathPara>
                          </a14:m>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0.495**</a:t>
                          </a:r>
                        </a:p>
                        <a:p>
                          <a:pPr marL="0" marR="0" algn="ctr">
                            <a:lnSpc>
                              <a:spcPct val="107000"/>
                            </a:lnSpc>
                            <a:spcBef>
                              <a:spcPts val="0"/>
                            </a:spcBef>
                            <a:spcAft>
                              <a:spcPts val="0"/>
                            </a:spcAft>
                          </a:pPr>
                          <a:r>
                            <a:rPr lang="en-US" sz="1200">
                              <a:effectLst/>
                            </a:rPr>
                            <a:t>(0.023)</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0.418**</a:t>
                          </a:r>
                        </a:p>
                        <a:p>
                          <a:pPr marL="0" marR="0" algn="ctr">
                            <a:lnSpc>
                              <a:spcPct val="107000"/>
                            </a:lnSpc>
                            <a:spcBef>
                              <a:spcPts val="0"/>
                            </a:spcBef>
                            <a:spcAft>
                              <a:spcPts val="0"/>
                            </a:spcAft>
                          </a:pPr>
                          <a:r>
                            <a:rPr lang="en-US" sz="1200" dirty="0">
                              <a:effectLst/>
                            </a:rPr>
                            <a:t>(0.021)</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0.417**</a:t>
                          </a:r>
                        </a:p>
                        <a:p>
                          <a:pPr marL="0" marR="0" algn="ctr">
                            <a:lnSpc>
                              <a:spcPct val="107000"/>
                            </a:lnSpc>
                            <a:spcBef>
                              <a:spcPts val="0"/>
                            </a:spcBef>
                            <a:spcAft>
                              <a:spcPts val="0"/>
                            </a:spcAft>
                          </a:pPr>
                          <a:r>
                            <a:rPr lang="en-US" sz="1200">
                              <a:effectLst/>
                            </a:rPr>
                            <a:t>(0.017)</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0.408**</a:t>
                          </a:r>
                        </a:p>
                        <a:p>
                          <a:pPr marL="0" marR="0" algn="ctr">
                            <a:lnSpc>
                              <a:spcPct val="107000"/>
                            </a:lnSpc>
                            <a:spcBef>
                              <a:spcPts val="0"/>
                            </a:spcBef>
                            <a:spcAft>
                              <a:spcPts val="0"/>
                            </a:spcAft>
                          </a:pPr>
                          <a:r>
                            <a:rPr lang="en-US" sz="1200">
                              <a:effectLst/>
                            </a:rPr>
                            <a:t>(0.015)</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0.425**</a:t>
                          </a:r>
                        </a:p>
                        <a:p>
                          <a:pPr marL="0" marR="0" algn="ctr">
                            <a:lnSpc>
                              <a:spcPct val="107000"/>
                            </a:lnSpc>
                            <a:spcBef>
                              <a:spcPts val="0"/>
                            </a:spcBef>
                            <a:spcAft>
                              <a:spcPts val="0"/>
                            </a:spcAft>
                          </a:pPr>
                          <a:r>
                            <a:rPr lang="en-US" sz="1200">
                              <a:effectLst/>
                            </a:rPr>
                            <a:t>(0.012)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0.434**</a:t>
                          </a:r>
                        </a:p>
                        <a:p>
                          <a:pPr marL="0" marR="0" algn="ctr">
                            <a:lnSpc>
                              <a:spcPct val="107000"/>
                            </a:lnSpc>
                            <a:spcBef>
                              <a:spcPts val="0"/>
                            </a:spcBef>
                            <a:spcAft>
                              <a:spcPts val="0"/>
                            </a:spcAft>
                          </a:pPr>
                          <a:r>
                            <a:rPr lang="en-US" sz="1200">
                              <a:effectLst/>
                            </a:rPr>
                            <a:t>(0.010)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0.455**</a:t>
                          </a:r>
                        </a:p>
                        <a:p>
                          <a:pPr marL="0" marR="0" algn="ctr">
                            <a:lnSpc>
                              <a:spcPct val="107000"/>
                            </a:lnSpc>
                            <a:spcBef>
                              <a:spcPts val="0"/>
                            </a:spcBef>
                            <a:spcAft>
                              <a:spcPts val="0"/>
                            </a:spcAft>
                          </a:pPr>
                          <a:r>
                            <a:rPr lang="en-US" sz="1200">
                              <a:effectLst/>
                            </a:rPr>
                            <a:t>(0.010)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0.524**</a:t>
                          </a:r>
                        </a:p>
                        <a:p>
                          <a:pPr marL="0" marR="0" algn="ctr">
                            <a:lnSpc>
                              <a:spcPct val="107000"/>
                            </a:lnSpc>
                            <a:spcBef>
                              <a:spcPts val="0"/>
                            </a:spcBef>
                            <a:spcAft>
                              <a:spcPts val="0"/>
                            </a:spcAft>
                          </a:pPr>
                          <a:r>
                            <a:rPr lang="en-US" sz="1200">
                              <a:effectLst/>
                            </a:rPr>
                            <a:t>(0.011)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0.494**</a:t>
                          </a:r>
                        </a:p>
                        <a:p>
                          <a:pPr marL="0" marR="0" algn="ctr">
                            <a:lnSpc>
                              <a:spcPct val="107000"/>
                            </a:lnSpc>
                            <a:spcBef>
                              <a:spcPts val="0"/>
                            </a:spcBef>
                            <a:spcAft>
                              <a:spcPts val="0"/>
                            </a:spcAft>
                          </a:pPr>
                          <a:r>
                            <a:rPr lang="en-US" sz="1200">
                              <a:effectLst/>
                            </a:rPr>
                            <a:t>(0.012)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0.443**</a:t>
                          </a:r>
                        </a:p>
                        <a:p>
                          <a:pPr marL="0" marR="0" algn="ctr">
                            <a:lnSpc>
                              <a:spcPct val="107000"/>
                            </a:lnSpc>
                            <a:spcBef>
                              <a:spcPts val="0"/>
                            </a:spcBef>
                            <a:spcAft>
                              <a:spcPts val="0"/>
                            </a:spcAft>
                          </a:pPr>
                          <a:r>
                            <a:rPr lang="en-US" sz="1200" dirty="0">
                              <a:effectLst/>
                            </a:rPr>
                            <a:t>(0.014)</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1"/>
                      </a:ext>
                    </a:extLst>
                  </a:tr>
                  <a:tr h="484588">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200">
                                        <a:effectLst/>
                                      </a:rPr>
                                    </m:ctrlPr>
                                  </m:sSupPr>
                                  <m:e>
                                    <m:r>
                                      <a:rPr lang="en-US" sz="1200">
                                        <a:effectLst/>
                                      </a:rPr>
                                      <m:t>𝑅</m:t>
                                    </m:r>
                                  </m:e>
                                  <m:sup>
                                    <m:r>
                                      <a:rPr lang="en-US" sz="1200">
                                        <a:effectLst/>
                                      </a:rPr>
                                      <m:t>2</m:t>
                                    </m:r>
                                  </m:sup>
                                </m:sSup>
                              </m:oMath>
                            </m:oMathPara>
                          </a14:m>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0.235</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0.184</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0.175</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0.174</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0.190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0.206</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0.219</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0.274</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0.240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0.194</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2"/>
                      </a:ext>
                    </a:extLst>
                  </a:tr>
                  <a:tr h="627447">
                    <a:tc>
                      <a:txBody>
                        <a:bodyPr/>
                        <a:lstStyle/>
                        <a:p>
                          <a:pPr marL="0" marR="0" algn="ctr">
                            <a:lnSpc>
                              <a:spcPct val="107000"/>
                            </a:lnSpc>
                            <a:spcBef>
                              <a:spcPts val="0"/>
                            </a:spcBef>
                            <a:spcAft>
                              <a:spcPts val="0"/>
                            </a:spcAft>
                          </a:pPr>
                          <a:r>
                            <a:rPr lang="en-US" sz="1200" b="1" dirty="0">
                              <a:effectLst/>
                            </a:rPr>
                            <a:t>Observations</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1,562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1,85</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2,740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3,714</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4,787</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5,755</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5,980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4,936</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5,406</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4,507</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3"/>
                      </a:ext>
                    </a:extLst>
                  </a:tr>
                  <a:tr h="634629">
                    <a:tc gridSpan="11">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 xmlns:m="http://schemas.openxmlformats.org/officeDocument/2006/math">
                              <m:sSup>
                                <m:sSupPr>
                                  <m:ctrlPr>
                                    <a:rPr lang="en-US" sz="1200">
                                      <a:effectLst/>
                                    </a:rPr>
                                  </m:ctrlPr>
                                </m:sSupPr>
                                <m:e>
                                  <m:r>
                                    <a:rPr lang="en-US" sz="1200">
                                      <a:effectLst/>
                                    </a:rPr>
                                    <m:t>𝜒</m:t>
                                  </m:r>
                                </m:e>
                                <m:sup>
                                  <m:r>
                                    <a:rPr lang="en-US" sz="1200">
                                      <a:effectLst/>
                                    </a:rPr>
                                    <m:t>2</m:t>
                                  </m:r>
                                </m:sup>
                              </m:sSup>
                              <m:r>
                                <a:rPr lang="en-US" sz="1200">
                                  <a:effectLst/>
                                </a:rPr>
                                <m:t>= </m:t>
                              </m:r>
                            </m:oMath>
                          </a14:m>
                          <a:r>
                            <a:rPr lang="en-US" sz="1200" dirty="0">
                              <a:effectLst/>
                            </a:rPr>
                            <a:t>82.21 with p value=0.000 for equality of  (</a:t>
                          </a:r>
                          <a14:m>
                            <m:oMath xmlns:m="http://schemas.openxmlformats.org/officeDocument/2006/math">
                              <m:acc>
                                <m:accPr>
                                  <m:chr m:val="̂"/>
                                  <m:ctrlPr>
                                    <a:rPr lang="en-US" sz="1200">
                                      <a:effectLst/>
                                    </a:rPr>
                                  </m:ctrlPr>
                                </m:accPr>
                                <m:e>
                                  <m:r>
                                    <a:rPr lang="en-US" sz="1200">
                                      <a:effectLst/>
                                    </a:rPr>
                                    <m:t>𝜌</m:t>
                                  </m:r>
                                </m:e>
                              </m:acc>
                            </m:oMath>
                          </a14:m>
                          <a:r>
                            <a:rPr lang="en-US" sz="1200" dirty="0">
                              <a:effectLst/>
                            </a:rPr>
                            <a:t>) in all cohorts.</a:t>
                          </a:r>
                        </a:p>
                        <a:p>
                          <a:pPr marL="0" marR="0">
                            <a:lnSpc>
                              <a:spcPct val="107000"/>
                            </a:lnSpc>
                            <a:spcBef>
                              <a:spcPts val="0"/>
                            </a:spcBef>
                            <a:spcAft>
                              <a:spcPts val="0"/>
                            </a:spcAft>
                          </a:pPr>
                          <a:endParaRPr lang="en-US" sz="1200" dirty="0">
                            <a:effectLst/>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627447">
                    <a:tc gridSpan="11">
                      <a:txBody>
                        <a:bodyPr/>
                        <a:lstStyle/>
                        <a:p>
                          <a:pPr marL="0" marR="0" algn="ctr">
                            <a:lnSpc>
                              <a:spcPct val="107000"/>
                            </a:lnSpc>
                            <a:spcBef>
                              <a:spcPts val="0"/>
                            </a:spcBef>
                            <a:spcAft>
                              <a:spcPts val="0"/>
                            </a:spcAft>
                          </a:pPr>
                          <a:r>
                            <a:rPr lang="en-US" sz="1200" dirty="0">
                              <a:effectLst/>
                            </a:rPr>
                            <a:t>Robust standard errors in parentheses</a:t>
                          </a:r>
                        </a:p>
                        <a:p>
                          <a:pPr marL="0" marR="0" algn="ctr">
                            <a:lnSpc>
                              <a:spcPct val="107000"/>
                            </a:lnSpc>
                            <a:spcBef>
                              <a:spcPts val="0"/>
                            </a:spcBef>
                            <a:spcAft>
                              <a:spcPts val="0"/>
                            </a:spcAft>
                          </a:pPr>
                          <a:r>
                            <a:rPr lang="en-US" sz="1200" dirty="0">
                              <a:effectLst/>
                            </a:rPr>
                            <a:t>** p&lt;0.01, * p&lt;0.05, + p&lt;0.1</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bl>
              </a:graphicData>
            </a:graphic>
          </p:graphicFrame>
        </mc:Choice>
        <mc:Fallback>
          <p:graphicFrame>
            <p:nvGraphicFramePr>
              <p:cNvPr id="5" name="Table 4"/>
              <p:cNvGraphicFramePr>
                <a:graphicFrameLocks noGrp="1"/>
              </p:cNvGraphicFramePr>
              <p:nvPr>
                <p:extLst>
                  <p:ext uri="{D42A27DB-BD31-4B8C-83A1-F6EECF244321}">
                    <p14:modId xmlns:p14="http://schemas.microsoft.com/office/powerpoint/2010/main" val="2553905109"/>
                  </p:ext>
                </p:extLst>
              </p:nvPr>
            </p:nvGraphicFramePr>
            <p:xfrm>
              <a:off x="1187714" y="692697"/>
              <a:ext cx="7200713" cy="4591409"/>
            </p:xfrm>
            <a:graphic>
              <a:graphicData uri="http://schemas.openxmlformats.org/drawingml/2006/table">
                <a:tbl>
                  <a:tblPr firstRow="1" firstCol="1" bandRow="1">
                    <a:tableStyleId>{93296810-A885-4BE3-A3E7-6D5BEEA58F35}</a:tableStyleId>
                  </a:tblPr>
                  <a:tblGrid>
                    <a:gridCol w="761644">
                      <a:extLst>
                        <a:ext uri="{9D8B030D-6E8A-4147-A177-3AD203B41FA5}">
                          <a16:colId xmlns:a16="http://schemas.microsoft.com/office/drawing/2014/main" val="20000"/>
                        </a:ext>
                      </a:extLst>
                    </a:gridCol>
                    <a:gridCol w="622073">
                      <a:extLst>
                        <a:ext uri="{9D8B030D-6E8A-4147-A177-3AD203B41FA5}">
                          <a16:colId xmlns:a16="http://schemas.microsoft.com/office/drawing/2014/main" val="20001"/>
                        </a:ext>
                      </a:extLst>
                    </a:gridCol>
                    <a:gridCol w="622073">
                      <a:extLst>
                        <a:ext uri="{9D8B030D-6E8A-4147-A177-3AD203B41FA5}">
                          <a16:colId xmlns:a16="http://schemas.microsoft.com/office/drawing/2014/main" val="20002"/>
                        </a:ext>
                      </a:extLst>
                    </a:gridCol>
                    <a:gridCol w="622073">
                      <a:extLst>
                        <a:ext uri="{9D8B030D-6E8A-4147-A177-3AD203B41FA5}">
                          <a16:colId xmlns:a16="http://schemas.microsoft.com/office/drawing/2014/main" val="20003"/>
                        </a:ext>
                      </a:extLst>
                    </a:gridCol>
                    <a:gridCol w="622073">
                      <a:extLst>
                        <a:ext uri="{9D8B030D-6E8A-4147-A177-3AD203B41FA5}">
                          <a16:colId xmlns:a16="http://schemas.microsoft.com/office/drawing/2014/main" val="20004"/>
                        </a:ext>
                      </a:extLst>
                    </a:gridCol>
                    <a:gridCol w="621322">
                      <a:extLst>
                        <a:ext uri="{9D8B030D-6E8A-4147-A177-3AD203B41FA5}">
                          <a16:colId xmlns:a16="http://schemas.microsoft.com/office/drawing/2014/main" val="20005"/>
                        </a:ext>
                      </a:extLst>
                    </a:gridCol>
                    <a:gridCol w="844167">
                      <a:extLst>
                        <a:ext uri="{9D8B030D-6E8A-4147-A177-3AD203B41FA5}">
                          <a16:colId xmlns:a16="http://schemas.microsoft.com/office/drawing/2014/main" val="20006"/>
                        </a:ext>
                      </a:extLst>
                    </a:gridCol>
                    <a:gridCol w="621322">
                      <a:extLst>
                        <a:ext uri="{9D8B030D-6E8A-4147-A177-3AD203B41FA5}">
                          <a16:colId xmlns:a16="http://schemas.microsoft.com/office/drawing/2014/main" val="20007"/>
                        </a:ext>
                      </a:extLst>
                    </a:gridCol>
                    <a:gridCol w="621322">
                      <a:extLst>
                        <a:ext uri="{9D8B030D-6E8A-4147-A177-3AD203B41FA5}">
                          <a16:colId xmlns:a16="http://schemas.microsoft.com/office/drawing/2014/main" val="20008"/>
                        </a:ext>
                      </a:extLst>
                    </a:gridCol>
                    <a:gridCol w="621322">
                      <a:extLst>
                        <a:ext uri="{9D8B030D-6E8A-4147-A177-3AD203B41FA5}">
                          <a16:colId xmlns:a16="http://schemas.microsoft.com/office/drawing/2014/main" val="20009"/>
                        </a:ext>
                      </a:extLst>
                    </a:gridCol>
                    <a:gridCol w="621322">
                      <a:extLst>
                        <a:ext uri="{9D8B030D-6E8A-4147-A177-3AD203B41FA5}">
                          <a16:colId xmlns:a16="http://schemas.microsoft.com/office/drawing/2014/main" val="20010"/>
                        </a:ext>
                      </a:extLst>
                    </a:gridCol>
                  </a:tblGrid>
                  <a:tr h="948248">
                    <a:tc>
                      <a:txBody>
                        <a:bodyPr/>
                        <a:lstStyle/>
                        <a:p>
                          <a:pPr marL="0" marR="0">
                            <a:lnSpc>
                              <a:spcPct val="107000"/>
                            </a:lnSpc>
                            <a:spcBef>
                              <a:spcPts val="0"/>
                            </a:spcBef>
                            <a:spcAft>
                              <a:spcPts val="0"/>
                            </a:spcAft>
                          </a:pPr>
                          <a:r>
                            <a:rPr lang="en-US" sz="1200" dirty="0">
                              <a:effectLst/>
                            </a:rPr>
                            <a:t>Variables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 1941-1945</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 1946-1950</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 1951-1955</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 1956-1960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 1961-1965</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 1966-1970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 1971-1975</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 1976-1980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 1981-1985</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 1986-1990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0"/>
                      </a:ext>
                    </a:extLst>
                  </a:tr>
                  <a:tr h="1269050">
                    <a:tc>
                      <a:txBody>
                        <a:bodyPr/>
                        <a:lstStyle/>
                        <a:p>
                          <a:endParaRPr lang="en-PK"/>
                        </a:p>
                      </a:txBody>
                      <a:tcPr marL="68580" marR="68580" marT="0" marB="0" anchor="ctr">
                        <a:blipFill>
                          <a:blip r:embed="rId4"/>
                          <a:stretch>
                            <a:fillRect l="-800" t="-75481" r="-849600" b="-188462"/>
                          </a:stretch>
                        </a:blipFill>
                      </a:tcPr>
                    </a:tc>
                    <a:tc>
                      <a:txBody>
                        <a:bodyPr/>
                        <a:lstStyle/>
                        <a:p>
                          <a:pPr marL="0" marR="0" algn="ctr">
                            <a:lnSpc>
                              <a:spcPct val="107000"/>
                            </a:lnSpc>
                            <a:spcBef>
                              <a:spcPts val="0"/>
                            </a:spcBef>
                            <a:spcAft>
                              <a:spcPts val="0"/>
                            </a:spcAft>
                          </a:pPr>
                          <a:r>
                            <a:rPr lang="en-US" sz="1200">
                              <a:effectLst/>
                            </a:rPr>
                            <a:t>0.495**</a:t>
                          </a:r>
                        </a:p>
                        <a:p>
                          <a:pPr marL="0" marR="0" algn="ctr">
                            <a:lnSpc>
                              <a:spcPct val="107000"/>
                            </a:lnSpc>
                            <a:spcBef>
                              <a:spcPts val="0"/>
                            </a:spcBef>
                            <a:spcAft>
                              <a:spcPts val="0"/>
                            </a:spcAft>
                          </a:pPr>
                          <a:r>
                            <a:rPr lang="en-US" sz="1200">
                              <a:effectLst/>
                            </a:rPr>
                            <a:t>(0.023)</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0.418**</a:t>
                          </a:r>
                        </a:p>
                        <a:p>
                          <a:pPr marL="0" marR="0" algn="ctr">
                            <a:lnSpc>
                              <a:spcPct val="107000"/>
                            </a:lnSpc>
                            <a:spcBef>
                              <a:spcPts val="0"/>
                            </a:spcBef>
                            <a:spcAft>
                              <a:spcPts val="0"/>
                            </a:spcAft>
                          </a:pPr>
                          <a:r>
                            <a:rPr lang="en-US" sz="1200" dirty="0">
                              <a:effectLst/>
                            </a:rPr>
                            <a:t>(0.021)</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0.417**</a:t>
                          </a:r>
                        </a:p>
                        <a:p>
                          <a:pPr marL="0" marR="0" algn="ctr">
                            <a:lnSpc>
                              <a:spcPct val="107000"/>
                            </a:lnSpc>
                            <a:spcBef>
                              <a:spcPts val="0"/>
                            </a:spcBef>
                            <a:spcAft>
                              <a:spcPts val="0"/>
                            </a:spcAft>
                          </a:pPr>
                          <a:r>
                            <a:rPr lang="en-US" sz="1200">
                              <a:effectLst/>
                            </a:rPr>
                            <a:t>(0.017)</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0.408**</a:t>
                          </a:r>
                        </a:p>
                        <a:p>
                          <a:pPr marL="0" marR="0" algn="ctr">
                            <a:lnSpc>
                              <a:spcPct val="107000"/>
                            </a:lnSpc>
                            <a:spcBef>
                              <a:spcPts val="0"/>
                            </a:spcBef>
                            <a:spcAft>
                              <a:spcPts val="0"/>
                            </a:spcAft>
                          </a:pPr>
                          <a:r>
                            <a:rPr lang="en-US" sz="1200">
                              <a:effectLst/>
                            </a:rPr>
                            <a:t>(0.015)</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0.425**</a:t>
                          </a:r>
                        </a:p>
                        <a:p>
                          <a:pPr marL="0" marR="0" algn="ctr">
                            <a:lnSpc>
                              <a:spcPct val="107000"/>
                            </a:lnSpc>
                            <a:spcBef>
                              <a:spcPts val="0"/>
                            </a:spcBef>
                            <a:spcAft>
                              <a:spcPts val="0"/>
                            </a:spcAft>
                          </a:pPr>
                          <a:r>
                            <a:rPr lang="en-US" sz="1200">
                              <a:effectLst/>
                            </a:rPr>
                            <a:t>(0.012)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0.434**</a:t>
                          </a:r>
                        </a:p>
                        <a:p>
                          <a:pPr marL="0" marR="0" algn="ctr">
                            <a:lnSpc>
                              <a:spcPct val="107000"/>
                            </a:lnSpc>
                            <a:spcBef>
                              <a:spcPts val="0"/>
                            </a:spcBef>
                            <a:spcAft>
                              <a:spcPts val="0"/>
                            </a:spcAft>
                          </a:pPr>
                          <a:r>
                            <a:rPr lang="en-US" sz="1200">
                              <a:effectLst/>
                            </a:rPr>
                            <a:t>(0.010)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0.455**</a:t>
                          </a:r>
                        </a:p>
                        <a:p>
                          <a:pPr marL="0" marR="0" algn="ctr">
                            <a:lnSpc>
                              <a:spcPct val="107000"/>
                            </a:lnSpc>
                            <a:spcBef>
                              <a:spcPts val="0"/>
                            </a:spcBef>
                            <a:spcAft>
                              <a:spcPts val="0"/>
                            </a:spcAft>
                          </a:pPr>
                          <a:r>
                            <a:rPr lang="en-US" sz="1200">
                              <a:effectLst/>
                            </a:rPr>
                            <a:t>(0.010)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0.524**</a:t>
                          </a:r>
                        </a:p>
                        <a:p>
                          <a:pPr marL="0" marR="0" algn="ctr">
                            <a:lnSpc>
                              <a:spcPct val="107000"/>
                            </a:lnSpc>
                            <a:spcBef>
                              <a:spcPts val="0"/>
                            </a:spcBef>
                            <a:spcAft>
                              <a:spcPts val="0"/>
                            </a:spcAft>
                          </a:pPr>
                          <a:r>
                            <a:rPr lang="en-US" sz="1200">
                              <a:effectLst/>
                            </a:rPr>
                            <a:t>(0.011)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0.494**</a:t>
                          </a:r>
                        </a:p>
                        <a:p>
                          <a:pPr marL="0" marR="0" algn="ctr">
                            <a:lnSpc>
                              <a:spcPct val="107000"/>
                            </a:lnSpc>
                            <a:spcBef>
                              <a:spcPts val="0"/>
                            </a:spcBef>
                            <a:spcAft>
                              <a:spcPts val="0"/>
                            </a:spcAft>
                          </a:pPr>
                          <a:r>
                            <a:rPr lang="en-US" sz="1200">
                              <a:effectLst/>
                            </a:rPr>
                            <a:t>(0.012)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0.443**</a:t>
                          </a:r>
                        </a:p>
                        <a:p>
                          <a:pPr marL="0" marR="0" algn="ctr">
                            <a:lnSpc>
                              <a:spcPct val="107000"/>
                            </a:lnSpc>
                            <a:spcBef>
                              <a:spcPts val="0"/>
                            </a:spcBef>
                            <a:spcAft>
                              <a:spcPts val="0"/>
                            </a:spcAft>
                          </a:pPr>
                          <a:r>
                            <a:rPr lang="en-US" sz="1200" dirty="0">
                              <a:effectLst/>
                            </a:rPr>
                            <a:t>(0.014)</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1"/>
                      </a:ext>
                    </a:extLst>
                  </a:tr>
                  <a:tr h="484588">
                    <a:tc>
                      <a:txBody>
                        <a:bodyPr/>
                        <a:lstStyle/>
                        <a:p>
                          <a:endParaRPr lang="en-PK"/>
                        </a:p>
                      </a:txBody>
                      <a:tcPr marL="68580" marR="68580" marT="0" marB="0" anchor="ctr">
                        <a:blipFill>
                          <a:blip r:embed="rId4"/>
                          <a:stretch>
                            <a:fillRect l="-800" t="-456250" r="-849600" b="-390000"/>
                          </a:stretch>
                        </a:blipFill>
                      </a:tcPr>
                    </a:tc>
                    <a:tc>
                      <a:txBody>
                        <a:bodyPr/>
                        <a:lstStyle/>
                        <a:p>
                          <a:pPr marL="0" marR="0" algn="ctr">
                            <a:lnSpc>
                              <a:spcPct val="107000"/>
                            </a:lnSpc>
                            <a:spcBef>
                              <a:spcPts val="0"/>
                            </a:spcBef>
                            <a:spcAft>
                              <a:spcPts val="0"/>
                            </a:spcAft>
                          </a:pPr>
                          <a:r>
                            <a:rPr lang="en-US" sz="1200">
                              <a:effectLst/>
                            </a:rPr>
                            <a:t>0.235</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0.184</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0.175</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0.174</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0.190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0.206</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0.219</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0.274</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0.240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0.194</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2"/>
                      </a:ext>
                    </a:extLst>
                  </a:tr>
                  <a:tr h="627447">
                    <a:tc>
                      <a:txBody>
                        <a:bodyPr/>
                        <a:lstStyle/>
                        <a:p>
                          <a:pPr marL="0" marR="0" algn="ctr">
                            <a:lnSpc>
                              <a:spcPct val="107000"/>
                            </a:lnSpc>
                            <a:spcBef>
                              <a:spcPts val="0"/>
                            </a:spcBef>
                            <a:spcAft>
                              <a:spcPts val="0"/>
                            </a:spcAft>
                          </a:pPr>
                          <a:r>
                            <a:rPr lang="en-US" sz="1200" b="1" dirty="0">
                              <a:effectLst/>
                            </a:rPr>
                            <a:t>Observations</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1,562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1,85</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2,740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3,714</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4,787</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5,755</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5,980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4,936</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5,406</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4,507</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3"/>
                      </a:ext>
                    </a:extLst>
                  </a:tr>
                  <a:tr h="634629">
                    <a:tc gridSpan="11">
                      <a:txBody>
                        <a:bodyPr/>
                        <a:lstStyle/>
                        <a:p>
                          <a:endParaRPr lang="en-PK"/>
                        </a:p>
                      </a:txBody>
                      <a:tcPr marL="68580" marR="68580" marT="0" marB="0" anchor="ctr">
                        <a:blipFill>
                          <a:blip r:embed="rId4"/>
                          <a:stretch>
                            <a:fillRect l="-85" t="-526923" r="-338" b="-100962"/>
                          </a:stretch>
                        </a:blip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627447">
                    <a:tc gridSpan="11">
                      <a:txBody>
                        <a:bodyPr/>
                        <a:lstStyle/>
                        <a:p>
                          <a:pPr marL="0" marR="0" algn="ctr">
                            <a:lnSpc>
                              <a:spcPct val="107000"/>
                            </a:lnSpc>
                            <a:spcBef>
                              <a:spcPts val="0"/>
                            </a:spcBef>
                            <a:spcAft>
                              <a:spcPts val="0"/>
                            </a:spcAft>
                          </a:pPr>
                          <a:r>
                            <a:rPr lang="en-US" sz="1200" dirty="0">
                              <a:effectLst/>
                            </a:rPr>
                            <a:t>Robust standard errors in parentheses</a:t>
                          </a:r>
                        </a:p>
                        <a:p>
                          <a:pPr marL="0" marR="0" algn="ctr">
                            <a:lnSpc>
                              <a:spcPct val="107000"/>
                            </a:lnSpc>
                            <a:spcBef>
                              <a:spcPts val="0"/>
                            </a:spcBef>
                            <a:spcAft>
                              <a:spcPts val="0"/>
                            </a:spcAft>
                          </a:pPr>
                          <a:r>
                            <a:rPr lang="en-US" sz="1200" dirty="0">
                              <a:effectLst/>
                            </a:rPr>
                            <a:t>** p&lt;0.01, * p&lt;0.05, + p&lt;0.1</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bl>
              </a:graphicData>
            </a:graphic>
          </p:graphicFrame>
        </mc:Fallback>
      </mc:AlternateContent>
    </p:spTree>
    <p:extLst>
      <p:ext uri="{BB962C8B-B14F-4D97-AF65-F5344CB8AC3E}">
        <p14:creationId xmlns:p14="http://schemas.microsoft.com/office/powerpoint/2010/main" val="3679581446"/>
      </p:ext>
    </p:extLst>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9155" name="Title 1"/>
          <p:cNvSpPr>
            <a:spLocks noGrp="1"/>
          </p:cNvSpPr>
          <p:nvPr>
            <p:ph type="title"/>
          </p:nvPr>
        </p:nvSpPr>
        <p:spPr>
          <a:xfrm>
            <a:off x="982133" y="44625"/>
            <a:ext cx="7704667" cy="720079"/>
          </a:xfrm>
        </p:spPr>
        <p:txBody>
          <a:bodyPr/>
          <a:lstStyle/>
          <a:p>
            <a:r>
              <a:rPr lang="en-US" altLang="en-US" sz="1800" b="1" dirty="0">
                <a:solidFill>
                  <a:srgbClr val="99235E"/>
                </a:solidFill>
                <a:cs typeface="Times New Roman" panose="02020603050405020304" pitchFamily="18" charset="0"/>
              </a:rPr>
              <a:t>Transmission Rate (Father to Son) </a:t>
            </a:r>
            <a:endParaRPr lang="en-US" altLang="en-US" sz="1800" dirty="0"/>
          </a:p>
        </p:txBody>
      </p:sp>
      <p:sp>
        <p:nvSpPr>
          <p:cNvPr id="4" name="Content Placeholder 2"/>
          <p:cNvSpPr>
            <a:spLocks noGrp="1"/>
          </p:cNvSpPr>
          <p:nvPr>
            <p:ph idx="1"/>
          </p:nvPr>
        </p:nvSpPr>
        <p:spPr>
          <a:xfrm>
            <a:off x="251619" y="1196752"/>
            <a:ext cx="8435182" cy="4968552"/>
          </a:xfrm>
        </p:spPr>
        <p:txBody>
          <a:bodyPr>
            <a:noAutofit/>
          </a:bodyPr>
          <a:lstStyle/>
          <a:p>
            <a:pPr marL="457200" lvl="1" indent="0">
              <a:buFont typeface="Arial" panose="020B0604020202020204" pitchFamily="34" charset="0"/>
              <a:buNone/>
              <a:defRPr/>
            </a:pPr>
            <a:endParaRPr lang="en-US" altLang="en-US" dirty="0"/>
          </a:p>
          <a:p>
            <a:pPr algn="just"/>
            <a:endParaRPr lang="en-US" sz="1800" dirty="0"/>
          </a:p>
          <a:p>
            <a:pPr lvl="1">
              <a:defRPr/>
            </a:pPr>
            <a:endParaRPr lang="en-US" altLang="en-US" sz="1800" dirty="0"/>
          </a:p>
        </p:txBody>
      </p:sp>
      <p:sp>
        <p:nvSpPr>
          <p:cNvPr id="49157" name="Footer Placeholder 1"/>
          <p:cNvSpPr>
            <a:spLocks noGrp="1"/>
          </p:cNvSpPr>
          <p:nvPr>
            <p:ph type="ftr" sz="quarter" idx="11"/>
          </p:nvPr>
        </p:nvSpPr>
        <p:spPr bwMode="auto">
          <a:xfrm>
            <a:off x="2627784" y="6492875"/>
            <a:ext cx="332000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r>
              <a:rPr lang="en-GB" altLang="en-US" b="1" dirty="0">
                <a:solidFill>
                  <a:srgbClr val="898989"/>
                </a:solidFill>
              </a:rPr>
              <a:t>SYED HASSAN RAZA</a:t>
            </a:r>
            <a:endParaRPr lang="en-US" altLang="en-US" b="1" dirty="0">
              <a:solidFill>
                <a:srgbClr val="898989"/>
              </a:solidFill>
            </a:endParaRPr>
          </a:p>
        </p:txBody>
      </p:sp>
      <p:sp>
        <p:nvSpPr>
          <p:cNvPr id="2" name="Slide Number Placeholder 1"/>
          <p:cNvSpPr>
            <a:spLocks noGrp="1"/>
          </p:cNvSpPr>
          <p:nvPr>
            <p:ph type="sldNum" sz="quarter" idx="12"/>
          </p:nvPr>
        </p:nvSpPr>
        <p:spPr/>
        <p:txBody>
          <a:bodyPr/>
          <a:lstStyle/>
          <a:p>
            <a:pPr>
              <a:defRPr/>
            </a:pPr>
            <a:fld id="{E29AB693-2D1D-4B86-87C8-16C2166548DE}" type="slidenum">
              <a:rPr lang="en-US" altLang="en-US" smtClean="0"/>
              <a:pPr>
                <a:defRPr/>
              </a:pPr>
              <a:t>12</a:t>
            </a:fld>
            <a:endParaRPr lang="en-US" altLang="en-US"/>
          </a:p>
        </p:txBody>
      </p:sp>
      <p:graphicFrame>
        <p:nvGraphicFramePr>
          <p:cNvPr id="7" name="Chart 6"/>
          <p:cNvGraphicFramePr/>
          <p:nvPr>
            <p:extLst>
              <p:ext uri="{D42A27DB-BD31-4B8C-83A1-F6EECF244321}">
                <p14:modId xmlns:p14="http://schemas.microsoft.com/office/powerpoint/2010/main" val="2836901269"/>
              </p:ext>
            </p:extLst>
          </p:nvPr>
        </p:nvGraphicFramePr>
        <p:xfrm>
          <a:off x="1403648" y="780942"/>
          <a:ext cx="6768752" cy="394420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23699079"/>
      </p:ext>
    </p:extLst>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1"/>
            <a:ext cx="7704667" cy="711199"/>
          </a:xfrm>
        </p:spPr>
        <p:txBody>
          <a:bodyPr/>
          <a:lstStyle/>
          <a:p>
            <a:r>
              <a:rPr lang="en-US" altLang="en-US" sz="1800" b="1" dirty="0">
                <a:solidFill>
                  <a:srgbClr val="99235E"/>
                </a:solidFill>
                <a:cs typeface="Times New Roman" panose="02020603050405020304" pitchFamily="18" charset="0"/>
              </a:rPr>
              <a:t>Probability of son attaining various level of education conditional on father’s education</a:t>
            </a:r>
            <a:endParaRPr lang="en-US" sz="1800" dirty="0"/>
          </a:p>
        </p:txBody>
      </p:sp>
      <p:sp>
        <p:nvSpPr>
          <p:cNvPr id="5" name="Slide Number Placeholder 4"/>
          <p:cNvSpPr>
            <a:spLocks noGrp="1"/>
          </p:cNvSpPr>
          <p:nvPr>
            <p:ph type="sldNum" sz="quarter" idx="12"/>
          </p:nvPr>
        </p:nvSpPr>
        <p:spPr/>
        <p:txBody>
          <a:bodyPr/>
          <a:lstStyle/>
          <a:p>
            <a:pPr>
              <a:defRPr/>
            </a:pPr>
            <a:fld id="{E29AB693-2D1D-4B86-87C8-16C2166548DE}" type="slidenum">
              <a:rPr lang="en-US" altLang="en-US" smtClean="0"/>
              <a:pPr>
                <a:defRPr/>
              </a:pPr>
              <a:t>13</a:t>
            </a:fld>
            <a:endParaRPr lang="en-US" altLang="en-US"/>
          </a:p>
        </p:txBody>
      </p:sp>
      <p:pic>
        <p:nvPicPr>
          <p:cNvPr id="7171" name="Picture 9" descr="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3864" y="628649"/>
            <a:ext cx="3995936" cy="2533651"/>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13" descr="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23864" y="3068961"/>
            <a:ext cx="3995936" cy="1944216"/>
          </a:xfrm>
          <a:prstGeom prst="rect">
            <a:avLst/>
          </a:prstGeom>
          <a:noFill/>
          <a:extLst>
            <a:ext uri="{909E8E84-426E-40DD-AFC4-6F175D3DCCD1}">
              <a14:hiddenFill xmlns:a14="http://schemas.microsoft.com/office/drawing/2010/main">
                <a:solidFill>
                  <a:srgbClr val="FFFFFF"/>
                </a:solidFill>
              </a14:hiddenFill>
            </a:ext>
          </a:extLst>
        </p:spPr>
      </p:pic>
      <p:pic>
        <p:nvPicPr>
          <p:cNvPr id="7169" name="Picture 12" descr="no schooli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25272" y="5013176"/>
            <a:ext cx="2364992" cy="184482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5"/>
          <p:cNvSpPr>
            <a:spLocks noChangeArrowheads="1"/>
          </p:cNvSpPr>
          <p:nvPr/>
        </p:nvSpPr>
        <p:spPr bwMode="auto">
          <a:xfrm>
            <a:off x="0" y="3098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6"/>
          <p:cNvSpPr>
            <a:spLocks noChangeArrowheads="1"/>
          </p:cNvSpPr>
          <p:nvPr/>
        </p:nvSpPr>
        <p:spPr bwMode="auto">
          <a:xfrm>
            <a:off x="0" y="60071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7199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9155" name="Title 1"/>
          <p:cNvSpPr>
            <a:spLocks noGrp="1"/>
          </p:cNvSpPr>
          <p:nvPr>
            <p:ph type="title"/>
          </p:nvPr>
        </p:nvSpPr>
        <p:spPr>
          <a:xfrm>
            <a:off x="1137838" y="0"/>
            <a:ext cx="7704667" cy="764704"/>
          </a:xfrm>
        </p:spPr>
        <p:txBody>
          <a:bodyPr/>
          <a:lstStyle/>
          <a:p>
            <a:r>
              <a:rPr lang="en-US" altLang="en-US" sz="1800" b="1" dirty="0">
                <a:solidFill>
                  <a:srgbClr val="99235E"/>
                </a:solidFill>
                <a:cs typeface="Times New Roman" panose="02020603050405020304" pitchFamily="18" charset="0"/>
              </a:rPr>
              <a:t>Stationary Distribution Plot over Cohort </a:t>
            </a:r>
            <a:endParaRPr lang="en-US" altLang="en-US" sz="1800" dirty="0"/>
          </a:p>
        </p:txBody>
      </p:sp>
      <p:sp>
        <p:nvSpPr>
          <p:cNvPr id="4" name="Content Placeholder 2"/>
          <p:cNvSpPr>
            <a:spLocks noGrp="1"/>
          </p:cNvSpPr>
          <p:nvPr>
            <p:ph idx="1"/>
          </p:nvPr>
        </p:nvSpPr>
        <p:spPr>
          <a:xfrm>
            <a:off x="251619" y="1196752"/>
            <a:ext cx="8435182" cy="4968552"/>
          </a:xfrm>
        </p:spPr>
        <p:txBody>
          <a:bodyPr>
            <a:noAutofit/>
          </a:bodyPr>
          <a:lstStyle/>
          <a:p>
            <a:pPr marL="457200" lvl="1" indent="0">
              <a:buFont typeface="Arial" panose="020B0604020202020204" pitchFamily="34" charset="0"/>
              <a:buNone/>
              <a:defRPr/>
            </a:pPr>
            <a:endParaRPr lang="en-US" altLang="en-US" dirty="0"/>
          </a:p>
          <a:p>
            <a:pPr algn="just"/>
            <a:endParaRPr lang="en-US" sz="1800" dirty="0"/>
          </a:p>
          <a:p>
            <a:pPr lvl="1">
              <a:defRPr/>
            </a:pPr>
            <a:endParaRPr lang="en-US" altLang="en-US" sz="1800" dirty="0"/>
          </a:p>
        </p:txBody>
      </p:sp>
      <p:sp>
        <p:nvSpPr>
          <p:cNvPr id="49157" name="Footer Placeholder 1"/>
          <p:cNvSpPr>
            <a:spLocks noGrp="1"/>
          </p:cNvSpPr>
          <p:nvPr>
            <p:ph type="ftr" sz="quarter" idx="11"/>
          </p:nvPr>
        </p:nvSpPr>
        <p:spPr bwMode="auto">
          <a:xfrm>
            <a:off x="2627784" y="6492875"/>
            <a:ext cx="332000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r>
              <a:rPr lang="en-GB" altLang="en-US" b="1" dirty="0">
                <a:solidFill>
                  <a:srgbClr val="898989"/>
                </a:solidFill>
              </a:rPr>
              <a:t>SYED HASSAN RAZA</a:t>
            </a:r>
            <a:endParaRPr lang="en-US" altLang="en-US" b="1" dirty="0">
              <a:solidFill>
                <a:srgbClr val="898989"/>
              </a:solidFill>
            </a:endParaRPr>
          </a:p>
        </p:txBody>
      </p:sp>
      <p:sp>
        <p:nvSpPr>
          <p:cNvPr id="2" name="Slide Number Placeholder 1"/>
          <p:cNvSpPr>
            <a:spLocks noGrp="1"/>
          </p:cNvSpPr>
          <p:nvPr>
            <p:ph type="sldNum" sz="quarter" idx="12"/>
          </p:nvPr>
        </p:nvSpPr>
        <p:spPr/>
        <p:txBody>
          <a:bodyPr/>
          <a:lstStyle/>
          <a:p>
            <a:pPr>
              <a:defRPr/>
            </a:pPr>
            <a:fld id="{E29AB693-2D1D-4B86-87C8-16C2166548DE}" type="slidenum">
              <a:rPr lang="en-US" altLang="en-US" smtClean="0"/>
              <a:pPr>
                <a:defRPr/>
              </a:pPr>
              <a:t>14</a:t>
            </a:fld>
            <a:endParaRPr lang="en-US" altLang="en-US"/>
          </a:p>
        </p:txBody>
      </p:sp>
      <p:pic>
        <p:nvPicPr>
          <p:cNvPr id="8" name="Picture 7" descr="C:\Users\efdata\Desktop\3rd Chapter\nation_wide.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19672" y="764704"/>
            <a:ext cx="6386490" cy="4176463"/>
          </a:xfrm>
          <a:prstGeom prst="rect">
            <a:avLst/>
          </a:prstGeom>
          <a:noFill/>
          <a:ln>
            <a:noFill/>
          </a:ln>
        </p:spPr>
      </p:pic>
    </p:spTree>
    <p:extLst>
      <p:ext uri="{BB962C8B-B14F-4D97-AF65-F5344CB8AC3E}">
        <p14:creationId xmlns:p14="http://schemas.microsoft.com/office/powerpoint/2010/main" val="2822512540"/>
      </p:ext>
    </p:extLst>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44517"/>
            <a:ext cx="7704667" cy="792196"/>
          </a:xfrm>
        </p:spPr>
        <p:txBody>
          <a:bodyPr/>
          <a:lstStyle/>
          <a:p>
            <a:r>
              <a:rPr lang="en-US" altLang="en-US" sz="3000" b="1" dirty="0">
                <a:solidFill>
                  <a:srgbClr val="99235E"/>
                </a:solidFill>
                <a:cs typeface="Times New Roman" panose="02020603050405020304" pitchFamily="18" charset="0"/>
              </a:rPr>
              <a:t>Mobility estimates on ethnic groups </a:t>
            </a:r>
            <a:endParaRPr lang="en-US" sz="3000" dirty="0"/>
          </a:p>
        </p:txBody>
      </p:sp>
      <p:pic>
        <p:nvPicPr>
          <p:cNvPr id="6" name="Content Placeholder 5"/>
          <p:cNvPicPr>
            <a:picLocks noGrp="1" noChangeAspect="1"/>
          </p:cNvPicPr>
          <p:nvPr>
            <p:ph idx="1"/>
          </p:nvPr>
        </p:nvPicPr>
        <p:blipFill>
          <a:blip r:embed="rId2"/>
          <a:stretch>
            <a:fillRect/>
          </a:stretch>
        </p:blipFill>
        <p:spPr>
          <a:xfrm>
            <a:off x="1111797" y="836713"/>
            <a:ext cx="7147169" cy="52894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Slide Number Placeholder 4"/>
          <p:cNvSpPr>
            <a:spLocks noGrp="1"/>
          </p:cNvSpPr>
          <p:nvPr>
            <p:ph type="sldNum" sz="quarter" idx="12"/>
          </p:nvPr>
        </p:nvSpPr>
        <p:spPr/>
        <p:txBody>
          <a:bodyPr/>
          <a:lstStyle/>
          <a:p>
            <a:pPr>
              <a:defRPr/>
            </a:pPr>
            <a:fld id="{E29AB693-2D1D-4B86-87C8-16C2166548DE}" type="slidenum">
              <a:rPr lang="en-US" altLang="en-US" smtClean="0"/>
              <a:pPr>
                <a:defRPr/>
              </a:pPr>
              <a:t>15</a:t>
            </a:fld>
            <a:endParaRPr lang="en-US" altLang="en-US"/>
          </a:p>
        </p:txBody>
      </p:sp>
    </p:spTree>
    <p:extLst>
      <p:ext uri="{BB962C8B-B14F-4D97-AF65-F5344CB8AC3E}">
        <p14:creationId xmlns:p14="http://schemas.microsoft.com/office/powerpoint/2010/main" val="3696608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22445"/>
            <a:ext cx="7704667" cy="667543"/>
          </a:xfrm>
        </p:spPr>
        <p:txBody>
          <a:bodyPr/>
          <a:lstStyle/>
          <a:p>
            <a:r>
              <a:rPr lang="en-US" altLang="en-US" sz="2200" b="1" dirty="0">
                <a:solidFill>
                  <a:srgbClr val="99235E"/>
                </a:solidFill>
                <a:cs typeface="Times New Roman" panose="02020603050405020304" pitchFamily="18" charset="0"/>
              </a:rPr>
              <a:t>Upward Mobility Index over Ethnicities</a:t>
            </a:r>
            <a:endParaRPr lang="en-US" sz="2200" dirty="0"/>
          </a:p>
        </p:txBody>
      </p:sp>
      <p:pic>
        <p:nvPicPr>
          <p:cNvPr id="6" name="Content Placeholder 5" descr="C:\Users\efdata\Desktop\new graph\cropped\new\final\upward_ethnicity.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856042"/>
            <a:ext cx="4968553" cy="2299394"/>
          </a:xfrm>
          <a:prstGeom prst="rect">
            <a:avLst/>
          </a:prstGeom>
          <a:noFill/>
          <a:ln>
            <a:noFill/>
          </a:ln>
        </p:spPr>
      </p:pic>
      <p:sp>
        <p:nvSpPr>
          <p:cNvPr id="5" name="Slide Number Placeholder 4"/>
          <p:cNvSpPr>
            <a:spLocks noGrp="1"/>
          </p:cNvSpPr>
          <p:nvPr>
            <p:ph type="sldNum" sz="quarter" idx="12"/>
          </p:nvPr>
        </p:nvSpPr>
        <p:spPr/>
        <p:txBody>
          <a:bodyPr/>
          <a:lstStyle/>
          <a:p>
            <a:pPr>
              <a:defRPr/>
            </a:pPr>
            <a:fld id="{E29AB693-2D1D-4B86-87C8-16C2166548DE}" type="slidenum">
              <a:rPr lang="en-US" altLang="en-US" smtClean="0"/>
              <a:pPr>
                <a:defRPr/>
              </a:pPr>
              <a:t>16</a:t>
            </a:fld>
            <a:endParaRPr lang="en-US" altLang="en-US"/>
          </a:p>
        </p:txBody>
      </p:sp>
      <p:sp>
        <p:nvSpPr>
          <p:cNvPr id="7" name="Title 1"/>
          <p:cNvSpPr txBox="1">
            <a:spLocks/>
          </p:cNvSpPr>
          <p:nvPr/>
        </p:nvSpPr>
        <p:spPr bwMode="auto">
          <a:xfrm>
            <a:off x="611560" y="3330973"/>
            <a:ext cx="8229600" cy="519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en-US" sz="2200" b="1" dirty="0">
                <a:solidFill>
                  <a:srgbClr val="99235E"/>
                </a:solidFill>
                <a:cs typeface="Times New Roman" panose="02020603050405020304" pitchFamily="18" charset="0"/>
              </a:rPr>
              <a:t>Downward Mobility Index over Ethnicities</a:t>
            </a:r>
            <a:endParaRPr lang="en-US" sz="2200" dirty="0"/>
          </a:p>
        </p:txBody>
      </p:sp>
      <p:pic>
        <p:nvPicPr>
          <p:cNvPr id="8" name="Picture 7" descr="C:\Users\efdata\Desktop\new graph\cropped\new\final\downward_ethnicity.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7785" y="4242112"/>
            <a:ext cx="4896544" cy="2283232"/>
          </a:xfrm>
          <a:prstGeom prst="rect">
            <a:avLst/>
          </a:prstGeom>
          <a:noFill/>
          <a:ln>
            <a:noFill/>
          </a:ln>
        </p:spPr>
      </p:pic>
    </p:spTree>
    <p:extLst>
      <p:ext uri="{BB962C8B-B14F-4D97-AF65-F5344CB8AC3E}">
        <p14:creationId xmlns:p14="http://schemas.microsoft.com/office/powerpoint/2010/main" val="478963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9155" name="Title 1"/>
          <p:cNvSpPr>
            <a:spLocks noGrp="1"/>
          </p:cNvSpPr>
          <p:nvPr>
            <p:ph type="title"/>
          </p:nvPr>
        </p:nvSpPr>
        <p:spPr>
          <a:xfrm>
            <a:off x="1015384" y="52219"/>
            <a:ext cx="7704667" cy="492533"/>
          </a:xfrm>
        </p:spPr>
        <p:txBody>
          <a:bodyPr/>
          <a:lstStyle/>
          <a:p>
            <a:pPr algn="l"/>
            <a:r>
              <a:rPr lang="en-US" altLang="en-US" sz="1800" b="1" dirty="0">
                <a:solidFill>
                  <a:srgbClr val="99235E"/>
                </a:solidFill>
                <a:cs typeface="Times New Roman" panose="02020603050405020304" pitchFamily="18" charset="0"/>
              </a:rPr>
              <a:t>Stationary Distribution Plot over Ethnicities</a:t>
            </a:r>
            <a:endParaRPr lang="en-US" altLang="en-US" sz="1800" dirty="0"/>
          </a:p>
        </p:txBody>
      </p:sp>
      <p:sp>
        <p:nvSpPr>
          <p:cNvPr id="4" name="Content Placeholder 2"/>
          <p:cNvSpPr>
            <a:spLocks noGrp="1"/>
          </p:cNvSpPr>
          <p:nvPr>
            <p:ph idx="1"/>
          </p:nvPr>
        </p:nvSpPr>
        <p:spPr>
          <a:xfrm>
            <a:off x="251619" y="1196752"/>
            <a:ext cx="8435182" cy="4968552"/>
          </a:xfrm>
        </p:spPr>
        <p:txBody>
          <a:bodyPr>
            <a:noAutofit/>
          </a:bodyPr>
          <a:lstStyle/>
          <a:p>
            <a:pPr marL="457200" lvl="1" indent="0">
              <a:buFont typeface="Arial" panose="020B0604020202020204" pitchFamily="34" charset="0"/>
              <a:buNone/>
              <a:defRPr/>
            </a:pPr>
            <a:endParaRPr lang="en-US" altLang="en-US" dirty="0"/>
          </a:p>
          <a:p>
            <a:pPr algn="just"/>
            <a:endParaRPr lang="en-US" sz="1800" dirty="0"/>
          </a:p>
          <a:p>
            <a:pPr lvl="1">
              <a:defRPr/>
            </a:pPr>
            <a:endParaRPr lang="en-US" altLang="en-US" sz="1800" dirty="0"/>
          </a:p>
        </p:txBody>
      </p:sp>
      <p:sp>
        <p:nvSpPr>
          <p:cNvPr id="49157" name="Footer Placeholder 1"/>
          <p:cNvSpPr>
            <a:spLocks noGrp="1"/>
          </p:cNvSpPr>
          <p:nvPr>
            <p:ph type="ftr" sz="quarter" idx="11"/>
          </p:nvPr>
        </p:nvSpPr>
        <p:spPr bwMode="auto">
          <a:xfrm>
            <a:off x="2627784" y="6492875"/>
            <a:ext cx="332000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r>
              <a:rPr lang="en-GB" altLang="en-US" b="1" dirty="0">
                <a:solidFill>
                  <a:srgbClr val="898989"/>
                </a:solidFill>
              </a:rPr>
              <a:t>SYED HASSAN RAZA</a:t>
            </a:r>
            <a:endParaRPr lang="en-US" altLang="en-US" b="1" dirty="0">
              <a:solidFill>
                <a:srgbClr val="898989"/>
              </a:solidFill>
            </a:endParaRPr>
          </a:p>
        </p:txBody>
      </p:sp>
      <p:sp>
        <p:nvSpPr>
          <p:cNvPr id="2" name="Slide Number Placeholder 1"/>
          <p:cNvSpPr>
            <a:spLocks noGrp="1"/>
          </p:cNvSpPr>
          <p:nvPr>
            <p:ph type="sldNum" sz="quarter" idx="12"/>
          </p:nvPr>
        </p:nvSpPr>
        <p:spPr/>
        <p:txBody>
          <a:bodyPr/>
          <a:lstStyle/>
          <a:p>
            <a:pPr>
              <a:defRPr/>
            </a:pPr>
            <a:fld id="{E29AB693-2D1D-4B86-87C8-16C2166548DE}" type="slidenum">
              <a:rPr lang="en-US" altLang="en-US" smtClean="0"/>
              <a:pPr>
                <a:defRPr/>
              </a:pPr>
              <a:t>17</a:t>
            </a:fld>
            <a:endParaRPr lang="en-US" altLang="en-US"/>
          </a:p>
        </p:txBody>
      </p:sp>
      <p:pic>
        <p:nvPicPr>
          <p:cNvPr id="7" name="Picture 6" descr="C:\Users\efdata\Downloads\done-crop (1).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09936" y="544752"/>
            <a:ext cx="5914392" cy="5563421"/>
          </a:xfrm>
          <a:prstGeom prst="rect">
            <a:avLst/>
          </a:prstGeom>
          <a:noFill/>
          <a:ln>
            <a:noFill/>
          </a:ln>
        </p:spPr>
      </p:pic>
    </p:spTree>
    <p:extLst>
      <p:ext uri="{BB962C8B-B14F-4D97-AF65-F5344CB8AC3E}">
        <p14:creationId xmlns:p14="http://schemas.microsoft.com/office/powerpoint/2010/main" val="1465008782"/>
      </p:ext>
    </p:extLst>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36203"/>
            <a:ext cx="7704667" cy="595535"/>
          </a:xfrm>
        </p:spPr>
        <p:txBody>
          <a:bodyPr/>
          <a:lstStyle/>
          <a:p>
            <a:r>
              <a:rPr lang="en-US" altLang="en-US" sz="1800" b="1" dirty="0">
                <a:solidFill>
                  <a:srgbClr val="99235E"/>
                </a:solidFill>
                <a:cs typeface="Times New Roman" panose="02020603050405020304" pitchFamily="18" charset="0"/>
              </a:rPr>
              <a:t>Mobility estimates over Regions</a:t>
            </a:r>
            <a:endParaRPr lang="en-US" sz="1800" dirty="0"/>
          </a:p>
        </p:txBody>
      </p:sp>
      <p:pic>
        <p:nvPicPr>
          <p:cNvPr id="12" name="Content Placeholder 11"/>
          <p:cNvPicPr>
            <a:picLocks noGrp="1" noChangeAspect="1"/>
          </p:cNvPicPr>
          <p:nvPr>
            <p:ph idx="1"/>
          </p:nvPr>
        </p:nvPicPr>
        <p:blipFill>
          <a:blip r:embed="rId2"/>
          <a:stretch>
            <a:fillRect/>
          </a:stretch>
        </p:blipFill>
        <p:spPr>
          <a:xfrm>
            <a:off x="1012736" y="606771"/>
            <a:ext cx="7951752" cy="5934913"/>
          </a:xfrm>
          <a:prstGeom prst="rect">
            <a:avLst/>
          </a:prstGeom>
        </p:spPr>
      </p:pic>
      <p:sp>
        <p:nvSpPr>
          <p:cNvPr id="5" name="Slide Number Placeholder 4"/>
          <p:cNvSpPr>
            <a:spLocks noGrp="1"/>
          </p:cNvSpPr>
          <p:nvPr>
            <p:ph type="sldNum" sz="quarter" idx="12"/>
          </p:nvPr>
        </p:nvSpPr>
        <p:spPr/>
        <p:txBody>
          <a:bodyPr/>
          <a:lstStyle/>
          <a:p>
            <a:pPr>
              <a:defRPr/>
            </a:pPr>
            <a:fld id="{E29AB693-2D1D-4B86-87C8-16C2166548DE}" type="slidenum">
              <a:rPr lang="en-US" altLang="en-US" smtClean="0"/>
              <a:pPr>
                <a:defRPr/>
              </a:pPr>
              <a:t>18</a:t>
            </a:fld>
            <a:endParaRPr lang="en-US" altLang="en-US"/>
          </a:p>
        </p:txBody>
      </p:sp>
    </p:spTree>
    <p:extLst>
      <p:ext uri="{BB962C8B-B14F-4D97-AF65-F5344CB8AC3E}">
        <p14:creationId xmlns:p14="http://schemas.microsoft.com/office/powerpoint/2010/main" val="3389483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0"/>
            <a:ext cx="7704667" cy="595535"/>
          </a:xfrm>
        </p:spPr>
        <p:txBody>
          <a:bodyPr>
            <a:normAutofit fontScale="90000"/>
          </a:bodyPr>
          <a:lstStyle/>
          <a:p>
            <a:r>
              <a:rPr lang="en-US" altLang="en-US" sz="2200" b="1" dirty="0">
                <a:solidFill>
                  <a:srgbClr val="99235E"/>
                </a:solidFill>
                <a:cs typeface="Times New Roman" panose="02020603050405020304" pitchFamily="18" charset="0"/>
              </a:rPr>
              <a:t>Upward Mobility Index over Regions</a:t>
            </a:r>
            <a:br>
              <a:rPr lang="en-US" altLang="en-US" sz="2200" b="1" dirty="0">
                <a:solidFill>
                  <a:srgbClr val="99235E"/>
                </a:solidFill>
                <a:cs typeface="Times New Roman" panose="02020603050405020304" pitchFamily="18" charset="0"/>
              </a:rPr>
            </a:br>
            <a:endParaRPr lang="en-US" sz="2200" dirty="0"/>
          </a:p>
        </p:txBody>
      </p:sp>
      <p:pic>
        <p:nvPicPr>
          <p:cNvPr id="13" name="Content Placeholder 12" descr="C:\Users\efdata\Desktop\new graph\cropped\new\final\upward_region.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50037" y="535683"/>
            <a:ext cx="4411424" cy="2016223"/>
          </a:xfrm>
          <a:prstGeom prst="rect">
            <a:avLst/>
          </a:prstGeom>
          <a:noFill/>
          <a:ln>
            <a:noFill/>
          </a:ln>
        </p:spPr>
      </p:pic>
      <p:sp>
        <p:nvSpPr>
          <p:cNvPr id="5" name="Slide Number Placeholder 4"/>
          <p:cNvSpPr>
            <a:spLocks noGrp="1"/>
          </p:cNvSpPr>
          <p:nvPr>
            <p:ph type="sldNum" sz="quarter" idx="12"/>
          </p:nvPr>
        </p:nvSpPr>
        <p:spPr/>
        <p:txBody>
          <a:bodyPr/>
          <a:lstStyle/>
          <a:p>
            <a:pPr>
              <a:defRPr/>
            </a:pPr>
            <a:fld id="{E29AB693-2D1D-4B86-87C8-16C2166548DE}" type="slidenum">
              <a:rPr lang="en-US" altLang="en-US" smtClean="0"/>
              <a:pPr>
                <a:defRPr/>
              </a:pPr>
              <a:t>19</a:t>
            </a:fld>
            <a:endParaRPr lang="en-US" altLang="en-US"/>
          </a:p>
        </p:txBody>
      </p:sp>
      <p:sp>
        <p:nvSpPr>
          <p:cNvPr id="7" name="Title 1"/>
          <p:cNvSpPr txBox="1">
            <a:spLocks/>
          </p:cNvSpPr>
          <p:nvPr/>
        </p:nvSpPr>
        <p:spPr bwMode="auto">
          <a:xfrm>
            <a:off x="631481" y="2551906"/>
            <a:ext cx="8229600" cy="51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endParaRPr lang="en-US" altLang="en-US" sz="2200" b="1" dirty="0">
              <a:solidFill>
                <a:srgbClr val="99235E"/>
              </a:solidFill>
              <a:cs typeface="Times New Roman" panose="02020603050405020304" pitchFamily="18" charset="0"/>
            </a:endParaRPr>
          </a:p>
          <a:p>
            <a:r>
              <a:rPr lang="en-US" altLang="en-US" sz="2200" b="1" dirty="0">
                <a:solidFill>
                  <a:srgbClr val="99235E"/>
                </a:solidFill>
                <a:cs typeface="Times New Roman" panose="02020603050405020304" pitchFamily="18" charset="0"/>
              </a:rPr>
              <a:t>Downward Mobility Index over Regions</a:t>
            </a:r>
            <a:endParaRPr lang="en-US" sz="2200" dirty="0"/>
          </a:p>
        </p:txBody>
      </p:sp>
      <p:pic>
        <p:nvPicPr>
          <p:cNvPr id="14" name="Picture 13" descr="C:\Users\efdata\Desktop\new graph\cropped\new\final\downward_region.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0036" y="3305338"/>
            <a:ext cx="4542243" cy="2211894"/>
          </a:xfrm>
          <a:prstGeom prst="rect">
            <a:avLst/>
          </a:prstGeom>
          <a:noFill/>
          <a:ln>
            <a:noFill/>
          </a:ln>
        </p:spPr>
      </p:pic>
    </p:spTree>
    <p:extLst>
      <p:ext uri="{BB962C8B-B14F-4D97-AF65-F5344CB8AC3E}">
        <p14:creationId xmlns:p14="http://schemas.microsoft.com/office/powerpoint/2010/main" val="2424033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內容版面配置區 6"/>
          <p:cNvSpPr txBox="1">
            <a:spLocks/>
          </p:cNvSpPr>
          <p:nvPr/>
        </p:nvSpPr>
        <p:spPr bwMode="auto">
          <a:xfrm>
            <a:off x="395288" y="1098550"/>
            <a:ext cx="8353425" cy="4778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57200" lvl="1" indent="0" algn="just">
              <a:buNone/>
            </a:pPr>
            <a:r>
              <a:rPr lang="en-US" sz="1700" b="1" dirty="0"/>
              <a:t>“Education represents the permanent characteristics of adulthood. Thus education is an important alternative to study the transmission over generations.” Indonesia serves an excellent case to study the transmission of education due to its ethnic and regional diversity. </a:t>
            </a:r>
          </a:p>
          <a:p>
            <a:pPr marL="457200" lvl="1" indent="0" algn="just">
              <a:buNone/>
            </a:pPr>
            <a:endParaRPr lang="en-US" sz="1700" b="1" dirty="0"/>
          </a:p>
          <a:p>
            <a:pPr marL="971550" lvl="1" indent="-514350" algn="just">
              <a:buAutoNum type="arabicParenR"/>
            </a:pPr>
            <a:r>
              <a:rPr lang="en-US" sz="1800" dirty="0"/>
              <a:t>To capture the educational persistence in Indonesia with and without putting the </a:t>
            </a:r>
            <a:r>
              <a:rPr lang="en-US" sz="1800" dirty="0" err="1"/>
              <a:t>coresidence</a:t>
            </a:r>
            <a:r>
              <a:rPr lang="en-US" sz="1800" dirty="0"/>
              <a:t> condition on the data. </a:t>
            </a:r>
          </a:p>
          <a:p>
            <a:pPr marL="971550" lvl="1" indent="-514350" algn="just">
              <a:buAutoNum type="arabicParenR"/>
            </a:pPr>
            <a:r>
              <a:rPr lang="en-US" sz="1800" dirty="0"/>
              <a:t>How the persistence estimates evolve over time in Indonesia and how they differs across major ethnic groups and regions. Decompose the correlation following </a:t>
            </a:r>
            <a:r>
              <a:rPr lang="en-US" sz="1800" dirty="0" err="1"/>
              <a:t>Checchi</a:t>
            </a:r>
            <a:r>
              <a:rPr lang="en-US" sz="1800" dirty="0"/>
              <a:t> et al. (2008) to get the valuable insights. </a:t>
            </a:r>
            <a:endParaRPr lang="en-US" sz="1700" dirty="0"/>
          </a:p>
          <a:p>
            <a:pPr marL="971550" lvl="1" indent="-514350" algn="just">
              <a:buAutoNum type="arabicParenR"/>
            </a:pPr>
            <a:r>
              <a:rPr lang="en-US" altLang="en-US" sz="1800" dirty="0">
                <a:cs typeface="Arial" panose="020B0604020202020204" pitchFamily="34" charset="0"/>
              </a:rPr>
              <a:t>To investigate the existence of long-run equilibrium over time, among regions and among ethnic groups. </a:t>
            </a:r>
          </a:p>
          <a:p>
            <a:pPr marL="971550" lvl="1" indent="-514350" algn="just">
              <a:buAutoNum type="arabicParenR"/>
            </a:pPr>
            <a:endParaRPr lang="en-US" altLang="en-US" sz="1700" dirty="0">
              <a:cs typeface="Arial" panose="020B0604020202020204" pitchFamily="34" charset="0"/>
            </a:endParaRPr>
          </a:p>
        </p:txBody>
      </p:sp>
      <p:sp>
        <p:nvSpPr>
          <p:cNvPr id="6147" name="標題 5"/>
          <p:cNvSpPr>
            <a:spLocks noGrp="1"/>
          </p:cNvSpPr>
          <p:nvPr>
            <p:ph type="title"/>
          </p:nvPr>
        </p:nvSpPr>
        <p:spPr>
          <a:xfrm>
            <a:off x="0" y="274638"/>
            <a:ext cx="9144000" cy="490537"/>
          </a:xfrm>
        </p:spPr>
        <p:txBody>
          <a:bodyPr>
            <a:normAutofit fontScale="90000"/>
          </a:bodyPr>
          <a:lstStyle/>
          <a:p>
            <a:pPr marL="461963" eaLnBrk="1" hangingPunct="1"/>
            <a:r>
              <a:rPr lang="en-US" altLang="en-US" sz="3600" b="1" dirty="0">
                <a:solidFill>
                  <a:srgbClr val="99235E"/>
                </a:solidFill>
                <a:cs typeface="Times New Roman" panose="02020603050405020304" pitchFamily="18" charset="0"/>
              </a:rPr>
              <a:t>Motivation</a:t>
            </a:r>
            <a:endParaRPr lang="en-US" altLang="en-US" sz="3600" dirty="0">
              <a:solidFill>
                <a:srgbClr val="99235E"/>
              </a:solidFill>
            </a:endParaRPr>
          </a:p>
        </p:txBody>
      </p:sp>
      <p:sp>
        <p:nvSpPr>
          <p:cNvPr id="6148" name="Footer Placeholder 1"/>
          <p:cNvSpPr>
            <a:spLocks noGrp="1"/>
          </p:cNvSpPr>
          <p:nvPr>
            <p:ph type="ftr" sz="quarter" idx="11"/>
          </p:nvPr>
        </p:nvSpPr>
        <p:spPr bwMode="auto">
          <a:xfrm>
            <a:off x="3161184" y="6636978"/>
            <a:ext cx="3392016" cy="16899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r>
              <a:rPr lang="en-US" altLang="en-US" b="1" dirty="0">
                <a:solidFill>
                  <a:srgbClr val="898989"/>
                </a:solidFill>
              </a:rPr>
              <a:t>SYED HASSAN RAZA</a:t>
            </a:r>
          </a:p>
        </p:txBody>
      </p:sp>
      <p:sp>
        <p:nvSpPr>
          <p:cNvPr id="2" name="Slide Number Placeholder 1"/>
          <p:cNvSpPr>
            <a:spLocks noGrp="1"/>
          </p:cNvSpPr>
          <p:nvPr>
            <p:ph type="sldNum" sz="quarter" idx="12"/>
          </p:nvPr>
        </p:nvSpPr>
        <p:spPr/>
        <p:txBody>
          <a:bodyPr/>
          <a:lstStyle/>
          <a:p>
            <a:pPr>
              <a:defRPr/>
            </a:pPr>
            <a:fld id="{E29AB693-2D1D-4B86-87C8-16C2166548DE}" type="slidenum">
              <a:rPr lang="en-US" altLang="en-US" smtClean="0"/>
              <a:pPr>
                <a:defRPr/>
              </a:pPr>
              <a:t>2</a:t>
            </a:fld>
            <a:endParaRPr lang="en-US" altLang="en-US"/>
          </a:p>
        </p:txBody>
      </p:sp>
    </p:spTree>
    <p:extLst>
      <p:ext uri="{BB962C8B-B14F-4D97-AF65-F5344CB8AC3E}">
        <p14:creationId xmlns:p14="http://schemas.microsoft.com/office/powerpoint/2010/main" val="1342631400"/>
      </p:ext>
    </p:extLst>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9155" name="Title 1"/>
          <p:cNvSpPr>
            <a:spLocks noGrp="1"/>
          </p:cNvSpPr>
          <p:nvPr>
            <p:ph type="title"/>
          </p:nvPr>
        </p:nvSpPr>
        <p:spPr>
          <a:xfrm>
            <a:off x="1115616" y="87426"/>
            <a:ext cx="7704667" cy="549591"/>
          </a:xfrm>
        </p:spPr>
        <p:txBody>
          <a:bodyPr/>
          <a:lstStyle/>
          <a:p>
            <a:r>
              <a:rPr lang="en-US" altLang="en-US" sz="1800" b="1" dirty="0">
                <a:solidFill>
                  <a:srgbClr val="99235E"/>
                </a:solidFill>
                <a:cs typeface="Times New Roman" panose="02020603050405020304" pitchFamily="18" charset="0"/>
              </a:rPr>
              <a:t>Stationary Distribution Plot over Regions</a:t>
            </a:r>
            <a:endParaRPr lang="en-US" altLang="en-US" sz="1800" dirty="0"/>
          </a:p>
        </p:txBody>
      </p:sp>
      <p:sp>
        <p:nvSpPr>
          <p:cNvPr id="4" name="Content Placeholder 2"/>
          <p:cNvSpPr>
            <a:spLocks noGrp="1"/>
          </p:cNvSpPr>
          <p:nvPr>
            <p:ph idx="1"/>
          </p:nvPr>
        </p:nvSpPr>
        <p:spPr>
          <a:xfrm>
            <a:off x="251619" y="1196752"/>
            <a:ext cx="8435182" cy="4968552"/>
          </a:xfrm>
        </p:spPr>
        <p:txBody>
          <a:bodyPr>
            <a:noAutofit/>
          </a:bodyPr>
          <a:lstStyle/>
          <a:p>
            <a:pPr marL="457200" lvl="1" indent="0">
              <a:buFont typeface="Arial" panose="020B0604020202020204" pitchFamily="34" charset="0"/>
              <a:buNone/>
              <a:defRPr/>
            </a:pPr>
            <a:endParaRPr lang="en-US" altLang="en-US" dirty="0"/>
          </a:p>
          <a:p>
            <a:pPr algn="just"/>
            <a:endParaRPr lang="en-US" sz="1800" dirty="0"/>
          </a:p>
          <a:p>
            <a:pPr lvl="1">
              <a:defRPr/>
            </a:pPr>
            <a:endParaRPr lang="en-US" altLang="en-US" sz="1800" dirty="0"/>
          </a:p>
        </p:txBody>
      </p:sp>
      <p:sp>
        <p:nvSpPr>
          <p:cNvPr id="49157" name="Footer Placeholder 1"/>
          <p:cNvSpPr>
            <a:spLocks noGrp="1"/>
          </p:cNvSpPr>
          <p:nvPr>
            <p:ph type="ftr" sz="quarter" idx="11"/>
          </p:nvPr>
        </p:nvSpPr>
        <p:spPr bwMode="auto">
          <a:xfrm>
            <a:off x="2627784" y="6492875"/>
            <a:ext cx="332000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r>
              <a:rPr lang="en-GB" altLang="en-US" b="1" dirty="0">
                <a:solidFill>
                  <a:srgbClr val="898989"/>
                </a:solidFill>
              </a:rPr>
              <a:t>SYED HASSAN RAZA</a:t>
            </a:r>
            <a:endParaRPr lang="en-US" altLang="en-US" b="1" dirty="0">
              <a:solidFill>
                <a:srgbClr val="898989"/>
              </a:solidFill>
            </a:endParaRPr>
          </a:p>
        </p:txBody>
      </p:sp>
      <p:sp>
        <p:nvSpPr>
          <p:cNvPr id="2" name="Slide Number Placeholder 1"/>
          <p:cNvSpPr>
            <a:spLocks noGrp="1"/>
          </p:cNvSpPr>
          <p:nvPr>
            <p:ph type="sldNum" sz="quarter" idx="12"/>
          </p:nvPr>
        </p:nvSpPr>
        <p:spPr/>
        <p:txBody>
          <a:bodyPr/>
          <a:lstStyle/>
          <a:p>
            <a:pPr>
              <a:defRPr/>
            </a:pPr>
            <a:fld id="{E29AB693-2D1D-4B86-87C8-16C2166548DE}" type="slidenum">
              <a:rPr lang="en-US" altLang="en-US" smtClean="0"/>
              <a:pPr>
                <a:defRPr/>
              </a:pPr>
              <a:t>20</a:t>
            </a:fld>
            <a:endParaRPr lang="en-US" altLang="en-US"/>
          </a:p>
        </p:txBody>
      </p:sp>
      <p:pic>
        <p:nvPicPr>
          <p:cNvPr id="8" name="Picture 7" descr="C:\Users\efdata\Downloads\done (3).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06220" y="548680"/>
            <a:ext cx="6131560" cy="5302527"/>
          </a:xfrm>
          <a:prstGeom prst="rect">
            <a:avLst/>
          </a:prstGeom>
          <a:noFill/>
          <a:ln>
            <a:noFill/>
          </a:ln>
        </p:spPr>
      </p:pic>
    </p:spTree>
    <p:extLst>
      <p:ext uri="{BB962C8B-B14F-4D97-AF65-F5344CB8AC3E}">
        <p14:creationId xmlns:p14="http://schemas.microsoft.com/office/powerpoint/2010/main" val="2129350011"/>
      </p:ext>
    </p:extLst>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9155" name="Title 1"/>
          <p:cNvSpPr>
            <a:spLocks noGrp="1"/>
          </p:cNvSpPr>
          <p:nvPr>
            <p:ph type="title"/>
          </p:nvPr>
        </p:nvSpPr>
        <p:spPr>
          <a:xfrm>
            <a:off x="982133" y="14926"/>
            <a:ext cx="7704667" cy="739551"/>
          </a:xfrm>
        </p:spPr>
        <p:txBody>
          <a:bodyPr>
            <a:normAutofit/>
          </a:bodyPr>
          <a:lstStyle/>
          <a:p>
            <a:r>
              <a:rPr lang="en-US" altLang="en-US" sz="3600" b="1" dirty="0">
                <a:solidFill>
                  <a:srgbClr val="99235E"/>
                </a:solidFill>
                <a:cs typeface="Times New Roman" panose="02020603050405020304" pitchFamily="18" charset="0"/>
              </a:rPr>
              <a:t>Results and Discussion</a:t>
            </a:r>
            <a:endParaRPr lang="en-US" altLang="en-US" sz="3600" dirty="0"/>
          </a:p>
        </p:txBody>
      </p:sp>
      <p:sp>
        <p:nvSpPr>
          <p:cNvPr id="4" name="Content Placeholder 2"/>
          <p:cNvSpPr>
            <a:spLocks noGrp="1"/>
          </p:cNvSpPr>
          <p:nvPr>
            <p:ph idx="1"/>
          </p:nvPr>
        </p:nvSpPr>
        <p:spPr>
          <a:xfrm>
            <a:off x="899593" y="375719"/>
            <a:ext cx="7920880" cy="5645570"/>
          </a:xfrm>
        </p:spPr>
        <p:txBody>
          <a:bodyPr>
            <a:noAutofit/>
          </a:bodyPr>
          <a:lstStyle/>
          <a:p>
            <a:pPr marL="0" indent="0" algn="just">
              <a:buNone/>
            </a:pPr>
            <a:endParaRPr lang="en-US" sz="1800" dirty="0"/>
          </a:p>
          <a:p>
            <a:pPr algn="just">
              <a:buFont typeface="Wingdings" panose="05000000000000000000" pitchFamily="2" charset="2"/>
              <a:buChar char="Ø"/>
            </a:pPr>
            <a:endParaRPr lang="en-US" sz="1800" dirty="0"/>
          </a:p>
          <a:p>
            <a:pPr algn="just">
              <a:buFont typeface="Wingdings" panose="05000000000000000000" pitchFamily="2" charset="2"/>
              <a:buChar char="Ø"/>
            </a:pPr>
            <a:r>
              <a:rPr lang="en-US" sz="1800" dirty="0"/>
              <a:t>Over time we do not observe any secular trend in persistence estimates. </a:t>
            </a:r>
          </a:p>
          <a:p>
            <a:pPr marL="0" indent="0" algn="just">
              <a:buNone/>
            </a:pPr>
            <a:endParaRPr lang="en-US" sz="1800" dirty="0"/>
          </a:p>
          <a:p>
            <a:pPr algn="just">
              <a:buFont typeface="Wingdings" panose="05000000000000000000" pitchFamily="2" charset="2"/>
              <a:buChar char="Ø"/>
            </a:pPr>
            <a:r>
              <a:rPr lang="en-US" sz="1800" dirty="0"/>
              <a:t>Findings from correlation decomposition reveals the decline in persistence at the lower end of fathers’ education shows that public education is progressively able to compensate for the lack of education inputs in the family. </a:t>
            </a:r>
          </a:p>
          <a:p>
            <a:pPr algn="just">
              <a:buFont typeface="Wingdings" panose="05000000000000000000" pitchFamily="2" charset="2"/>
              <a:buChar char="Ø"/>
            </a:pPr>
            <a:endParaRPr lang="en-US" sz="1800" dirty="0"/>
          </a:p>
          <a:p>
            <a:pPr algn="just">
              <a:buFont typeface="Wingdings" panose="05000000000000000000" pitchFamily="2" charset="2"/>
              <a:buChar char="Ø"/>
            </a:pPr>
            <a:r>
              <a:rPr lang="en-US" sz="1800" dirty="0"/>
              <a:t>We document higher stationary distribution for university education in </a:t>
            </a:r>
            <a:r>
              <a:rPr lang="en-US" sz="1800" dirty="0" err="1"/>
              <a:t>Minang</a:t>
            </a:r>
            <a:r>
              <a:rPr lang="en-US" sz="1800" dirty="0"/>
              <a:t> in comparison to other ethnicities for the most recent cohort. </a:t>
            </a:r>
          </a:p>
          <a:p>
            <a:pPr algn="just">
              <a:buFont typeface="Wingdings" panose="05000000000000000000" pitchFamily="2" charset="2"/>
              <a:buChar char="Ø"/>
            </a:pPr>
            <a:endParaRPr lang="en-US" sz="1800" dirty="0"/>
          </a:p>
          <a:p>
            <a:pPr algn="just">
              <a:buFont typeface="Wingdings" panose="05000000000000000000" pitchFamily="2" charset="2"/>
              <a:buChar char="Ø"/>
            </a:pPr>
            <a:r>
              <a:rPr lang="en-US" sz="1800" dirty="0"/>
              <a:t>We observed overall decline in downward mobility for all the regions. </a:t>
            </a:r>
          </a:p>
          <a:p>
            <a:pPr algn="just">
              <a:buFont typeface="Wingdings" panose="05000000000000000000" pitchFamily="2" charset="2"/>
              <a:buChar char="Ø"/>
            </a:pPr>
            <a:endParaRPr lang="en-US" sz="1800" dirty="0"/>
          </a:p>
          <a:p>
            <a:pPr algn="just">
              <a:buFont typeface="Wingdings" panose="05000000000000000000" pitchFamily="2" charset="2"/>
              <a:buChar char="Ø"/>
            </a:pPr>
            <a:r>
              <a:rPr lang="en-US" sz="1800" dirty="0"/>
              <a:t>Results from stationary distribution reveals non-convergence over regions and ethnicities.</a:t>
            </a:r>
          </a:p>
          <a:p>
            <a:pPr algn="just">
              <a:buFont typeface="Wingdings" panose="05000000000000000000" pitchFamily="2" charset="2"/>
              <a:buChar char="Ø"/>
            </a:pPr>
            <a:endParaRPr lang="en-US" sz="1800" dirty="0"/>
          </a:p>
          <a:p>
            <a:pPr algn="just">
              <a:buFont typeface="Wingdings" panose="05000000000000000000" pitchFamily="2" charset="2"/>
              <a:buChar char="Ø"/>
            </a:pPr>
            <a:endParaRPr lang="en-US" sz="1800" dirty="0"/>
          </a:p>
        </p:txBody>
      </p:sp>
      <p:sp>
        <p:nvSpPr>
          <p:cNvPr id="49157" name="Footer Placeholder 1"/>
          <p:cNvSpPr>
            <a:spLocks noGrp="1"/>
          </p:cNvSpPr>
          <p:nvPr>
            <p:ph type="ftr" sz="quarter" idx="11"/>
          </p:nvPr>
        </p:nvSpPr>
        <p:spPr bwMode="auto">
          <a:xfrm>
            <a:off x="2699792" y="6492537"/>
            <a:ext cx="332000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r>
              <a:rPr lang="en-GB" altLang="en-US" b="1" dirty="0">
                <a:solidFill>
                  <a:srgbClr val="898989"/>
                </a:solidFill>
              </a:rPr>
              <a:t>SYED HASSAN RAZA</a:t>
            </a:r>
            <a:endParaRPr lang="en-US" altLang="en-US" b="1" dirty="0">
              <a:solidFill>
                <a:srgbClr val="898989"/>
              </a:solidFill>
            </a:endParaRPr>
          </a:p>
        </p:txBody>
      </p:sp>
      <p:sp>
        <p:nvSpPr>
          <p:cNvPr id="2" name="Slide Number Placeholder 1"/>
          <p:cNvSpPr>
            <a:spLocks noGrp="1"/>
          </p:cNvSpPr>
          <p:nvPr>
            <p:ph type="sldNum" sz="quarter" idx="12"/>
          </p:nvPr>
        </p:nvSpPr>
        <p:spPr/>
        <p:txBody>
          <a:bodyPr/>
          <a:lstStyle/>
          <a:p>
            <a:pPr>
              <a:defRPr/>
            </a:pPr>
            <a:fld id="{E29AB693-2D1D-4B86-87C8-16C2166548DE}" type="slidenum">
              <a:rPr lang="en-US" altLang="en-US" smtClean="0"/>
              <a:pPr>
                <a:defRPr/>
              </a:pPr>
              <a:t>21</a:t>
            </a:fld>
            <a:endParaRPr lang="en-US" altLang="en-US"/>
          </a:p>
        </p:txBody>
      </p:sp>
    </p:spTree>
    <p:extLst>
      <p:ext uri="{BB962C8B-B14F-4D97-AF65-F5344CB8AC3E}">
        <p14:creationId xmlns:p14="http://schemas.microsoft.com/office/powerpoint/2010/main" val="2409532474"/>
      </p:ext>
    </p:extLst>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內容版面配置區 6"/>
          <p:cNvSpPr txBox="1">
            <a:spLocks/>
          </p:cNvSpPr>
          <p:nvPr/>
        </p:nvSpPr>
        <p:spPr bwMode="auto">
          <a:xfrm>
            <a:off x="395288" y="1098550"/>
            <a:ext cx="8353425" cy="4778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buFont typeface="Wingdings" panose="05000000000000000000" pitchFamily="2" charset="2"/>
              <a:buChar char="Ø"/>
            </a:pPr>
            <a:endParaRPr lang="en-US" sz="1800" dirty="0"/>
          </a:p>
          <a:p>
            <a:pPr algn="just">
              <a:buFont typeface="Wingdings" panose="05000000000000000000" pitchFamily="2" charset="2"/>
              <a:buChar char="Ø"/>
            </a:pPr>
            <a:r>
              <a:rPr lang="en-US" sz="1800" dirty="0">
                <a:solidFill>
                  <a:srgbClr val="FF0000"/>
                </a:solidFill>
              </a:rPr>
              <a:t>Table 1-3. The estimated correlation coefficients show no pattern. If you compare the 1941-45 cohort with the 1981-85 cohort, the two correlation coefficients are just the same (0.495 versus 0.494). If you compare the 1941-45 cohort with the 1976-80 cohort, you will see an increase in the correlation (0.495 versus 0.524). It is not clear why you can conclude “… but on the whole we document persistence estimates decline from 0.49 to 0.44 which means 5% decline in 50 years.” (p.9, section 1.4.2). </a:t>
            </a:r>
          </a:p>
          <a:p>
            <a:pPr algn="just">
              <a:buFont typeface="Wingdings" panose="05000000000000000000" pitchFamily="2" charset="2"/>
              <a:buChar char="Ø"/>
            </a:pPr>
            <a:endParaRPr lang="en-US" sz="1800" dirty="0">
              <a:solidFill>
                <a:srgbClr val="FF0000"/>
              </a:solidFill>
            </a:endParaRPr>
          </a:p>
          <a:p>
            <a:pPr algn="just">
              <a:buFont typeface="Wingdings" panose="05000000000000000000" pitchFamily="2" charset="2"/>
              <a:buChar char="Ø"/>
            </a:pPr>
            <a:r>
              <a:rPr lang="en-US" sz="1800" dirty="0"/>
              <a:t>For this statement I was comparing the first (0.495) and last cohort (0.443). As I have mentioned at many instances that the trend over time is not clear, thus I stand corrected for this statement. </a:t>
            </a:r>
          </a:p>
        </p:txBody>
      </p:sp>
      <p:sp>
        <p:nvSpPr>
          <p:cNvPr id="6147" name="標題 5"/>
          <p:cNvSpPr>
            <a:spLocks noGrp="1"/>
          </p:cNvSpPr>
          <p:nvPr>
            <p:ph type="title"/>
          </p:nvPr>
        </p:nvSpPr>
        <p:spPr>
          <a:xfrm>
            <a:off x="899592" y="52028"/>
            <a:ext cx="9144000" cy="490537"/>
          </a:xfrm>
        </p:spPr>
        <p:txBody>
          <a:bodyPr>
            <a:normAutofit fontScale="90000"/>
          </a:bodyPr>
          <a:lstStyle/>
          <a:p>
            <a:pPr marL="461963" algn="l" eaLnBrk="1" hangingPunct="1"/>
            <a:r>
              <a:rPr lang="en-US" altLang="en-US" sz="3000" b="1" dirty="0">
                <a:solidFill>
                  <a:srgbClr val="99235E"/>
                </a:solidFill>
                <a:cs typeface="Times New Roman" panose="02020603050405020304" pitchFamily="18" charset="0"/>
              </a:rPr>
              <a:t>Comments and Response</a:t>
            </a:r>
            <a:endParaRPr lang="en-US" altLang="en-US" sz="3000" dirty="0">
              <a:solidFill>
                <a:srgbClr val="99235E"/>
              </a:solidFill>
            </a:endParaRPr>
          </a:p>
        </p:txBody>
      </p:sp>
      <p:sp>
        <p:nvSpPr>
          <p:cNvPr id="6148" name="Footer Placeholder 1"/>
          <p:cNvSpPr>
            <a:spLocks noGrp="1"/>
          </p:cNvSpPr>
          <p:nvPr>
            <p:ph type="ftr" sz="quarter" idx="11"/>
          </p:nvPr>
        </p:nvSpPr>
        <p:spPr bwMode="auto">
          <a:xfrm>
            <a:off x="3161184" y="6636978"/>
            <a:ext cx="3392016" cy="16899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r>
              <a:rPr lang="en-US" altLang="en-US" b="1" dirty="0">
                <a:solidFill>
                  <a:srgbClr val="898989"/>
                </a:solidFill>
              </a:rPr>
              <a:t>SYED HASSAN RAZA</a:t>
            </a:r>
          </a:p>
        </p:txBody>
      </p:sp>
      <p:sp>
        <p:nvSpPr>
          <p:cNvPr id="2" name="Slide Number Placeholder 1"/>
          <p:cNvSpPr>
            <a:spLocks noGrp="1"/>
          </p:cNvSpPr>
          <p:nvPr>
            <p:ph type="sldNum" sz="quarter" idx="12"/>
          </p:nvPr>
        </p:nvSpPr>
        <p:spPr/>
        <p:txBody>
          <a:bodyPr/>
          <a:lstStyle/>
          <a:p>
            <a:pPr>
              <a:defRPr/>
            </a:pPr>
            <a:fld id="{E29AB693-2D1D-4B86-87C8-16C2166548DE}" type="slidenum">
              <a:rPr lang="en-US" altLang="en-US" smtClean="0"/>
              <a:pPr>
                <a:defRPr/>
              </a:pPr>
              <a:t>22</a:t>
            </a:fld>
            <a:endParaRPr lang="en-US" altLang="en-US"/>
          </a:p>
        </p:txBody>
      </p:sp>
    </p:spTree>
    <p:extLst>
      <p:ext uri="{BB962C8B-B14F-4D97-AF65-F5344CB8AC3E}">
        <p14:creationId xmlns:p14="http://schemas.microsoft.com/office/powerpoint/2010/main" val="360888565"/>
      </p:ext>
    </p:extLst>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內容版面配置區 6"/>
          <p:cNvSpPr txBox="1">
            <a:spLocks/>
          </p:cNvSpPr>
          <p:nvPr/>
        </p:nvSpPr>
        <p:spPr bwMode="auto">
          <a:xfrm>
            <a:off x="395288" y="1098550"/>
            <a:ext cx="8353425" cy="4778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buFont typeface="Wingdings" panose="05000000000000000000" pitchFamily="2" charset="2"/>
              <a:buChar char="Ø"/>
            </a:pPr>
            <a:r>
              <a:rPr lang="en-US" sz="1800" dirty="0">
                <a:solidFill>
                  <a:srgbClr val="FF0000"/>
                </a:solidFill>
              </a:rPr>
              <a:t>Why is the focus on the “son” (as opposed to the “daughter”) when assessing intergenerational persistence in educational attainment? Women’s education is equally if not more important, especially for a developing country such as Indonesia. Hence, it could be argued that father-daughter combinations are at least equally worthy of investigation. Second, since mothers traditionally spend more time on child-rearing, especially in developing countries, the mother’s education level is more likely to have a significant impact on the next generation’s educational outcomes. Hence it is very important to also consider mother-daughter and mother-son combinations to see how intergenerational persistence plays out. </a:t>
            </a:r>
          </a:p>
          <a:p>
            <a:pPr algn="just">
              <a:buFont typeface="Wingdings" panose="05000000000000000000" pitchFamily="2" charset="2"/>
              <a:buChar char="Ø"/>
            </a:pPr>
            <a:endParaRPr lang="en-US" sz="1800" dirty="0"/>
          </a:p>
          <a:p>
            <a:pPr algn="just">
              <a:buFont typeface="Wingdings" panose="05000000000000000000" pitchFamily="2" charset="2"/>
              <a:buChar char="Ø"/>
            </a:pPr>
            <a:r>
              <a:rPr lang="en-US" sz="1800" dirty="0"/>
              <a:t>Fair comment that mother spend more time on child rearing. We performed the same analysis on mother-son pairs but in the interest of brevity only present father-son pairs. For father-son pairs we have more observations and we believe having more observations increases the predictive performance of our empirical strategy. Secondly we observe the similar results in our mother-son sample. For the father-daughter pairs, I would certainly like to keep it for future research. </a:t>
            </a:r>
          </a:p>
        </p:txBody>
      </p:sp>
      <p:sp>
        <p:nvSpPr>
          <p:cNvPr id="6147" name="標題 5"/>
          <p:cNvSpPr>
            <a:spLocks noGrp="1"/>
          </p:cNvSpPr>
          <p:nvPr>
            <p:ph type="title"/>
          </p:nvPr>
        </p:nvSpPr>
        <p:spPr>
          <a:xfrm>
            <a:off x="1043608" y="30043"/>
            <a:ext cx="9144000" cy="490537"/>
          </a:xfrm>
        </p:spPr>
        <p:txBody>
          <a:bodyPr>
            <a:normAutofit fontScale="90000"/>
          </a:bodyPr>
          <a:lstStyle/>
          <a:p>
            <a:pPr marL="461963" algn="l" eaLnBrk="1" hangingPunct="1"/>
            <a:r>
              <a:rPr lang="en-US" altLang="en-US" sz="3000" b="1" dirty="0">
                <a:solidFill>
                  <a:srgbClr val="99235E"/>
                </a:solidFill>
                <a:cs typeface="Times New Roman" panose="02020603050405020304" pitchFamily="18" charset="0"/>
              </a:rPr>
              <a:t>Comments and Response</a:t>
            </a:r>
            <a:endParaRPr lang="en-US" altLang="en-US" sz="3000" dirty="0">
              <a:solidFill>
                <a:srgbClr val="99235E"/>
              </a:solidFill>
            </a:endParaRPr>
          </a:p>
        </p:txBody>
      </p:sp>
      <p:sp>
        <p:nvSpPr>
          <p:cNvPr id="6148" name="Footer Placeholder 1"/>
          <p:cNvSpPr>
            <a:spLocks noGrp="1"/>
          </p:cNvSpPr>
          <p:nvPr>
            <p:ph type="ftr" sz="quarter" idx="11"/>
          </p:nvPr>
        </p:nvSpPr>
        <p:spPr bwMode="auto">
          <a:xfrm>
            <a:off x="3161184" y="6636978"/>
            <a:ext cx="3392016" cy="16899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r>
              <a:rPr lang="en-US" altLang="en-US" b="1" dirty="0">
                <a:solidFill>
                  <a:srgbClr val="898989"/>
                </a:solidFill>
              </a:rPr>
              <a:t>SYED HASSAN RAZA</a:t>
            </a:r>
          </a:p>
        </p:txBody>
      </p:sp>
      <p:sp>
        <p:nvSpPr>
          <p:cNvPr id="2" name="Slide Number Placeholder 1"/>
          <p:cNvSpPr>
            <a:spLocks noGrp="1"/>
          </p:cNvSpPr>
          <p:nvPr>
            <p:ph type="sldNum" sz="quarter" idx="12"/>
          </p:nvPr>
        </p:nvSpPr>
        <p:spPr/>
        <p:txBody>
          <a:bodyPr/>
          <a:lstStyle/>
          <a:p>
            <a:pPr>
              <a:defRPr/>
            </a:pPr>
            <a:fld id="{E29AB693-2D1D-4B86-87C8-16C2166548DE}" type="slidenum">
              <a:rPr lang="en-US" altLang="en-US" smtClean="0"/>
              <a:pPr>
                <a:defRPr/>
              </a:pPr>
              <a:t>23</a:t>
            </a:fld>
            <a:endParaRPr lang="en-US" altLang="en-US"/>
          </a:p>
        </p:txBody>
      </p:sp>
    </p:spTree>
    <p:extLst>
      <p:ext uri="{BB962C8B-B14F-4D97-AF65-F5344CB8AC3E}">
        <p14:creationId xmlns:p14="http://schemas.microsoft.com/office/powerpoint/2010/main" val="2873688044"/>
      </p:ext>
    </p:extLst>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solidFill>
                  <a:srgbClr val="99235E"/>
                </a:solidFill>
                <a:cs typeface="Times New Roman" panose="02020603050405020304" pitchFamily="18" charset="0"/>
              </a:rPr>
              <a:t>Thank You</a:t>
            </a:r>
            <a:endParaRPr lang="en-US" dirty="0"/>
          </a:p>
        </p:txBody>
      </p:sp>
      <p:sp>
        <p:nvSpPr>
          <p:cNvPr id="5" name="Slide Number Placeholder 4"/>
          <p:cNvSpPr>
            <a:spLocks noGrp="1"/>
          </p:cNvSpPr>
          <p:nvPr>
            <p:ph type="sldNum" sz="quarter" idx="12"/>
          </p:nvPr>
        </p:nvSpPr>
        <p:spPr/>
        <p:txBody>
          <a:bodyPr/>
          <a:lstStyle/>
          <a:p>
            <a:pPr>
              <a:defRPr/>
            </a:pPr>
            <a:fld id="{E29AB693-2D1D-4B86-87C8-16C2166548DE}" type="slidenum">
              <a:rPr lang="en-US" altLang="en-US" smtClean="0"/>
              <a:pPr>
                <a:defRPr/>
              </a:pPr>
              <a:t>24</a:t>
            </a:fld>
            <a:endParaRPr lang="en-US" altLang="en-US"/>
          </a:p>
        </p:txBody>
      </p:sp>
    </p:spTree>
    <p:extLst>
      <p:ext uri="{BB962C8B-B14F-4D97-AF65-F5344CB8AC3E}">
        <p14:creationId xmlns:p14="http://schemas.microsoft.com/office/powerpoint/2010/main" val="3138240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242" name="內容版面配置區 6"/>
          <p:cNvSpPr txBox="1">
            <a:spLocks/>
          </p:cNvSpPr>
          <p:nvPr/>
        </p:nvSpPr>
        <p:spPr bwMode="auto">
          <a:xfrm>
            <a:off x="683568" y="784433"/>
            <a:ext cx="8353425"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buFont typeface="Wingdings" panose="05000000000000000000" pitchFamily="2" charset="2"/>
              <a:buChar char="Ø"/>
            </a:pPr>
            <a:r>
              <a:rPr lang="en-US" sz="1800" dirty="0"/>
              <a:t>We found 4% overestimation in correlation estimates for co-resident sample in comparison to entire sample. </a:t>
            </a:r>
          </a:p>
          <a:p>
            <a:pPr algn="just"/>
            <a:endParaRPr lang="en-US" sz="1800" dirty="0"/>
          </a:p>
          <a:p>
            <a:pPr algn="just">
              <a:buFont typeface="Wingdings" panose="05000000000000000000" pitchFamily="2" charset="2"/>
              <a:buChar char="Ø"/>
            </a:pPr>
            <a:r>
              <a:rPr lang="en-US" sz="1800" dirty="0"/>
              <a:t>We further analyze the pooled sample with 10 successive cohorts to capture the change in persistence over time. From 1941 to 1990, we do not find clear time trend in persistence estimates.</a:t>
            </a:r>
          </a:p>
          <a:p>
            <a:pPr algn="just"/>
            <a:endParaRPr lang="en-US" sz="1800" dirty="0"/>
          </a:p>
          <a:p>
            <a:pPr algn="just">
              <a:buFont typeface="Wingdings" panose="05000000000000000000" pitchFamily="2" charset="2"/>
              <a:buChar char="Ø"/>
            </a:pPr>
            <a:r>
              <a:rPr lang="en-US" sz="1800" dirty="0"/>
              <a:t>Through correlation decomposition, we uncover that the correlation at the lower end of fathers’ education distribution is offset by the increase at the top end of fathers’ education distribution. </a:t>
            </a:r>
          </a:p>
          <a:p>
            <a:pPr algn="just">
              <a:buFont typeface="Wingdings" panose="05000000000000000000" pitchFamily="2" charset="2"/>
              <a:buChar char="Ø"/>
            </a:pPr>
            <a:endParaRPr lang="en-US" sz="1800" dirty="0"/>
          </a:p>
          <a:p>
            <a:pPr algn="just">
              <a:buFont typeface="Wingdings" panose="05000000000000000000" pitchFamily="2" charset="2"/>
              <a:buChar char="Ø"/>
            </a:pPr>
            <a:r>
              <a:rPr lang="en-US" sz="1800" dirty="0"/>
              <a:t>From conditional probabilities we can see the policies which are able to transport those sons of less educated fathers to advanced level of education are not able to move those sons to advanced level where fathers have higher secondary education. </a:t>
            </a:r>
          </a:p>
          <a:p>
            <a:pPr algn="just"/>
            <a:endParaRPr lang="en-US" sz="1800" dirty="0"/>
          </a:p>
        </p:txBody>
      </p:sp>
      <p:sp>
        <p:nvSpPr>
          <p:cNvPr id="10243" name="標題 5"/>
          <p:cNvSpPr>
            <a:spLocks noGrp="1"/>
          </p:cNvSpPr>
          <p:nvPr>
            <p:ph type="title"/>
          </p:nvPr>
        </p:nvSpPr>
        <p:spPr>
          <a:xfrm>
            <a:off x="0" y="274638"/>
            <a:ext cx="9144000" cy="490537"/>
          </a:xfrm>
        </p:spPr>
        <p:txBody>
          <a:bodyPr>
            <a:normAutofit fontScale="90000"/>
          </a:bodyPr>
          <a:lstStyle/>
          <a:p>
            <a:pPr marL="461963" eaLnBrk="1" hangingPunct="1"/>
            <a:r>
              <a:rPr lang="en-US" altLang="en-US" sz="3600" b="1" dirty="0">
                <a:solidFill>
                  <a:srgbClr val="99235E"/>
                </a:solidFill>
                <a:cs typeface="Times New Roman" panose="02020603050405020304" pitchFamily="18" charset="0"/>
              </a:rPr>
              <a:t>Key Findings</a:t>
            </a:r>
          </a:p>
        </p:txBody>
      </p:sp>
      <p:sp>
        <p:nvSpPr>
          <p:cNvPr id="10244" name="Footer Placeholder 1"/>
          <p:cNvSpPr>
            <a:spLocks noGrp="1"/>
          </p:cNvSpPr>
          <p:nvPr>
            <p:ph type="ftr" sz="quarter" idx="11"/>
          </p:nvPr>
        </p:nvSpPr>
        <p:spPr bwMode="auto">
          <a:xfrm>
            <a:off x="3059832" y="6599541"/>
            <a:ext cx="3320008" cy="24100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r>
              <a:rPr lang="en-US" altLang="en-US" b="1" dirty="0">
                <a:solidFill>
                  <a:srgbClr val="898989"/>
                </a:solidFill>
              </a:rPr>
              <a:t>SYED HASSAN RAZA</a:t>
            </a:r>
          </a:p>
        </p:txBody>
      </p:sp>
      <p:sp>
        <p:nvSpPr>
          <p:cNvPr id="2" name="Slide Number Placeholder 1"/>
          <p:cNvSpPr>
            <a:spLocks noGrp="1"/>
          </p:cNvSpPr>
          <p:nvPr>
            <p:ph type="sldNum" sz="quarter" idx="12"/>
          </p:nvPr>
        </p:nvSpPr>
        <p:spPr/>
        <p:txBody>
          <a:bodyPr/>
          <a:lstStyle/>
          <a:p>
            <a:pPr>
              <a:defRPr/>
            </a:pPr>
            <a:fld id="{E29AB693-2D1D-4B86-87C8-16C2166548DE}" type="slidenum">
              <a:rPr lang="en-US" altLang="en-US" smtClean="0"/>
              <a:pPr>
                <a:defRPr/>
              </a:pPr>
              <a:t>3</a:t>
            </a:fld>
            <a:endParaRPr lang="en-US" altLang="en-US"/>
          </a:p>
        </p:txBody>
      </p:sp>
    </p:spTree>
    <p:extLst>
      <p:ext uri="{BB962C8B-B14F-4D97-AF65-F5344CB8AC3E}">
        <p14:creationId xmlns:p14="http://schemas.microsoft.com/office/powerpoint/2010/main" val="1607658335"/>
      </p:ext>
    </p:extLst>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242" name="內容版面配置區 6"/>
          <p:cNvSpPr txBox="1">
            <a:spLocks/>
          </p:cNvSpPr>
          <p:nvPr/>
        </p:nvSpPr>
        <p:spPr bwMode="auto">
          <a:xfrm>
            <a:off x="683568" y="1052736"/>
            <a:ext cx="8353425"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buFont typeface="Wingdings" panose="05000000000000000000" pitchFamily="2" charset="2"/>
              <a:buChar char="Ø"/>
            </a:pPr>
            <a:r>
              <a:rPr lang="en-US" sz="1800" dirty="0"/>
              <a:t>For ethnicities, we observe people belonging to Batak and Sundanese have less chances of obtaining the university education in comparison to the rest of the ethnicities.</a:t>
            </a:r>
          </a:p>
          <a:p>
            <a:pPr algn="just"/>
            <a:endParaRPr lang="en-US" sz="1800" dirty="0"/>
          </a:p>
          <a:p>
            <a:pPr algn="just">
              <a:buFont typeface="Wingdings" panose="05000000000000000000" pitchFamily="2" charset="2"/>
              <a:buChar char="Ø"/>
            </a:pPr>
            <a:r>
              <a:rPr lang="en-US" sz="1800" dirty="0"/>
              <a:t>In our region wise analysis, we found significant differences at regional level because in some of the regions we see higher persistence but in some of the regions trends in persistence estimates is not clear</a:t>
            </a:r>
          </a:p>
          <a:p>
            <a:pPr algn="just"/>
            <a:endParaRPr lang="en-US" sz="1800" dirty="0"/>
          </a:p>
          <a:p>
            <a:pPr>
              <a:buFont typeface="Wingdings" panose="05000000000000000000" pitchFamily="2" charset="2"/>
              <a:buChar char="Ø"/>
            </a:pPr>
            <a:r>
              <a:rPr lang="en-US" sz="1800" dirty="0"/>
              <a:t>when plotting stationary distribution we observe  more masses in to university education for least asset holding regions like Yogyakarta and West Nusa Tenggara which suggest the education related policy is able to uplift the people towards university education in these regions.</a:t>
            </a:r>
          </a:p>
        </p:txBody>
      </p:sp>
      <p:sp>
        <p:nvSpPr>
          <p:cNvPr id="10243" name="標題 5"/>
          <p:cNvSpPr>
            <a:spLocks noGrp="1"/>
          </p:cNvSpPr>
          <p:nvPr>
            <p:ph type="title"/>
          </p:nvPr>
        </p:nvSpPr>
        <p:spPr>
          <a:xfrm>
            <a:off x="0" y="274638"/>
            <a:ext cx="9144000" cy="490537"/>
          </a:xfrm>
        </p:spPr>
        <p:txBody>
          <a:bodyPr>
            <a:normAutofit fontScale="90000"/>
          </a:bodyPr>
          <a:lstStyle/>
          <a:p>
            <a:pPr marL="461963" eaLnBrk="1" hangingPunct="1"/>
            <a:r>
              <a:rPr lang="en-US" altLang="en-US" sz="3600" b="1" dirty="0">
                <a:solidFill>
                  <a:srgbClr val="99235E"/>
                </a:solidFill>
                <a:cs typeface="Times New Roman" panose="02020603050405020304" pitchFamily="18" charset="0"/>
              </a:rPr>
              <a:t>Key Findings</a:t>
            </a:r>
          </a:p>
        </p:txBody>
      </p:sp>
      <p:sp>
        <p:nvSpPr>
          <p:cNvPr id="10244" name="Footer Placeholder 1"/>
          <p:cNvSpPr>
            <a:spLocks noGrp="1"/>
          </p:cNvSpPr>
          <p:nvPr>
            <p:ph type="ftr" sz="quarter" idx="11"/>
          </p:nvPr>
        </p:nvSpPr>
        <p:spPr bwMode="auto">
          <a:xfrm>
            <a:off x="3059832" y="6599541"/>
            <a:ext cx="3320008" cy="24100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r>
              <a:rPr lang="en-US" altLang="en-US" b="1" dirty="0">
                <a:solidFill>
                  <a:srgbClr val="898989"/>
                </a:solidFill>
              </a:rPr>
              <a:t>SYED HASSAN RAZA</a:t>
            </a:r>
          </a:p>
        </p:txBody>
      </p:sp>
      <p:sp>
        <p:nvSpPr>
          <p:cNvPr id="2" name="Slide Number Placeholder 1"/>
          <p:cNvSpPr>
            <a:spLocks noGrp="1"/>
          </p:cNvSpPr>
          <p:nvPr>
            <p:ph type="sldNum" sz="quarter" idx="12"/>
          </p:nvPr>
        </p:nvSpPr>
        <p:spPr/>
        <p:txBody>
          <a:bodyPr/>
          <a:lstStyle/>
          <a:p>
            <a:pPr>
              <a:defRPr/>
            </a:pPr>
            <a:fld id="{E29AB693-2D1D-4B86-87C8-16C2166548DE}" type="slidenum">
              <a:rPr lang="en-US" altLang="en-US" smtClean="0"/>
              <a:pPr>
                <a:defRPr/>
              </a:pPr>
              <a:t>4</a:t>
            </a:fld>
            <a:endParaRPr lang="en-US" altLang="en-US"/>
          </a:p>
        </p:txBody>
      </p:sp>
    </p:spTree>
    <p:extLst>
      <p:ext uri="{BB962C8B-B14F-4D97-AF65-F5344CB8AC3E}">
        <p14:creationId xmlns:p14="http://schemas.microsoft.com/office/powerpoint/2010/main" val="708431362"/>
      </p:ext>
    </p:extLst>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9155" name="Title 1"/>
          <p:cNvSpPr>
            <a:spLocks noGrp="1"/>
          </p:cNvSpPr>
          <p:nvPr>
            <p:ph type="title"/>
          </p:nvPr>
        </p:nvSpPr>
        <p:spPr>
          <a:xfrm>
            <a:off x="539553" y="-55873"/>
            <a:ext cx="8177906" cy="925823"/>
          </a:xfrm>
        </p:spPr>
        <p:txBody>
          <a:bodyPr>
            <a:normAutofit/>
          </a:bodyPr>
          <a:lstStyle/>
          <a:p>
            <a:r>
              <a:rPr lang="en-US" altLang="en-US" sz="3600" b="1" dirty="0">
                <a:solidFill>
                  <a:srgbClr val="99235E"/>
                </a:solidFill>
                <a:cs typeface="Times New Roman" panose="02020603050405020304" pitchFamily="18" charset="0"/>
              </a:rPr>
              <a:t>Data Source and Sample Selection</a:t>
            </a:r>
            <a:endParaRPr lang="en-US" altLang="en-US" sz="3600" dirty="0"/>
          </a:p>
        </p:txBody>
      </p:sp>
      <p:sp>
        <p:nvSpPr>
          <p:cNvPr id="4" name="Content Placeholder 2"/>
          <p:cNvSpPr>
            <a:spLocks noGrp="1"/>
          </p:cNvSpPr>
          <p:nvPr>
            <p:ph idx="1"/>
          </p:nvPr>
        </p:nvSpPr>
        <p:spPr>
          <a:xfrm>
            <a:off x="426541" y="812273"/>
            <a:ext cx="8640763" cy="4968875"/>
          </a:xfrm>
        </p:spPr>
        <p:txBody>
          <a:bodyPr>
            <a:noAutofit/>
          </a:bodyPr>
          <a:lstStyle/>
          <a:p>
            <a:pPr marL="457200" lvl="1" indent="0">
              <a:buFont typeface="Arial" panose="020B0604020202020204" pitchFamily="34" charset="0"/>
              <a:buNone/>
              <a:defRPr/>
            </a:pPr>
            <a:endParaRPr lang="en-US" altLang="en-US" dirty="0"/>
          </a:p>
          <a:p>
            <a:pPr marL="457200" lvl="1" indent="0" algn="just">
              <a:buNone/>
              <a:defRPr/>
            </a:pPr>
            <a:r>
              <a:rPr lang="en-US" sz="1800" dirty="0"/>
              <a:t>We used all five waves of Indonesia Family Life Survey (IFLS) from 1993 to 2014. The IFLS is an ongoing longitudinal survey of Indonesia, which is representative of over 80% percent of the Indonesian population living in 13 provinces. </a:t>
            </a:r>
          </a:p>
          <a:p>
            <a:pPr marL="457200" lvl="1" indent="0" algn="just">
              <a:buNone/>
              <a:defRPr/>
            </a:pPr>
            <a:endParaRPr lang="en-US" sz="1800" dirty="0"/>
          </a:p>
          <a:p>
            <a:pPr lvl="1">
              <a:buFont typeface="Wingdings" panose="05000000000000000000" pitchFamily="2" charset="2"/>
              <a:buChar char="Ø"/>
              <a:defRPr/>
            </a:pPr>
            <a:r>
              <a:rPr lang="en-US" sz="1800" dirty="0"/>
              <a:t>Our sample includes those who were between the ages of 25 and 53 during the five waves of IFLS, therefore, our sample was born between 1941 and 1990.</a:t>
            </a:r>
          </a:p>
          <a:p>
            <a:pPr lvl="1">
              <a:buFont typeface="Arial" panose="020B0604020202020204" pitchFamily="34" charset="0"/>
              <a:buChar char="•"/>
              <a:defRPr/>
            </a:pPr>
            <a:endParaRPr lang="en-US" sz="1800" dirty="0"/>
          </a:p>
          <a:p>
            <a:pPr lvl="1">
              <a:buFont typeface="Wingdings" panose="05000000000000000000" pitchFamily="2" charset="2"/>
              <a:buChar char="Ø"/>
              <a:defRPr/>
            </a:pPr>
            <a:r>
              <a:rPr lang="en-US" altLang="en-US" sz="1800" dirty="0"/>
              <a:t>IFLS enables us to track the non-</a:t>
            </a:r>
            <a:r>
              <a:rPr lang="en-US" altLang="en-US" sz="1800" dirty="0" err="1"/>
              <a:t>coresident</a:t>
            </a:r>
            <a:r>
              <a:rPr lang="en-US" altLang="en-US" sz="1800" dirty="0"/>
              <a:t> household members. We observe 65% of the observations in the data were non-</a:t>
            </a:r>
            <a:r>
              <a:rPr lang="en-US" altLang="en-US" sz="1800" dirty="0" err="1"/>
              <a:t>coresidents</a:t>
            </a:r>
            <a:r>
              <a:rPr lang="en-US" altLang="en-US" sz="1800" dirty="0"/>
              <a:t>. </a:t>
            </a:r>
          </a:p>
          <a:p>
            <a:pPr marL="457200" lvl="1" indent="0">
              <a:buNone/>
              <a:defRPr/>
            </a:pPr>
            <a:endParaRPr lang="en-US" sz="1800" dirty="0"/>
          </a:p>
          <a:p>
            <a:pPr lvl="1">
              <a:buFont typeface="Wingdings" panose="05000000000000000000" pitchFamily="2" charset="2"/>
              <a:buChar char="Ø"/>
              <a:defRPr/>
            </a:pPr>
            <a:r>
              <a:rPr lang="en-US" sz="1800" dirty="0"/>
              <a:t>IFLS allows us to impute the years of schooling, use information on ethnic affiliation, and province of residence. </a:t>
            </a:r>
            <a:endParaRPr lang="en-US" altLang="en-US" sz="1800" dirty="0"/>
          </a:p>
          <a:p>
            <a:pPr lvl="1">
              <a:buFont typeface="Arial" panose="020B0604020202020204" pitchFamily="34" charset="0"/>
              <a:buChar char="•"/>
              <a:defRPr/>
            </a:pPr>
            <a:endParaRPr lang="en-US" sz="1800" dirty="0"/>
          </a:p>
          <a:p>
            <a:pPr lvl="1">
              <a:defRPr/>
            </a:pPr>
            <a:endParaRPr lang="en-US" altLang="en-US" sz="1800" dirty="0"/>
          </a:p>
        </p:txBody>
      </p:sp>
      <p:sp>
        <p:nvSpPr>
          <p:cNvPr id="49157" name="Footer Placeholder 1"/>
          <p:cNvSpPr>
            <a:spLocks noGrp="1"/>
          </p:cNvSpPr>
          <p:nvPr>
            <p:ph type="ftr" sz="quarter" idx="11"/>
          </p:nvPr>
        </p:nvSpPr>
        <p:spPr bwMode="auto">
          <a:xfrm>
            <a:off x="2699792" y="6492875"/>
            <a:ext cx="332000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r>
              <a:rPr lang="en-GB" altLang="en-US" b="1" dirty="0">
                <a:solidFill>
                  <a:srgbClr val="898989"/>
                </a:solidFill>
              </a:rPr>
              <a:t>SYED HASSAN RAZA</a:t>
            </a:r>
            <a:endParaRPr lang="en-US" altLang="en-US" b="1" dirty="0">
              <a:solidFill>
                <a:srgbClr val="898989"/>
              </a:solidFill>
            </a:endParaRPr>
          </a:p>
        </p:txBody>
      </p:sp>
      <p:sp>
        <p:nvSpPr>
          <p:cNvPr id="2" name="Slide Number Placeholder 1"/>
          <p:cNvSpPr>
            <a:spLocks noGrp="1"/>
          </p:cNvSpPr>
          <p:nvPr>
            <p:ph type="sldNum" sz="quarter" idx="12"/>
          </p:nvPr>
        </p:nvSpPr>
        <p:spPr/>
        <p:txBody>
          <a:bodyPr/>
          <a:lstStyle/>
          <a:p>
            <a:pPr>
              <a:defRPr/>
            </a:pPr>
            <a:fld id="{E29AB693-2D1D-4B86-87C8-16C2166548DE}" type="slidenum">
              <a:rPr lang="en-US" altLang="en-US" smtClean="0"/>
              <a:pPr>
                <a:defRPr/>
              </a:pPr>
              <a:t>5</a:t>
            </a:fld>
            <a:endParaRPr lang="en-US" altLang="en-US"/>
          </a:p>
        </p:txBody>
      </p:sp>
    </p:spTree>
    <p:extLst>
      <p:ext uri="{BB962C8B-B14F-4D97-AF65-F5344CB8AC3E}">
        <p14:creationId xmlns:p14="http://schemas.microsoft.com/office/powerpoint/2010/main" val="964604722"/>
      </p:ext>
    </p:extLst>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9155" name="Title 1"/>
          <p:cNvSpPr>
            <a:spLocks noGrp="1"/>
          </p:cNvSpPr>
          <p:nvPr>
            <p:ph type="title"/>
          </p:nvPr>
        </p:nvSpPr>
        <p:spPr>
          <a:xfrm>
            <a:off x="982133" y="0"/>
            <a:ext cx="7704667" cy="908720"/>
          </a:xfrm>
        </p:spPr>
        <p:txBody>
          <a:bodyPr/>
          <a:lstStyle/>
          <a:p>
            <a:r>
              <a:rPr lang="en-US" altLang="en-US" sz="3600" b="1" dirty="0">
                <a:solidFill>
                  <a:srgbClr val="99235E"/>
                </a:solidFill>
                <a:cs typeface="Times New Roman" panose="02020603050405020304" pitchFamily="18" charset="0"/>
              </a:rPr>
              <a:t>Empirical Setting</a:t>
            </a:r>
            <a:endParaRPr lang="en-US" altLang="en-US" sz="3600" dirty="0"/>
          </a:p>
        </p:txBody>
      </p:sp>
      <mc:AlternateContent xmlns:mc="http://schemas.openxmlformats.org/markup-compatibility/2006">
        <mc:Choice xmlns:a14="http://schemas.microsoft.com/office/drawing/2010/main" Requires="a14">
          <p:sp>
            <p:nvSpPr>
              <p:cNvPr id="4" name="Content Placeholder 2"/>
              <p:cNvSpPr>
                <a:spLocks noGrp="1"/>
              </p:cNvSpPr>
              <p:nvPr>
                <p:ph idx="1"/>
              </p:nvPr>
            </p:nvSpPr>
            <p:spPr>
              <a:xfrm>
                <a:off x="899592" y="1067836"/>
                <a:ext cx="8640763" cy="5040337"/>
              </a:xfrm>
            </p:spPr>
            <p:txBody>
              <a:bodyPr>
                <a:noAutofit/>
              </a:bodyPr>
              <a:lstStyle/>
              <a:p>
                <a:pPr marL="457200" lvl="1" indent="0">
                  <a:buFont typeface="Arial" panose="020B0604020202020204" pitchFamily="34" charset="0"/>
                  <a:buNone/>
                  <a:defRPr/>
                </a:pPr>
                <a:endParaRPr lang="en-US" altLang="en-US" dirty="0"/>
              </a:p>
              <a:p>
                <a14:m>
                  <m:oMath xmlns:m="http://schemas.openxmlformats.org/officeDocument/2006/math">
                    <m:sSubSup>
                      <m:sSubSupPr>
                        <m:ctrlPr>
                          <a:rPr lang="en-US" sz="1800" i="1">
                            <a:latin typeface="Cambria Math" panose="02040503050406030204" pitchFamily="18" charset="0"/>
                          </a:rPr>
                        </m:ctrlPr>
                      </m:sSubSupPr>
                      <m:e>
                        <m:r>
                          <a:rPr lang="en-US" sz="1800" i="1">
                            <a:latin typeface="Cambria Math" panose="02040503050406030204" pitchFamily="18" charset="0"/>
                          </a:rPr>
                          <m:t>𝑆</m:t>
                        </m:r>
                      </m:e>
                      <m:sub>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𝑐</m:t>
                        </m:r>
                      </m:sub>
                      <m:sup>
                        <m:r>
                          <a:rPr lang="en-US" sz="1800" i="1">
                            <a:latin typeface="Cambria Math" panose="02040503050406030204" pitchFamily="18" charset="0"/>
                          </a:rPr>
                          <m:t>𝑆</m:t>
                        </m:r>
                      </m:sup>
                    </m:sSubSup>
                    <m:r>
                      <a:rPr lang="en-US" sz="1800" i="1">
                        <a:latin typeface="Cambria Math" panose="02040503050406030204" pitchFamily="18" charset="0"/>
                      </a:rPr>
                      <m:t>= </m:t>
                    </m:r>
                    <m:r>
                      <a:rPr lang="en-US" sz="1800" i="1">
                        <a:latin typeface="Cambria Math" panose="02040503050406030204" pitchFamily="18" charset="0"/>
                      </a:rPr>
                      <m:t>𝛼</m:t>
                    </m:r>
                    <m:r>
                      <a:rPr lang="en-US" sz="1800" i="1">
                        <a:latin typeface="Cambria Math" panose="02040503050406030204" pitchFamily="18" charset="0"/>
                      </a:rPr>
                      <m:t>+</m:t>
                    </m:r>
                    <m:r>
                      <a:rPr lang="en-US" sz="1800" i="1">
                        <a:latin typeface="Cambria Math" panose="02040503050406030204" pitchFamily="18" charset="0"/>
                      </a:rPr>
                      <m:t>𝜌</m:t>
                    </m:r>
                    <m:sSubSup>
                      <m:sSubSupPr>
                        <m:ctrlPr>
                          <a:rPr lang="en-US" sz="1800" i="1">
                            <a:latin typeface="Cambria Math" panose="02040503050406030204" pitchFamily="18" charset="0"/>
                          </a:rPr>
                        </m:ctrlPr>
                      </m:sSubSupPr>
                      <m:e>
                        <m:r>
                          <a:rPr lang="en-US" sz="1800" i="1">
                            <a:latin typeface="Cambria Math" panose="02040503050406030204" pitchFamily="18" charset="0"/>
                          </a:rPr>
                          <m:t>𝑆</m:t>
                        </m:r>
                      </m:e>
                      <m:sub>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𝑐</m:t>
                        </m:r>
                      </m:sub>
                      <m:sup>
                        <m:r>
                          <a:rPr lang="en-US" sz="1800" i="1">
                            <a:latin typeface="Cambria Math" panose="02040503050406030204" pitchFamily="18" charset="0"/>
                          </a:rPr>
                          <m:t>𝑃</m:t>
                        </m:r>
                      </m:sup>
                    </m:sSubSup>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𝜀</m:t>
                        </m:r>
                      </m:e>
                      <m:sub>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𝑐</m:t>
                        </m:r>
                      </m:sub>
                    </m:sSub>
                    <m:r>
                      <m:rPr>
                        <m:nor/>
                      </m:rPr>
                      <a:rPr lang="en-US" sz="1800"/>
                      <m:t> 							</m:t>
                    </m:r>
                  </m:oMath>
                </a14:m>
                <a:endParaRPr lang="en-US" sz="1800" dirty="0"/>
              </a:p>
              <a:p>
                <a:endParaRPr lang="en-US" sz="1800" dirty="0"/>
              </a:p>
              <a:p>
                <a14:m>
                  <m:oMath xmlns:m="http://schemas.openxmlformats.org/officeDocument/2006/math">
                    <m:r>
                      <a:rPr lang="en-US" sz="1800" i="1">
                        <a:latin typeface="Cambria Math" panose="02040503050406030204" pitchFamily="18" charset="0"/>
                      </a:rPr>
                      <m:t>𝜌</m:t>
                    </m:r>
                    <m:r>
                      <a:rPr lang="en-US" sz="1800" i="1">
                        <a:latin typeface="Cambria Math" panose="02040503050406030204" pitchFamily="18" charset="0"/>
                      </a:rPr>
                      <m:t>= </m:t>
                    </m:r>
                    <m:nary>
                      <m:naryPr>
                        <m:limLoc m:val="undOvr"/>
                        <m:subHide m:val="on"/>
                        <m:supHide m:val="on"/>
                        <m:ctrlPr>
                          <a:rPr lang="en-US" sz="1800" i="1">
                            <a:latin typeface="Cambria Math" panose="02040503050406030204" pitchFamily="18" charset="0"/>
                          </a:rPr>
                        </m:ctrlPr>
                      </m:naryPr>
                      <m:sub/>
                      <m:sup/>
                      <m:e>
                        <m:limLow>
                          <m:limLowPr>
                            <m:ctrlPr>
                              <a:rPr lang="en-US" sz="1800" i="1">
                                <a:latin typeface="Cambria Math" panose="02040503050406030204" pitchFamily="18" charset="0"/>
                              </a:rPr>
                            </m:ctrlPr>
                          </m:limLowPr>
                          <m:e>
                            <m:groupChr>
                              <m:groupChrPr>
                                <m:chr m:val="⏟"/>
                                <m:ctrlPr>
                                  <a:rPr lang="en-US" sz="1800" i="1">
                                    <a:latin typeface="Cambria Math" panose="02040503050406030204" pitchFamily="18" charset="0"/>
                                  </a:rPr>
                                </m:ctrlPr>
                              </m:groupChrPr>
                              <m:e>
                                <m:r>
                                  <a:rPr lang="en-US" sz="1800" i="1">
                                    <a:latin typeface="Cambria Math" panose="02040503050406030204" pitchFamily="18" charset="0"/>
                                  </a:rPr>
                                  <m:t>(</m:t>
                                </m:r>
                                <m:sSubSup>
                                  <m:sSubSupPr>
                                    <m:ctrlPr>
                                      <a:rPr lang="en-US" sz="1800" i="1">
                                        <a:latin typeface="Cambria Math" panose="02040503050406030204" pitchFamily="18" charset="0"/>
                                      </a:rPr>
                                    </m:ctrlPr>
                                  </m:sSubSupPr>
                                  <m:e>
                                    <m:r>
                                      <a:rPr lang="en-US" sz="1800" i="1">
                                        <a:latin typeface="Cambria Math" panose="02040503050406030204" pitchFamily="18" charset="0"/>
                                      </a:rPr>
                                      <m:t>𝑆</m:t>
                                    </m:r>
                                  </m:e>
                                  <m:sub>
                                    <m:r>
                                      <a:rPr lang="en-US" sz="1800" i="1">
                                        <a:latin typeface="Cambria Math" panose="02040503050406030204" pitchFamily="18" charset="0"/>
                                      </a:rPr>
                                      <m:t>𝑖</m:t>
                                    </m:r>
                                  </m:sub>
                                  <m:sup>
                                    <m:r>
                                      <a:rPr lang="en-US" sz="1800" i="1">
                                        <a:latin typeface="Cambria Math" panose="02040503050406030204" pitchFamily="18" charset="0"/>
                                      </a:rPr>
                                      <m:t>𝑆</m:t>
                                    </m:r>
                                  </m:sup>
                                </m:sSubSup>
                                <m:r>
                                  <a:rPr lang="en-US" sz="1800" i="1">
                                    <a:latin typeface="Cambria Math" panose="02040503050406030204" pitchFamily="18" charset="0"/>
                                  </a:rPr>
                                  <m:t>−</m:t>
                                </m:r>
                                <m:r>
                                  <a:rPr lang="en-US" sz="1800" i="1">
                                    <a:latin typeface="Cambria Math" panose="02040503050406030204" pitchFamily="18" charset="0"/>
                                  </a:rPr>
                                  <m:t>𝐸</m:t>
                                </m:r>
                                <m:d>
                                  <m:dPr>
                                    <m:ctrlPr>
                                      <a:rPr lang="en-US" sz="1800" i="1">
                                        <a:latin typeface="Cambria Math" panose="02040503050406030204" pitchFamily="18" charset="0"/>
                                      </a:rPr>
                                    </m:ctrlPr>
                                  </m:dPr>
                                  <m:e>
                                    <m:sSubSup>
                                      <m:sSubSupPr>
                                        <m:ctrlPr>
                                          <a:rPr lang="en-US" sz="1800" i="1">
                                            <a:latin typeface="Cambria Math" panose="02040503050406030204" pitchFamily="18" charset="0"/>
                                          </a:rPr>
                                        </m:ctrlPr>
                                      </m:sSubSupPr>
                                      <m:e>
                                        <m:r>
                                          <a:rPr lang="en-US" sz="1800" i="1">
                                            <a:latin typeface="Cambria Math" panose="02040503050406030204" pitchFamily="18" charset="0"/>
                                          </a:rPr>
                                          <m:t>𝑆</m:t>
                                        </m:r>
                                      </m:e>
                                      <m:sub>
                                        <m:r>
                                          <a:rPr lang="en-US" sz="1800" i="1">
                                            <a:latin typeface="Cambria Math" panose="02040503050406030204" pitchFamily="18" charset="0"/>
                                          </a:rPr>
                                          <m:t>𝑖</m:t>
                                        </m:r>
                                      </m:sub>
                                      <m:sup>
                                        <m:r>
                                          <a:rPr lang="en-US" sz="1800" i="1">
                                            <a:latin typeface="Cambria Math" panose="02040503050406030204" pitchFamily="18" charset="0"/>
                                          </a:rPr>
                                          <m:t>𝑆</m:t>
                                        </m:r>
                                      </m:sup>
                                    </m:sSubSup>
                                  </m:e>
                                </m:d>
                                <m:r>
                                  <a:rPr lang="en-US" sz="1800" i="1">
                                    <a:latin typeface="Cambria Math" panose="02040503050406030204" pitchFamily="18" charset="0"/>
                                  </a:rPr>
                                  <m:t>)(</m:t>
                                </m:r>
                                <m:sSubSup>
                                  <m:sSubSupPr>
                                    <m:ctrlPr>
                                      <a:rPr lang="en-US" sz="1800" i="1">
                                        <a:latin typeface="Cambria Math" panose="02040503050406030204" pitchFamily="18" charset="0"/>
                                      </a:rPr>
                                    </m:ctrlPr>
                                  </m:sSubSupPr>
                                  <m:e>
                                    <m:r>
                                      <a:rPr lang="en-US" sz="1800" i="1">
                                        <a:latin typeface="Cambria Math" panose="02040503050406030204" pitchFamily="18" charset="0"/>
                                      </a:rPr>
                                      <m:t>𝑆</m:t>
                                    </m:r>
                                  </m:e>
                                  <m:sub>
                                    <m:r>
                                      <a:rPr lang="en-US" sz="1800" i="1">
                                        <a:latin typeface="Cambria Math" panose="02040503050406030204" pitchFamily="18" charset="0"/>
                                      </a:rPr>
                                      <m:t>𝑖</m:t>
                                    </m:r>
                                  </m:sub>
                                  <m:sup>
                                    <m:r>
                                      <a:rPr lang="en-US" sz="1800" i="1">
                                        <a:latin typeface="Cambria Math" panose="02040503050406030204" pitchFamily="18" charset="0"/>
                                      </a:rPr>
                                      <m:t>𝑃</m:t>
                                    </m:r>
                                  </m:sup>
                                </m:sSubSup>
                                <m:r>
                                  <a:rPr lang="en-US" sz="1800" i="1">
                                    <a:latin typeface="Cambria Math" panose="02040503050406030204" pitchFamily="18" charset="0"/>
                                  </a:rPr>
                                  <m:t>−</m:t>
                                </m:r>
                                <m:r>
                                  <a:rPr lang="en-US" sz="1800" i="1">
                                    <a:latin typeface="Cambria Math" panose="02040503050406030204" pitchFamily="18" charset="0"/>
                                  </a:rPr>
                                  <m:t>𝐸</m:t>
                                </m:r>
                                <m:d>
                                  <m:dPr>
                                    <m:ctrlPr>
                                      <a:rPr lang="en-US" sz="1800" i="1">
                                        <a:latin typeface="Cambria Math" panose="02040503050406030204" pitchFamily="18" charset="0"/>
                                      </a:rPr>
                                    </m:ctrlPr>
                                  </m:dPr>
                                  <m:e>
                                    <m:sSubSup>
                                      <m:sSubSupPr>
                                        <m:ctrlPr>
                                          <a:rPr lang="en-US" sz="1800" i="1">
                                            <a:latin typeface="Cambria Math" panose="02040503050406030204" pitchFamily="18" charset="0"/>
                                          </a:rPr>
                                        </m:ctrlPr>
                                      </m:sSubSupPr>
                                      <m:e>
                                        <m:r>
                                          <a:rPr lang="en-US" sz="1800" i="1">
                                            <a:latin typeface="Cambria Math" panose="02040503050406030204" pitchFamily="18" charset="0"/>
                                          </a:rPr>
                                          <m:t>𝑆</m:t>
                                        </m:r>
                                      </m:e>
                                      <m:sub>
                                        <m:r>
                                          <a:rPr lang="en-US" sz="1800" i="1">
                                            <a:latin typeface="Cambria Math" panose="02040503050406030204" pitchFamily="18" charset="0"/>
                                          </a:rPr>
                                          <m:t>𝑖</m:t>
                                        </m:r>
                                      </m:sub>
                                      <m:sup>
                                        <m:r>
                                          <a:rPr lang="en-US" sz="1800" i="1">
                                            <a:latin typeface="Cambria Math" panose="02040503050406030204" pitchFamily="18" charset="0"/>
                                          </a:rPr>
                                          <m:t>𝑃</m:t>
                                        </m:r>
                                      </m:sup>
                                    </m:sSubSup>
                                  </m:e>
                                </m:d>
                                <m:r>
                                  <a:rPr lang="en-US" sz="1800" i="1">
                                    <a:latin typeface="Cambria Math" panose="02040503050406030204" pitchFamily="18" charset="0"/>
                                  </a:rPr>
                                  <m:t>)</m:t>
                                </m:r>
                              </m:e>
                            </m:groupChr>
                          </m:e>
                          <m:lim>
                            <m:r>
                              <a:rPr lang="en-US" sz="1800" i="1">
                                <a:latin typeface="Cambria Math" panose="02040503050406030204" pitchFamily="18" charset="0"/>
                              </a:rPr>
                              <m:t>𝐴</m:t>
                            </m:r>
                          </m:lim>
                        </m:limLow>
                        <m:limLow>
                          <m:limLowPr>
                            <m:ctrlPr>
                              <a:rPr lang="en-US" sz="1800" i="1">
                                <a:latin typeface="Cambria Math" panose="02040503050406030204" pitchFamily="18" charset="0"/>
                              </a:rPr>
                            </m:ctrlPr>
                          </m:limLowPr>
                          <m:e>
                            <m:groupChr>
                              <m:groupChrPr>
                                <m:chr m:val="⏟"/>
                                <m:ctrlPr>
                                  <a:rPr lang="en-US" sz="1800" i="1">
                                    <a:latin typeface="Cambria Math" panose="02040503050406030204" pitchFamily="18" charset="0"/>
                                  </a:rPr>
                                </m:ctrlPr>
                              </m:groupChrPr>
                              <m:e>
                                <m:r>
                                  <a:rPr lang="en-US" sz="1800" i="1">
                                    <a:latin typeface="Cambria Math" panose="02040503050406030204" pitchFamily="18" charset="0"/>
                                  </a:rPr>
                                  <m:t>𝑃</m:t>
                                </m:r>
                                <m:r>
                                  <a:rPr lang="en-US" sz="1800" i="1">
                                    <a:latin typeface="Cambria Math" panose="02040503050406030204" pitchFamily="18" charset="0"/>
                                  </a:rPr>
                                  <m:t>(</m:t>
                                </m:r>
                                <m:sSubSup>
                                  <m:sSubSupPr>
                                    <m:ctrlPr>
                                      <a:rPr lang="en-US" sz="1800" i="1">
                                        <a:latin typeface="Cambria Math" panose="02040503050406030204" pitchFamily="18" charset="0"/>
                                      </a:rPr>
                                    </m:ctrlPr>
                                  </m:sSubSupPr>
                                  <m:e>
                                    <m:r>
                                      <a:rPr lang="en-US" sz="1800" i="1">
                                        <a:latin typeface="Cambria Math" panose="02040503050406030204" pitchFamily="18" charset="0"/>
                                      </a:rPr>
                                      <m:t>𝑆</m:t>
                                    </m:r>
                                  </m:e>
                                  <m:sub>
                                    <m:r>
                                      <a:rPr lang="en-US" sz="1800" i="1">
                                        <a:latin typeface="Cambria Math" panose="02040503050406030204" pitchFamily="18" charset="0"/>
                                      </a:rPr>
                                      <m:t>𝑖</m:t>
                                    </m:r>
                                  </m:sub>
                                  <m:sup>
                                    <m:r>
                                      <a:rPr lang="en-US" sz="1800" i="1">
                                        <a:latin typeface="Cambria Math" panose="02040503050406030204" pitchFamily="18" charset="0"/>
                                      </a:rPr>
                                      <m:t>𝑆</m:t>
                                    </m:r>
                                  </m:sup>
                                </m:sSubSup>
                                <m:r>
                                  <a:rPr lang="en-US" sz="1800" i="1">
                                    <a:latin typeface="Cambria Math" panose="02040503050406030204" pitchFamily="18" charset="0"/>
                                  </a:rPr>
                                  <m:t>|</m:t>
                                </m:r>
                                <m:sSubSup>
                                  <m:sSubSupPr>
                                    <m:ctrlPr>
                                      <a:rPr lang="en-US" sz="1800" i="1">
                                        <a:latin typeface="Cambria Math" panose="02040503050406030204" pitchFamily="18" charset="0"/>
                                      </a:rPr>
                                    </m:ctrlPr>
                                  </m:sSubSupPr>
                                  <m:e>
                                    <m:r>
                                      <a:rPr lang="en-US" sz="1800" i="1">
                                        <a:latin typeface="Cambria Math" panose="02040503050406030204" pitchFamily="18" charset="0"/>
                                      </a:rPr>
                                      <m:t>𝑆</m:t>
                                    </m:r>
                                  </m:e>
                                  <m:sub>
                                    <m:r>
                                      <a:rPr lang="en-US" sz="1800" i="1">
                                        <a:latin typeface="Cambria Math" panose="02040503050406030204" pitchFamily="18" charset="0"/>
                                      </a:rPr>
                                      <m:t>𝑖</m:t>
                                    </m:r>
                                  </m:sub>
                                  <m:sup>
                                    <m:r>
                                      <a:rPr lang="en-US" sz="1800" i="1">
                                        <a:latin typeface="Cambria Math" panose="02040503050406030204" pitchFamily="18" charset="0"/>
                                      </a:rPr>
                                      <m:t>𝑃</m:t>
                                    </m:r>
                                  </m:sup>
                                </m:sSubSup>
                                <m:r>
                                  <a:rPr lang="en-US" sz="1800" i="1">
                                    <a:latin typeface="Cambria Math" panose="02040503050406030204" pitchFamily="18" charset="0"/>
                                  </a:rPr>
                                  <m:t>)</m:t>
                                </m:r>
                              </m:e>
                            </m:groupChr>
                          </m:e>
                          <m:lim>
                            <m:r>
                              <a:rPr lang="en-US" sz="1800" i="1">
                                <a:latin typeface="Cambria Math" panose="02040503050406030204" pitchFamily="18" charset="0"/>
                              </a:rPr>
                              <m:t>𝐵</m:t>
                            </m:r>
                          </m:lim>
                        </m:limLow>
                        <m:limLow>
                          <m:limLowPr>
                            <m:ctrlPr>
                              <a:rPr lang="en-US" sz="1800" i="1">
                                <a:latin typeface="Cambria Math" panose="02040503050406030204" pitchFamily="18" charset="0"/>
                              </a:rPr>
                            </m:ctrlPr>
                          </m:limLowPr>
                          <m:e>
                            <m:groupChr>
                              <m:groupChrPr>
                                <m:chr m:val="⏟"/>
                                <m:ctrlPr>
                                  <a:rPr lang="en-US" sz="1800" i="1">
                                    <a:latin typeface="Cambria Math" panose="02040503050406030204" pitchFamily="18" charset="0"/>
                                  </a:rPr>
                                </m:ctrlPr>
                              </m:groupChrPr>
                              <m:e>
                                <m:r>
                                  <a:rPr lang="en-US" sz="1800" i="1">
                                    <a:latin typeface="Cambria Math" panose="02040503050406030204" pitchFamily="18" charset="0"/>
                                  </a:rPr>
                                  <m:t>𝑃</m:t>
                                </m:r>
                                <m:d>
                                  <m:dPr>
                                    <m:ctrlPr>
                                      <a:rPr lang="en-US" sz="1800" i="1">
                                        <a:latin typeface="Cambria Math" panose="02040503050406030204" pitchFamily="18" charset="0"/>
                                      </a:rPr>
                                    </m:ctrlPr>
                                  </m:dPr>
                                  <m:e>
                                    <m:sSubSup>
                                      <m:sSubSupPr>
                                        <m:ctrlPr>
                                          <a:rPr lang="en-US" sz="1800" i="1">
                                            <a:latin typeface="Cambria Math" panose="02040503050406030204" pitchFamily="18" charset="0"/>
                                          </a:rPr>
                                        </m:ctrlPr>
                                      </m:sSubSupPr>
                                      <m:e>
                                        <m:r>
                                          <a:rPr lang="en-US" sz="1800" i="1">
                                            <a:latin typeface="Cambria Math" panose="02040503050406030204" pitchFamily="18" charset="0"/>
                                          </a:rPr>
                                          <m:t>𝑆</m:t>
                                        </m:r>
                                      </m:e>
                                      <m:sub>
                                        <m:r>
                                          <a:rPr lang="en-US" sz="1800" i="1">
                                            <a:latin typeface="Cambria Math" panose="02040503050406030204" pitchFamily="18" charset="0"/>
                                          </a:rPr>
                                          <m:t>𝑖</m:t>
                                        </m:r>
                                      </m:sub>
                                      <m:sup>
                                        <m:r>
                                          <a:rPr lang="en-US" sz="1800" i="1">
                                            <a:latin typeface="Cambria Math" panose="02040503050406030204" pitchFamily="18" charset="0"/>
                                          </a:rPr>
                                          <m:t>𝑃</m:t>
                                        </m:r>
                                      </m:sup>
                                    </m:sSubSup>
                                  </m:e>
                                </m:d>
                              </m:e>
                            </m:groupChr>
                          </m:e>
                          <m:lim>
                            <m:r>
                              <a:rPr lang="en-US" sz="1800" i="1">
                                <a:latin typeface="Cambria Math" panose="02040503050406030204" pitchFamily="18" charset="0"/>
                              </a:rPr>
                              <m:t>𝐶</m:t>
                            </m:r>
                          </m:lim>
                        </m:limLow>
                      </m:e>
                    </m:nary>
                  </m:oMath>
                </a14:m>
                <a:endParaRPr lang="en-US" sz="1800" dirty="0"/>
              </a:p>
              <a:p>
                <a:endParaRPr lang="en-US" sz="1800" dirty="0"/>
              </a:p>
              <a:p>
                <a14:m>
                  <m:oMath xmlns:m="http://schemas.openxmlformats.org/officeDocument/2006/math">
                    <m:acc>
                      <m:accPr>
                        <m:chr m:val="̂"/>
                        <m:ctrlPr>
                          <a:rPr lang="en-US" sz="1800" i="1">
                            <a:latin typeface="Cambria Math" panose="02040503050406030204" pitchFamily="18" charset="0"/>
                          </a:rPr>
                        </m:ctrlPr>
                      </m:accPr>
                      <m:e>
                        <m:r>
                          <a:rPr lang="en-US" sz="1800" i="1">
                            <a:latin typeface="Cambria Math" panose="02040503050406030204" pitchFamily="18" charset="0"/>
                          </a:rPr>
                          <m:t>𝜌</m:t>
                        </m:r>
                      </m:e>
                    </m:acc>
                    <m:r>
                      <a:rPr lang="en-US" sz="1800" i="1">
                        <a:latin typeface="Cambria Math" panose="02040503050406030204" pitchFamily="18" charset="0"/>
                      </a:rPr>
                      <m:t>= </m:t>
                    </m:r>
                    <m:nary>
                      <m:naryPr>
                        <m:chr m:val="∑"/>
                        <m:limLoc m:val="undOvr"/>
                        <m:supHide m:val="on"/>
                        <m:ctrlPr>
                          <a:rPr lang="en-US" sz="1800" i="1">
                            <a:latin typeface="Cambria Math" panose="02040503050406030204" pitchFamily="18" charset="0"/>
                          </a:rPr>
                        </m:ctrlPr>
                      </m:naryPr>
                      <m:sub>
                        <m:sSup>
                          <m:sSupPr>
                            <m:ctrlPr>
                              <a:rPr lang="en-US" sz="1800" i="1">
                                <a:latin typeface="Cambria Math" panose="02040503050406030204" pitchFamily="18" charset="0"/>
                              </a:rPr>
                            </m:ctrlPr>
                          </m:sSupPr>
                          <m:e>
                            <m:r>
                              <a:rPr lang="en-US" sz="1800" i="1">
                                <a:latin typeface="Cambria Math" panose="02040503050406030204" pitchFamily="18" charset="0"/>
                              </a:rPr>
                              <m:t>𝑆</m:t>
                            </m:r>
                          </m:e>
                          <m:sup>
                            <m:r>
                              <a:rPr lang="en-US" sz="1800" i="1">
                                <a:latin typeface="Cambria Math" panose="02040503050406030204" pitchFamily="18" charset="0"/>
                              </a:rPr>
                              <m:t>𝑆</m:t>
                            </m:r>
                          </m:sup>
                        </m:sSup>
                      </m:sub>
                      <m:sup/>
                      <m:e>
                        <m:nary>
                          <m:naryPr>
                            <m:chr m:val="∑"/>
                            <m:limLoc m:val="undOvr"/>
                            <m:supHide m:val="on"/>
                            <m:ctrlPr>
                              <a:rPr lang="en-US" sz="1800" i="1">
                                <a:latin typeface="Cambria Math" panose="02040503050406030204" pitchFamily="18" charset="0"/>
                              </a:rPr>
                            </m:ctrlPr>
                          </m:naryPr>
                          <m:sub>
                            <m:sSup>
                              <m:sSupPr>
                                <m:ctrlPr>
                                  <a:rPr lang="en-US" sz="1800" i="1">
                                    <a:latin typeface="Cambria Math" panose="02040503050406030204" pitchFamily="18" charset="0"/>
                                  </a:rPr>
                                </m:ctrlPr>
                              </m:sSupPr>
                              <m:e>
                                <m:r>
                                  <a:rPr lang="en-US" sz="1800" i="1">
                                    <a:latin typeface="Cambria Math" panose="02040503050406030204" pitchFamily="18" charset="0"/>
                                  </a:rPr>
                                  <m:t>𝑆</m:t>
                                </m:r>
                              </m:e>
                              <m:sup>
                                <m:r>
                                  <a:rPr lang="en-US" sz="1800" i="1">
                                    <a:latin typeface="Cambria Math" panose="02040503050406030204" pitchFamily="18" charset="0"/>
                                  </a:rPr>
                                  <m:t>𝑃</m:t>
                                </m:r>
                              </m:sup>
                            </m:sSup>
                          </m:sub>
                          <m:sup/>
                          <m:e>
                            <m:limLow>
                              <m:limLowPr>
                                <m:ctrlPr>
                                  <a:rPr lang="en-US" sz="1800" i="1">
                                    <a:latin typeface="Cambria Math" panose="02040503050406030204" pitchFamily="18" charset="0"/>
                                  </a:rPr>
                                </m:ctrlPr>
                              </m:limLowPr>
                              <m:e>
                                <m:groupChr>
                                  <m:groupChrPr>
                                    <m:chr m:val="⏟"/>
                                    <m:ctrlPr>
                                      <a:rPr lang="en-US" sz="1800" i="1">
                                        <a:latin typeface="Cambria Math" panose="02040503050406030204" pitchFamily="18" charset="0"/>
                                      </a:rPr>
                                    </m:ctrlPr>
                                  </m:groupChrPr>
                                  <m:e>
                                    <m:r>
                                      <a:rPr lang="en-US" sz="1800" i="1">
                                        <a:latin typeface="Cambria Math" panose="02040503050406030204" pitchFamily="18" charset="0"/>
                                      </a:rPr>
                                      <m:t>(</m:t>
                                    </m:r>
                                    <m:sSubSup>
                                      <m:sSubSupPr>
                                        <m:ctrlPr>
                                          <a:rPr lang="en-US" sz="1800" i="1">
                                            <a:latin typeface="Cambria Math" panose="02040503050406030204" pitchFamily="18" charset="0"/>
                                          </a:rPr>
                                        </m:ctrlPr>
                                      </m:sSubSupPr>
                                      <m:e>
                                        <m:r>
                                          <a:rPr lang="en-US" sz="1800" i="1">
                                            <a:latin typeface="Cambria Math" panose="02040503050406030204" pitchFamily="18" charset="0"/>
                                          </a:rPr>
                                          <m:t>𝑆</m:t>
                                        </m:r>
                                      </m:e>
                                      <m:sub>
                                        <m:r>
                                          <a:rPr lang="en-US" sz="1800" i="1">
                                            <a:latin typeface="Cambria Math" panose="02040503050406030204" pitchFamily="18" charset="0"/>
                                          </a:rPr>
                                          <m:t>𝑖</m:t>
                                        </m:r>
                                      </m:sub>
                                      <m:sup>
                                        <m:r>
                                          <a:rPr lang="en-US" sz="1800" i="1">
                                            <a:latin typeface="Cambria Math" panose="02040503050406030204" pitchFamily="18" charset="0"/>
                                          </a:rPr>
                                          <m:t>𝑆</m:t>
                                        </m:r>
                                      </m:sup>
                                    </m:sSubSup>
                                    <m:r>
                                      <a:rPr lang="en-US" sz="1800" i="1">
                                        <a:latin typeface="Cambria Math" panose="02040503050406030204" pitchFamily="18" charset="0"/>
                                      </a:rPr>
                                      <m:t>−</m:t>
                                    </m:r>
                                    <m:r>
                                      <a:rPr lang="en-US" sz="1800" i="1">
                                        <a:latin typeface="Cambria Math" panose="02040503050406030204" pitchFamily="18" charset="0"/>
                                      </a:rPr>
                                      <m:t>𝐸</m:t>
                                    </m:r>
                                    <m:d>
                                      <m:dPr>
                                        <m:ctrlPr>
                                          <a:rPr lang="en-US" sz="1800" i="1">
                                            <a:latin typeface="Cambria Math" panose="02040503050406030204" pitchFamily="18" charset="0"/>
                                          </a:rPr>
                                        </m:ctrlPr>
                                      </m:dPr>
                                      <m:e>
                                        <m:sSubSup>
                                          <m:sSubSupPr>
                                            <m:ctrlPr>
                                              <a:rPr lang="en-US" sz="1800" i="1">
                                                <a:latin typeface="Cambria Math" panose="02040503050406030204" pitchFamily="18" charset="0"/>
                                              </a:rPr>
                                            </m:ctrlPr>
                                          </m:sSubSupPr>
                                          <m:e>
                                            <m:r>
                                              <a:rPr lang="en-US" sz="1800" i="1">
                                                <a:latin typeface="Cambria Math" panose="02040503050406030204" pitchFamily="18" charset="0"/>
                                              </a:rPr>
                                              <m:t>𝑆</m:t>
                                            </m:r>
                                          </m:e>
                                          <m:sub>
                                            <m:r>
                                              <a:rPr lang="en-US" sz="1800" i="1">
                                                <a:latin typeface="Cambria Math" panose="02040503050406030204" pitchFamily="18" charset="0"/>
                                              </a:rPr>
                                              <m:t>𝑖</m:t>
                                            </m:r>
                                          </m:sub>
                                          <m:sup>
                                            <m:r>
                                              <a:rPr lang="en-US" sz="1800" i="1">
                                                <a:latin typeface="Cambria Math" panose="02040503050406030204" pitchFamily="18" charset="0"/>
                                              </a:rPr>
                                              <m:t>𝑆</m:t>
                                            </m:r>
                                          </m:sup>
                                        </m:sSubSup>
                                      </m:e>
                                    </m:d>
                                    <m:r>
                                      <a:rPr lang="en-US" sz="1800" i="1">
                                        <a:latin typeface="Cambria Math" panose="02040503050406030204" pitchFamily="18" charset="0"/>
                                      </a:rPr>
                                      <m:t>)(</m:t>
                                    </m:r>
                                    <m:sSubSup>
                                      <m:sSubSupPr>
                                        <m:ctrlPr>
                                          <a:rPr lang="en-US" sz="1800" i="1">
                                            <a:latin typeface="Cambria Math" panose="02040503050406030204" pitchFamily="18" charset="0"/>
                                          </a:rPr>
                                        </m:ctrlPr>
                                      </m:sSubSupPr>
                                      <m:e>
                                        <m:r>
                                          <a:rPr lang="en-US" sz="1800" i="1">
                                            <a:latin typeface="Cambria Math" panose="02040503050406030204" pitchFamily="18" charset="0"/>
                                          </a:rPr>
                                          <m:t>𝑆</m:t>
                                        </m:r>
                                      </m:e>
                                      <m:sub>
                                        <m:r>
                                          <a:rPr lang="en-US" sz="1800" i="1">
                                            <a:latin typeface="Cambria Math" panose="02040503050406030204" pitchFamily="18" charset="0"/>
                                          </a:rPr>
                                          <m:t>𝑖</m:t>
                                        </m:r>
                                      </m:sub>
                                      <m:sup>
                                        <m:r>
                                          <a:rPr lang="en-US" sz="1800" i="1">
                                            <a:latin typeface="Cambria Math" panose="02040503050406030204" pitchFamily="18" charset="0"/>
                                          </a:rPr>
                                          <m:t>𝑃</m:t>
                                        </m:r>
                                      </m:sup>
                                    </m:sSubSup>
                                    <m:r>
                                      <a:rPr lang="en-US" sz="1800" i="1">
                                        <a:latin typeface="Cambria Math" panose="02040503050406030204" pitchFamily="18" charset="0"/>
                                      </a:rPr>
                                      <m:t>−</m:t>
                                    </m:r>
                                    <m:r>
                                      <a:rPr lang="en-US" sz="1800" i="1">
                                        <a:latin typeface="Cambria Math" panose="02040503050406030204" pitchFamily="18" charset="0"/>
                                      </a:rPr>
                                      <m:t>𝐸</m:t>
                                    </m:r>
                                    <m:d>
                                      <m:dPr>
                                        <m:ctrlPr>
                                          <a:rPr lang="en-US" sz="1800" i="1">
                                            <a:latin typeface="Cambria Math" panose="02040503050406030204" pitchFamily="18" charset="0"/>
                                          </a:rPr>
                                        </m:ctrlPr>
                                      </m:dPr>
                                      <m:e>
                                        <m:sSubSup>
                                          <m:sSubSupPr>
                                            <m:ctrlPr>
                                              <a:rPr lang="en-US" sz="1800" i="1">
                                                <a:latin typeface="Cambria Math" panose="02040503050406030204" pitchFamily="18" charset="0"/>
                                              </a:rPr>
                                            </m:ctrlPr>
                                          </m:sSubSupPr>
                                          <m:e>
                                            <m:r>
                                              <a:rPr lang="en-US" sz="1800" i="1">
                                                <a:latin typeface="Cambria Math" panose="02040503050406030204" pitchFamily="18" charset="0"/>
                                              </a:rPr>
                                              <m:t>𝑆</m:t>
                                            </m:r>
                                          </m:e>
                                          <m:sub>
                                            <m:r>
                                              <a:rPr lang="en-US" sz="1800" i="1">
                                                <a:latin typeface="Cambria Math" panose="02040503050406030204" pitchFamily="18" charset="0"/>
                                              </a:rPr>
                                              <m:t>𝑖</m:t>
                                            </m:r>
                                          </m:sub>
                                          <m:sup>
                                            <m:r>
                                              <a:rPr lang="en-US" sz="1800" i="1">
                                                <a:latin typeface="Cambria Math" panose="02040503050406030204" pitchFamily="18" charset="0"/>
                                              </a:rPr>
                                              <m:t>𝑃</m:t>
                                            </m:r>
                                          </m:sup>
                                        </m:sSubSup>
                                      </m:e>
                                    </m:d>
                                    <m:r>
                                      <a:rPr lang="en-US" sz="1800" i="1">
                                        <a:latin typeface="Cambria Math" panose="02040503050406030204" pitchFamily="18" charset="0"/>
                                      </a:rPr>
                                      <m:t>)</m:t>
                                    </m:r>
                                  </m:e>
                                </m:groupChr>
                              </m:e>
                              <m:lim>
                                <m:r>
                                  <a:rPr lang="en-US" sz="1800" i="1">
                                    <a:latin typeface="Cambria Math" panose="02040503050406030204" pitchFamily="18" charset="0"/>
                                  </a:rPr>
                                  <m:t>𝐴</m:t>
                                </m:r>
                              </m:lim>
                            </m:limLow>
                          </m:e>
                        </m:nary>
                      </m:e>
                    </m:nary>
                    <m:limLow>
                      <m:limLowPr>
                        <m:ctrlPr>
                          <a:rPr lang="en-US" sz="1800" i="1">
                            <a:latin typeface="Cambria Math" panose="02040503050406030204" pitchFamily="18" charset="0"/>
                          </a:rPr>
                        </m:ctrlPr>
                      </m:limLowPr>
                      <m:e>
                        <m:groupChr>
                          <m:groupChrPr>
                            <m:chr m:val="⏟"/>
                            <m:ctrlPr>
                              <a:rPr lang="en-US" sz="1800" i="1">
                                <a:latin typeface="Cambria Math" panose="02040503050406030204" pitchFamily="18" charset="0"/>
                              </a:rPr>
                            </m:ctrlPr>
                          </m:groupChrPr>
                          <m:e>
                            <m:r>
                              <a:rPr lang="en-US" sz="1800" i="1">
                                <a:latin typeface="Cambria Math" panose="02040503050406030204" pitchFamily="18" charset="0"/>
                              </a:rPr>
                              <m:t>𝑃</m:t>
                            </m:r>
                            <m:r>
                              <a:rPr lang="en-US" sz="1800" i="1">
                                <a:latin typeface="Cambria Math" panose="02040503050406030204" pitchFamily="18" charset="0"/>
                              </a:rPr>
                              <m:t>(</m:t>
                            </m:r>
                            <m:sSubSup>
                              <m:sSubSupPr>
                                <m:ctrlPr>
                                  <a:rPr lang="en-US" sz="1800" i="1">
                                    <a:latin typeface="Cambria Math" panose="02040503050406030204" pitchFamily="18" charset="0"/>
                                  </a:rPr>
                                </m:ctrlPr>
                              </m:sSubSupPr>
                              <m:e>
                                <m:r>
                                  <a:rPr lang="en-US" sz="1800" i="1">
                                    <a:latin typeface="Cambria Math" panose="02040503050406030204" pitchFamily="18" charset="0"/>
                                  </a:rPr>
                                  <m:t>𝑆</m:t>
                                </m:r>
                              </m:e>
                              <m:sub>
                                <m:r>
                                  <a:rPr lang="en-US" sz="1800" i="1">
                                    <a:latin typeface="Cambria Math" panose="02040503050406030204" pitchFamily="18" charset="0"/>
                                  </a:rPr>
                                  <m:t>𝑖</m:t>
                                </m:r>
                              </m:sub>
                              <m:sup>
                                <m:r>
                                  <a:rPr lang="en-US" sz="1800" i="1">
                                    <a:latin typeface="Cambria Math" panose="02040503050406030204" pitchFamily="18" charset="0"/>
                                  </a:rPr>
                                  <m:t>𝑆</m:t>
                                </m:r>
                              </m:sup>
                            </m:sSubSup>
                            <m:r>
                              <a:rPr lang="en-US" sz="1800" i="1">
                                <a:latin typeface="Cambria Math" panose="02040503050406030204" pitchFamily="18" charset="0"/>
                              </a:rPr>
                              <m:t>|</m:t>
                            </m:r>
                            <m:sSubSup>
                              <m:sSubSupPr>
                                <m:ctrlPr>
                                  <a:rPr lang="en-US" sz="1800" i="1">
                                    <a:latin typeface="Cambria Math" panose="02040503050406030204" pitchFamily="18" charset="0"/>
                                  </a:rPr>
                                </m:ctrlPr>
                              </m:sSubSupPr>
                              <m:e>
                                <m:r>
                                  <a:rPr lang="en-US" sz="1800" i="1">
                                    <a:latin typeface="Cambria Math" panose="02040503050406030204" pitchFamily="18" charset="0"/>
                                  </a:rPr>
                                  <m:t>𝑆</m:t>
                                </m:r>
                              </m:e>
                              <m:sub>
                                <m:r>
                                  <a:rPr lang="en-US" sz="1800" i="1">
                                    <a:latin typeface="Cambria Math" panose="02040503050406030204" pitchFamily="18" charset="0"/>
                                  </a:rPr>
                                  <m:t>𝑖</m:t>
                                </m:r>
                              </m:sub>
                              <m:sup>
                                <m:r>
                                  <a:rPr lang="en-US" sz="1800" i="1">
                                    <a:latin typeface="Cambria Math" panose="02040503050406030204" pitchFamily="18" charset="0"/>
                                  </a:rPr>
                                  <m:t>𝑃</m:t>
                                </m:r>
                              </m:sup>
                            </m:sSubSup>
                            <m:r>
                              <a:rPr lang="en-US" sz="1800" i="1">
                                <a:latin typeface="Cambria Math" panose="02040503050406030204" pitchFamily="18" charset="0"/>
                              </a:rPr>
                              <m:t>)</m:t>
                            </m:r>
                          </m:e>
                        </m:groupChr>
                      </m:e>
                      <m:lim>
                        <m:r>
                          <a:rPr lang="en-US" sz="1800" i="1">
                            <a:latin typeface="Cambria Math" panose="02040503050406030204" pitchFamily="18" charset="0"/>
                          </a:rPr>
                          <m:t>𝐵</m:t>
                        </m:r>
                      </m:lim>
                    </m:limLow>
                    <m:limLow>
                      <m:limLowPr>
                        <m:ctrlPr>
                          <a:rPr lang="en-US" sz="1800" i="1">
                            <a:latin typeface="Cambria Math" panose="02040503050406030204" pitchFamily="18" charset="0"/>
                          </a:rPr>
                        </m:ctrlPr>
                      </m:limLowPr>
                      <m:e>
                        <m:groupChr>
                          <m:groupChrPr>
                            <m:chr m:val="⏟"/>
                            <m:ctrlPr>
                              <a:rPr lang="en-US" sz="1800" i="1">
                                <a:latin typeface="Cambria Math" panose="02040503050406030204" pitchFamily="18" charset="0"/>
                              </a:rPr>
                            </m:ctrlPr>
                          </m:groupChrPr>
                          <m:e>
                            <m:r>
                              <a:rPr lang="en-US" sz="1800" i="1">
                                <a:latin typeface="Cambria Math" panose="02040503050406030204" pitchFamily="18" charset="0"/>
                              </a:rPr>
                              <m:t>𝑃</m:t>
                            </m:r>
                            <m:r>
                              <a:rPr lang="en-US" sz="1800" i="1">
                                <a:latin typeface="Cambria Math" panose="02040503050406030204" pitchFamily="18" charset="0"/>
                              </a:rPr>
                              <m:t>(</m:t>
                            </m:r>
                            <m:sSubSup>
                              <m:sSubSupPr>
                                <m:ctrlPr>
                                  <a:rPr lang="en-US" sz="1800" i="1">
                                    <a:latin typeface="Cambria Math" panose="02040503050406030204" pitchFamily="18" charset="0"/>
                                  </a:rPr>
                                </m:ctrlPr>
                              </m:sSubSupPr>
                              <m:e>
                                <m:r>
                                  <a:rPr lang="en-US" sz="1800" i="1">
                                    <a:latin typeface="Cambria Math" panose="02040503050406030204" pitchFamily="18" charset="0"/>
                                  </a:rPr>
                                  <m:t>𝑆</m:t>
                                </m:r>
                              </m:e>
                              <m:sub>
                                <m:r>
                                  <a:rPr lang="en-US" sz="1800" i="1">
                                    <a:latin typeface="Cambria Math" panose="02040503050406030204" pitchFamily="18" charset="0"/>
                                  </a:rPr>
                                  <m:t>𝑖</m:t>
                                </m:r>
                              </m:sub>
                              <m:sup>
                                <m:r>
                                  <a:rPr lang="en-US" sz="1800" i="1">
                                    <a:latin typeface="Cambria Math" panose="02040503050406030204" pitchFamily="18" charset="0"/>
                                  </a:rPr>
                                  <m:t>𝑃</m:t>
                                </m:r>
                              </m:sup>
                            </m:sSubSup>
                            <m:r>
                              <a:rPr lang="en-US" sz="1800" i="1">
                                <a:latin typeface="Cambria Math" panose="02040503050406030204" pitchFamily="18" charset="0"/>
                              </a:rPr>
                              <m:t>)</m:t>
                            </m:r>
                          </m:e>
                        </m:groupChr>
                      </m:e>
                      <m:lim>
                        <m:r>
                          <a:rPr lang="en-US" sz="1800" i="1">
                            <a:latin typeface="Cambria Math" panose="02040503050406030204" pitchFamily="18" charset="0"/>
                          </a:rPr>
                          <m:t>𝐶</m:t>
                        </m:r>
                      </m:lim>
                    </m:limLow>
                    <m:r>
                      <a:rPr lang="en-US" sz="1800" i="1">
                        <a:latin typeface="Cambria Math" panose="02040503050406030204" pitchFamily="18" charset="0"/>
                      </a:rPr>
                      <m:t>= </m:t>
                    </m:r>
                    <m:nary>
                      <m:naryPr>
                        <m:chr m:val="∑"/>
                        <m:limLoc m:val="subSup"/>
                        <m:supHide m:val="on"/>
                        <m:ctrlPr>
                          <a:rPr lang="en-US" sz="1800" i="1">
                            <a:latin typeface="Cambria Math" panose="02040503050406030204" pitchFamily="18" charset="0"/>
                          </a:rPr>
                        </m:ctrlPr>
                      </m:naryPr>
                      <m:sub>
                        <m:sSup>
                          <m:sSupPr>
                            <m:ctrlPr>
                              <a:rPr lang="en-US" sz="1800" i="1">
                                <a:latin typeface="Cambria Math" panose="02040503050406030204" pitchFamily="18" charset="0"/>
                              </a:rPr>
                            </m:ctrlPr>
                          </m:sSupPr>
                          <m:e>
                            <m:r>
                              <a:rPr lang="en-US" sz="1800" i="1">
                                <a:latin typeface="Cambria Math" panose="02040503050406030204" pitchFamily="18" charset="0"/>
                              </a:rPr>
                              <m:t>𝑆</m:t>
                            </m:r>
                          </m:e>
                          <m:sup>
                            <m:r>
                              <a:rPr lang="en-US" sz="1800" i="1">
                                <a:latin typeface="Cambria Math" panose="02040503050406030204" pitchFamily="18" charset="0"/>
                              </a:rPr>
                              <m:t>𝑆</m:t>
                            </m:r>
                          </m:sup>
                        </m:sSup>
                      </m:sub>
                      <m:sup/>
                      <m:e>
                        <m:nary>
                          <m:naryPr>
                            <m:chr m:val="∑"/>
                            <m:limLoc m:val="undOvr"/>
                            <m:supHide m:val="on"/>
                            <m:ctrlPr>
                              <a:rPr lang="en-US" sz="1800" i="1">
                                <a:latin typeface="Cambria Math" panose="02040503050406030204" pitchFamily="18" charset="0"/>
                              </a:rPr>
                            </m:ctrlPr>
                          </m:naryPr>
                          <m:sub>
                            <m:sSup>
                              <m:sSupPr>
                                <m:ctrlPr>
                                  <a:rPr lang="en-US" sz="1800" i="1">
                                    <a:latin typeface="Cambria Math" panose="02040503050406030204" pitchFamily="18" charset="0"/>
                                  </a:rPr>
                                </m:ctrlPr>
                              </m:sSupPr>
                              <m:e>
                                <m:r>
                                  <a:rPr lang="en-US" sz="1800" i="1">
                                    <a:latin typeface="Cambria Math" panose="02040503050406030204" pitchFamily="18" charset="0"/>
                                  </a:rPr>
                                  <m:t>𝑆</m:t>
                                </m:r>
                              </m:e>
                              <m:sup>
                                <m:r>
                                  <a:rPr lang="en-US" sz="1800" i="1">
                                    <a:latin typeface="Cambria Math" panose="02040503050406030204" pitchFamily="18" charset="0"/>
                                  </a:rPr>
                                  <m:t>𝑃</m:t>
                                </m:r>
                              </m:sup>
                            </m:sSup>
                          </m:sub>
                          <m:sup/>
                          <m:e>
                            <m:sSub>
                              <m:sSubPr>
                                <m:ctrlPr>
                                  <a:rPr lang="en-US" sz="1800" i="1">
                                    <a:latin typeface="Cambria Math" panose="02040503050406030204" pitchFamily="18" charset="0"/>
                                  </a:rPr>
                                </m:ctrlPr>
                              </m:sSubPr>
                              <m:e>
                                <m:r>
                                  <a:rPr lang="en-US" sz="1800" i="1">
                                    <a:latin typeface="Cambria Math" panose="02040503050406030204" pitchFamily="18" charset="0"/>
                                  </a:rPr>
                                  <m:t>𝑟</m:t>
                                </m:r>
                              </m:e>
                              <m:sub>
                                <m:r>
                                  <a:rPr lang="en-US" sz="1800" i="1">
                                    <a:latin typeface="Cambria Math" panose="02040503050406030204" pitchFamily="18" charset="0"/>
                                  </a:rPr>
                                  <m:t>𝑆</m:t>
                                </m:r>
                                <m:r>
                                  <a:rPr lang="en-US" sz="1800" i="1">
                                    <a:latin typeface="Cambria Math" panose="02040503050406030204" pitchFamily="18" charset="0"/>
                                  </a:rPr>
                                  <m:t>,</m:t>
                                </m:r>
                                <m:r>
                                  <a:rPr lang="en-US" sz="1800" i="1">
                                    <a:latin typeface="Cambria Math" panose="02040503050406030204" pitchFamily="18" charset="0"/>
                                  </a:rPr>
                                  <m:t>𝑃</m:t>
                                </m:r>
                              </m:sub>
                            </m:sSub>
                          </m:e>
                        </m:nary>
                      </m:e>
                    </m:nary>
                  </m:oMath>
                </a14:m>
                <a:endParaRPr lang="en-US" sz="1800" dirty="0"/>
              </a:p>
              <a:p>
                <a:endParaRPr lang="en-US" sz="1800" dirty="0"/>
              </a:p>
              <a:p>
                <a14:m>
                  <m:oMath xmlns:m="http://schemas.openxmlformats.org/officeDocument/2006/math">
                    <m:nary>
                      <m:naryPr>
                        <m:chr m:val="∑"/>
                        <m:limLoc m:val="subSup"/>
                        <m:supHide m:val="on"/>
                        <m:ctrlPr>
                          <a:rPr lang="en-US" sz="1800" i="1">
                            <a:latin typeface="Cambria Math" panose="02040503050406030204" pitchFamily="18" charset="0"/>
                          </a:rPr>
                        </m:ctrlPr>
                      </m:naryPr>
                      <m:sub>
                        <m:r>
                          <a:rPr lang="en-US" sz="1800" i="1">
                            <a:latin typeface="Cambria Math" panose="02040503050406030204" pitchFamily="18" charset="0"/>
                          </a:rPr>
                          <m:t>𝑗</m:t>
                        </m:r>
                        <m:r>
                          <a:rPr lang="en-US" sz="1800" i="1">
                            <a:latin typeface="Cambria Math" panose="02040503050406030204" pitchFamily="18" charset="0"/>
                          </a:rPr>
                          <m:t>&gt;</m:t>
                        </m:r>
                        <m:r>
                          <a:rPr lang="en-US" sz="1800" i="1">
                            <a:latin typeface="Cambria Math" panose="02040503050406030204" pitchFamily="18" charset="0"/>
                          </a:rPr>
                          <m:t>𝑡</m:t>
                        </m:r>
                      </m:sub>
                      <m:sup/>
                      <m:e>
                        <m:r>
                          <a:rPr lang="en-US" sz="1800" i="1">
                            <a:latin typeface="Cambria Math" panose="02040503050406030204" pitchFamily="18" charset="0"/>
                          </a:rPr>
                          <m:t>𝑝𝑟</m:t>
                        </m:r>
                        <m:r>
                          <a:rPr lang="en-US" sz="1800" i="1">
                            <a:latin typeface="Cambria Math" panose="02040503050406030204" pitchFamily="18" charset="0"/>
                          </a:rPr>
                          <m:t>(</m:t>
                        </m:r>
                        <m:sSubSup>
                          <m:sSubSupPr>
                            <m:ctrlPr>
                              <a:rPr lang="en-US" sz="1800" i="1">
                                <a:latin typeface="Cambria Math" panose="02040503050406030204" pitchFamily="18" charset="0"/>
                              </a:rPr>
                            </m:ctrlPr>
                          </m:sSubSupPr>
                          <m:e>
                            <m:r>
                              <a:rPr lang="en-US" sz="1800" i="1">
                                <a:latin typeface="Cambria Math" panose="02040503050406030204" pitchFamily="18" charset="0"/>
                              </a:rPr>
                              <m:t>𝑆</m:t>
                            </m:r>
                          </m:e>
                          <m:sub>
                            <m:r>
                              <a:rPr lang="en-US" sz="1800" i="1">
                                <a:latin typeface="Cambria Math" panose="02040503050406030204" pitchFamily="18" charset="0"/>
                              </a:rPr>
                              <m:t>𝑖</m:t>
                            </m:r>
                          </m:sub>
                          <m:sup>
                            <m:r>
                              <a:rPr lang="en-US" sz="1800" i="1">
                                <a:latin typeface="Cambria Math" panose="02040503050406030204" pitchFamily="18" charset="0"/>
                              </a:rPr>
                              <m:t>𝑆</m:t>
                            </m:r>
                          </m:sup>
                        </m:sSubSup>
                        <m:r>
                          <a:rPr lang="en-US" sz="1800" i="1">
                            <a:latin typeface="Cambria Math" panose="02040503050406030204" pitchFamily="18" charset="0"/>
                          </a:rPr>
                          <m:t>=</m:t>
                        </m:r>
                        <m:r>
                          <a:rPr lang="en-US" sz="1800" i="1">
                            <a:latin typeface="Cambria Math" panose="02040503050406030204" pitchFamily="18" charset="0"/>
                          </a:rPr>
                          <m:t>𝑗</m:t>
                        </m:r>
                        <m:r>
                          <a:rPr lang="en-US" sz="1800" i="1">
                            <a:latin typeface="Cambria Math" panose="02040503050406030204" pitchFamily="18" charset="0"/>
                          </a:rPr>
                          <m:t>|</m:t>
                        </m:r>
                        <m:sSubSup>
                          <m:sSubSupPr>
                            <m:ctrlPr>
                              <a:rPr lang="en-US" sz="1800" i="1">
                                <a:latin typeface="Cambria Math" panose="02040503050406030204" pitchFamily="18" charset="0"/>
                              </a:rPr>
                            </m:ctrlPr>
                          </m:sSubSupPr>
                          <m:e>
                            <m:r>
                              <a:rPr lang="en-US" sz="1800" i="1">
                                <a:latin typeface="Cambria Math" panose="02040503050406030204" pitchFamily="18" charset="0"/>
                              </a:rPr>
                              <m:t>𝑆</m:t>
                            </m:r>
                          </m:e>
                          <m:sub>
                            <m:r>
                              <a:rPr lang="en-US" sz="1800" i="1">
                                <a:latin typeface="Cambria Math" panose="02040503050406030204" pitchFamily="18" charset="0"/>
                              </a:rPr>
                              <m:t>𝑖</m:t>
                            </m:r>
                          </m:sub>
                          <m:sup>
                            <m:r>
                              <a:rPr lang="en-US" sz="1800" i="1">
                                <a:latin typeface="Cambria Math" panose="02040503050406030204" pitchFamily="18" charset="0"/>
                              </a:rPr>
                              <m:t>𝑃</m:t>
                            </m:r>
                          </m:sup>
                        </m:sSubSup>
                        <m:r>
                          <a:rPr lang="en-US" sz="1800" i="1">
                            <a:latin typeface="Cambria Math" panose="02040503050406030204" pitchFamily="18" charset="0"/>
                          </a:rPr>
                          <m:t>=</m:t>
                        </m:r>
                        <m:r>
                          <a:rPr lang="en-US" sz="1800" i="1">
                            <a:latin typeface="Cambria Math" panose="02040503050406030204" pitchFamily="18" charset="0"/>
                          </a:rPr>
                          <m:t>𝑡</m:t>
                        </m:r>
                        <m:r>
                          <a:rPr lang="en-US" sz="1800" i="1">
                            <a:latin typeface="Cambria Math" panose="02040503050406030204" pitchFamily="18" charset="0"/>
                          </a:rPr>
                          <m:t>)</m:t>
                        </m:r>
                      </m:e>
                    </m:nary>
                  </m:oMath>
                </a14:m>
                <a:endParaRPr lang="en-US" sz="1800" dirty="0"/>
              </a:p>
              <a:p>
                <a:endParaRPr lang="en-US" sz="1800" dirty="0"/>
              </a:p>
              <a:p>
                <a14:m>
                  <m:oMath xmlns:m="http://schemas.openxmlformats.org/officeDocument/2006/math">
                    <m:nary>
                      <m:naryPr>
                        <m:chr m:val="∑"/>
                        <m:limLoc m:val="subSup"/>
                        <m:supHide m:val="on"/>
                        <m:ctrlPr>
                          <a:rPr lang="en-US" sz="1800" i="1">
                            <a:latin typeface="Cambria Math" panose="02040503050406030204" pitchFamily="18" charset="0"/>
                          </a:rPr>
                        </m:ctrlPr>
                      </m:naryPr>
                      <m:sub>
                        <m:r>
                          <a:rPr lang="en-US" sz="1800" i="1">
                            <a:latin typeface="Cambria Math" panose="02040503050406030204" pitchFamily="18" charset="0"/>
                          </a:rPr>
                          <m:t>𝑗</m:t>
                        </m:r>
                        <m:r>
                          <a:rPr lang="en-US" sz="1800" i="1">
                            <a:latin typeface="Cambria Math" panose="02040503050406030204" pitchFamily="18" charset="0"/>
                          </a:rPr>
                          <m:t>&lt;</m:t>
                        </m:r>
                        <m:r>
                          <a:rPr lang="en-US" sz="1800" i="1">
                            <a:latin typeface="Cambria Math" panose="02040503050406030204" pitchFamily="18" charset="0"/>
                          </a:rPr>
                          <m:t>𝑡</m:t>
                        </m:r>
                      </m:sub>
                      <m:sup/>
                      <m:e>
                        <m:r>
                          <a:rPr lang="en-US" sz="1800" i="1">
                            <a:latin typeface="Cambria Math" panose="02040503050406030204" pitchFamily="18" charset="0"/>
                          </a:rPr>
                          <m:t>𝑝𝑟</m:t>
                        </m:r>
                        <m:r>
                          <a:rPr lang="en-US" sz="1800" i="1">
                            <a:latin typeface="Cambria Math" panose="02040503050406030204" pitchFamily="18" charset="0"/>
                          </a:rPr>
                          <m:t>(</m:t>
                        </m:r>
                        <m:sSubSup>
                          <m:sSubSupPr>
                            <m:ctrlPr>
                              <a:rPr lang="en-US" sz="1800" i="1">
                                <a:latin typeface="Cambria Math" panose="02040503050406030204" pitchFamily="18" charset="0"/>
                              </a:rPr>
                            </m:ctrlPr>
                          </m:sSubSupPr>
                          <m:e>
                            <m:r>
                              <a:rPr lang="en-US" sz="1800" i="1">
                                <a:latin typeface="Cambria Math" panose="02040503050406030204" pitchFamily="18" charset="0"/>
                              </a:rPr>
                              <m:t>𝑆</m:t>
                            </m:r>
                          </m:e>
                          <m:sub>
                            <m:r>
                              <a:rPr lang="en-US" sz="1800" i="1">
                                <a:latin typeface="Cambria Math" panose="02040503050406030204" pitchFamily="18" charset="0"/>
                              </a:rPr>
                              <m:t>𝑖</m:t>
                            </m:r>
                          </m:sub>
                          <m:sup>
                            <m:r>
                              <a:rPr lang="en-US" sz="1800" i="1">
                                <a:latin typeface="Cambria Math" panose="02040503050406030204" pitchFamily="18" charset="0"/>
                              </a:rPr>
                              <m:t>𝑆</m:t>
                            </m:r>
                          </m:sup>
                        </m:sSubSup>
                        <m:r>
                          <a:rPr lang="en-US" sz="1800" i="1">
                            <a:latin typeface="Cambria Math" panose="02040503050406030204" pitchFamily="18" charset="0"/>
                          </a:rPr>
                          <m:t>=</m:t>
                        </m:r>
                        <m:r>
                          <a:rPr lang="en-US" sz="1800" i="1">
                            <a:latin typeface="Cambria Math" panose="02040503050406030204" pitchFamily="18" charset="0"/>
                          </a:rPr>
                          <m:t>𝑗</m:t>
                        </m:r>
                        <m:r>
                          <a:rPr lang="en-US" sz="1800" i="1">
                            <a:latin typeface="Cambria Math" panose="02040503050406030204" pitchFamily="18" charset="0"/>
                          </a:rPr>
                          <m:t>|</m:t>
                        </m:r>
                        <m:sSubSup>
                          <m:sSubSupPr>
                            <m:ctrlPr>
                              <a:rPr lang="en-US" sz="1800" i="1">
                                <a:latin typeface="Cambria Math" panose="02040503050406030204" pitchFamily="18" charset="0"/>
                              </a:rPr>
                            </m:ctrlPr>
                          </m:sSubSupPr>
                          <m:e>
                            <m:r>
                              <a:rPr lang="en-US" sz="1800" i="1">
                                <a:latin typeface="Cambria Math" panose="02040503050406030204" pitchFamily="18" charset="0"/>
                              </a:rPr>
                              <m:t>𝑆</m:t>
                            </m:r>
                          </m:e>
                          <m:sub>
                            <m:r>
                              <a:rPr lang="en-US" sz="1800" i="1">
                                <a:latin typeface="Cambria Math" panose="02040503050406030204" pitchFamily="18" charset="0"/>
                              </a:rPr>
                              <m:t>𝑖</m:t>
                            </m:r>
                          </m:sub>
                          <m:sup>
                            <m:r>
                              <a:rPr lang="en-US" sz="1800" i="1">
                                <a:latin typeface="Cambria Math" panose="02040503050406030204" pitchFamily="18" charset="0"/>
                              </a:rPr>
                              <m:t>𝑃</m:t>
                            </m:r>
                          </m:sup>
                        </m:sSubSup>
                        <m:r>
                          <a:rPr lang="en-US" sz="1800" i="1">
                            <a:latin typeface="Cambria Math" panose="02040503050406030204" pitchFamily="18" charset="0"/>
                          </a:rPr>
                          <m:t>=</m:t>
                        </m:r>
                        <m:r>
                          <a:rPr lang="en-US" sz="1800" i="1">
                            <a:latin typeface="Cambria Math" panose="02040503050406030204" pitchFamily="18" charset="0"/>
                          </a:rPr>
                          <m:t>𝑡</m:t>
                        </m:r>
                        <m:r>
                          <a:rPr lang="en-US" sz="1800" i="1">
                            <a:latin typeface="Cambria Math" panose="02040503050406030204" pitchFamily="18" charset="0"/>
                          </a:rPr>
                          <m:t>)</m:t>
                        </m:r>
                      </m:e>
                    </m:nary>
                  </m:oMath>
                </a14:m>
                <a:endParaRPr lang="en-US" altLang="en-US" sz="1800" dirty="0"/>
              </a:p>
              <a:p>
                <a:pPr lvl="1">
                  <a:defRPr/>
                </a:pPr>
                <a:endParaRPr lang="en-US" altLang="en-US" sz="1800" dirty="0"/>
              </a:p>
              <a:p>
                <a:pPr lvl="1">
                  <a:defRPr/>
                </a:pPr>
                <a:endParaRPr lang="en-US" altLang="en-US" sz="1800" dirty="0"/>
              </a:p>
            </p:txBody>
          </p:sp>
        </mc:Choice>
        <mc:Fallback>
          <p:sp>
            <p:nvSpPr>
              <p:cNvPr id="4" name="Content Placeholder 2"/>
              <p:cNvSpPr>
                <a:spLocks noGrp="1" noRot="1" noChangeAspect="1" noMove="1" noResize="1" noEditPoints="1" noAdjustHandles="1" noChangeArrowheads="1" noChangeShapeType="1" noTextEdit="1"/>
              </p:cNvSpPr>
              <p:nvPr>
                <p:ph idx="1"/>
              </p:nvPr>
            </p:nvSpPr>
            <p:spPr>
              <a:xfrm>
                <a:off x="899592" y="1067836"/>
                <a:ext cx="8640763" cy="5040337"/>
              </a:xfrm>
              <a:blipFill>
                <a:blip r:embed="rId4"/>
                <a:stretch>
                  <a:fillRect l="-1129" b="-3265"/>
                </a:stretch>
              </a:blipFill>
            </p:spPr>
            <p:txBody>
              <a:bodyPr/>
              <a:lstStyle/>
              <a:p>
                <a:r>
                  <a:rPr lang="en-PK">
                    <a:noFill/>
                  </a:rPr>
                  <a:t> </a:t>
                </a:r>
              </a:p>
            </p:txBody>
          </p:sp>
        </mc:Fallback>
      </mc:AlternateContent>
      <p:sp>
        <p:nvSpPr>
          <p:cNvPr id="49157" name="Footer Placeholder 1"/>
          <p:cNvSpPr>
            <a:spLocks noGrp="1"/>
          </p:cNvSpPr>
          <p:nvPr>
            <p:ph type="ftr" sz="quarter" idx="11"/>
          </p:nvPr>
        </p:nvSpPr>
        <p:spPr bwMode="auto">
          <a:xfrm>
            <a:off x="2699792" y="6492875"/>
            <a:ext cx="332000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r>
              <a:rPr lang="en-GB" altLang="en-US" b="1" dirty="0">
                <a:solidFill>
                  <a:srgbClr val="898989"/>
                </a:solidFill>
              </a:rPr>
              <a:t>SYED HASSAN RAZA</a:t>
            </a:r>
            <a:endParaRPr lang="en-US" altLang="en-US" b="1" dirty="0">
              <a:solidFill>
                <a:srgbClr val="898989"/>
              </a:solidFill>
            </a:endParaRPr>
          </a:p>
        </p:txBody>
      </p:sp>
      <p:sp>
        <p:nvSpPr>
          <p:cNvPr id="2" name="Slide Number Placeholder 1"/>
          <p:cNvSpPr>
            <a:spLocks noGrp="1"/>
          </p:cNvSpPr>
          <p:nvPr>
            <p:ph type="sldNum" sz="quarter" idx="12"/>
          </p:nvPr>
        </p:nvSpPr>
        <p:spPr/>
        <p:txBody>
          <a:bodyPr/>
          <a:lstStyle/>
          <a:p>
            <a:pPr>
              <a:defRPr/>
            </a:pPr>
            <a:fld id="{E29AB693-2D1D-4B86-87C8-16C2166548DE}" type="slidenum">
              <a:rPr lang="en-US" altLang="en-US" smtClean="0"/>
              <a:pPr>
                <a:defRPr/>
              </a:pPr>
              <a:t>6</a:t>
            </a:fld>
            <a:endParaRPr lang="en-US" altLang="en-US"/>
          </a:p>
        </p:txBody>
      </p:sp>
    </p:spTree>
    <p:extLst>
      <p:ext uri="{BB962C8B-B14F-4D97-AF65-F5344CB8AC3E}">
        <p14:creationId xmlns:p14="http://schemas.microsoft.com/office/powerpoint/2010/main" val="2214902177"/>
      </p:ext>
    </p:extLst>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9155" name="Title 1"/>
          <p:cNvSpPr>
            <a:spLocks noGrp="1"/>
          </p:cNvSpPr>
          <p:nvPr>
            <p:ph type="title"/>
          </p:nvPr>
        </p:nvSpPr>
        <p:spPr>
          <a:xfrm>
            <a:off x="1043608" y="54921"/>
            <a:ext cx="7704667" cy="839145"/>
          </a:xfrm>
        </p:spPr>
        <p:txBody>
          <a:bodyPr/>
          <a:lstStyle/>
          <a:p>
            <a:r>
              <a:rPr lang="en-US" altLang="en-US" sz="3600" b="1" dirty="0">
                <a:solidFill>
                  <a:srgbClr val="99235E"/>
                </a:solidFill>
                <a:cs typeface="Times New Roman" panose="02020603050405020304" pitchFamily="18" charset="0"/>
              </a:rPr>
              <a:t>Summary Statistics</a:t>
            </a:r>
            <a:endParaRPr lang="en-US" altLang="en-US" sz="3600" dirty="0"/>
          </a:p>
        </p:txBody>
      </p:sp>
      <p:sp>
        <p:nvSpPr>
          <p:cNvPr id="4" name="Content Placeholder 2"/>
          <p:cNvSpPr>
            <a:spLocks noGrp="1"/>
          </p:cNvSpPr>
          <p:nvPr>
            <p:ph idx="1"/>
          </p:nvPr>
        </p:nvSpPr>
        <p:spPr>
          <a:xfrm>
            <a:off x="323850" y="1196975"/>
            <a:ext cx="8640763" cy="4608289"/>
          </a:xfrm>
        </p:spPr>
        <p:txBody>
          <a:bodyPr>
            <a:noAutofit/>
          </a:bodyPr>
          <a:lstStyle/>
          <a:p>
            <a:pPr marL="457200" lvl="1" indent="0">
              <a:buNone/>
              <a:defRPr/>
            </a:pPr>
            <a:r>
              <a:rPr lang="en-US" b="1" dirty="0"/>
              <a:t>Descriptive statistics nation wide</a:t>
            </a:r>
          </a:p>
          <a:p>
            <a:pPr marL="457200" lvl="1" indent="0">
              <a:buNone/>
              <a:defRPr/>
            </a:pPr>
            <a:endParaRPr lang="en-US" altLang="en-US" dirty="0"/>
          </a:p>
        </p:txBody>
      </p:sp>
      <p:sp>
        <p:nvSpPr>
          <p:cNvPr id="49157" name="Footer Placeholder 1"/>
          <p:cNvSpPr>
            <a:spLocks noGrp="1"/>
          </p:cNvSpPr>
          <p:nvPr>
            <p:ph type="ftr" sz="quarter" idx="11"/>
          </p:nvPr>
        </p:nvSpPr>
        <p:spPr bwMode="auto">
          <a:xfrm>
            <a:off x="2699792" y="6492875"/>
            <a:ext cx="332000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r>
              <a:rPr lang="en-GB" altLang="en-US" b="1" dirty="0">
                <a:solidFill>
                  <a:srgbClr val="898989"/>
                </a:solidFill>
              </a:rPr>
              <a:t>SYED HASSAN RAZA</a:t>
            </a:r>
            <a:endParaRPr lang="en-US" altLang="en-US" b="1" dirty="0">
              <a:solidFill>
                <a:srgbClr val="898989"/>
              </a:solidFill>
            </a:endParaRPr>
          </a:p>
        </p:txBody>
      </p:sp>
      <p:sp>
        <p:nvSpPr>
          <p:cNvPr id="2" name="Slide Number Placeholder 1"/>
          <p:cNvSpPr>
            <a:spLocks noGrp="1"/>
          </p:cNvSpPr>
          <p:nvPr>
            <p:ph type="sldNum" sz="quarter" idx="12"/>
          </p:nvPr>
        </p:nvSpPr>
        <p:spPr/>
        <p:txBody>
          <a:bodyPr/>
          <a:lstStyle/>
          <a:p>
            <a:pPr>
              <a:defRPr/>
            </a:pPr>
            <a:fld id="{E29AB693-2D1D-4B86-87C8-16C2166548DE}" type="slidenum">
              <a:rPr lang="en-US" altLang="en-US" smtClean="0"/>
              <a:pPr>
                <a:defRPr/>
              </a:pPr>
              <a:t>7</a:t>
            </a:fld>
            <a:endParaRPr lang="en-US" altLang="en-US"/>
          </a:p>
        </p:txBody>
      </p:sp>
      <p:graphicFrame>
        <p:nvGraphicFramePr>
          <p:cNvPr id="9" name="Table 8"/>
          <p:cNvGraphicFramePr>
            <a:graphicFrameLocks noGrp="1"/>
          </p:cNvGraphicFramePr>
          <p:nvPr>
            <p:extLst>
              <p:ext uri="{D42A27DB-BD31-4B8C-83A1-F6EECF244321}">
                <p14:modId xmlns:p14="http://schemas.microsoft.com/office/powerpoint/2010/main" val="1875802051"/>
              </p:ext>
            </p:extLst>
          </p:nvPr>
        </p:nvGraphicFramePr>
        <p:xfrm>
          <a:off x="1078703" y="764703"/>
          <a:ext cx="7560840" cy="5040561"/>
        </p:xfrm>
        <a:graphic>
          <a:graphicData uri="http://schemas.openxmlformats.org/drawingml/2006/table">
            <a:tbl>
              <a:tblPr firstRow="1" firstCol="1" bandRow="1">
                <a:tableStyleId>{93296810-A885-4BE3-A3E7-6D5BEEA58F35}</a:tableStyleId>
              </a:tblPr>
              <a:tblGrid>
                <a:gridCol w="2519740">
                  <a:extLst>
                    <a:ext uri="{9D8B030D-6E8A-4147-A177-3AD203B41FA5}">
                      <a16:colId xmlns:a16="http://schemas.microsoft.com/office/drawing/2014/main" val="20000"/>
                    </a:ext>
                  </a:extLst>
                </a:gridCol>
                <a:gridCol w="2520550">
                  <a:extLst>
                    <a:ext uri="{9D8B030D-6E8A-4147-A177-3AD203B41FA5}">
                      <a16:colId xmlns:a16="http://schemas.microsoft.com/office/drawing/2014/main" val="20001"/>
                    </a:ext>
                  </a:extLst>
                </a:gridCol>
                <a:gridCol w="2520550">
                  <a:extLst>
                    <a:ext uri="{9D8B030D-6E8A-4147-A177-3AD203B41FA5}">
                      <a16:colId xmlns:a16="http://schemas.microsoft.com/office/drawing/2014/main" val="20002"/>
                    </a:ext>
                  </a:extLst>
                </a:gridCol>
              </a:tblGrid>
              <a:tr h="375381">
                <a:tc>
                  <a:txBody>
                    <a:bodyPr/>
                    <a:lstStyle/>
                    <a:p>
                      <a:pPr marL="0" marR="0">
                        <a:lnSpc>
                          <a:spcPct val="107000"/>
                        </a:lnSpc>
                        <a:spcBef>
                          <a:spcPts val="0"/>
                        </a:spcBef>
                        <a:spcAft>
                          <a:spcPts val="800"/>
                        </a:spcAft>
                      </a:pPr>
                      <a:r>
                        <a:rPr lang="en-US" sz="1200" dirty="0">
                          <a:effectLst/>
                        </a:rPr>
                        <a:t>Cohorts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200" dirty="0">
                          <a:effectLst/>
                        </a:rPr>
                        <a:t>Father’s Years of Schooling</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200">
                          <a:effectLst/>
                        </a:rPr>
                        <a:t>Son’s Years of Schooling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0"/>
                  </a:ext>
                </a:extLst>
              </a:tr>
              <a:tr h="375381">
                <a:tc>
                  <a:txBody>
                    <a:bodyPr/>
                    <a:lstStyle/>
                    <a:p>
                      <a:pPr marL="0" marR="0">
                        <a:lnSpc>
                          <a:spcPct val="107000"/>
                        </a:lnSpc>
                        <a:spcBef>
                          <a:spcPts val="0"/>
                        </a:spcBef>
                        <a:spcAft>
                          <a:spcPts val="800"/>
                        </a:spcAft>
                      </a:pPr>
                      <a:r>
                        <a:rPr lang="en-US" sz="1200" dirty="0">
                          <a:effectLst/>
                        </a:rPr>
                        <a:t>1941-1945</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200">
                          <a:effectLst/>
                        </a:rPr>
                        <a:t>5.48</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200">
                          <a:effectLst/>
                        </a:rPr>
                        <a:t>7.17</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1"/>
                  </a:ext>
                </a:extLst>
              </a:tr>
              <a:tr h="375381">
                <a:tc>
                  <a:txBody>
                    <a:bodyPr/>
                    <a:lstStyle/>
                    <a:p>
                      <a:pPr marL="0" marR="0">
                        <a:lnSpc>
                          <a:spcPct val="107000"/>
                        </a:lnSpc>
                        <a:spcBef>
                          <a:spcPts val="0"/>
                        </a:spcBef>
                        <a:spcAft>
                          <a:spcPts val="800"/>
                        </a:spcAft>
                      </a:pPr>
                      <a:r>
                        <a:rPr lang="en-US" sz="1200" dirty="0">
                          <a:effectLst/>
                        </a:rPr>
                        <a:t>1946-1950</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200">
                          <a:effectLst/>
                        </a:rPr>
                        <a:t>6.06</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200">
                          <a:effectLst/>
                        </a:rPr>
                        <a:t>7.70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2"/>
                  </a:ext>
                </a:extLst>
              </a:tr>
              <a:tr h="375381">
                <a:tc>
                  <a:txBody>
                    <a:bodyPr/>
                    <a:lstStyle/>
                    <a:p>
                      <a:pPr marL="0" marR="0">
                        <a:lnSpc>
                          <a:spcPct val="107000"/>
                        </a:lnSpc>
                        <a:spcBef>
                          <a:spcPts val="0"/>
                        </a:spcBef>
                        <a:spcAft>
                          <a:spcPts val="800"/>
                        </a:spcAft>
                      </a:pPr>
                      <a:r>
                        <a:rPr lang="en-US" sz="1200" dirty="0">
                          <a:effectLst/>
                        </a:rPr>
                        <a:t>1951-1955</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200">
                          <a:effectLst/>
                        </a:rPr>
                        <a:t>6.39</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200">
                          <a:effectLst/>
                        </a:rPr>
                        <a:t>8.03</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3"/>
                  </a:ext>
                </a:extLst>
              </a:tr>
              <a:tr h="375381">
                <a:tc>
                  <a:txBody>
                    <a:bodyPr/>
                    <a:lstStyle/>
                    <a:p>
                      <a:pPr marL="0" marR="0">
                        <a:lnSpc>
                          <a:spcPct val="107000"/>
                        </a:lnSpc>
                        <a:spcBef>
                          <a:spcPts val="0"/>
                        </a:spcBef>
                        <a:spcAft>
                          <a:spcPts val="800"/>
                        </a:spcAft>
                      </a:pPr>
                      <a:r>
                        <a:rPr lang="en-US" sz="1200" dirty="0">
                          <a:effectLst/>
                        </a:rPr>
                        <a:t>1956-1960</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200">
                          <a:effectLst/>
                        </a:rPr>
                        <a:t>6.52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200">
                          <a:effectLst/>
                        </a:rPr>
                        <a:t>8.10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4"/>
                  </a:ext>
                </a:extLst>
              </a:tr>
              <a:tr h="375381">
                <a:tc>
                  <a:txBody>
                    <a:bodyPr/>
                    <a:lstStyle/>
                    <a:p>
                      <a:pPr marL="0" marR="0">
                        <a:lnSpc>
                          <a:spcPct val="107000"/>
                        </a:lnSpc>
                        <a:spcBef>
                          <a:spcPts val="0"/>
                        </a:spcBef>
                        <a:spcAft>
                          <a:spcPts val="800"/>
                        </a:spcAft>
                      </a:pPr>
                      <a:r>
                        <a:rPr lang="en-US" sz="1200">
                          <a:effectLst/>
                        </a:rPr>
                        <a:t>1961-1965</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200">
                          <a:effectLst/>
                        </a:rPr>
                        <a:t>6.76</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200">
                          <a:effectLst/>
                        </a:rPr>
                        <a:t>8.72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5"/>
                  </a:ext>
                </a:extLst>
              </a:tr>
              <a:tr h="375381">
                <a:tc>
                  <a:txBody>
                    <a:bodyPr/>
                    <a:lstStyle/>
                    <a:p>
                      <a:pPr marL="0" marR="0">
                        <a:lnSpc>
                          <a:spcPct val="107000"/>
                        </a:lnSpc>
                        <a:spcBef>
                          <a:spcPts val="0"/>
                        </a:spcBef>
                        <a:spcAft>
                          <a:spcPts val="800"/>
                        </a:spcAft>
                      </a:pPr>
                      <a:r>
                        <a:rPr lang="en-US" sz="1200" dirty="0">
                          <a:effectLst/>
                        </a:rPr>
                        <a:t>1966-1970</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200">
                          <a:effectLst/>
                        </a:rPr>
                        <a:t>6.96</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200" dirty="0">
                          <a:effectLst/>
                        </a:rPr>
                        <a:t>9.44</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6"/>
                  </a:ext>
                </a:extLst>
              </a:tr>
              <a:tr h="375381">
                <a:tc>
                  <a:txBody>
                    <a:bodyPr/>
                    <a:lstStyle/>
                    <a:p>
                      <a:pPr marL="0" marR="0">
                        <a:lnSpc>
                          <a:spcPct val="107000"/>
                        </a:lnSpc>
                        <a:spcBef>
                          <a:spcPts val="0"/>
                        </a:spcBef>
                        <a:spcAft>
                          <a:spcPts val="800"/>
                        </a:spcAft>
                      </a:pPr>
                      <a:r>
                        <a:rPr lang="en-US" sz="1200">
                          <a:effectLst/>
                        </a:rPr>
                        <a:t>1971-1975</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200">
                          <a:effectLst/>
                        </a:rPr>
                        <a:t>7.26</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200">
                          <a:effectLst/>
                        </a:rPr>
                        <a:t>9.71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7"/>
                  </a:ext>
                </a:extLst>
              </a:tr>
              <a:tr h="375381">
                <a:tc>
                  <a:txBody>
                    <a:bodyPr/>
                    <a:lstStyle/>
                    <a:p>
                      <a:pPr marL="0" marR="0">
                        <a:lnSpc>
                          <a:spcPct val="107000"/>
                        </a:lnSpc>
                        <a:spcBef>
                          <a:spcPts val="0"/>
                        </a:spcBef>
                        <a:spcAft>
                          <a:spcPts val="800"/>
                        </a:spcAft>
                      </a:pPr>
                      <a:r>
                        <a:rPr lang="en-US" sz="1200">
                          <a:effectLst/>
                        </a:rPr>
                        <a:t>1976-1980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200">
                          <a:effectLst/>
                        </a:rPr>
                        <a:t>7.52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200">
                          <a:effectLst/>
                        </a:rPr>
                        <a:t>10.34</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8"/>
                  </a:ext>
                </a:extLst>
              </a:tr>
              <a:tr h="375381">
                <a:tc>
                  <a:txBody>
                    <a:bodyPr/>
                    <a:lstStyle/>
                    <a:p>
                      <a:pPr marL="0" marR="0">
                        <a:lnSpc>
                          <a:spcPct val="107000"/>
                        </a:lnSpc>
                        <a:spcBef>
                          <a:spcPts val="0"/>
                        </a:spcBef>
                        <a:spcAft>
                          <a:spcPts val="800"/>
                        </a:spcAft>
                      </a:pPr>
                      <a:r>
                        <a:rPr lang="en-US" sz="1200">
                          <a:effectLst/>
                        </a:rPr>
                        <a:t>1981-1985</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200" dirty="0">
                          <a:effectLst/>
                        </a:rPr>
                        <a:t>7.55</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200">
                          <a:effectLst/>
                        </a:rPr>
                        <a:t>10.58</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9"/>
                  </a:ext>
                </a:extLst>
              </a:tr>
              <a:tr h="375381">
                <a:tc>
                  <a:txBody>
                    <a:bodyPr/>
                    <a:lstStyle/>
                    <a:p>
                      <a:pPr marL="0" marR="0">
                        <a:lnSpc>
                          <a:spcPct val="107000"/>
                        </a:lnSpc>
                        <a:spcBef>
                          <a:spcPts val="0"/>
                        </a:spcBef>
                        <a:spcAft>
                          <a:spcPts val="800"/>
                        </a:spcAft>
                      </a:pPr>
                      <a:r>
                        <a:rPr lang="en-US" sz="1200">
                          <a:effectLst/>
                        </a:rPr>
                        <a:t>1986-1990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200">
                          <a:effectLst/>
                        </a:rPr>
                        <a:t>7.57</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200">
                          <a:effectLst/>
                        </a:rPr>
                        <a:t>10.70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10"/>
                  </a:ext>
                </a:extLst>
              </a:tr>
              <a:tr h="91137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lt1"/>
                          </a:solidFill>
                          <a:effectLst/>
                        </a:rPr>
                        <a:t>Source: Author’s calculation from IFLS (Notes: We calculated cohort wise average years of schooling for both fathers’ and sons’      distribution by using all five wave of Indonesian Family Life Survey)</a:t>
                      </a:r>
                      <a:endParaRPr lang="en-US" sz="1200" b="1" kern="1200" dirty="0">
                        <a:solidFill>
                          <a:schemeClr val="lt1"/>
                        </a:solidFill>
                        <a:effectLst/>
                        <a:latin typeface="+mn-lt"/>
                        <a:ea typeface="+mn-ea"/>
                        <a:cs typeface="+mn-cs"/>
                      </a:endParaRPr>
                    </a:p>
                  </a:txBody>
                  <a:tcPr marL="68580" marR="68580" marT="0" marB="0"/>
                </a:tc>
                <a:tc hMerge="1">
                  <a:txBody>
                    <a:bodyPr/>
                    <a:lstStyle/>
                    <a:p>
                      <a:pPr marL="0" marR="0">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pPr marL="0" marR="0">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337229174"/>
      </p:ext>
    </p:extLst>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9155" name="Title 1"/>
          <p:cNvSpPr>
            <a:spLocks noGrp="1"/>
          </p:cNvSpPr>
          <p:nvPr>
            <p:ph type="title"/>
          </p:nvPr>
        </p:nvSpPr>
        <p:spPr>
          <a:xfrm>
            <a:off x="973820" y="35070"/>
            <a:ext cx="7704667" cy="729634"/>
          </a:xfrm>
        </p:spPr>
        <p:txBody>
          <a:bodyPr/>
          <a:lstStyle/>
          <a:p>
            <a:r>
              <a:rPr lang="en-US" altLang="en-US" sz="3600" b="1" dirty="0">
                <a:solidFill>
                  <a:srgbClr val="99235E"/>
                </a:solidFill>
                <a:cs typeface="Times New Roman" panose="02020603050405020304" pitchFamily="18" charset="0"/>
              </a:rPr>
              <a:t>Summary Statistics</a:t>
            </a:r>
            <a:endParaRPr lang="en-US" altLang="en-US" sz="3600" dirty="0"/>
          </a:p>
        </p:txBody>
      </p:sp>
      <p:sp>
        <p:nvSpPr>
          <p:cNvPr id="4" name="Content Placeholder 2"/>
          <p:cNvSpPr>
            <a:spLocks noGrp="1"/>
          </p:cNvSpPr>
          <p:nvPr>
            <p:ph idx="1"/>
          </p:nvPr>
        </p:nvSpPr>
        <p:spPr>
          <a:xfrm>
            <a:off x="323850" y="1196975"/>
            <a:ext cx="8640763" cy="4608289"/>
          </a:xfrm>
        </p:spPr>
        <p:txBody>
          <a:bodyPr>
            <a:noAutofit/>
          </a:bodyPr>
          <a:lstStyle/>
          <a:p>
            <a:pPr marL="457200" lvl="1" indent="0">
              <a:buNone/>
              <a:defRPr/>
            </a:pPr>
            <a:endParaRPr lang="en-US" altLang="en-US" dirty="0"/>
          </a:p>
        </p:txBody>
      </p:sp>
      <p:sp>
        <p:nvSpPr>
          <p:cNvPr id="49157" name="Footer Placeholder 1"/>
          <p:cNvSpPr>
            <a:spLocks noGrp="1"/>
          </p:cNvSpPr>
          <p:nvPr>
            <p:ph type="ftr" sz="quarter" idx="11"/>
          </p:nvPr>
        </p:nvSpPr>
        <p:spPr bwMode="auto">
          <a:xfrm>
            <a:off x="2699792" y="6457805"/>
            <a:ext cx="332000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r>
              <a:rPr lang="en-GB" altLang="en-US" b="1" dirty="0">
                <a:solidFill>
                  <a:srgbClr val="898989"/>
                </a:solidFill>
              </a:rPr>
              <a:t>SYED HASSAN RAZA</a:t>
            </a:r>
            <a:endParaRPr lang="en-US" altLang="en-US" b="1" dirty="0">
              <a:solidFill>
                <a:srgbClr val="898989"/>
              </a:solidFill>
            </a:endParaRPr>
          </a:p>
        </p:txBody>
      </p:sp>
      <p:sp>
        <p:nvSpPr>
          <p:cNvPr id="2" name="Slide Number Placeholder 1"/>
          <p:cNvSpPr>
            <a:spLocks noGrp="1"/>
          </p:cNvSpPr>
          <p:nvPr>
            <p:ph type="sldNum" sz="quarter" idx="12"/>
          </p:nvPr>
        </p:nvSpPr>
        <p:spPr/>
        <p:txBody>
          <a:bodyPr/>
          <a:lstStyle/>
          <a:p>
            <a:pPr>
              <a:defRPr/>
            </a:pPr>
            <a:fld id="{E29AB693-2D1D-4B86-87C8-16C2166548DE}" type="slidenum">
              <a:rPr lang="en-US" altLang="en-US" smtClean="0"/>
              <a:pPr>
                <a:defRPr/>
              </a:pPr>
              <a:t>8</a:t>
            </a:fld>
            <a:endParaRPr lang="en-US" altLang="en-US"/>
          </a:p>
        </p:txBody>
      </p:sp>
      <p:graphicFrame>
        <p:nvGraphicFramePr>
          <p:cNvPr id="3" name="Table 2"/>
          <p:cNvGraphicFramePr>
            <a:graphicFrameLocks noGrp="1"/>
          </p:cNvGraphicFramePr>
          <p:nvPr>
            <p:extLst>
              <p:ext uri="{D42A27DB-BD31-4B8C-83A1-F6EECF244321}">
                <p14:modId xmlns:p14="http://schemas.microsoft.com/office/powerpoint/2010/main" val="475755863"/>
              </p:ext>
            </p:extLst>
          </p:nvPr>
        </p:nvGraphicFramePr>
        <p:xfrm>
          <a:off x="1151620" y="728390"/>
          <a:ext cx="6840760" cy="5401219"/>
        </p:xfrm>
        <a:graphic>
          <a:graphicData uri="http://schemas.openxmlformats.org/drawingml/2006/table">
            <a:tbl>
              <a:tblPr firstRow="1" firstCol="1" bandRow="1">
                <a:tableStyleId>{93296810-A885-4BE3-A3E7-6D5BEEA58F35}</a:tableStyleId>
              </a:tblPr>
              <a:tblGrid>
                <a:gridCol w="1800994">
                  <a:extLst>
                    <a:ext uri="{9D8B030D-6E8A-4147-A177-3AD203B41FA5}">
                      <a16:colId xmlns:a16="http://schemas.microsoft.com/office/drawing/2014/main" val="20000"/>
                    </a:ext>
                  </a:extLst>
                </a:gridCol>
                <a:gridCol w="1679683">
                  <a:extLst>
                    <a:ext uri="{9D8B030D-6E8A-4147-A177-3AD203B41FA5}">
                      <a16:colId xmlns:a16="http://schemas.microsoft.com/office/drawing/2014/main" val="20001"/>
                    </a:ext>
                  </a:extLst>
                </a:gridCol>
                <a:gridCol w="1679683">
                  <a:extLst>
                    <a:ext uri="{9D8B030D-6E8A-4147-A177-3AD203B41FA5}">
                      <a16:colId xmlns:a16="http://schemas.microsoft.com/office/drawing/2014/main" val="20002"/>
                    </a:ext>
                  </a:extLst>
                </a:gridCol>
                <a:gridCol w="1680400">
                  <a:extLst>
                    <a:ext uri="{9D8B030D-6E8A-4147-A177-3AD203B41FA5}">
                      <a16:colId xmlns:a16="http://schemas.microsoft.com/office/drawing/2014/main" val="20003"/>
                    </a:ext>
                  </a:extLst>
                </a:gridCol>
              </a:tblGrid>
              <a:tr h="150860">
                <a:tc gridSpan="4">
                  <a:txBody>
                    <a:bodyPr/>
                    <a:lstStyle/>
                    <a:p>
                      <a:pPr marL="0" marR="0" algn="ctr">
                        <a:lnSpc>
                          <a:spcPct val="107000"/>
                        </a:lnSpc>
                        <a:spcBef>
                          <a:spcPts val="0"/>
                        </a:spcBef>
                        <a:spcAft>
                          <a:spcPts val="0"/>
                        </a:spcAft>
                      </a:pPr>
                      <a:r>
                        <a:rPr lang="en-US" sz="800" dirty="0">
                          <a:effectLst/>
                        </a:rPr>
                        <a:t>Father-Son Sample</a:t>
                      </a:r>
                      <a:endParaRPr lang="en-US" sz="800" dirty="0">
                        <a:effectLst/>
                        <a:latin typeface="Calibri" panose="020F0502020204030204" pitchFamily="34" charset="0"/>
                        <a:ea typeface="DengXian"/>
                        <a:cs typeface="Arial" panose="020B0604020202020204" pitchFamily="34" charset="0"/>
                      </a:endParaRPr>
                    </a:p>
                  </a:txBody>
                  <a:tcPr marL="53881" marR="53881"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50083">
                <a:tc>
                  <a:txBody>
                    <a:bodyPr/>
                    <a:lstStyle/>
                    <a:p>
                      <a:pPr marL="0" marR="0">
                        <a:lnSpc>
                          <a:spcPct val="107000"/>
                        </a:lnSpc>
                        <a:spcBef>
                          <a:spcPts val="0"/>
                        </a:spcBef>
                        <a:spcAft>
                          <a:spcPts val="800"/>
                        </a:spcAft>
                      </a:pPr>
                      <a:r>
                        <a:rPr lang="en-US" sz="700" dirty="0">
                          <a:effectLst/>
                        </a:rPr>
                        <a:t>Regions</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ctr"/>
                </a:tc>
                <a:tc>
                  <a:txBody>
                    <a:bodyPr/>
                    <a:lstStyle/>
                    <a:p>
                      <a:pPr marL="0" marR="0" algn="ctr">
                        <a:lnSpc>
                          <a:spcPct val="107000"/>
                        </a:lnSpc>
                        <a:spcBef>
                          <a:spcPts val="0"/>
                        </a:spcBef>
                        <a:spcAft>
                          <a:spcPts val="800"/>
                        </a:spcAft>
                      </a:pPr>
                      <a:r>
                        <a:rPr lang="en-US" sz="600">
                          <a:effectLst/>
                        </a:rPr>
                        <a:t>1946-1960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ctr"/>
                </a:tc>
                <a:tc>
                  <a:txBody>
                    <a:bodyPr/>
                    <a:lstStyle/>
                    <a:p>
                      <a:pPr marL="0" marR="0" algn="ctr">
                        <a:lnSpc>
                          <a:spcPct val="107000"/>
                        </a:lnSpc>
                        <a:spcBef>
                          <a:spcPts val="0"/>
                        </a:spcBef>
                        <a:spcAft>
                          <a:spcPts val="800"/>
                        </a:spcAft>
                      </a:pPr>
                      <a:r>
                        <a:rPr lang="en-US" sz="600">
                          <a:effectLst/>
                        </a:rPr>
                        <a:t>1961-1975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ctr"/>
                </a:tc>
                <a:tc>
                  <a:txBody>
                    <a:bodyPr/>
                    <a:lstStyle/>
                    <a:p>
                      <a:pPr marL="0" marR="0" algn="ctr">
                        <a:lnSpc>
                          <a:spcPct val="107000"/>
                        </a:lnSpc>
                        <a:spcBef>
                          <a:spcPts val="0"/>
                        </a:spcBef>
                        <a:spcAft>
                          <a:spcPts val="800"/>
                        </a:spcAft>
                      </a:pPr>
                      <a:r>
                        <a:rPr lang="en-US" sz="600">
                          <a:effectLst/>
                        </a:rPr>
                        <a:t>1976-1990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ctr"/>
                </a:tc>
                <a:extLst>
                  <a:ext uri="{0D108BD9-81ED-4DB2-BD59-A6C34878D82A}">
                    <a16:rowId xmlns:a16="http://schemas.microsoft.com/office/drawing/2014/main" val="10001"/>
                  </a:ext>
                </a:extLst>
              </a:tr>
              <a:tr h="150083">
                <a:tc gridSpan="4">
                  <a:txBody>
                    <a:bodyPr/>
                    <a:lstStyle/>
                    <a:p>
                      <a:pPr marL="0" marR="0" algn="just">
                        <a:lnSpc>
                          <a:spcPct val="107000"/>
                        </a:lnSpc>
                        <a:spcBef>
                          <a:spcPts val="0"/>
                        </a:spcBef>
                        <a:spcAft>
                          <a:spcPts val="0"/>
                        </a:spcAft>
                      </a:pPr>
                      <a:r>
                        <a:rPr lang="en-US" sz="700" dirty="0">
                          <a:solidFill>
                            <a:schemeClr val="tx1">
                              <a:lumMod val="95000"/>
                              <a:lumOff val="5000"/>
                            </a:schemeClr>
                          </a:solidFill>
                          <a:effectLst/>
                        </a:rPr>
                        <a:t>West Java</a:t>
                      </a:r>
                      <a:endParaRPr lang="en-US" sz="700" dirty="0">
                        <a:solidFill>
                          <a:schemeClr val="tx1">
                            <a:lumMod val="95000"/>
                            <a:lumOff val="5000"/>
                          </a:schemeClr>
                        </a:solidFill>
                        <a:effectLst/>
                        <a:latin typeface="Calibri" panose="020F0502020204030204" pitchFamily="34" charset="0"/>
                        <a:ea typeface="DengXian"/>
                        <a:cs typeface="Arial" panose="020B0604020202020204" pitchFamily="34" charset="0"/>
                      </a:endParaRPr>
                    </a:p>
                  </a:txBody>
                  <a:tcPr marL="53881" marR="53881"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50083">
                <a:tc>
                  <a:txBody>
                    <a:bodyPr/>
                    <a:lstStyle/>
                    <a:p>
                      <a:pPr marL="0" marR="0">
                        <a:lnSpc>
                          <a:spcPct val="107000"/>
                        </a:lnSpc>
                        <a:spcBef>
                          <a:spcPts val="0"/>
                        </a:spcBef>
                        <a:spcAft>
                          <a:spcPts val="0"/>
                        </a:spcAft>
                      </a:pPr>
                      <a:r>
                        <a:rPr lang="en-US" sz="600">
                          <a:effectLst/>
                        </a:rPr>
                        <a:t>Father’s Years of Schooling</a:t>
                      </a:r>
                      <a:endParaRPr lang="en-US" sz="900">
                        <a:effectLst/>
                        <a:latin typeface="Calibri" panose="020F0502020204030204" pitchFamily="34" charset="0"/>
                        <a:ea typeface="DengXian"/>
                        <a:cs typeface="Arial" panose="020B0604020202020204" pitchFamily="34" charset="0"/>
                      </a:endParaRPr>
                    </a:p>
                  </a:txBody>
                  <a:tcPr marL="53881" marR="53881" marT="0" marB="0" anchor="ctr"/>
                </a:tc>
                <a:tc>
                  <a:txBody>
                    <a:bodyPr/>
                    <a:lstStyle/>
                    <a:p>
                      <a:pPr marL="0" marR="0" algn="ctr">
                        <a:lnSpc>
                          <a:spcPct val="107000"/>
                        </a:lnSpc>
                        <a:spcBef>
                          <a:spcPts val="0"/>
                        </a:spcBef>
                        <a:spcAft>
                          <a:spcPts val="800"/>
                        </a:spcAft>
                      </a:pPr>
                      <a:r>
                        <a:rPr lang="en-US" sz="600">
                          <a:effectLst/>
                        </a:rPr>
                        <a:t>7.05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tc>
                  <a:txBody>
                    <a:bodyPr/>
                    <a:lstStyle/>
                    <a:p>
                      <a:pPr marL="0" marR="0" algn="ctr">
                        <a:lnSpc>
                          <a:spcPct val="107000"/>
                        </a:lnSpc>
                        <a:spcBef>
                          <a:spcPts val="0"/>
                        </a:spcBef>
                        <a:spcAft>
                          <a:spcPts val="800"/>
                        </a:spcAft>
                      </a:pPr>
                      <a:r>
                        <a:rPr lang="en-US" sz="600">
                          <a:effectLst/>
                        </a:rPr>
                        <a:t>7.33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tc>
                  <a:txBody>
                    <a:bodyPr/>
                    <a:lstStyle/>
                    <a:p>
                      <a:pPr marL="0" marR="0" algn="ctr">
                        <a:lnSpc>
                          <a:spcPct val="107000"/>
                        </a:lnSpc>
                        <a:spcBef>
                          <a:spcPts val="0"/>
                        </a:spcBef>
                        <a:spcAft>
                          <a:spcPts val="800"/>
                        </a:spcAft>
                      </a:pPr>
                      <a:r>
                        <a:rPr lang="en-US" sz="600">
                          <a:effectLst/>
                        </a:rPr>
                        <a:t>7.56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extLst>
                  <a:ext uri="{0D108BD9-81ED-4DB2-BD59-A6C34878D82A}">
                    <a16:rowId xmlns:a16="http://schemas.microsoft.com/office/drawing/2014/main" val="10003"/>
                  </a:ext>
                </a:extLst>
              </a:tr>
              <a:tr h="150083">
                <a:tc>
                  <a:txBody>
                    <a:bodyPr/>
                    <a:lstStyle/>
                    <a:p>
                      <a:pPr marL="0" marR="0">
                        <a:lnSpc>
                          <a:spcPct val="107000"/>
                        </a:lnSpc>
                        <a:spcBef>
                          <a:spcPts val="0"/>
                        </a:spcBef>
                        <a:spcAft>
                          <a:spcPts val="0"/>
                        </a:spcAft>
                      </a:pPr>
                      <a:r>
                        <a:rPr lang="en-US" sz="600" dirty="0">
                          <a:effectLst/>
                        </a:rPr>
                        <a:t>Son’s Years of Schooling</a:t>
                      </a:r>
                      <a:endParaRPr lang="en-US" sz="900" dirty="0">
                        <a:effectLst/>
                        <a:latin typeface="Calibri" panose="020F0502020204030204" pitchFamily="34" charset="0"/>
                        <a:ea typeface="DengXian"/>
                        <a:cs typeface="Arial" panose="020B0604020202020204" pitchFamily="34" charset="0"/>
                      </a:endParaRPr>
                    </a:p>
                  </a:txBody>
                  <a:tcPr marL="53881" marR="53881" marT="0" marB="0" anchor="ctr"/>
                </a:tc>
                <a:tc>
                  <a:txBody>
                    <a:bodyPr/>
                    <a:lstStyle/>
                    <a:p>
                      <a:pPr marL="0" marR="0" algn="ctr">
                        <a:lnSpc>
                          <a:spcPct val="107000"/>
                        </a:lnSpc>
                        <a:spcBef>
                          <a:spcPts val="0"/>
                        </a:spcBef>
                        <a:spcAft>
                          <a:spcPts val="800"/>
                        </a:spcAft>
                      </a:pPr>
                      <a:r>
                        <a:rPr lang="en-US" sz="600" dirty="0">
                          <a:effectLst/>
                        </a:rPr>
                        <a:t>8.14</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tc>
                  <a:txBody>
                    <a:bodyPr/>
                    <a:lstStyle/>
                    <a:p>
                      <a:pPr marL="0" marR="0" algn="ctr">
                        <a:lnSpc>
                          <a:spcPct val="107000"/>
                        </a:lnSpc>
                        <a:spcBef>
                          <a:spcPts val="0"/>
                        </a:spcBef>
                        <a:spcAft>
                          <a:spcPts val="800"/>
                        </a:spcAft>
                      </a:pPr>
                      <a:r>
                        <a:rPr lang="en-US" sz="600">
                          <a:effectLst/>
                        </a:rPr>
                        <a:t>9.27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tc>
                  <a:txBody>
                    <a:bodyPr/>
                    <a:lstStyle/>
                    <a:p>
                      <a:pPr marL="0" marR="0" algn="ctr">
                        <a:lnSpc>
                          <a:spcPct val="107000"/>
                        </a:lnSpc>
                        <a:spcBef>
                          <a:spcPts val="0"/>
                        </a:spcBef>
                        <a:spcAft>
                          <a:spcPts val="800"/>
                        </a:spcAft>
                      </a:pPr>
                      <a:r>
                        <a:rPr lang="en-US" sz="600">
                          <a:effectLst/>
                        </a:rPr>
                        <a:t>10.15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extLst>
                  <a:ext uri="{0D108BD9-81ED-4DB2-BD59-A6C34878D82A}">
                    <a16:rowId xmlns:a16="http://schemas.microsoft.com/office/drawing/2014/main" val="10004"/>
                  </a:ext>
                </a:extLst>
              </a:tr>
              <a:tr h="150083">
                <a:tc gridSpan="4">
                  <a:txBody>
                    <a:bodyPr/>
                    <a:lstStyle/>
                    <a:p>
                      <a:pPr marL="0" marR="0">
                        <a:lnSpc>
                          <a:spcPct val="107000"/>
                        </a:lnSpc>
                        <a:spcBef>
                          <a:spcPts val="0"/>
                        </a:spcBef>
                        <a:spcAft>
                          <a:spcPts val="0"/>
                        </a:spcAft>
                      </a:pPr>
                      <a:r>
                        <a:rPr lang="en-US" sz="700" dirty="0">
                          <a:solidFill>
                            <a:schemeClr val="tx1">
                              <a:lumMod val="95000"/>
                              <a:lumOff val="5000"/>
                            </a:schemeClr>
                          </a:solidFill>
                          <a:effectLst/>
                        </a:rPr>
                        <a:t>Central Java</a:t>
                      </a:r>
                      <a:endParaRPr lang="en-US" sz="700" dirty="0">
                        <a:solidFill>
                          <a:schemeClr val="tx1">
                            <a:lumMod val="95000"/>
                            <a:lumOff val="5000"/>
                          </a:schemeClr>
                        </a:solidFill>
                        <a:effectLst/>
                        <a:latin typeface="Calibri" panose="020F0502020204030204" pitchFamily="34" charset="0"/>
                        <a:ea typeface="DengXian"/>
                        <a:cs typeface="Arial" panose="020B0604020202020204" pitchFamily="34" charset="0"/>
                      </a:endParaRPr>
                    </a:p>
                  </a:txBody>
                  <a:tcPr marL="53881" marR="53881"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150083">
                <a:tc>
                  <a:txBody>
                    <a:bodyPr/>
                    <a:lstStyle/>
                    <a:p>
                      <a:pPr marL="0" marR="0">
                        <a:lnSpc>
                          <a:spcPct val="107000"/>
                        </a:lnSpc>
                        <a:spcBef>
                          <a:spcPts val="0"/>
                        </a:spcBef>
                        <a:spcAft>
                          <a:spcPts val="0"/>
                        </a:spcAft>
                      </a:pPr>
                      <a:r>
                        <a:rPr lang="en-US" sz="600">
                          <a:effectLst/>
                        </a:rPr>
                        <a:t>Father’s Years of Schooling</a:t>
                      </a:r>
                      <a:endParaRPr lang="en-US" sz="900">
                        <a:effectLst/>
                        <a:latin typeface="Calibri" panose="020F0502020204030204" pitchFamily="34" charset="0"/>
                        <a:ea typeface="DengXian"/>
                        <a:cs typeface="Arial" panose="020B0604020202020204" pitchFamily="34" charset="0"/>
                      </a:endParaRPr>
                    </a:p>
                  </a:txBody>
                  <a:tcPr marL="53881" marR="53881" marT="0" marB="0" anchor="ctr"/>
                </a:tc>
                <a:tc>
                  <a:txBody>
                    <a:bodyPr/>
                    <a:lstStyle/>
                    <a:p>
                      <a:pPr marL="0" marR="0" algn="ctr">
                        <a:lnSpc>
                          <a:spcPct val="107000"/>
                        </a:lnSpc>
                        <a:spcBef>
                          <a:spcPts val="0"/>
                        </a:spcBef>
                        <a:spcAft>
                          <a:spcPts val="800"/>
                        </a:spcAft>
                      </a:pPr>
                      <a:r>
                        <a:rPr lang="en-US" sz="600">
                          <a:effectLst/>
                        </a:rPr>
                        <a:t>6.19</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tc>
                  <a:txBody>
                    <a:bodyPr/>
                    <a:lstStyle/>
                    <a:p>
                      <a:pPr marL="0" marR="0" algn="ctr">
                        <a:lnSpc>
                          <a:spcPct val="107000"/>
                        </a:lnSpc>
                        <a:spcBef>
                          <a:spcPts val="0"/>
                        </a:spcBef>
                        <a:spcAft>
                          <a:spcPts val="800"/>
                        </a:spcAft>
                      </a:pPr>
                      <a:r>
                        <a:rPr lang="en-US" sz="600">
                          <a:effectLst/>
                        </a:rPr>
                        <a:t>6.60</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tc>
                  <a:txBody>
                    <a:bodyPr/>
                    <a:lstStyle/>
                    <a:p>
                      <a:pPr marL="0" marR="0" algn="ctr">
                        <a:lnSpc>
                          <a:spcPct val="107000"/>
                        </a:lnSpc>
                        <a:spcBef>
                          <a:spcPts val="0"/>
                        </a:spcBef>
                        <a:spcAft>
                          <a:spcPts val="800"/>
                        </a:spcAft>
                      </a:pPr>
                      <a:r>
                        <a:rPr lang="en-US" sz="600">
                          <a:effectLst/>
                        </a:rPr>
                        <a:t>7.08</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extLst>
                  <a:ext uri="{0D108BD9-81ED-4DB2-BD59-A6C34878D82A}">
                    <a16:rowId xmlns:a16="http://schemas.microsoft.com/office/drawing/2014/main" val="10006"/>
                  </a:ext>
                </a:extLst>
              </a:tr>
              <a:tr h="150083">
                <a:tc>
                  <a:txBody>
                    <a:bodyPr/>
                    <a:lstStyle/>
                    <a:p>
                      <a:pPr marL="0" marR="0">
                        <a:lnSpc>
                          <a:spcPct val="107000"/>
                        </a:lnSpc>
                        <a:spcBef>
                          <a:spcPts val="0"/>
                        </a:spcBef>
                        <a:spcAft>
                          <a:spcPts val="0"/>
                        </a:spcAft>
                      </a:pPr>
                      <a:r>
                        <a:rPr lang="en-US" sz="600" dirty="0">
                          <a:effectLst/>
                        </a:rPr>
                        <a:t>Son’s Years of Schooling</a:t>
                      </a:r>
                      <a:endParaRPr lang="en-US" sz="900" dirty="0">
                        <a:effectLst/>
                        <a:latin typeface="Calibri" panose="020F0502020204030204" pitchFamily="34" charset="0"/>
                        <a:ea typeface="DengXian"/>
                        <a:cs typeface="Arial" panose="020B0604020202020204" pitchFamily="34" charset="0"/>
                      </a:endParaRPr>
                    </a:p>
                  </a:txBody>
                  <a:tcPr marL="53881" marR="53881" marT="0" marB="0" anchor="ctr"/>
                </a:tc>
                <a:tc>
                  <a:txBody>
                    <a:bodyPr/>
                    <a:lstStyle/>
                    <a:p>
                      <a:pPr marL="0" marR="0" algn="ctr">
                        <a:lnSpc>
                          <a:spcPct val="107000"/>
                        </a:lnSpc>
                        <a:spcBef>
                          <a:spcPts val="0"/>
                        </a:spcBef>
                        <a:spcAft>
                          <a:spcPts val="800"/>
                        </a:spcAft>
                      </a:pPr>
                      <a:r>
                        <a:rPr lang="en-US" sz="600">
                          <a:effectLst/>
                        </a:rPr>
                        <a:t>7.54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tc>
                  <a:txBody>
                    <a:bodyPr/>
                    <a:lstStyle/>
                    <a:p>
                      <a:pPr marL="0" marR="0" algn="ctr">
                        <a:lnSpc>
                          <a:spcPct val="107000"/>
                        </a:lnSpc>
                        <a:spcBef>
                          <a:spcPts val="0"/>
                        </a:spcBef>
                        <a:spcAft>
                          <a:spcPts val="800"/>
                        </a:spcAft>
                      </a:pPr>
                      <a:r>
                        <a:rPr lang="en-US" sz="600">
                          <a:effectLst/>
                        </a:rPr>
                        <a:t>8.74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tc>
                  <a:txBody>
                    <a:bodyPr/>
                    <a:lstStyle/>
                    <a:p>
                      <a:pPr marL="0" marR="0" algn="ctr">
                        <a:lnSpc>
                          <a:spcPct val="107000"/>
                        </a:lnSpc>
                        <a:spcBef>
                          <a:spcPts val="0"/>
                        </a:spcBef>
                        <a:spcAft>
                          <a:spcPts val="800"/>
                        </a:spcAft>
                      </a:pPr>
                      <a:r>
                        <a:rPr lang="en-US" sz="600">
                          <a:effectLst/>
                        </a:rPr>
                        <a:t>10.18</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extLst>
                  <a:ext uri="{0D108BD9-81ED-4DB2-BD59-A6C34878D82A}">
                    <a16:rowId xmlns:a16="http://schemas.microsoft.com/office/drawing/2014/main" val="10007"/>
                  </a:ext>
                </a:extLst>
              </a:tr>
              <a:tr h="150083">
                <a:tc gridSpan="4">
                  <a:txBody>
                    <a:bodyPr/>
                    <a:lstStyle/>
                    <a:p>
                      <a:pPr marL="0" marR="0">
                        <a:lnSpc>
                          <a:spcPct val="107000"/>
                        </a:lnSpc>
                        <a:spcBef>
                          <a:spcPts val="0"/>
                        </a:spcBef>
                        <a:spcAft>
                          <a:spcPts val="0"/>
                        </a:spcAft>
                      </a:pPr>
                      <a:r>
                        <a:rPr lang="en-US" sz="700" dirty="0">
                          <a:solidFill>
                            <a:schemeClr val="tx1">
                              <a:lumMod val="95000"/>
                              <a:lumOff val="5000"/>
                            </a:schemeClr>
                          </a:solidFill>
                          <a:effectLst/>
                        </a:rPr>
                        <a:t>North Sumatra</a:t>
                      </a:r>
                      <a:endParaRPr lang="en-US" sz="700" dirty="0">
                        <a:solidFill>
                          <a:schemeClr val="tx1">
                            <a:lumMod val="95000"/>
                            <a:lumOff val="5000"/>
                          </a:schemeClr>
                        </a:solidFill>
                        <a:effectLst/>
                        <a:latin typeface="Calibri" panose="020F0502020204030204" pitchFamily="34" charset="0"/>
                        <a:ea typeface="DengXian"/>
                        <a:cs typeface="Arial" panose="020B0604020202020204" pitchFamily="34" charset="0"/>
                      </a:endParaRPr>
                    </a:p>
                  </a:txBody>
                  <a:tcPr marL="53881" marR="53881"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50083">
                <a:tc>
                  <a:txBody>
                    <a:bodyPr/>
                    <a:lstStyle/>
                    <a:p>
                      <a:pPr marL="0" marR="0">
                        <a:lnSpc>
                          <a:spcPct val="107000"/>
                        </a:lnSpc>
                        <a:spcBef>
                          <a:spcPts val="0"/>
                        </a:spcBef>
                        <a:spcAft>
                          <a:spcPts val="0"/>
                        </a:spcAft>
                      </a:pPr>
                      <a:r>
                        <a:rPr lang="en-US" sz="600">
                          <a:effectLst/>
                        </a:rPr>
                        <a:t>Father’s Years of Schooling</a:t>
                      </a:r>
                      <a:endParaRPr lang="en-US" sz="900">
                        <a:effectLst/>
                        <a:latin typeface="Calibri" panose="020F0502020204030204" pitchFamily="34" charset="0"/>
                        <a:ea typeface="DengXian"/>
                        <a:cs typeface="Arial" panose="020B0604020202020204" pitchFamily="34" charset="0"/>
                      </a:endParaRPr>
                    </a:p>
                  </a:txBody>
                  <a:tcPr marL="53881" marR="53881" marT="0" marB="0" anchor="ctr"/>
                </a:tc>
                <a:tc>
                  <a:txBody>
                    <a:bodyPr/>
                    <a:lstStyle/>
                    <a:p>
                      <a:pPr marL="0" marR="0" algn="ctr">
                        <a:lnSpc>
                          <a:spcPct val="107000"/>
                        </a:lnSpc>
                        <a:spcBef>
                          <a:spcPts val="0"/>
                        </a:spcBef>
                        <a:spcAft>
                          <a:spcPts val="800"/>
                        </a:spcAft>
                      </a:pPr>
                      <a:r>
                        <a:rPr lang="en-US" sz="600">
                          <a:effectLst/>
                        </a:rPr>
                        <a:t>6.75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tc>
                  <a:txBody>
                    <a:bodyPr/>
                    <a:lstStyle/>
                    <a:p>
                      <a:pPr marL="0" marR="0" algn="ctr">
                        <a:lnSpc>
                          <a:spcPct val="107000"/>
                        </a:lnSpc>
                        <a:spcBef>
                          <a:spcPts val="0"/>
                        </a:spcBef>
                        <a:spcAft>
                          <a:spcPts val="800"/>
                        </a:spcAft>
                      </a:pPr>
                      <a:r>
                        <a:rPr lang="en-US" sz="600">
                          <a:effectLst/>
                        </a:rPr>
                        <a:t>7.22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tc>
                  <a:txBody>
                    <a:bodyPr/>
                    <a:lstStyle/>
                    <a:p>
                      <a:pPr marL="0" marR="0" algn="ctr">
                        <a:lnSpc>
                          <a:spcPct val="107000"/>
                        </a:lnSpc>
                        <a:spcBef>
                          <a:spcPts val="0"/>
                        </a:spcBef>
                        <a:spcAft>
                          <a:spcPts val="800"/>
                        </a:spcAft>
                      </a:pPr>
                      <a:r>
                        <a:rPr lang="en-US" sz="600">
                          <a:effectLst/>
                        </a:rPr>
                        <a:t>7.68</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extLst>
                  <a:ext uri="{0D108BD9-81ED-4DB2-BD59-A6C34878D82A}">
                    <a16:rowId xmlns:a16="http://schemas.microsoft.com/office/drawing/2014/main" val="10009"/>
                  </a:ext>
                </a:extLst>
              </a:tr>
              <a:tr h="150083">
                <a:tc>
                  <a:txBody>
                    <a:bodyPr/>
                    <a:lstStyle/>
                    <a:p>
                      <a:pPr marL="0" marR="0">
                        <a:lnSpc>
                          <a:spcPct val="107000"/>
                        </a:lnSpc>
                        <a:spcBef>
                          <a:spcPts val="0"/>
                        </a:spcBef>
                        <a:spcAft>
                          <a:spcPts val="0"/>
                        </a:spcAft>
                      </a:pPr>
                      <a:r>
                        <a:rPr lang="en-US" sz="600">
                          <a:effectLst/>
                        </a:rPr>
                        <a:t>Son’s Years of Schooling</a:t>
                      </a:r>
                      <a:endParaRPr lang="en-US" sz="900">
                        <a:effectLst/>
                        <a:latin typeface="Calibri" panose="020F0502020204030204" pitchFamily="34" charset="0"/>
                        <a:ea typeface="DengXian"/>
                        <a:cs typeface="Arial" panose="020B0604020202020204" pitchFamily="34" charset="0"/>
                      </a:endParaRPr>
                    </a:p>
                  </a:txBody>
                  <a:tcPr marL="53881" marR="53881" marT="0" marB="0" anchor="ctr"/>
                </a:tc>
                <a:tc>
                  <a:txBody>
                    <a:bodyPr/>
                    <a:lstStyle/>
                    <a:p>
                      <a:pPr marL="0" marR="0" algn="ctr">
                        <a:lnSpc>
                          <a:spcPct val="107000"/>
                        </a:lnSpc>
                        <a:spcBef>
                          <a:spcPts val="0"/>
                        </a:spcBef>
                        <a:spcAft>
                          <a:spcPts val="800"/>
                        </a:spcAft>
                      </a:pPr>
                      <a:r>
                        <a:rPr lang="en-US" sz="600">
                          <a:effectLst/>
                        </a:rPr>
                        <a:t>8.51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tc>
                  <a:txBody>
                    <a:bodyPr/>
                    <a:lstStyle/>
                    <a:p>
                      <a:pPr marL="0" marR="0" algn="ctr">
                        <a:lnSpc>
                          <a:spcPct val="107000"/>
                        </a:lnSpc>
                        <a:spcBef>
                          <a:spcPts val="0"/>
                        </a:spcBef>
                        <a:spcAft>
                          <a:spcPts val="800"/>
                        </a:spcAft>
                      </a:pPr>
                      <a:r>
                        <a:rPr lang="en-US" sz="600">
                          <a:effectLst/>
                        </a:rPr>
                        <a:t>9.73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tc>
                  <a:txBody>
                    <a:bodyPr/>
                    <a:lstStyle/>
                    <a:p>
                      <a:pPr marL="0" marR="0" algn="ctr">
                        <a:lnSpc>
                          <a:spcPct val="107000"/>
                        </a:lnSpc>
                        <a:spcBef>
                          <a:spcPts val="0"/>
                        </a:spcBef>
                        <a:spcAft>
                          <a:spcPts val="800"/>
                        </a:spcAft>
                      </a:pPr>
                      <a:r>
                        <a:rPr lang="en-US" sz="600">
                          <a:effectLst/>
                        </a:rPr>
                        <a:t>10.94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extLst>
                  <a:ext uri="{0D108BD9-81ED-4DB2-BD59-A6C34878D82A}">
                    <a16:rowId xmlns:a16="http://schemas.microsoft.com/office/drawing/2014/main" val="10010"/>
                  </a:ext>
                </a:extLst>
              </a:tr>
              <a:tr h="150083">
                <a:tc gridSpan="4">
                  <a:txBody>
                    <a:bodyPr/>
                    <a:lstStyle/>
                    <a:p>
                      <a:pPr marL="0" marR="0">
                        <a:lnSpc>
                          <a:spcPct val="107000"/>
                        </a:lnSpc>
                        <a:spcBef>
                          <a:spcPts val="0"/>
                        </a:spcBef>
                        <a:spcAft>
                          <a:spcPts val="0"/>
                        </a:spcAft>
                      </a:pPr>
                      <a:r>
                        <a:rPr lang="en-US" sz="700" dirty="0">
                          <a:solidFill>
                            <a:schemeClr val="tx1">
                              <a:lumMod val="95000"/>
                              <a:lumOff val="5000"/>
                            </a:schemeClr>
                          </a:solidFill>
                          <a:effectLst/>
                        </a:rPr>
                        <a:t>Jakarta</a:t>
                      </a:r>
                      <a:endParaRPr lang="en-US" sz="700" dirty="0">
                        <a:solidFill>
                          <a:schemeClr val="tx1">
                            <a:lumMod val="95000"/>
                            <a:lumOff val="5000"/>
                          </a:schemeClr>
                        </a:solidFill>
                        <a:effectLst/>
                        <a:latin typeface="Calibri" panose="020F0502020204030204" pitchFamily="34" charset="0"/>
                        <a:ea typeface="DengXian"/>
                        <a:cs typeface="Arial" panose="020B0604020202020204" pitchFamily="34" charset="0"/>
                      </a:endParaRPr>
                    </a:p>
                  </a:txBody>
                  <a:tcPr marL="53881" marR="53881"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1"/>
                  </a:ext>
                </a:extLst>
              </a:tr>
              <a:tr h="150083">
                <a:tc>
                  <a:txBody>
                    <a:bodyPr/>
                    <a:lstStyle/>
                    <a:p>
                      <a:pPr marL="0" marR="0">
                        <a:lnSpc>
                          <a:spcPct val="107000"/>
                        </a:lnSpc>
                        <a:spcBef>
                          <a:spcPts val="0"/>
                        </a:spcBef>
                        <a:spcAft>
                          <a:spcPts val="0"/>
                        </a:spcAft>
                      </a:pPr>
                      <a:r>
                        <a:rPr lang="en-US" sz="600">
                          <a:effectLst/>
                        </a:rPr>
                        <a:t>Father’s Years of Schooling</a:t>
                      </a:r>
                      <a:endParaRPr lang="en-US" sz="900">
                        <a:effectLst/>
                        <a:latin typeface="Calibri" panose="020F0502020204030204" pitchFamily="34" charset="0"/>
                        <a:ea typeface="DengXian"/>
                        <a:cs typeface="Arial" panose="020B0604020202020204" pitchFamily="34" charset="0"/>
                      </a:endParaRPr>
                    </a:p>
                  </a:txBody>
                  <a:tcPr marL="53881" marR="53881" marT="0" marB="0" anchor="ctr"/>
                </a:tc>
                <a:tc>
                  <a:txBody>
                    <a:bodyPr/>
                    <a:lstStyle/>
                    <a:p>
                      <a:pPr marL="0" marR="0" algn="ctr">
                        <a:lnSpc>
                          <a:spcPct val="107000"/>
                        </a:lnSpc>
                        <a:spcBef>
                          <a:spcPts val="0"/>
                        </a:spcBef>
                        <a:spcAft>
                          <a:spcPts val="800"/>
                        </a:spcAft>
                      </a:pPr>
                      <a:r>
                        <a:rPr lang="en-US" sz="600">
                          <a:effectLst/>
                        </a:rPr>
                        <a:t>7.22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tc>
                  <a:txBody>
                    <a:bodyPr/>
                    <a:lstStyle/>
                    <a:p>
                      <a:pPr marL="0" marR="0" algn="ctr">
                        <a:lnSpc>
                          <a:spcPct val="107000"/>
                        </a:lnSpc>
                        <a:spcBef>
                          <a:spcPts val="0"/>
                        </a:spcBef>
                        <a:spcAft>
                          <a:spcPts val="800"/>
                        </a:spcAft>
                      </a:pPr>
                      <a:r>
                        <a:rPr lang="en-US" sz="600">
                          <a:effectLst/>
                        </a:rPr>
                        <a:t>7.96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tc>
                  <a:txBody>
                    <a:bodyPr/>
                    <a:lstStyle/>
                    <a:p>
                      <a:pPr marL="0" marR="0" algn="ctr">
                        <a:lnSpc>
                          <a:spcPct val="107000"/>
                        </a:lnSpc>
                        <a:spcBef>
                          <a:spcPts val="0"/>
                        </a:spcBef>
                        <a:spcAft>
                          <a:spcPts val="800"/>
                        </a:spcAft>
                      </a:pPr>
                      <a:r>
                        <a:rPr lang="en-US" sz="600">
                          <a:effectLst/>
                        </a:rPr>
                        <a:t>8.97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extLst>
                  <a:ext uri="{0D108BD9-81ED-4DB2-BD59-A6C34878D82A}">
                    <a16:rowId xmlns:a16="http://schemas.microsoft.com/office/drawing/2014/main" val="10012"/>
                  </a:ext>
                </a:extLst>
              </a:tr>
              <a:tr h="150083">
                <a:tc>
                  <a:txBody>
                    <a:bodyPr/>
                    <a:lstStyle/>
                    <a:p>
                      <a:pPr marL="0" marR="0">
                        <a:lnSpc>
                          <a:spcPct val="107000"/>
                        </a:lnSpc>
                        <a:spcBef>
                          <a:spcPts val="0"/>
                        </a:spcBef>
                        <a:spcAft>
                          <a:spcPts val="0"/>
                        </a:spcAft>
                      </a:pPr>
                      <a:r>
                        <a:rPr lang="en-US" sz="600">
                          <a:effectLst/>
                        </a:rPr>
                        <a:t>Son’s Years of Schooling</a:t>
                      </a:r>
                      <a:endParaRPr lang="en-US" sz="900">
                        <a:effectLst/>
                        <a:latin typeface="Calibri" panose="020F0502020204030204" pitchFamily="34" charset="0"/>
                        <a:ea typeface="DengXian"/>
                        <a:cs typeface="Arial" panose="020B0604020202020204" pitchFamily="34" charset="0"/>
                      </a:endParaRPr>
                    </a:p>
                  </a:txBody>
                  <a:tcPr marL="53881" marR="53881" marT="0" marB="0" anchor="ctr"/>
                </a:tc>
                <a:tc>
                  <a:txBody>
                    <a:bodyPr/>
                    <a:lstStyle/>
                    <a:p>
                      <a:pPr marL="0" marR="0" algn="ctr">
                        <a:lnSpc>
                          <a:spcPct val="107000"/>
                        </a:lnSpc>
                        <a:spcBef>
                          <a:spcPts val="0"/>
                        </a:spcBef>
                        <a:spcAft>
                          <a:spcPts val="800"/>
                        </a:spcAft>
                      </a:pPr>
                      <a:r>
                        <a:rPr lang="en-US" sz="600">
                          <a:effectLst/>
                        </a:rPr>
                        <a:t>9.51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tc>
                  <a:txBody>
                    <a:bodyPr/>
                    <a:lstStyle/>
                    <a:p>
                      <a:pPr marL="0" marR="0" algn="ctr">
                        <a:lnSpc>
                          <a:spcPct val="107000"/>
                        </a:lnSpc>
                        <a:spcBef>
                          <a:spcPts val="0"/>
                        </a:spcBef>
                        <a:spcAft>
                          <a:spcPts val="800"/>
                        </a:spcAft>
                      </a:pPr>
                      <a:r>
                        <a:rPr lang="en-US" sz="600">
                          <a:effectLst/>
                        </a:rPr>
                        <a:t>10.63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tc>
                  <a:txBody>
                    <a:bodyPr/>
                    <a:lstStyle/>
                    <a:p>
                      <a:pPr marL="0" marR="0" algn="ctr">
                        <a:lnSpc>
                          <a:spcPct val="107000"/>
                        </a:lnSpc>
                        <a:spcBef>
                          <a:spcPts val="0"/>
                        </a:spcBef>
                        <a:spcAft>
                          <a:spcPts val="800"/>
                        </a:spcAft>
                      </a:pPr>
                      <a:r>
                        <a:rPr lang="en-US" sz="600">
                          <a:effectLst/>
                        </a:rPr>
                        <a:t>11.88</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extLst>
                  <a:ext uri="{0D108BD9-81ED-4DB2-BD59-A6C34878D82A}">
                    <a16:rowId xmlns:a16="http://schemas.microsoft.com/office/drawing/2014/main" val="10013"/>
                  </a:ext>
                </a:extLst>
              </a:tr>
              <a:tr h="150083">
                <a:tc gridSpan="4">
                  <a:txBody>
                    <a:bodyPr/>
                    <a:lstStyle/>
                    <a:p>
                      <a:pPr marL="0" marR="0">
                        <a:lnSpc>
                          <a:spcPct val="107000"/>
                        </a:lnSpc>
                        <a:spcBef>
                          <a:spcPts val="0"/>
                        </a:spcBef>
                        <a:spcAft>
                          <a:spcPts val="0"/>
                        </a:spcAft>
                      </a:pPr>
                      <a:r>
                        <a:rPr lang="en-US" sz="700" dirty="0">
                          <a:solidFill>
                            <a:schemeClr val="tx1">
                              <a:lumMod val="95000"/>
                              <a:lumOff val="5000"/>
                            </a:schemeClr>
                          </a:solidFill>
                          <a:effectLst/>
                        </a:rPr>
                        <a:t>South Sulawesi</a:t>
                      </a:r>
                      <a:endParaRPr lang="en-US" sz="700" dirty="0">
                        <a:solidFill>
                          <a:schemeClr val="tx1">
                            <a:lumMod val="95000"/>
                            <a:lumOff val="5000"/>
                          </a:schemeClr>
                        </a:solidFill>
                        <a:effectLst/>
                        <a:latin typeface="Calibri" panose="020F0502020204030204" pitchFamily="34" charset="0"/>
                        <a:ea typeface="DengXian"/>
                        <a:cs typeface="Arial" panose="020B0604020202020204" pitchFamily="34" charset="0"/>
                      </a:endParaRPr>
                    </a:p>
                  </a:txBody>
                  <a:tcPr marL="53881" marR="53881"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4"/>
                  </a:ext>
                </a:extLst>
              </a:tr>
              <a:tr h="150083">
                <a:tc>
                  <a:txBody>
                    <a:bodyPr/>
                    <a:lstStyle/>
                    <a:p>
                      <a:pPr marL="0" marR="0">
                        <a:lnSpc>
                          <a:spcPct val="107000"/>
                        </a:lnSpc>
                        <a:spcBef>
                          <a:spcPts val="0"/>
                        </a:spcBef>
                        <a:spcAft>
                          <a:spcPts val="0"/>
                        </a:spcAft>
                      </a:pPr>
                      <a:r>
                        <a:rPr lang="en-US" sz="600">
                          <a:effectLst/>
                        </a:rPr>
                        <a:t>Father’s Years of Schooling</a:t>
                      </a:r>
                      <a:endParaRPr lang="en-US" sz="900">
                        <a:effectLst/>
                        <a:latin typeface="Calibri" panose="020F0502020204030204" pitchFamily="34" charset="0"/>
                        <a:ea typeface="DengXian"/>
                        <a:cs typeface="Arial" panose="020B0604020202020204" pitchFamily="34" charset="0"/>
                      </a:endParaRPr>
                    </a:p>
                  </a:txBody>
                  <a:tcPr marL="53881" marR="53881" marT="0" marB="0" anchor="ctr"/>
                </a:tc>
                <a:tc>
                  <a:txBody>
                    <a:bodyPr/>
                    <a:lstStyle/>
                    <a:p>
                      <a:pPr marL="0" marR="0" algn="ctr">
                        <a:lnSpc>
                          <a:spcPct val="107000"/>
                        </a:lnSpc>
                        <a:spcBef>
                          <a:spcPts val="0"/>
                        </a:spcBef>
                        <a:spcAft>
                          <a:spcPts val="800"/>
                        </a:spcAft>
                      </a:pPr>
                      <a:r>
                        <a:rPr lang="en-US" sz="600">
                          <a:effectLst/>
                        </a:rPr>
                        <a:t>5.30</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tc>
                  <a:txBody>
                    <a:bodyPr/>
                    <a:lstStyle/>
                    <a:p>
                      <a:pPr marL="0" marR="0" algn="ctr">
                        <a:lnSpc>
                          <a:spcPct val="107000"/>
                        </a:lnSpc>
                        <a:spcBef>
                          <a:spcPts val="0"/>
                        </a:spcBef>
                        <a:spcAft>
                          <a:spcPts val="800"/>
                        </a:spcAft>
                      </a:pPr>
                      <a:r>
                        <a:rPr lang="en-US" sz="600">
                          <a:effectLst/>
                        </a:rPr>
                        <a:t>6.47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tc>
                  <a:txBody>
                    <a:bodyPr/>
                    <a:lstStyle/>
                    <a:p>
                      <a:pPr marL="0" marR="0" algn="ctr">
                        <a:lnSpc>
                          <a:spcPct val="107000"/>
                        </a:lnSpc>
                        <a:spcBef>
                          <a:spcPts val="0"/>
                        </a:spcBef>
                        <a:spcAft>
                          <a:spcPts val="800"/>
                        </a:spcAft>
                      </a:pPr>
                      <a:r>
                        <a:rPr lang="en-US" sz="600">
                          <a:effectLst/>
                        </a:rPr>
                        <a:t>7.32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extLst>
                  <a:ext uri="{0D108BD9-81ED-4DB2-BD59-A6C34878D82A}">
                    <a16:rowId xmlns:a16="http://schemas.microsoft.com/office/drawing/2014/main" val="10015"/>
                  </a:ext>
                </a:extLst>
              </a:tr>
              <a:tr h="150083">
                <a:tc>
                  <a:txBody>
                    <a:bodyPr/>
                    <a:lstStyle/>
                    <a:p>
                      <a:pPr marL="0" marR="0">
                        <a:lnSpc>
                          <a:spcPct val="107000"/>
                        </a:lnSpc>
                        <a:spcBef>
                          <a:spcPts val="0"/>
                        </a:spcBef>
                        <a:spcAft>
                          <a:spcPts val="0"/>
                        </a:spcAft>
                      </a:pPr>
                      <a:r>
                        <a:rPr lang="en-US" sz="600">
                          <a:effectLst/>
                        </a:rPr>
                        <a:t>Son’s Years of Schooling</a:t>
                      </a:r>
                      <a:endParaRPr lang="en-US" sz="900">
                        <a:effectLst/>
                        <a:latin typeface="Calibri" panose="020F0502020204030204" pitchFamily="34" charset="0"/>
                        <a:ea typeface="DengXian"/>
                        <a:cs typeface="Arial" panose="020B0604020202020204" pitchFamily="34" charset="0"/>
                      </a:endParaRPr>
                    </a:p>
                  </a:txBody>
                  <a:tcPr marL="53881" marR="53881" marT="0" marB="0" anchor="ctr"/>
                </a:tc>
                <a:tc>
                  <a:txBody>
                    <a:bodyPr/>
                    <a:lstStyle/>
                    <a:p>
                      <a:pPr marL="0" marR="0" algn="ctr">
                        <a:lnSpc>
                          <a:spcPct val="107000"/>
                        </a:lnSpc>
                        <a:spcBef>
                          <a:spcPts val="0"/>
                        </a:spcBef>
                        <a:spcAft>
                          <a:spcPts val="800"/>
                        </a:spcAft>
                      </a:pPr>
                      <a:r>
                        <a:rPr lang="en-US" sz="600">
                          <a:effectLst/>
                        </a:rPr>
                        <a:t>6.59</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tc>
                  <a:txBody>
                    <a:bodyPr/>
                    <a:lstStyle/>
                    <a:p>
                      <a:pPr marL="0" marR="0" algn="ctr">
                        <a:lnSpc>
                          <a:spcPct val="107000"/>
                        </a:lnSpc>
                        <a:spcBef>
                          <a:spcPts val="0"/>
                        </a:spcBef>
                        <a:spcAft>
                          <a:spcPts val="800"/>
                        </a:spcAft>
                      </a:pPr>
                      <a:r>
                        <a:rPr lang="en-US" sz="600">
                          <a:effectLst/>
                        </a:rPr>
                        <a:t>8.63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tc>
                  <a:txBody>
                    <a:bodyPr/>
                    <a:lstStyle/>
                    <a:p>
                      <a:pPr marL="0" marR="0" algn="ctr">
                        <a:lnSpc>
                          <a:spcPct val="107000"/>
                        </a:lnSpc>
                        <a:spcBef>
                          <a:spcPts val="0"/>
                        </a:spcBef>
                        <a:spcAft>
                          <a:spcPts val="800"/>
                        </a:spcAft>
                      </a:pPr>
                      <a:r>
                        <a:rPr lang="en-US" sz="600">
                          <a:effectLst/>
                        </a:rPr>
                        <a:t>10.10</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extLst>
                  <a:ext uri="{0D108BD9-81ED-4DB2-BD59-A6C34878D82A}">
                    <a16:rowId xmlns:a16="http://schemas.microsoft.com/office/drawing/2014/main" val="10016"/>
                  </a:ext>
                </a:extLst>
              </a:tr>
              <a:tr h="147537">
                <a:tc gridSpan="4">
                  <a:txBody>
                    <a:bodyPr/>
                    <a:lstStyle/>
                    <a:p>
                      <a:pPr marL="0" marR="0">
                        <a:lnSpc>
                          <a:spcPct val="107000"/>
                        </a:lnSpc>
                        <a:spcBef>
                          <a:spcPts val="0"/>
                        </a:spcBef>
                        <a:spcAft>
                          <a:spcPts val="0"/>
                        </a:spcAft>
                      </a:pPr>
                      <a:r>
                        <a:rPr lang="en-US" sz="700" dirty="0">
                          <a:solidFill>
                            <a:schemeClr val="tx1">
                              <a:lumMod val="95000"/>
                              <a:lumOff val="5000"/>
                            </a:schemeClr>
                          </a:solidFill>
                          <a:effectLst/>
                        </a:rPr>
                        <a:t>Lampung</a:t>
                      </a:r>
                      <a:endParaRPr lang="en-US" sz="700" dirty="0">
                        <a:solidFill>
                          <a:schemeClr val="tx1">
                            <a:lumMod val="95000"/>
                            <a:lumOff val="5000"/>
                          </a:schemeClr>
                        </a:solidFill>
                        <a:effectLst/>
                        <a:latin typeface="Calibri" panose="020F0502020204030204" pitchFamily="34" charset="0"/>
                        <a:ea typeface="DengXian"/>
                        <a:cs typeface="Arial" panose="020B0604020202020204" pitchFamily="34" charset="0"/>
                      </a:endParaRPr>
                    </a:p>
                  </a:txBody>
                  <a:tcPr marL="53881" marR="53881"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7"/>
                  </a:ext>
                </a:extLst>
              </a:tr>
              <a:tr h="150083">
                <a:tc>
                  <a:txBody>
                    <a:bodyPr/>
                    <a:lstStyle/>
                    <a:p>
                      <a:pPr marL="0" marR="0">
                        <a:lnSpc>
                          <a:spcPct val="107000"/>
                        </a:lnSpc>
                        <a:spcBef>
                          <a:spcPts val="0"/>
                        </a:spcBef>
                        <a:spcAft>
                          <a:spcPts val="0"/>
                        </a:spcAft>
                      </a:pPr>
                      <a:r>
                        <a:rPr lang="en-US" sz="600">
                          <a:effectLst/>
                        </a:rPr>
                        <a:t>Father’s Years of Schooling</a:t>
                      </a:r>
                      <a:endParaRPr lang="en-US" sz="900">
                        <a:effectLst/>
                        <a:latin typeface="Calibri" panose="020F0502020204030204" pitchFamily="34" charset="0"/>
                        <a:ea typeface="DengXian"/>
                        <a:cs typeface="Arial" panose="020B0604020202020204" pitchFamily="34" charset="0"/>
                      </a:endParaRPr>
                    </a:p>
                  </a:txBody>
                  <a:tcPr marL="53881" marR="53881" marT="0" marB="0" anchor="ctr"/>
                </a:tc>
                <a:tc>
                  <a:txBody>
                    <a:bodyPr/>
                    <a:lstStyle/>
                    <a:p>
                      <a:pPr marL="0" marR="0" algn="ctr">
                        <a:lnSpc>
                          <a:spcPct val="107000"/>
                        </a:lnSpc>
                        <a:spcBef>
                          <a:spcPts val="0"/>
                        </a:spcBef>
                        <a:spcAft>
                          <a:spcPts val="800"/>
                        </a:spcAft>
                      </a:pPr>
                      <a:r>
                        <a:rPr lang="en-US" sz="600" dirty="0">
                          <a:effectLst/>
                        </a:rPr>
                        <a:t>5.92</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tc>
                  <a:txBody>
                    <a:bodyPr/>
                    <a:lstStyle/>
                    <a:p>
                      <a:pPr marL="0" marR="0" algn="ctr">
                        <a:lnSpc>
                          <a:spcPct val="107000"/>
                        </a:lnSpc>
                        <a:spcBef>
                          <a:spcPts val="0"/>
                        </a:spcBef>
                        <a:spcAft>
                          <a:spcPts val="800"/>
                        </a:spcAft>
                      </a:pPr>
                      <a:r>
                        <a:rPr lang="en-US" sz="600">
                          <a:effectLst/>
                        </a:rPr>
                        <a:t>6.18</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tc>
                  <a:txBody>
                    <a:bodyPr/>
                    <a:lstStyle/>
                    <a:p>
                      <a:pPr marL="0" marR="0" algn="ctr">
                        <a:lnSpc>
                          <a:spcPct val="107000"/>
                        </a:lnSpc>
                        <a:spcBef>
                          <a:spcPts val="0"/>
                        </a:spcBef>
                        <a:spcAft>
                          <a:spcPts val="800"/>
                        </a:spcAft>
                      </a:pPr>
                      <a:r>
                        <a:rPr lang="en-US" sz="600" dirty="0">
                          <a:effectLst/>
                        </a:rPr>
                        <a:t>7.17</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extLst>
                  <a:ext uri="{0D108BD9-81ED-4DB2-BD59-A6C34878D82A}">
                    <a16:rowId xmlns:a16="http://schemas.microsoft.com/office/drawing/2014/main" val="10018"/>
                  </a:ext>
                </a:extLst>
              </a:tr>
              <a:tr h="150083">
                <a:tc>
                  <a:txBody>
                    <a:bodyPr/>
                    <a:lstStyle/>
                    <a:p>
                      <a:pPr marL="0" marR="0">
                        <a:lnSpc>
                          <a:spcPct val="107000"/>
                        </a:lnSpc>
                        <a:spcBef>
                          <a:spcPts val="0"/>
                        </a:spcBef>
                        <a:spcAft>
                          <a:spcPts val="0"/>
                        </a:spcAft>
                      </a:pPr>
                      <a:r>
                        <a:rPr lang="en-US" sz="600">
                          <a:effectLst/>
                        </a:rPr>
                        <a:t>Son’s Years of Schooling</a:t>
                      </a:r>
                      <a:endParaRPr lang="en-US" sz="900">
                        <a:effectLst/>
                        <a:latin typeface="Calibri" panose="020F0502020204030204" pitchFamily="34" charset="0"/>
                        <a:ea typeface="DengXian"/>
                        <a:cs typeface="Arial" panose="020B0604020202020204" pitchFamily="34" charset="0"/>
                      </a:endParaRPr>
                    </a:p>
                  </a:txBody>
                  <a:tcPr marL="53881" marR="53881" marT="0" marB="0" anchor="ctr"/>
                </a:tc>
                <a:tc>
                  <a:txBody>
                    <a:bodyPr/>
                    <a:lstStyle/>
                    <a:p>
                      <a:pPr marL="0" marR="0" algn="ctr">
                        <a:lnSpc>
                          <a:spcPct val="107000"/>
                        </a:lnSpc>
                        <a:spcBef>
                          <a:spcPts val="0"/>
                        </a:spcBef>
                        <a:spcAft>
                          <a:spcPts val="800"/>
                        </a:spcAft>
                      </a:pPr>
                      <a:r>
                        <a:rPr lang="en-US" sz="600">
                          <a:effectLst/>
                        </a:rPr>
                        <a:t>7.17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tc>
                  <a:txBody>
                    <a:bodyPr/>
                    <a:lstStyle/>
                    <a:p>
                      <a:pPr marL="0" marR="0" algn="ctr">
                        <a:lnSpc>
                          <a:spcPct val="107000"/>
                        </a:lnSpc>
                        <a:spcBef>
                          <a:spcPts val="0"/>
                        </a:spcBef>
                        <a:spcAft>
                          <a:spcPts val="800"/>
                        </a:spcAft>
                      </a:pPr>
                      <a:r>
                        <a:rPr lang="en-US" sz="600">
                          <a:effectLst/>
                        </a:rPr>
                        <a:t>8.44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tc>
                  <a:txBody>
                    <a:bodyPr/>
                    <a:lstStyle/>
                    <a:p>
                      <a:pPr marL="0" marR="0" algn="ctr">
                        <a:lnSpc>
                          <a:spcPct val="107000"/>
                        </a:lnSpc>
                        <a:spcBef>
                          <a:spcPts val="0"/>
                        </a:spcBef>
                        <a:spcAft>
                          <a:spcPts val="800"/>
                        </a:spcAft>
                      </a:pPr>
                      <a:r>
                        <a:rPr lang="en-US" sz="600">
                          <a:effectLst/>
                        </a:rPr>
                        <a:t>9.76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extLst>
                  <a:ext uri="{0D108BD9-81ED-4DB2-BD59-A6C34878D82A}">
                    <a16:rowId xmlns:a16="http://schemas.microsoft.com/office/drawing/2014/main" val="10019"/>
                  </a:ext>
                </a:extLst>
              </a:tr>
              <a:tr h="150083">
                <a:tc gridSpan="4">
                  <a:txBody>
                    <a:bodyPr/>
                    <a:lstStyle/>
                    <a:p>
                      <a:pPr marL="0" marR="0">
                        <a:lnSpc>
                          <a:spcPct val="107000"/>
                        </a:lnSpc>
                        <a:spcBef>
                          <a:spcPts val="0"/>
                        </a:spcBef>
                        <a:spcAft>
                          <a:spcPts val="0"/>
                        </a:spcAft>
                      </a:pPr>
                      <a:r>
                        <a:rPr lang="en-US" sz="700" dirty="0">
                          <a:solidFill>
                            <a:schemeClr val="tx1">
                              <a:lumMod val="95000"/>
                              <a:lumOff val="5000"/>
                            </a:schemeClr>
                          </a:solidFill>
                          <a:effectLst/>
                        </a:rPr>
                        <a:t>South Sumatra</a:t>
                      </a:r>
                      <a:endParaRPr lang="en-US" sz="700" dirty="0">
                        <a:solidFill>
                          <a:schemeClr val="tx1">
                            <a:lumMod val="95000"/>
                            <a:lumOff val="5000"/>
                          </a:schemeClr>
                        </a:solidFill>
                        <a:effectLst/>
                        <a:latin typeface="Calibri" panose="020F0502020204030204" pitchFamily="34" charset="0"/>
                        <a:ea typeface="DengXian"/>
                        <a:cs typeface="Arial" panose="020B0604020202020204" pitchFamily="34" charset="0"/>
                      </a:endParaRPr>
                    </a:p>
                  </a:txBody>
                  <a:tcPr marL="53881" marR="53881"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20"/>
                  </a:ext>
                </a:extLst>
              </a:tr>
              <a:tr h="150083">
                <a:tc>
                  <a:txBody>
                    <a:bodyPr/>
                    <a:lstStyle/>
                    <a:p>
                      <a:pPr marL="0" marR="0">
                        <a:lnSpc>
                          <a:spcPct val="107000"/>
                        </a:lnSpc>
                        <a:spcBef>
                          <a:spcPts val="0"/>
                        </a:spcBef>
                        <a:spcAft>
                          <a:spcPts val="0"/>
                        </a:spcAft>
                      </a:pPr>
                      <a:r>
                        <a:rPr lang="en-US" sz="600">
                          <a:effectLst/>
                        </a:rPr>
                        <a:t>Father’s Years of Schooling</a:t>
                      </a:r>
                      <a:endParaRPr lang="en-US" sz="900">
                        <a:effectLst/>
                        <a:latin typeface="Calibri" panose="020F0502020204030204" pitchFamily="34" charset="0"/>
                        <a:ea typeface="DengXian"/>
                        <a:cs typeface="Arial" panose="020B0604020202020204" pitchFamily="34" charset="0"/>
                      </a:endParaRPr>
                    </a:p>
                  </a:txBody>
                  <a:tcPr marL="53881" marR="53881" marT="0" marB="0" anchor="ctr"/>
                </a:tc>
                <a:tc>
                  <a:txBody>
                    <a:bodyPr/>
                    <a:lstStyle/>
                    <a:p>
                      <a:pPr marL="0" marR="0" algn="ctr">
                        <a:lnSpc>
                          <a:spcPct val="107000"/>
                        </a:lnSpc>
                        <a:spcBef>
                          <a:spcPts val="0"/>
                        </a:spcBef>
                        <a:spcAft>
                          <a:spcPts val="800"/>
                        </a:spcAft>
                      </a:pPr>
                      <a:r>
                        <a:rPr lang="en-US" sz="600">
                          <a:effectLst/>
                        </a:rPr>
                        <a:t>6.96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tc>
                  <a:txBody>
                    <a:bodyPr/>
                    <a:lstStyle/>
                    <a:p>
                      <a:pPr marL="0" marR="0" algn="ctr">
                        <a:lnSpc>
                          <a:spcPct val="107000"/>
                        </a:lnSpc>
                        <a:spcBef>
                          <a:spcPts val="0"/>
                        </a:spcBef>
                        <a:spcAft>
                          <a:spcPts val="800"/>
                        </a:spcAft>
                      </a:pPr>
                      <a:r>
                        <a:rPr lang="en-US" sz="600">
                          <a:effectLst/>
                        </a:rPr>
                        <a:t>7.22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tc>
                  <a:txBody>
                    <a:bodyPr/>
                    <a:lstStyle/>
                    <a:p>
                      <a:pPr marL="0" marR="0" algn="ctr">
                        <a:lnSpc>
                          <a:spcPct val="107000"/>
                        </a:lnSpc>
                        <a:spcBef>
                          <a:spcPts val="0"/>
                        </a:spcBef>
                        <a:spcAft>
                          <a:spcPts val="800"/>
                        </a:spcAft>
                      </a:pPr>
                      <a:r>
                        <a:rPr lang="en-US" sz="600">
                          <a:effectLst/>
                        </a:rPr>
                        <a:t>7.99</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extLst>
                  <a:ext uri="{0D108BD9-81ED-4DB2-BD59-A6C34878D82A}">
                    <a16:rowId xmlns:a16="http://schemas.microsoft.com/office/drawing/2014/main" val="10021"/>
                  </a:ext>
                </a:extLst>
              </a:tr>
              <a:tr h="150083">
                <a:tc>
                  <a:txBody>
                    <a:bodyPr/>
                    <a:lstStyle/>
                    <a:p>
                      <a:pPr marL="0" marR="0">
                        <a:lnSpc>
                          <a:spcPct val="107000"/>
                        </a:lnSpc>
                        <a:spcBef>
                          <a:spcPts val="0"/>
                        </a:spcBef>
                        <a:spcAft>
                          <a:spcPts val="0"/>
                        </a:spcAft>
                      </a:pPr>
                      <a:r>
                        <a:rPr lang="en-US" sz="600">
                          <a:effectLst/>
                        </a:rPr>
                        <a:t>Son’s Years of Schooling</a:t>
                      </a:r>
                      <a:endParaRPr lang="en-US" sz="900">
                        <a:effectLst/>
                        <a:latin typeface="Calibri" panose="020F0502020204030204" pitchFamily="34" charset="0"/>
                        <a:ea typeface="DengXian"/>
                        <a:cs typeface="Arial" panose="020B0604020202020204" pitchFamily="34" charset="0"/>
                      </a:endParaRPr>
                    </a:p>
                  </a:txBody>
                  <a:tcPr marL="53881" marR="53881" marT="0" marB="0" anchor="ctr"/>
                </a:tc>
                <a:tc>
                  <a:txBody>
                    <a:bodyPr/>
                    <a:lstStyle/>
                    <a:p>
                      <a:pPr marL="0" marR="0" algn="ctr">
                        <a:lnSpc>
                          <a:spcPct val="107000"/>
                        </a:lnSpc>
                        <a:spcBef>
                          <a:spcPts val="0"/>
                        </a:spcBef>
                        <a:spcAft>
                          <a:spcPts val="800"/>
                        </a:spcAft>
                      </a:pPr>
                      <a:r>
                        <a:rPr lang="en-US" sz="600">
                          <a:effectLst/>
                        </a:rPr>
                        <a:t>8.27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tc>
                  <a:txBody>
                    <a:bodyPr/>
                    <a:lstStyle/>
                    <a:p>
                      <a:pPr marL="0" marR="0" algn="ctr">
                        <a:lnSpc>
                          <a:spcPct val="107000"/>
                        </a:lnSpc>
                        <a:spcBef>
                          <a:spcPts val="0"/>
                        </a:spcBef>
                        <a:spcAft>
                          <a:spcPts val="800"/>
                        </a:spcAft>
                      </a:pPr>
                      <a:r>
                        <a:rPr lang="en-US" sz="600">
                          <a:effectLst/>
                        </a:rPr>
                        <a:t>9.37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tc>
                  <a:txBody>
                    <a:bodyPr/>
                    <a:lstStyle/>
                    <a:p>
                      <a:pPr marL="0" marR="0" algn="ctr">
                        <a:lnSpc>
                          <a:spcPct val="107000"/>
                        </a:lnSpc>
                        <a:spcBef>
                          <a:spcPts val="0"/>
                        </a:spcBef>
                        <a:spcAft>
                          <a:spcPts val="800"/>
                        </a:spcAft>
                      </a:pPr>
                      <a:r>
                        <a:rPr lang="en-US" sz="600">
                          <a:effectLst/>
                        </a:rPr>
                        <a:t>10.43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extLst>
                  <a:ext uri="{0D108BD9-81ED-4DB2-BD59-A6C34878D82A}">
                    <a16:rowId xmlns:a16="http://schemas.microsoft.com/office/drawing/2014/main" val="10022"/>
                  </a:ext>
                </a:extLst>
              </a:tr>
              <a:tr h="150083">
                <a:tc gridSpan="4">
                  <a:txBody>
                    <a:bodyPr/>
                    <a:lstStyle/>
                    <a:p>
                      <a:pPr marL="0" marR="0">
                        <a:lnSpc>
                          <a:spcPct val="107000"/>
                        </a:lnSpc>
                        <a:spcBef>
                          <a:spcPts val="0"/>
                        </a:spcBef>
                        <a:spcAft>
                          <a:spcPts val="800"/>
                        </a:spcAft>
                      </a:pPr>
                      <a:r>
                        <a:rPr lang="en-US" sz="700" dirty="0">
                          <a:solidFill>
                            <a:schemeClr val="tx1">
                              <a:lumMod val="95000"/>
                              <a:lumOff val="5000"/>
                            </a:schemeClr>
                          </a:solidFill>
                          <a:effectLst/>
                        </a:rPr>
                        <a:t>West Sumatra</a:t>
                      </a:r>
                      <a:endParaRPr lang="en-US" sz="700" dirty="0">
                        <a:solidFill>
                          <a:schemeClr val="tx1">
                            <a:lumMod val="95000"/>
                            <a:lumOff val="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23"/>
                  </a:ext>
                </a:extLst>
              </a:tr>
              <a:tr h="150083">
                <a:tc>
                  <a:txBody>
                    <a:bodyPr/>
                    <a:lstStyle/>
                    <a:p>
                      <a:pPr marL="0" marR="0">
                        <a:lnSpc>
                          <a:spcPct val="107000"/>
                        </a:lnSpc>
                        <a:spcBef>
                          <a:spcPts val="0"/>
                        </a:spcBef>
                        <a:spcAft>
                          <a:spcPts val="0"/>
                        </a:spcAft>
                      </a:pPr>
                      <a:r>
                        <a:rPr lang="en-US" sz="600">
                          <a:effectLst/>
                        </a:rPr>
                        <a:t>Father’s Years of Schooling</a:t>
                      </a:r>
                      <a:endParaRPr lang="en-US" sz="900">
                        <a:effectLst/>
                        <a:latin typeface="Calibri" panose="020F0502020204030204" pitchFamily="34" charset="0"/>
                        <a:ea typeface="DengXian"/>
                        <a:cs typeface="Arial" panose="020B0604020202020204" pitchFamily="34" charset="0"/>
                      </a:endParaRPr>
                    </a:p>
                  </a:txBody>
                  <a:tcPr marL="53881" marR="53881" marT="0" marB="0" anchor="ctr"/>
                </a:tc>
                <a:tc>
                  <a:txBody>
                    <a:bodyPr/>
                    <a:lstStyle/>
                    <a:p>
                      <a:pPr marL="0" marR="0" algn="ctr">
                        <a:lnSpc>
                          <a:spcPct val="107000"/>
                        </a:lnSpc>
                        <a:spcBef>
                          <a:spcPts val="0"/>
                        </a:spcBef>
                        <a:spcAft>
                          <a:spcPts val="800"/>
                        </a:spcAft>
                      </a:pPr>
                      <a:r>
                        <a:rPr lang="en-US" sz="600">
                          <a:effectLst/>
                        </a:rPr>
                        <a:t>7.11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tc>
                  <a:txBody>
                    <a:bodyPr/>
                    <a:lstStyle/>
                    <a:p>
                      <a:pPr marL="0" marR="0" algn="ctr">
                        <a:lnSpc>
                          <a:spcPct val="107000"/>
                        </a:lnSpc>
                        <a:spcBef>
                          <a:spcPts val="0"/>
                        </a:spcBef>
                        <a:spcAft>
                          <a:spcPts val="800"/>
                        </a:spcAft>
                      </a:pPr>
                      <a:r>
                        <a:rPr lang="en-US" sz="600">
                          <a:effectLst/>
                        </a:rPr>
                        <a:t>7.43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tc>
                  <a:txBody>
                    <a:bodyPr/>
                    <a:lstStyle/>
                    <a:p>
                      <a:pPr marL="0" marR="0" algn="ctr">
                        <a:lnSpc>
                          <a:spcPct val="107000"/>
                        </a:lnSpc>
                        <a:spcBef>
                          <a:spcPts val="0"/>
                        </a:spcBef>
                        <a:spcAft>
                          <a:spcPts val="800"/>
                        </a:spcAft>
                      </a:pPr>
                      <a:r>
                        <a:rPr lang="en-US" sz="600">
                          <a:effectLst/>
                        </a:rPr>
                        <a:t>8.54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extLst>
                  <a:ext uri="{0D108BD9-81ED-4DB2-BD59-A6C34878D82A}">
                    <a16:rowId xmlns:a16="http://schemas.microsoft.com/office/drawing/2014/main" val="10024"/>
                  </a:ext>
                </a:extLst>
              </a:tr>
              <a:tr h="150083">
                <a:tc>
                  <a:txBody>
                    <a:bodyPr/>
                    <a:lstStyle/>
                    <a:p>
                      <a:pPr marL="0" marR="0">
                        <a:lnSpc>
                          <a:spcPct val="107000"/>
                        </a:lnSpc>
                        <a:spcBef>
                          <a:spcPts val="0"/>
                        </a:spcBef>
                        <a:spcAft>
                          <a:spcPts val="0"/>
                        </a:spcAft>
                      </a:pPr>
                      <a:r>
                        <a:rPr lang="en-US" sz="600">
                          <a:effectLst/>
                        </a:rPr>
                        <a:t>Son’s Years of Schooling</a:t>
                      </a:r>
                      <a:endParaRPr lang="en-US" sz="900">
                        <a:effectLst/>
                        <a:latin typeface="Calibri" panose="020F0502020204030204" pitchFamily="34" charset="0"/>
                        <a:ea typeface="DengXian"/>
                        <a:cs typeface="Arial" panose="020B0604020202020204" pitchFamily="34" charset="0"/>
                      </a:endParaRPr>
                    </a:p>
                  </a:txBody>
                  <a:tcPr marL="53881" marR="53881" marT="0" marB="0" anchor="ctr"/>
                </a:tc>
                <a:tc>
                  <a:txBody>
                    <a:bodyPr/>
                    <a:lstStyle/>
                    <a:p>
                      <a:pPr marL="0" marR="0" algn="ctr">
                        <a:lnSpc>
                          <a:spcPct val="107000"/>
                        </a:lnSpc>
                        <a:spcBef>
                          <a:spcPts val="0"/>
                        </a:spcBef>
                        <a:spcAft>
                          <a:spcPts val="800"/>
                        </a:spcAft>
                      </a:pPr>
                      <a:r>
                        <a:rPr lang="en-US" sz="600">
                          <a:effectLst/>
                        </a:rPr>
                        <a:t>8.43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tc>
                  <a:txBody>
                    <a:bodyPr/>
                    <a:lstStyle/>
                    <a:p>
                      <a:pPr marL="0" marR="0" algn="ctr">
                        <a:lnSpc>
                          <a:spcPct val="107000"/>
                        </a:lnSpc>
                        <a:spcBef>
                          <a:spcPts val="0"/>
                        </a:spcBef>
                        <a:spcAft>
                          <a:spcPts val="800"/>
                        </a:spcAft>
                      </a:pPr>
                      <a:r>
                        <a:rPr lang="en-US" sz="600">
                          <a:effectLst/>
                        </a:rPr>
                        <a:t>9.84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tc>
                  <a:txBody>
                    <a:bodyPr/>
                    <a:lstStyle/>
                    <a:p>
                      <a:pPr marL="0" marR="0" algn="ctr">
                        <a:lnSpc>
                          <a:spcPct val="107000"/>
                        </a:lnSpc>
                        <a:spcBef>
                          <a:spcPts val="0"/>
                        </a:spcBef>
                        <a:spcAft>
                          <a:spcPts val="800"/>
                        </a:spcAft>
                      </a:pPr>
                      <a:r>
                        <a:rPr lang="en-US" sz="600">
                          <a:effectLst/>
                        </a:rPr>
                        <a:t>11.66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extLst>
                  <a:ext uri="{0D108BD9-81ED-4DB2-BD59-A6C34878D82A}">
                    <a16:rowId xmlns:a16="http://schemas.microsoft.com/office/drawing/2014/main" val="10025"/>
                  </a:ext>
                </a:extLst>
              </a:tr>
              <a:tr h="150083">
                <a:tc gridSpan="4">
                  <a:txBody>
                    <a:bodyPr/>
                    <a:lstStyle/>
                    <a:p>
                      <a:pPr marL="0" marR="0">
                        <a:lnSpc>
                          <a:spcPct val="107000"/>
                        </a:lnSpc>
                        <a:spcBef>
                          <a:spcPts val="0"/>
                        </a:spcBef>
                        <a:spcAft>
                          <a:spcPts val="800"/>
                        </a:spcAft>
                      </a:pPr>
                      <a:r>
                        <a:rPr lang="en-US" sz="700" dirty="0">
                          <a:solidFill>
                            <a:schemeClr val="tx1">
                              <a:lumMod val="95000"/>
                              <a:lumOff val="5000"/>
                            </a:schemeClr>
                          </a:solidFill>
                          <a:effectLst/>
                        </a:rPr>
                        <a:t>West Nusa Tenggara</a:t>
                      </a:r>
                      <a:endParaRPr lang="en-US" sz="700" dirty="0">
                        <a:solidFill>
                          <a:schemeClr val="tx1">
                            <a:lumMod val="95000"/>
                            <a:lumOff val="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26"/>
                  </a:ext>
                </a:extLst>
              </a:tr>
              <a:tr h="150083">
                <a:tc>
                  <a:txBody>
                    <a:bodyPr/>
                    <a:lstStyle/>
                    <a:p>
                      <a:pPr marL="0" marR="0">
                        <a:lnSpc>
                          <a:spcPct val="107000"/>
                        </a:lnSpc>
                        <a:spcBef>
                          <a:spcPts val="0"/>
                        </a:spcBef>
                        <a:spcAft>
                          <a:spcPts val="0"/>
                        </a:spcAft>
                      </a:pPr>
                      <a:r>
                        <a:rPr lang="en-US" sz="600">
                          <a:effectLst/>
                        </a:rPr>
                        <a:t>Father’s Years of Schooling</a:t>
                      </a:r>
                      <a:endParaRPr lang="en-US" sz="900">
                        <a:effectLst/>
                        <a:latin typeface="Calibri" panose="020F0502020204030204" pitchFamily="34" charset="0"/>
                        <a:ea typeface="DengXian"/>
                        <a:cs typeface="Arial" panose="020B0604020202020204" pitchFamily="34" charset="0"/>
                      </a:endParaRPr>
                    </a:p>
                  </a:txBody>
                  <a:tcPr marL="53881" marR="53881" marT="0" marB="0" anchor="ctr"/>
                </a:tc>
                <a:tc>
                  <a:txBody>
                    <a:bodyPr/>
                    <a:lstStyle/>
                    <a:p>
                      <a:pPr marL="0" marR="0" algn="ctr">
                        <a:lnSpc>
                          <a:spcPct val="107000"/>
                        </a:lnSpc>
                        <a:spcBef>
                          <a:spcPts val="0"/>
                        </a:spcBef>
                        <a:spcAft>
                          <a:spcPts val="800"/>
                        </a:spcAft>
                      </a:pPr>
                      <a:r>
                        <a:rPr lang="en-US" sz="600">
                          <a:effectLst/>
                        </a:rPr>
                        <a:t>6.290</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tc>
                  <a:txBody>
                    <a:bodyPr/>
                    <a:lstStyle/>
                    <a:p>
                      <a:pPr marL="0" marR="0" algn="ctr">
                        <a:lnSpc>
                          <a:spcPct val="107000"/>
                        </a:lnSpc>
                        <a:spcBef>
                          <a:spcPts val="0"/>
                        </a:spcBef>
                        <a:spcAft>
                          <a:spcPts val="800"/>
                        </a:spcAft>
                      </a:pPr>
                      <a:r>
                        <a:rPr lang="en-US" sz="600">
                          <a:effectLst/>
                        </a:rPr>
                        <a:t>6.46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tc>
                  <a:txBody>
                    <a:bodyPr/>
                    <a:lstStyle/>
                    <a:p>
                      <a:pPr marL="0" marR="0" algn="ctr">
                        <a:lnSpc>
                          <a:spcPct val="107000"/>
                        </a:lnSpc>
                        <a:spcBef>
                          <a:spcPts val="0"/>
                        </a:spcBef>
                        <a:spcAft>
                          <a:spcPts val="800"/>
                        </a:spcAft>
                      </a:pPr>
                      <a:r>
                        <a:rPr lang="en-US" sz="600">
                          <a:effectLst/>
                        </a:rPr>
                        <a:t>6.74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extLst>
                  <a:ext uri="{0D108BD9-81ED-4DB2-BD59-A6C34878D82A}">
                    <a16:rowId xmlns:a16="http://schemas.microsoft.com/office/drawing/2014/main" val="10027"/>
                  </a:ext>
                </a:extLst>
              </a:tr>
              <a:tr h="150083">
                <a:tc>
                  <a:txBody>
                    <a:bodyPr/>
                    <a:lstStyle/>
                    <a:p>
                      <a:pPr marL="0" marR="0">
                        <a:lnSpc>
                          <a:spcPct val="107000"/>
                        </a:lnSpc>
                        <a:spcBef>
                          <a:spcPts val="0"/>
                        </a:spcBef>
                        <a:spcAft>
                          <a:spcPts val="0"/>
                        </a:spcAft>
                      </a:pPr>
                      <a:r>
                        <a:rPr lang="en-US" sz="600">
                          <a:effectLst/>
                        </a:rPr>
                        <a:t>Son’s Years of Schooling</a:t>
                      </a:r>
                      <a:endParaRPr lang="en-US" sz="900">
                        <a:effectLst/>
                        <a:latin typeface="Calibri" panose="020F0502020204030204" pitchFamily="34" charset="0"/>
                        <a:ea typeface="DengXian"/>
                        <a:cs typeface="Arial" panose="020B0604020202020204" pitchFamily="34" charset="0"/>
                      </a:endParaRPr>
                    </a:p>
                  </a:txBody>
                  <a:tcPr marL="53881" marR="53881" marT="0" marB="0" anchor="ctr"/>
                </a:tc>
                <a:tc>
                  <a:txBody>
                    <a:bodyPr/>
                    <a:lstStyle/>
                    <a:p>
                      <a:pPr marL="0" marR="0" algn="ctr">
                        <a:lnSpc>
                          <a:spcPct val="107000"/>
                        </a:lnSpc>
                        <a:spcBef>
                          <a:spcPts val="0"/>
                        </a:spcBef>
                        <a:spcAft>
                          <a:spcPts val="800"/>
                        </a:spcAft>
                      </a:pPr>
                      <a:r>
                        <a:rPr lang="en-US" sz="600">
                          <a:effectLst/>
                        </a:rPr>
                        <a:t>6.95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tc>
                  <a:txBody>
                    <a:bodyPr/>
                    <a:lstStyle/>
                    <a:p>
                      <a:pPr marL="0" marR="0" algn="ctr">
                        <a:lnSpc>
                          <a:spcPct val="107000"/>
                        </a:lnSpc>
                        <a:spcBef>
                          <a:spcPts val="0"/>
                        </a:spcBef>
                        <a:spcAft>
                          <a:spcPts val="800"/>
                        </a:spcAft>
                      </a:pPr>
                      <a:r>
                        <a:rPr lang="en-US" sz="600">
                          <a:effectLst/>
                        </a:rPr>
                        <a:t>8.71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tc>
                  <a:txBody>
                    <a:bodyPr/>
                    <a:lstStyle/>
                    <a:p>
                      <a:pPr marL="0" marR="0" algn="ctr">
                        <a:lnSpc>
                          <a:spcPct val="107000"/>
                        </a:lnSpc>
                        <a:spcBef>
                          <a:spcPts val="0"/>
                        </a:spcBef>
                        <a:spcAft>
                          <a:spcPts val="800"/>
                        </a:spcAft>
                      </a:pPr>
                      <a:r>
                        <a:rPr lang="en-US" sz="600">
                          <a:effectLst/>
                        </a:rPr>
                        <a:t>10.43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extLst>
                  <a:ext uri="{0D108BD9-81ED-4DB2-BD59-A6C34878D82A}">
                    <a16:rowId xmlns:a16="http://schemas.microsoft.com/office/drawing/2014/main" val="10028"/>
                  </a:ext>
                </a:extLst>
              </a:tr>
              <a:tr h="150083">
                <a:tc gridSpan="4">
                  <a:txBody>
                    <a:bodyPr/>
                    <a:lstStyle/>
                    <a:p>
                      <a:pPr marL="0" marR="0">
                        <a:lnSpc>
                          <a:spcPct val="107000"/>
                        </a:lnSpc>
                        <a:spcBef>
                          <a:spcPts val="0"/>
                        </a:spcBef>
                        <a:spcAft>
                          <a:spcPts val="800"/>
                        </a:spcAft>
                      </a:pPr>
                      <a:r>
                        <a:rPr lang="en-US" sz="700" dirty="0">
                          <a:solidFill>
                            <a:schemeClr val="tx1">
                              <a:lumMod val="95000"/>
                              <a:lumOff val="5000"/>
                            </a:schemeClr>
                          </a:solidFill>
                          <a:effectLst/>
                        </a:rPr>
                        <a:t>Yogyakarta</a:t>
                      </a:r>
                      <a:endParaRPr lang="en-US" sz="700" dirty="0">
                        <a:solidFill>
                          <a:schemeClr val="tx1">
                            <a:lumMod val="95000"/>
                            <a:lumOff val="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29"/>
                  </a:ext>
                </a:extLst>
              </a:tr>
              <a:tr h="150083">
                <a:tc>
                  <a:txBody>
                    <a:bodyPr/>
                    <a:lstStyle/>
                    <a:p>
                      <a:pPr marL="0" marR="0">
                        <a:lnSpc>
                          <a:spcPct val="107000"/>
                        </a:lnSpc>
                        <a:spcBef>
                          <a:spcPts val="0"/>
                        </a:spcBef>
                        <a:spcAft>
                          <a:spcPts val="0"/>
                        </a:spcAft>
                      </a:pPr>
                      <a:r>
                        <a:rPr lang="en-US" sz="600">
                          <a:effectLst/>
                        </a:rPr>
                        <a:t>Father’s Years of Schooling</a:t>
                      </a:r>
                      <a:endParaRPr lang="en-US" sz="900">
                        <a:effectLst/>
                        <a:latin typeface="Calibri" panose="020F0502020204030204" pitchFamily="34" charset="0"/>
                        <a:ea typeface="DengXian"/>
                        <a:cs typeface="Arial" panose="020B0604020202020204" pitchFamily="34" charset="0"/>
                      </a:endParaRPr>
                    </a:p>
                  </a:txBody>
                  <a:tcPr marL="53881" marR="53881" marT="0" marB="0" anchor="ctr"/>
                </a:tc>
                <a:tc>
                  <a:txBody>
                    <a:bodyPr/>
                    <a:lstStyle/>
                    <a:p>
                      <a:pPr marL="0" marR="0" algn="ctr">
                        <a:lnSpc>
                          <a:spcPct val="107000"/>
                        </a:lnSpc>
                        <a:spcBef>
                          <a:spcPts val="0"/>
                        </a:spcBef>
                        <a:spcAft>
                          <a:spcPts val="800"/>
                        </a:spcAft>
                      </a:pPr>
                      <a:r>
                        <a:rPr lang="en-US" sz="600">
                          <a:effectLst/>
                        </a:rPr>
                        <a:t>6.60</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tc>
                  <a:txBody>
                    <a:bodyPr/>
                    <a:lstStyle/>
                    <a:p>
                      <a:pPr marL="0" marR="0" algn="ctr">
                        <a:lnSpc>
                          <a:spcPct val="107000"/>
                        </a:lnSpc>
                        <a:spcBef>
                          <a:spcPts val="0"/>
                        </a:spcBef>
                        <a:spcAft>
                          <a:spcPts val="800"/>
                        </a:spcAft>
                      </a:pPr>
                      <a:r>
                        <a:rPr lang="en-US" sz="600">
                          <a:effectLst/>
                        </a:rPr>
                        <a:t>8.14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tc>
                  <a:txBody>
                    <a:bodyPr/>
                    <a:lstStyle/>
                    <a:p>
                      <a:pPr marL="0" marR="0" algn="ctr">
                        <a:lnSpc>
                          <a:spcPct val="107000"/>
                        </a:lnSpc>
                        <a:spcBef>
                          <a:spcPts val="0"/>
                        </a:spcBef>
                        <a:spcAft>
                          <a:spcPts val="800"/>
                        </a:spcAft>
                      </a:pPr>
                      <a:r>
                        <a:rPr lang="en-US" sz="600">
                          <a:effectLst/>
                        </a:rPr>
                        <a:t>8.34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extLst>
                  <a:ext uri="{0D108BD9-81ED-4DB2-BD59-A6C34878D82A}">
                    <a16:rowId xmlns:a16="http://schemas.microsoft.com/office/drawing/2014/main" val="10030"/>
                  </a:ext>
                </a:extLst>
              </a:tr>
              <a:tr h="150083">
                <a:tc>
                  <a:txBody>
                    <a:bodyPr/>
                    <a:lstStyle/>
                    <a:p>
                      <a:pPr marL="0" marR="0">
                        <a:lnSpc>
                          <a:spcPct val="107000"/>
                        </a:lnSpc>
                        <a:spcBef>
                          <a:spcPts val="0"/>
                        </a:spcBef>
                        <a:spcAft>
                          <a:spcPts val="0"/>
                        </a:spcAft>
                      </a:pPr>
                      <a:r>
                        <a:rPr lang="en-US" sz="600">
                          <a:effectLst/>
                        </a:rPr>
                        <a:t>Son’s Years of Schooling</a:t>
                      </a:r>
                      <a:endParaRPr lang="en-US" sz="900">
                        <a:effectLst/>
                        <a:latin typeface="Calibri" panose="020F0502020204030204" pitchFamily="34" charset="0"/>
                        <a:ea typeface="DengXian"/>
                        <a:cs typeface="Arial" panose="020B0604020202020204" pitchFamily="34" charset="0"/>
                      </a:endParaRPr>
                    </a:p>
                  </a:txBody>
                  <a:tcPr marL="53881" marR="53881" marT="0" marB="0" anchor="ctr"/>
                </a:tc>
                <a:tc>
                  <a:txBody>
                    <a:bodyPr/>
                    <a:lstStyle/>
                    <a:p>
                      <a:pPr marL="0" marR="0" algn="ctr">
                        <a:lnSpc>
                          <a:spcPct val="107000"/>
                        </a:lnSpc>
                        <a:spcBef>
                          <a:spcPts val="0"/>
                        </a:spcBef>
                        <a:spcAft>
                          <a:spcPts val="800"/>
                        </a:spcAft>
                      </a:pPr>
                      <a:r>
                        <a:rPr lang="en-US" sz="600">
                          <a:effectLst/>
                        </a:rPr>
                        <a:t>9.47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tc>
                  <a:txBody>
                    <a:bodyPr/>
                    <a:lstStyle/>
                    <a:p>
                      <a:pPr marL="0" marR="0" algn="ctr">
                        <a:lnSpc>
                          <a:spcPct val="107000"/>
                        </a:lnSpc>
                        <a:spcBef>
                          <a:spcPts val="0"/>
                        </a:spcBef>
                        <a:spcAft>
                          <a:spcPts val="800"/>
                        </a:spcAft>
                      </a:pPr>
                      <a:r>
                        <a:rPr lang="en-US" sz="600">
                          <a:effectLst/>
                        </a:rPr>
                        <a:t>10.97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tc>
                  <a:txBody>
                    <a:bodyPr/>
                    <a:lstStyle/>
                    <a:p>
                      <a:pPr marL="0" marR="0" algn="ctr">
                        <a:lnSpc>
                          <a:spcPct val="107000"/>
                        </a:lnSpc>
                        <a:spcBef>
                          <a:spcPts val="0"/>
                        </a:spcBef>
                        <a:spcAft>
                          <a:spcPts val="800"/>
                        </a:spcAft>
                      </a:pPr>
                      <a:r>
                        <a:rPr lang="en-US" sz="600">
                          <a:effectLst/>
                        </a:rPr>
                        <a:t>12.26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extLst>
                  <a:ext uri="{0D108BD9-81ED-4DB2-BD59-A6C34878D82A}">
                    <a16:rowId xmlns:a16="http://schemas.microsoft.com/office/drawing/2014/main" val="10031"/>
                  </a:ext>
                </a:extLst>
              </a:tr>
              <a:tr h="150083">
                <a:tc gridSpan="4">
                  <a:txBody>
                    <a:bodyPr/>
                    <a:lstStyle/>
                    <a:p>
                      <a:pPr marL="0" marR="0">
                        <a:lnSpc>
                          <a:spcPct val="107000"/>
                        </a:lnSpc>
                        <a:spcBef>
                          <a:spcPts val="0"/>
                        </a:spcBef>
                        <a:spcAft>
                          <a:spcPts val="800"/>
                        </a:spcAft>
                      </a:pPr>
                      <a:r>
                        <a:rPr lang="en-US" sz="700" dirty="0">
                          <a:solidFill>
                            <a:schemeClr val="tx1">
                              <a:lumMod val="95000"/>
                              <a:lumOff val="5000"/>
                            </a:schemeClr>
                          </a:solidFill>
                          <a:effectLst/>
                        </a:rPr>
                        <a:t>Bali</a:t>
                      </a:r>
                      <a:endParaRPr lang="en-US" sz="700" dirty="0">
                        <a:solidFill>
                          <a:schemeClr val="tx1">
                            <a:lumMod val="95000"/>
                            <a:lumOff val="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32"/>
                  </a:ext>
                </a:extLst>
              </a:tr>
              <a:tr h="150083">
                <a:tc>
                  <a:txBody>
                    <a:bodyPr/>
                    <a:lstStyle/>
                    <a:p>
                      <a:pPr marL="0" marR="0">
                        <a:lnSpc>
                          <a:spcPct val="107000"/>
                        </a:lnSpc>
                        <a:spcBef>
                          <a:spcPts val="0"/>
                        </a:spcBef>
                        <a:spcAft>
                          <a:spcPts val="0"/>
                        </a:spcAft>
                      </a:pPr>
                      <a:r>
                        <a:rPr lang="en-US" sz="600">
                          <a:effectLst/>
                        </a:rPr>
                        <a:t>Father’s Years of Schooling</a:t>
                      </a:r>
                      <a:endParaRPr lang="en-US" sz="900">
                        <a:effectLst/>
                        <a:latin typeface="Calibri" panose="020F0502020204030204" pitchFamily="34" charset="0"/>
                        <a:ea typeface="DengXian"/>
                        <a:cs typeface="Arial" panose="020B0604020202020204" pitchFamily="34" charset="0"/>
                      </a:endParaRPr>
                    </a:p>
                  </a:txBody>
                  <a:tcPr marL="53881" marR="53881" marT="0" marB="0" anchor="ctr"/>
                </a:tc>
                <a:tc>
                  <a:txBody>
                    <a:bodyPr/>
                    <a:lstStyle/>
                    <a:p>
                      <a:pPr marL="0" marR="0" algn="ctr">
                        <a:lnSpc>
                          <a:spcPct val="107000"/>
                        </a:lnSpc>
                        <a:spcBef>
                          <a:spcPts val="0"/>
                        </a:spcBef>
                        <a:spcAft>
                          <a:spcPts val="800"/>
                        </a:spcAft>
                      </a:pPr>
                      <a:r>
                        <a:rPr lang="en-US" sz="600">
                          <a:effectLst/>
                        </a:rPr>
                        <a:t>5.94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tc>
                  <a:txBody>
                    <a:bodyPr/>
                    <a:lstStyle/>
                    <a:p>
                      <a:pPr marL="0" marR="0" algn="ctr">
                        <a:lnSpc>
                          <a:spcPct val="107000"/>
                        </a:lnSpc>
                        <a:spcBef>
                          <a:spcPts val="0"/>
                        </a:spcBef>
                        <a:spcAft>
                          <a:spcPts val="800"/>
                        </a:spcAft>
                      </a:pPr>
                      <a:r>
                        <a:rPr lang="en-US" sz="600">
                          <a:effectLst/>
                        </a:rPr>
                        <a:t>6.51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tc>
                  <a:txBody>
                    <a:bodyPr/>
                    <a:lstStyle/>
                    <a:p>
                      <a:pPr marL="0" marR="0" algn="ctr">
                        <a:lnSpc>
                          <a:spcPct val="107000"/>
                        </a:lnSpc>
                        <a:spcBef>
                          <a:spcPts val="0"/>
                        </a:spcBef>
                        <a:spcAft>
                          <a:spcPts val="800"/>
                        </a:spcAft>
                      </a:pPr>
                      <a:r>
                        <a:rPr lang="en-US" sz="600">
                          <a:effectLst/>
                        </a:rPr>
                        <a:t>7.38</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extLst>
                  <a:ext uri="{0D108BD9-81ED-4DB2-BD59-A6C34878D82A}">
                    <a16:rowId xmlns:a16="http://schemas.microsoft.com/office/drawing/2014/main" val="10033"/>
                  </a:ext>
                </a:extLst>
              </a:tr>
              <a:tr h="150083">
                <a:tc>
                  <a:txBody>
                    <a:bodyPr/>
                    <a:lstStyle/>
                    <a:p>
                      <a:pPr marL="0" marR="0">
                        <a:lnSpc>
                          <a:spcPct val="107000"/>
                        </a:lnSpc>
                        <a:spcBef>
                          <a:spcPts val="0"/>
                        </a:spcBef>
                        <a:spcAft>
                          <a:spcPts val="0"/>
                        </a:spcAft>
                      </a:pPr>
                      <a:r>
                        <a:rPr lang="en-US" sz="600">
                          <a:effectLst/>
                        </a:rPr>
                        <a:t>Son’s Years of Schooling</a:t>
                      </a:r>
                      <a:endParaRPr lang="en-US" sz="900">
                        <a:effectLst/>
                        <a:latin typeface="Calibri" panose="020F0502020204030204" pitchFamily="34" charset="0"/>
                        <a:ea typeface="DengXian"/>
                        <a:cs typeface="Arial" panose="020B0604020202020204" pitchFamily="34" charset="0"/>
                      </a:endParaRPr>
                    </a:p>
                  </a:txBody>
                  <a:tcPr marL="53881" marR="53881" marT="0" marB="0" anchor="ctr"/>
                </a:tc>
                <a:tc>
                  <a:txBody>
                    <a:bodyPr/>
                    <a:lstStyle/>
                    <a:p>
                      <a:pPr marL="0" marR="0" algn="ctr">
                        <a:lnSpc>
                          <a:spcPct val="107000"/>
                        </a:lnSpc>
                        <a:spcBef>
                          <a:spcPts val="0"/>
                        </a:spcBef>
                        <a:spcAft>
                          <a:spcPts val="800"/>
                        </a:spcAft>
                      </a:pPr>
                      <a:r>
                        <a:rPr lang="en-US" sz="600">
                          <a:effectLst/>
                        </a:rPr>
                        <a:t>7.11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tc>
                  <a:txBody>
                    <a:bodyPr/>
                    <a:lstStyle/>
                    <a:p>
                      <a:pPr marL="0" marR="0" algn="ctr">
                        <a:lnSpc>
                          <a:spcPct val="107000"/>
                        </a:lnSpc>
                        <a:spcBef>
                          <a:spcPts val="0"/>
                        </a:spcBef>
                        <a:spcAft>
                          <a:spcPts val="800"/>
                        </a:spcAft>
                      </a:pPr>
                      <a:r>
                        <a:rPr lang="en-US" sz="600">
                          <a:effectLst/>
                        </a:rPr>
                        <a:t>9.51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tc>
                  <a:txBody>
                    <a:bodyPr/>
                    <a:lstStyle/>
                    <a:p>
                      <a:pPr marL="0" marR="0" algn="ctr">
                        <a:lnSpc>
                          <a:spcPct val="107000"/>
                        </a:lnSpc>
                        <a:spcBef>
                          <a:spcPts val="0"/>
                        </a:spcBef>
                        <a:spcAft>
                          <a:spcPts val="800"/>
                        </a:spcAft>
                      </a:pPr>
                      <a:r>
                        <a:rPr lang="en-US" sz="600">
                          <a:effectLst/>
                        </a:rPr>
                        <a:t>10.88</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881" marR="53881" marT="0" marB="0" anchor="b"/>
                </a:tc>
                <a:extLst>
                  <a:ext uri="{0D108BD9-81ED-4DB2-BD59-A6C34878D82A}">
                    <a16:rowId xmlns:a16="http://schemas.microsoft.com/office/drawing/2014/main" val="10034"/>
                  </a:ext>
                </a:extLst>
              </a:tr>
              <a:tr h="150083">
                <a:tc gridSpan="4">
                  <a:txBody>
                    <a:bodyPr/>
                    <a:lstStyle/>
                    <a:p>
                      <a:pPr marL="0" marR="0" algn="ctr">
                        <a:lnSpc>
                          <a:spcPct val="107000"/>
                        </a:lnSpc>
                        <a:spcBef>
                          <a:spcPts val="0"/>
                        </a:spcBef>
                        <a:spcAft>
                          <a:spcPts val="0"/>
                        </a:spcAft>
                      </a:pPr>
                      <a:r>
                        <a:rPr lang="en-US" sz="600" dirty="0">
                          <a:effectLst/>
                        </a:rPr>
                        <a:t>Source: Author’s calculation from IFLS</a:t>
                      </a:r>
                      <a:endParaRPr lang="en-US" sz="900" dirty="0">
                        <a:effectLst/>
                        <a:latin typeface="Calibri" panose="020F0502020204030204" pitchFamily="34" charset="0"/>
                        <a:ea typeface="DengXian"/>
                        <a:cs typeface="Arial" panose="020B0604020202020204" pitchFamily="34" charset="0"/>
                      </a:endParaRPr>
                    </a:p>
                  </a:txBody>
                  <a:tcPr marL="53881" marR="53881"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35"/>
                  </a:ext>
                </a:extLst>
              </a:tr>
            </a:tbl>
          </a:graphicData>
        </a:graphic>
      </p:graphicFrame>
    </p:spTree>
    <p:extLst>
      <p:ext uri="{BB962C8B-B14F-4D97-AF65-F5344CB8AC3E}">
        <p14:creationId xmlns:p14="http://schemas.microsoft.com/office/powerpoint/2010/main" val="4129705526"/>
      </p:ext>
    </p:extLst>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9155" name="Title 1"/>
          <p:cNvSpPr>
            <a:spLocks noGrp="1"/>
          </p:cNvSpPr>
          <p:nvPr>
            <p:ph type="title"/>
          </p:nvPr>
        </p:nvSpPr>
        <p:spPr>
          <a:xfrm>
            <a:off x="1115483" y="54921"/>
            <a:ext cx="7704667" cy="839145"/>
          </a:xfrm>
        </p:spPr>
        <p:txBody>
          <a:bodyPr/>
          <a:lstStyle/>
          <a:p>
            <a:r>
              <a:rPr lang="en-US" altLang="en-US" sz="3600" b="1" dirty="0">
                <a:solidFill>
                  <a:srgbClr val="99235E"/>
                </a:solidFill>
                <a:cs typeface="Times New Roman" panose="02020603050405020304" pitchFamily="18" charset="0"/>
              </a:rPr>
              <a:t>Summary Statistics</a:t>
            </a:r>
            <a:endParaRPr lang="en-US" altLang="en-US" sz="3600" dirty="0"/>
          </a:p>
        </p:txBody>
      </p:sp>
      <p:sp>
        <p:nvSpPr>
          <p:cNvPr id="4" name="Content Placeholder 2"/>
          <p:cNvSpPr>
            <a:spLocks noGrp="1"/>
          </p:cNvSpPr>
          <p:nvPr>
            <p:ph idx="1"/>
          </p:nvPr>
        </p:nvSpPr>
        <p:spPr>
          <a:xfrm>
            <a:off x="323850" y="1196975"/>
            <a:ext cx="8640763" cy="4608289"/>
          </a:xfrm>
        </p:spPr>
        <p:txBody>
          <a:bodyPr>
            <a:noAutofit/>
          </a:bodyPr>
          <a:lstStyle/>
          <a:p>
            <a:pPr marL="457200" lvl="1" indent="0">
              <a:buNone/>
              <a:defRPr/>
            </a:pPr>
            <a:r>
              <a:rPr lang="en-US" b="1" dirty="0"/>
              <a:t>Descriptive statistics on ethnic groups in Indonesia</a:t>
            </a:r>
            <a:endParaRPr lang="en-US" altLang="en-US" dirty="0"/>
          </a:p>
        </p:txBody>
      </p:sp>
      <p:sp>
        <p:nvSpPr>
          <p:cNvPr id="49157" name="Footer Placeholder 1"/>
          <p:cNvSpPr>
            <a:spLocks noGrp="1"/>
          </p:cNvSpPr>
          <p:nvPr>
            <p:ph type="ftr" sz="quarter" idx="11"/>
          </p:nvPr>
        </p:nvSpPr>
        <p:spPr bwMode="auto">
          <a:xfrm>
            <a:off x="2699792" y="6492875"/>
            <a:ext cx="332000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r>
              <a:rPr lang="en-GB" altLang="en-US" b="1" dirty="0">
                <a:solidFill>
                  <a:srgbClr val="898989"/>
                </a:solidFill>
              </a:rPr>
              <a:t>SYED HASSAN RAZA</a:t>
            </a:r>
            <a:endParaRPr lang="en-US" altLang="en-US" b="1" dirty="0">
              <a:solidFill>
                <a:srgbClr val="898989"/>
              </a:solidFill>
            </a:endParaRPr>
          </a:p>
        </p:txBody>
      </p:sp>
      <p:sp>
        <p:nvSpPr>
          <p:cNvPr id="2" name="Slide Number Placeholder 1"/>
          <p:cNvSpPr>
            <a:spLocks noGrp="1"/>
          </p:cNvSpPr>
          <p:nvPr>
            <p:ph type="sldNum" sz="quarter" idx="12"/>
          </p:nvPr>
        </p:nvSpPr>
        <p:spPr/>
        <p:txBody>
          <a:bodyPr/>
          <a:lstStyle/>
          <a:p>
            <a:pPr>
              <a:defRPr/>
            </a:pPr>
            <a:fld id="{E29AB693-2D1D-4B86-87C8-16C2166548DE}" type="slidenum">
              <a:rPr lang="en-US" altLang="en-US" smtClean="0"/>
              <a:pPr>
                <a:defRPr/>
              </a:pPr>
              <a:t>9</a:t>
            </a:fld>
            <a:endParaRPr lang="en-US" altLang="en-US"/>
          </a:p>
        </p:txBody>
      </p:sp>
      <p:graphicFrame>
        <p:nvGraphicFramePr>
          <p:cNvPr id="6" name="Table 5"/>
          <p:cNvGraphicFramePr>
            <a:graphicFrameLocks noGrp="1"/>
          </p:cNvGraphicFramePr>
          <p:nvPr>
            <p:extLst>
              <p:ext uri="{D42A27DB-BD31-4B8C-83A1-F6EECF244321}">
                <p14:modId xmlns:p14="http://schemas.microsoft.com/office/powerpoint/2010/main" val="669762238"/>
              </p:ext>
            </p:extLst>
          </p:nvPr>
        </p:nvGraphicFramePr>
        <p:xfrm>
          <a:off x="1115614" y="764704"/>
          <a:ext cx="6696746" cy="5400601"/>
        </p:xfrm>
        <a:graphic>
          <a:graphicData uri="http://schemas.openxmlformats.org/drawingml/2006/table">
            <a:tbl>
              <a:tblPr firstRow="1" firstCol="1" bandRow="1">
                <a:tableStyleId>{93296810-A885-4BE3-A3E7-6D5BEEA58F35}</a:tableStyleId>
              </a:tblPr>
              <a:tblGrid>
                <a:gridCol w="1768784">
                  <a:extLst>
                    <a:ext uri="{9D8B030D-6E8A-4147-A177-3AD203B41FA5}">
                      <a16:colId xmlns:a16="http://schemas.microsoft.com/office/drawing/2014/main" val="20000"/>
                    </a:ext>
                  </a:extLst>
                </a:gridCol>
                <a:gridCol w="1642654">
                  <a:extLst>
                    <a:ext uri="{9D8B030D-6E8A-4147-A177-3AD203B41FA5}">
                      <a16:colId xmlns:a16="http://schemas.microsoft.com/office/drawing/2014/main" val="20001"/>
                    </a:ext>
                  </a:extLst>
                </a:gridCol>
                <a:gridCol w="1642654">
                  <a:extLst>
                    <a:ext uri="{9D8B030D-6E8A-4147-A177-3AD203B41FA5}">
                      <a16:colId xmlns:a16="http://schemas.microsoft.com/office/drawing/2014/main" val="20002"/>
                    </a:ext>
                  </a:extLst>
                </a:gridCol>
                <a:gridCol w="1642654">
                  <a:extLst>
                    <a:ext uri="{9D8B030D-6E8A-4147-A177-3AD203B41FA5}">
                      <a16:colId xmlns:a16="http://schemas.microsoft.com/office/drawing/2014/main" val="20003"/>
                    </a:ext>
                  </a:extLst>
                </a:gridCol>
              </a:tblGrid>
              <a:tr h="218767">
                <a:tc gridSpan="4">
                  <a:txBody>
                    <a:bodyPr/>
                    <a:lstStyle/>
                    <a:p>
                      <a:pPr marL="0" marR="0" algn="ctr">
                        <a:lnSpc>
                          <a:spcPct val="107000"/>
                        </a:lnSpc>
                        <a:spcBef>
                          <a:spcPts val="0"/>
                        </a:spcBef>
                        <a:spcAft>
                          <a:spcPts val="0"/>
                        </a:spcAft>
                      </a:pPr>
                      <a:r>
                        <a:rPr lang="en-US" sz="800" dirty="0">
                          <a:effectLst/>
                        </a:rPr>
                        <a:t>Father-Son Sample</a:t>
                      </a:r>
                      <a:endParaRPr lang="en-US" sz="800" dirty="0">
                        <a:effectLst/>
                        <a:latin typeface="Calibri" panose="020F0502020204030204" pitchFamily="34" charset="0"/>
                        <a:ea typeface="DengXian"/>
                        <a:cs typeface="Arial" panose="020B0604020202020204" pitchFamily="34" charset="0"/>
                      </a:endParaRPr>
                    </a:p>
                  </a:txBody>
                  <a:tcPr marL="56244" marR="56244"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767">
                <a:tc>
                  <a:txBody>
                    <a:bodyPr/>
                    <a:lstStyle/>
                    <a:p>
                      <a:pPr marL="0" marR="0">
                        <a:lnSpc>
                          <a:spcPct val="107000"/>
                        </a:lnSpc>
                        <a:spcBef>
                          <a:spcPts val="0"/>
                        </a:spcBef>
                        <a:spcAft>
                          <a:spcPts val="800"/>
                        </a:spcAft>
                      </a:pPr>
                      <a:r>
                        <a:rPr lang="en-US" sz="800" dirty="0">
                          <a:effectLst/>
                        </a:rPr>
                        <a:t>Variables</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dirty="0">
                          <a:effectLst/>
                        </a:rPr>
                        <a:t>1946-1960 </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a:effectLst/>
                        </a:rPr>
                        <a:t>1961-1975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a:effectLst/>
                        </a:rPr>
                        <a:t>1976-1990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extLst>
                  <a:ext uri="{0D108BD9-81ED-4DB2-BD59-A6C34878D82A}">
                    <a16:rowId xmlns:a16="http://schemas.microsoft.com/office/drawing/2014/main" val="10001"/>
                  </a:ext>
                </a:extLst>
              </a:tr>
              <a:tr h="218767">
                <a:tc gridSpan="4">
                  <a:txBody>
                    <a:bodyPr/>
                    <a:lstStyle/>
                    <a:p>
                      <a:pPr marL="0" marR="0" algn="just">
                        <a:lnSpc>
                          <a:spcPct val="107000"/>
                        </a:lnSpc>
                        <a:spcBef>
                          <a:spcPts val="0"/>
                        </a:spcBef>
                        <a:spcAft>
                          <a:spcPts val="0"/>
                        </a:spcAft>
                      </a:pPr>
                      <a:r>
                        <a:rPr lang="en-US" sz="800" dirty="0">
                          <a:solidFill>
                            <a:schemeClr val="tx1">
                              <a:lumMod val="95000"/>
                              <a:lumOff val="5000"/>
                            </a:schemeClr>
                          </a:solidFill>
                          <a:effectLst/>
                        </a:rPr>
                        <a:t>Javanese</a:t>
                      </a:r>
                      <a:endParaRPr lang="en-US" sz="800" dirty="0">
                        <a:solidFill>
                          <a:schemeClr val="tx1">
                            <a:lumMod val="95000"/>
                            <a:lumOff val="5000"/>
                          </a:schemeClr>
                        </a:solidFill>
                        <a:effectLst/>
                        <a:latin typeface="Calibri" panose="020F0502020204030204" pitchFamily="34" charset="0"/>
                        <a:ea typeface="DengXian"/>
                        <a:cs typeface="Arial" panose="020B0604020202020204" pitchFamily="34" charset="0"/>
                      </a:endParaRPr>
                    </a:p>
                  </a:txBody>
                  <a:tcPr marL="56244" marR="56244"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18767">
                <a:tc>
                  <a:txBody>
                    <a:bodyPr/>
                    <a:lstStyle/>
                    <a:p>
                      <a:pPr marL="0" marR="0">
                        <a:lnSpc>
                          <a:spcPct val="107000"/>
                        </a:lnSpc>
                        <a:spcBef>
                          <a:spcPts val="0"/>
                        </a:spcBef>
                        <a:spcAft>
                          <a:spcPts val="0"/>
                        </a:spcAft>
                      </a:pPr>
                      <a:r>
                        <a:rPr lang="en-US" sz="700" dirty="0">
                          <a:effectLst/>
                        </a:rPr>
                        <a:t>Father’s Years of schooling</a:t>
                      </a:r>
                      <a:endParaRPr lang="en-US" sz="900" dirty="0">
                        <a:effectLst/>
                        <a:latin typeface="Calibri" panose="020F0502020204030204" pitchFamily="34" charset="0"/>
                        <a:ea typeface="DengXian"/>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a:effectLst/>
                        </a:rPr>
                        <a:t>6.28</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a:effectLst/>
                        </a:rPr>
                        <a:t>6.89</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dirty="0">
                          <a:effectLst/>
                        </a:rPr>
                        <a:t>7.45</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extLst>
                  <a:ext uri="{0D108BD9-81ED-4DB2-BD59-A6C34878D82A}">
                    <a16:rowId xmlns:a16="http://schemas.microsoft.com/office/drawing/2014/main" val="10003"/>
                  </a:ext>
                </a:extLst>
              </a:tr>
              <a:tr h="218767">
                <a:tc>
                  <a:txBody>
                    <a:bodyPr/>
                    <a:lstStyle/>
                    <a:p>
                      <a:pPr marL="0" marR="0">
                        <a:lnSpc>
                          <a:spcPct val="107000"/>
                        </a:lnSpc>
                        <a:spcBef>
                          <a:spcPts val="0"/>
                        </a:spcBef>
                        <a:spcAft>
                          <a:spcPts val="0"/>
                        </a:spcAft>
                      </a:pPr>
                      <a:r>
                        <a:rPr lang="en-US" sz="700" dirty="0">
                          <a:effectLst/>
                        </a:rPr>
                        <a:t>Son’s Years of schooling</a:t>
                      </a:r>
                      <a:endParaRPr lang="en-US" sz="900" dirty="0">
                        <a:effectLst/>
                        <a:latin typeface="Calibri" panose="020F0502020204030204" pitchFamily="34" charset="0"/>
                        <a:ea typeface="DengXian"/>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a:effectLst/>
                        </a:rPr>
                        <a:t>8.02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a:effectLst/>
                        </a:rPr>
                        <a:t>9.66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a:effectLst/>
                        </a:rPr>
                        <a:t>10.61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extLst>
                  <a:ext uri="{0D108BD9-81ED-4DB2-BD59-A6C34878D82A}">
                    <a16:rowId xmlns:a16="http://schemas.microsoft.com/office/drawing/2014/main" val="10004"/>
                  </a:ext>
                </a:extLst>
              </a:tr>
              <a:tr h="218767">
                <a:tc gridSpan="4">
                  <a:txBody>
                    <a:bodyPr/>
                    <a:lstStyle/>
                    <a:p>
                      <a:pPr marL="0" marR="0">
                        <a:lnSpc>
                          <a:spcPct val="107000"/>
                        </a:lnSpc>
                        <a:spcBef>
                          <a:spcPts val="0"/>
                        </a:spcBef>
                        <a:spcAft>
                          <a:spcPts val="0"/>
                        </a:spcAft>
                      </a:pPr>
                      <a:r>
                        <a:rPr lang="en-US" sz="800" dirty="0">
                          <a:solidFill>
                            <a:schemeClr val="tx1">
                              <a:lumMod val="95000"/>
                              <a:lumOff val="5000"/>
                            </a:schemeClr>
                          </a:solidFill>
                          <a:effectLst/>
                        </a:rPr>
                        <a:t>Sundanese</a:t>
                      </a:r>
                      <a:endParaRPr lang="en-US" sz="800" dirty="0">
                        <a:solidFill>
                          <a:schemeClr val="tx1">
                            <a:lumMod val="95000"/>
                            <a:lumOff val="5000"/>
                          </a:schemeClr>
                        </a:solidFill>
                        <a:effectLst/>
                        <a:latin typeface="Calibri" panose="020F0502020204030204" pitchFamily="34" charset="0"/>
                        <a:ea typeface="DengXian"/>
                        <a:cs typeface="Arial" panose="020B0604020202020204" pitchFamily="34" charset="0"/>
                      </a:endParaRPr>
                    </a:p>
                  </a:txBody>
                  <a:tcPr marL="56244" marR="56244"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18767">
                <a:tc>
                  <a:txBody>
                    <a:bodyPr/>
                    <a:lstStyle/>
                    <a:p>
                      <a:pPr marL="0" marR="0">
                        <a:lnSpc>
                          <a:spcPct val="107000"/>
                        </a:lnSpc>
                        <a:spcBef>
                          <a:spcPts val="0"/>
                        </a:spcBef>
                        <a:spcAft>
                          <a:spcPts val="0"/>
                        </a:spcAft>
                      </a:pPr>
                      <a:r>
                        <a:rPr lang="en-US" sz="700" dirty="0">
                          <a:effectLst/>
                        </a:rPr>
                        <a:t>Father’s Years of schooling</a:t>
                      </a:r>
                      <a:endParaRPr lang="en-US" sz="900" dirty="0">
                        <a:effectLst/>
                        <a:latin typeface="Calibri" panose="020F0502020204030204" pitchFamily="34" charset="0"/>
                        <a:ea typeface="DengXian"/>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a:effectLst/>
                        </a:rPr>
                        <a:t>6.59</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a:effectLst/>
                        </a:rPr>
                        <a:t>7.36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a:effectLst/>
                        </a:rPr>
                        <a:t>7.69</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extLst>
                  <a:ext uri="{0D108BD9-81ED-4DB2-BD59-A6C34878D82A}">
                    <a16:rowId xmlns:a16="http://schemas.microsoft.com/office/drawing/2014/main" val="10006"/>
                  </a:ext>
                </a:extLst>
              </a:tr>
              <a:tr h="218767">
                <a:tc>
                  <a:txBody>
                    <a:bodyPr/>
                    <a:lstStyle/>
                    <a:p>
                      <a:pPr marL="0" marR="0">
                        <a:lnSpc>
                          <a:spcPct val="107000"/>
                        </a:lnSpc>
                        <a:spcBef>
                          <a:spcPts val="0"/>
                        </a:spcBef>
                        <a:spcAft>
                          <a:spcPts val="0"/>
                        </a:spcAft>
                      </a:pPr>
                      <a:r>
                        <a:rPr lang="en-US" sz="700">
                          <a:effectLst/>
                        </a:rPr>
                        <a:t>Son’s Years of schooling</a:t>
                      </a:r>
                      <a:endParaRPr lang="en-US" sz="900">
                        <a:effectLst/>
                        <a:latin typeface="Calibri" panose="020F0502020204030204" pitchFamily="34" charset="0"/>
                        <a:ea typeface="DengXian"/>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a:effectLst/>
                        </a:rPr>
                        <a:t>8.03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a:effectLst/>
                        </a:rPr>
                        <a:t>9.92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a:effectLst/>
                        </a:rPr>
                        <a:t>10.21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extLst>
                  <a:ext uri="{0D108BD9-81ED-4DB2-BD59-A6C34878D82A}">
                    <a16:rowId xmlns:a16="http://schemas.microsoft.com/office/drawing/2014/main" val="10007"/>
                  </a:ext>
                </a:extLst>
              </a:tr>
              <a:tr h="218767">
                <a:tc gridSpan="4">
                  <a:txBody>
                    <a:bodyPr/>
                    <a:lstStyle/>
                    <a:p>
                      <a:pPr marL="0" marR="0">
                        <a:lnSpc>
                          <a:spcPct val="107000"/>
                        </a:lnSpc>
                        <a:spcBef>
                          <a:spcPts val="0"/>
                        </a:spcBef>
                        <a:spcAft>
                          <a:spcPts val="0"/>
                        </a:spcAft>
                      </a:pPr>
                      <a:r>
                        <a:rPr lang="en-US" sz="800" b="1" dirty="0">
                          <a:solidFill>
                            <a:schemeClr val="tx1">
                              <a:lumMod val="95000"/>
                              <a:lumOff val="5000"/>
                            </a:schemeClr>
                          </a:solidFill>
                          <a:effectLst/>
                        </a:rPr>
                        <a:t>Other Southern Sumatrans</a:t>
                      </a:r>
                      <a:endParaRPr lang="en-US" sz="800" b="1" dirty="0">
                        <a:solidFill>
                          <a:schemeClr val="tx1">
                            <a:lumMod val="95000"/>
                            <a:lumOff val="5000"/>
                          </a:schemeClr>
                        </a:solidFill>
                        <a:effectLst/>
                        <a:latin typeface="Calibri" panose="020F0502020204030204" pitchFamily="34" charset="0"/>
                        <a:ea typeface="DengXian"/>
                        <a:cs typeface="Arial" panose="020B0604020202020204" pitchFamily="34" charset="0"/>
                      </a:endParaRPr>
                    </a:p>
                  </a:txBody>
                  <a:tcPr marL="56244" marR="56244"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18767">
                <a:tc>
                  <a:txBody>
                    <a:bodyPr/>
                    <a:lstStyle/>
                    <a:p>
                      <a:pPr marL="0" marR="0">
                        <a:lnSpc>
                          <a:spcPct val="107000"/>
                        </a:lnSpc>
                        <a:spcBef>
                          <a:spcPts val="0"/>
                        </a:spcBef>
                        <a:spcAft>
                          <a:spcPts val="0"/>
                        </a:spcAft>
                      </a:pPr>
                      <a:r>
                        <a:rPr lang="en-US" sz="700">
                          <a:effectLst/>
                        </a:rPr>
                        <a:t>Father’s Years of schooling</a:t>
                      </a:r>
                      <a:endParaRPr lang="en-US" sz="900">
                        <a:effectLst/>
                        <a:latin typeface="Calibri" panose="020F0502020204030204" pitchFamily="34" charset="0"/>
                        <a:ea typeface="DengXian"/>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a:effectLst/>
                        </a:rPr>
                        <a:t>6.45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a:effectLst/>
                        </a:rPr>
                        <a:t>7.92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dirty="0">
                          <a:effectLst/>
                        </a:rPr>
                        <a:t>7.84</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extLst>
                  <a:ext uri="{0D108BD9-81ED-4DB2-BD59-A6C34878D82A}">
                    <a16:rowId xmlns:a16="http://schemas.microsoft.com/office/drawing/2014/main" val="10009"/>
                  </a:ext>
                </a:extLst>
              </a:tr>
              <a:tr h="218767">
                <a:tc>
                  <a:txBody>
                    <a:bodyPr/>
                    <a:lstStyle/>
                    <a:p>
                      <a:pPr marL="0" marR="0">
                        <a:lnSpc>
                          <a:spcPct val="107000"/>
                        </a:lnSpc>
                        <a:spcBef>
                          <a:spcPts val="0"/>
                        </a:spcBef>
                        <a:spcAft>
                          <a:spcPts val="0"/>
                        </a:spcAft>
                      </a:pPr>
                      <a:r>
                        <a:rPr lang="en-US" sz="700">
                          <a:effectLst/>
                        </a:rPr>
                        <a:t>Son’s Years of schooling</a:t>
                      </a:r>
                      <a:endParaRPr lang="en-US" sz="900">
                        <a:effectLst/>
                        <a:latin typeface="Calibri" panose="020F0502020204030204" pitchFamily="34" charset="0"/>
                        <a:ea typeface="DengXian"/>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a:effectLst/>
                        </a:rPr>
                        <a:t>8.19</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a:effectLst/>
                        </a:rPr>
                        <a:t>10.15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a:effectLst/>
                        </a:rPr>
                        <a:t>10.13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extLst>
                  <a:ext uri="{0D108BD9-81ED-4DB2-BD59-A6C34878D82A}">
                    <a16:rowId xmlns:a16="http://schemas.microsoft.com/office/drawing/2014/main" val="10010"/>
                  </a:ext>
                </a:extLst>
              </a:tr>
              <a:tr h="218767">
                <a:tc gridSpan="4">
                  <a:txBody>
                    <a:bodyPr/>
                    <a:lstStyle/>
                    <a:p>
                      <a:pPr marL="0" marR="0">
                        <a:lnSpc>
                          <a:spcPct val="107000"/>
                        </a:lnSpc>
                        <a:spcBef>
                          <a:spcPts val="0"/>
                        </a:spcBef>
                        <a:spcAft>
                          <a:spcPts val="0"/>
                        </a:spcAft>
                      </a:pPr>
                      <a:r>
                        <a:rPr lang="en-US" sz="800" dirty="0">
                          <a:solidFill>
                            <a:schemeClr val="tx1">
                              <a:lumMod val="95000"/>
                              <a:lumOff val="5000"/>
                            </a:schemeClr>
                          </a:solidFill>
                          <a:effectLst/>
                        </a:rPr>
                        <a:t>Batak</a:t>
                      </a:r>
                      <a:endParaRPr lang="en-US" sz="800" dirty="0">
                        <a:solidFill>
                          <a:schemeClr val="tx1">
                            <a:lumMod val="95000"/>
                            <a:lumOff val="5000"/>
                          </a:schemeClr>
                        </a:solidFill>
                        <a:effectLst/>
                        <a:latin typeface="Calibri" panose="020F0502020204030204" pitchFamily="34" charset="0"/>
                        <a:ea typeface="DengXian"/>
                        <a:cs typeface="Arial" panose="020B0604020202020204" pitchFamily="34" charset="0"/>
                      </a:endParaRPr>
                    </a:p>
                  </a:txBody>
                  <a:tcPr marL="56244" marR="56244"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1"/>
                  </a:ext>
                </a:extLst>
              </a:tr>
              <a:tr h="218767">
                <a:tc>
                  <a:txBody>
                    <a:bodyPr/>
                    <a:lstStyle/>
                    <a:p>
                      <a:pPr marL="0" marR="0">
                        <a:lnSpc>
                          <a:spcPct val="107000"/>
                        </a:lnSpc>
                        <a:spcBef>
                          <a:spcPts val="0"/>
                        </a:spcBef>
                        <a:spcAft>
                          <a:spcPts val="0"/>
                        </a:spcAft>
                      </a:pPr>
                      <a:r>
                        <a:rPr lang="en-US" sz="700">
                          <a:effectLst/>
                        </a:rPr>
                        <a:t>Father’s Years of schooling</a:t>
                      </a:r>
                      <a:endParaRPr lang="en-US" sz="900">
                        <a:effectLst/>
                        <a:latin typeface="Calibri" panose="020F0502020204030204" pitchFamily="34" charset="0"/>
                        <a:ea typeface="DengXian"/>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a:effectLst/>
                        </a:rPr>
                        <a:t>7.59</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a:effectLst/>
                        </a:rPr>
                        <a:t>7.83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a:effectLst/>
                        </a:rPr>
                        <a:t>8.50</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extLst>
                  <a:ext uri="{0D108BD9-81ED-4DB2-BD59-A6C34878D82A}">
                    <a16:rowId xmlns:a16="http://schemas.microsoft.com/office/drawing/2014/main" val="10012"/>
                  </a:ext>
                </a:extLst>
              </a:tr>
              <a:tr h="218767">
                <a:tc>
                  <a:txBody>
                    <a:bodyPr/>
                    <a:lstStyle/>
                    <a:p>
                      <a:pPr marL="0" marR="0">
                        <a:lnSpc>
                          <a:spcPct val="107000"/>
                        </a:lnSpc>
                        <a:spcBef>
                          <a:spcPts val="0"/>
                        </a:spcBef>
                        <a:spcAft>
                          <a:spcPts val="0"/>
                        </a:spcAft>
                      </a:pPr>
                      <a:r>
                        <a:rPr lang="en-US" sz="700">
                          <a:effectLst/>
                        </a:rPr>
                        <a:t>Son’s Years of schooling</a:t>
                      </a:r>
                      <a:endParaRPr lang="en-US" sz="900">
                        <a:effectLst/>
                        <a:latin typeface="Calibri" panose="020F0502020204030204" pitchFamily="34" charset="0"/>
                        <a:ea typeface="DengXian"/>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a:effectLst/>
                        </a:rPr>
                        <a:t>8.71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a:effectLst/>
                        </a:rPr>
                        <a:t>11.05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a:effectLst/>
                        </a:rPr>
                        <a:t>11.67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extLst>
                  <a:ext uri="{0D108BD9-81ED-4DB2-BD59-A6C34878D82A}">
                    <a16:rowId xmlns:a16="http://schemas.microsoft.com/office/drawing/2014/main" val="10013"/>
                  </a:ext>
                </a:extLst>
              </a:tr>
              <a:tr h="218767">
                <a:tc gridSpan="4">
                  <a:txBody>
                    <a:bodyPr/>
                    <a:lstStyle/>
                    <a:p>
                      <a:pPr marL="0" marR="0">
                        <a:lnSpc>
                          <a:spcPct val="107000"/>
                        </a:lnSpc>
                        <a:spcBef>
                          <a:spcPts val="0"/>
                        </a:spcBef>
                        <a:spcAft>
                          <a:spcPts val="0"/>
                        </a:spcAft>
                      </a:pPr>
                      <a:r>
                        <a:rPr lang="en-US" sz="800" dirty="0" err="1">
                          <a:solidFill>
                            <a:schemeClr val="tx1">
                              <a:lumMod val="95000"/>
                              <a:lumOff val="5000"/>
                            </a:schemeClr>
                          </a:solidFill>
                          <a:effectLst/>
                        </a:rPr>
                        <a:t>Betawi</a:t>
                      </a:r>
                      <a:endParaRPr lang="en-US" sz="800" dirty="0">
                        <a:solidFill>
                          <a:schemeClr val="tx1">
                            <a:lumMod val="95000"/>
                            <a:lumOff val="5000"/>
                          </a:schemeClr>
                        </a:solidFill>
                        <a:effectLst/>
                        <a:latin typeface="Calibri" panose="020F0502020204030204" pitchFamily="34" charset="0"/>
                        <a:ea typeface="DengXian"/>
                        <a:cs typeface="Arial" panose="020B0604020202020204" pitchFamily="34" charset="0"/>
                      </a:endParaRPr>
                    </a:p>
                  </a:txBody>
                  <a:tcPr marL="56244" marR="56244"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4"/>
                  </a:ext>
                </a:extLst>
              </a:tr>
              <a:tr h="218767">
                <a:tc>
                  <a:txBody>
                    <a:bodyPr/>
                    <a:lstStyle/>
                    <a:p>
                      <a:pPr marL="0" marR="0">
                        <a:lnSpc>
                          <a:spcPct val="107000"/>
                        </a:lnSpc>
                        <a:spcBef>
                          <a:spcPts val="0"/>
                        </a:spcBef>
                        <a:spcAft>
                          <a:spcPts val="0"/>
                        </a:spcAft>
                      </a:pPr>
                      <a:r>
                        <a:rPr lang="en-US" sz="700">
                          <a:effectLst/>
                        </a:rPr>
                        <a:t>Father’s Years of schooling</a:t>
                      </a:r>
                      <a:endParaRPr lang="en-US" sz="900">
                        <a:effectLst/>
                        <a:latin typeface="Calibri" panose="020F0502020204030204" pitchFamily="34" charset="0"/>
                        <a:ea typeface="DengXian"/>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a:effectLst/>
                        </a:rPr>
                        <a:t>5.03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a:effectLst/>
                        </a:rPr>
                        <a:t>6.97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a:effectLst/>
                        </a:rPr>
                        <a:t>7.39</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extLst>
                  <a:ext uri="{0D108BD9-81ED-4DB2-BD59-A6C34878D82A}">
                    <a16:rowId xmlns:a16="http://schemas.microsoft.com/office/drawing/2014/main" val="10015"/>
                  </a:ext>
                </a:extLst>
              </a:tr>
              <a:tr h="218767">
                <a:tc>
                  <a:txBody>
                    <a:bodyPr/>
                    <a:lstStyle/>
                    <a:p>
                      <a:pPr marL="0" marR="0">
                        <a:lnSpc>
                          <a:spcPct val="107000"/>
                        </a:lnSpc>
                        <a:spcBef>
                          <a:spcPts val="0"/>
                        </a:spcBef>
                        <a:spcAft>
                          <a:spcPts val="0"/>
                        </a:spcAft>
                      </a:pPr>
                      <a:r>
                        <a:rPr lang="en-US" sz="700">
                          <a:effectLst/>
                        </a:rPr>
                        <a:t>Son’s Years of schooling</a:t>
                      </a:r>
                      <a:endParaRPr lang="en-US" sz="900">
                        <a:effectLst/>
                        <a:latin typeface="Calibri" panose="020F0502020204030204" pitchFamily="34" charset="0"/>
                        <a:ea typeface="DengXian"/>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a:effectLst/>
                        </a:rPr>
                        <a:t>7.87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a:effectLst/>
                        </a:rPr>
                        <a:t>10.10</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a:effectLst/>
                        </a:rPr>
                        <a:t>10.88</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extLst>
                  <a:ext uri="{0D108BD9-81ED-4DB2-BD59-A6C34878D82A}">
                    <a16:rowId xmlns:a16="http://schemas.microsoft.com/office/drawing/2014/main" val="10016"/>
                  </a:ext>
                </a:extLst>
              </a:tr>
              <a:tr h="218767">
                <a:tc gridSpan="4">
                  <a:txBody>
                    <a:bodyPr/>
                    <a:lstStyle/>
                    <a:p>
                      <a:pPr marL="0" marR="0">
                        <a:lnSpc>
                          <a:spcPct val="107000"/>
                        </a:lnSpc>
                        <a:spcBef>
                          <a:spcPts val="0"/>
                        </a:spcBef>
                        <a:spcAft>
                          <a:spcPts val="0"/>
                        </a:spcAft>
                      </a:pPr>
                      <a:r>
                        <a:rPr lang="en-US" sz="800" dirty="0" err="1">
                          <a:solidFill>
                            <a:schemeClr val="tx1">
                              <a:lumMod val="95000"/>
                              <a:lumOff val="5000"/>
                            </a:schemeClr>
                          </a:solidFill>
                          <a:effectLst/>
                        </a:rPr>
                        <a:t>Minang</a:t>
                      </a:r>
                      <a:endParaRPr lang="en-US" sz="800" dirty="0">
                        <a:solidFill>
                          <a:schemeClr val="tx1">
                            <a:lumMod val="95000"/>
                            <a:lumOff val="5000"/>
                          </a:schemeClr>
                        </a:solidFill>
                        <a:effectLst/>
                        <a:latin typeface="Calibri" panose="020F0502020204030204" pitchFamily="34" charset="0"/>
                        <a:ea typeface="DengXian"/>
                        <a:cs typeface="Arial" panose="020B0604020202020204" pitchFamily="34" charset="0"/>
                      </a:endParaRPr>
                    </a:p>
                  </a:txBody>
                  <a:tcPr marL="56244" marR="56244"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7"/>
                  </a:ext>
                </a:extLst>
              </a:tr>
              <a:tr h="218767">
                <a:tc>
                  <a:txBody>
                    <a:bodyPr/>
                    <a:lstStyle/>
                    <a:p>
                      <a:pPr marL="0" marR="0">
                        <a:lnSpc>
                          <a:spcPct val="107000"/>
                        </a:lnSpc>
                        <a:spcBef>
                          <a:spcPts val="0"/>
                        </a:spcBef>
                        <a:spcAft>
                          <a:spcPts val="0"/>
                        </a:spcAft>
                      </a:pPr>
                      <a:r>
                        <a:rPr lang="en-US" sz="700">
                          <a:effectLst/>
                        </a:rPr>
                        <a:t>Father’s Years of schooling</a:t>
                      </a:r>
                      <a:endParaRPr lang="en-US" sz="900">
                        <a:effectLst/>
                        <a:latin typeface="Calibri" panose="020F0502020204030204" pitchFamily="34" charset="0"/>
                        <a:ea typeface="DengXian"/>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a:effectLst/>
                        </a:rPr>
                        <a:t>7.04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a:effectLst/>
                        </a:rPr>
                        <a:t>7.68</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a:effectLst/>
                        </a:rPr>
                        <a:t>8.67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extLst>
                  <a:ext uri="{0D108BD9-81ED-4DB2-BD59-A6C34878D82A}">
                    <a16:rowId xmlns:a16="http://schemas.microsoft.com/office/drawing/2014/main" val="10018"/>
                  </a:ext>
                </a:extLst>
              </a:tr>
              <a:tr h="218767">
                <a:tc>
                  <a:txBody>
                    <a:bodyPr/>
                    <a:lstStyle/>
                    <a:p>
                      <a:pPr marL="0" marR="0">
                        <a:lnSpc>
                          <a:spcPct val="107000"/>
                        </a:lnSpc>
                        <a:spcBef>
                          <a:spcPts val="0"/>
                        </a:spcBef>
                        <a:spcAft>
                          <a:spcPts val="0"/>
                        </a:spcAft>
                      </a:pPr>
                      <a:r>
                        <a:rPr lang="en-US" sz="700">
                          <a:effectLst/>
                        </a:rPr>
                        <a:t>Son’s Years of schooling</a:t>
                      </a:r>
                      <a:endParaRPr lang="en-US" sz="900">
                        <a:effectLst/>
                        <a:latin typeface="Calibri" panose="020F0502020204030204" pitchFamily="34" charset="0"/>
                        <a:ea typeface="DengXian"/>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a:effectLst/>
                        </a:rPr>
                        <a:t>8.76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a:effectLst/>
                        </a:rPr>
                        <a:t>10.43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a:effectLst/>
                        </a:rPr>
                        <a:t>11.98</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extLst>
                  <a:ext uri="{0D108BD9-81ED-4DB2-BD59-A6C34878D82A}">
                    <a16:rowId xmlns:a16="http://schemas.microsoft.com/office/drawing/2014/main" val="10019"/>
                  </a:ext>
                </a:extLst>
              </a:tr>
              <a:tr h="218767">
                <a:tc gridSpan="4">
                  <a:txBody>
                    <a:bodyPr/>
                    <a:lstStyle/>
                    <a:p>
                      <a:pPr marL="0" marR="0">
                        <a:lnSpc>
                          <a:spcPct val="107000"/>
                        </a:lnSpc>
                        <a:spcBef>
                          <a:spcPts val="0"/>
                        </a:spcBef>
                        <a:spcAft>
                          <a:spcPts val="0"/>
                        </a:spcAft>
                      </a:pPr>
                      <a:r>
                        <a:rPr lang="en-US" sz="800" dirty="0">
                          <a:solidFill>
                            <a:schemeClr val="tx1">
                              <a:lumMod val="95000"/>
                              <a:lumOff val="5000"/>
                            </a:schemeClr>
                          </a:solidFill>
                          <a:effectLst/>
                        </a:rPr>
                        <a:t>Other </a:t>
                      </a:r>
                      <a:r>
                        <a:rPr lang="en-US" sz="800" dirty="0" err="1">
                          <a:solidFill>
                            <a:schemeClr val="tx1">
                              <a:lumMod val="95000"/>
                              <a:lumOff val="5000"/>
                            </a:schemeClr>
                          </a:solidFill>
                          <a:effectLst/>
                        </a:rPr>
                        <a:t>Ethinicities</a:t>
                      </a:r>
                      <a:endParaRPr lang="en-US" sz="800" dirty="0">
                        <a:solidFill>
                          <a:schemeClr val="tx1">
                            <a:lumMod val="95000"/>
                            <a:lumOff val="5000"/>
                          </a:schemeClr>
                        </a:solidFill>
                        <a:effectLst/>
                        <a:latin typeface="Calibri" panose="020F0502020204030204" pitchFamily="34" charset="0"/>
                        <a:ea typeface="DengXian"/>
                        <a:cs typeface="Arial" panose="020B0604020202020204" pitchFamily="34" charset="0"/>
                      </a:endParaRPr>
                    </a:p>
                  </a:txBody>
                  <a:tcPr marL="56244" marR="56244"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20"/>
                  </a:ext>
                </a:extLst>
              </a:tr>
              <a:tr h="218767">
                <a:tc>
                  <a:txBody>
                    <a:bodyPr/>
                    <a:lstStyle/>
                    <a:p>
                      <a:pPr marL="0" marR="0">
                        <a:lnSpc>
                          <a:spcPct val="107000"/>
                        </a:lnSpc>
                        <a:spcBef>
                          <a:spcPts val="0"/>
                        </a:spcBef>
                        <a:spcAft>
                          <a:spcPts val="0"/>
                        </a:spcAft>
                      </a:pPr>
                      <a:r>
                        <a:rPr lang="en-US" sz="700">
                          <a:effectLst/>
                        </a:rPr>
                        <a:t>Father’s Years of schooling</a:t>
                      </a:r>
                      <a:endParaRPr lang="en-US" sz="900">
                        <a:effectLst/>
                        <a:latin typeface="Calibri" panose="020F0502020204030204" pitchFamily="34" charset="0"/>
                        <a:ea typeface="DengXian"/>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a:effectLst/>
                        </a:rPr>
                        <a:t>6.24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a:effectLst/>
                        </a:rPr>
                        <a:t>6.49</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a:effectLst/>
                        </a:rPr>
                        <a:t>7.27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extLst>
                  <a:ext uri="{0D108BD9-81ED-4DB2-BD59-A6C34878D82A}">
                    <a16:rowId xmlns:a16="http://schemas.microsoft.com/office/drawing/2014/main" val="10021"/>
                  </a:ext>
                </a:extLst>
              </a:tr>
              <a:tr h="218767">
                <a:tc>
                  <a:txBody>
                    <a:bodyPr/>
                    <a:lstStyle/>
                    <a:p>
                      <a:pPr marL="0" marR="0">
                        <a:lnSpc>
                          <a:spcPct val="107000"/>
                        </a:lnSpc>
                        <a:spcBef>
                          <a:spcPts val="0"/>
                        </a:spcBef>
                        <a:spcAft>
                          <a:spcPts val="0"/>
                        </a:spcAft>
                      </a:pPr>
                      <a:r>
                        <a:rPr lang="en-US" sz="700">
                          <a:effectLst/>
                        </a:rPr>
                        <a:t>Son’s Years of schooling</a:t>
                      </a:r>
                      <a:endParaRPr lang="en-US" sz="900">
                        <a:effectLst/>
                        <a:latin typeface="Calibri" panose="020F0502020204030204" pitchFamily="34" charset="0"/>
                        <a:ea typeface="DengXian"/>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a:effectLst/>
                        </a:rPr>
                        <a:t>7.65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a:effectLst/>
                        </a:rPr>
                        <a:t>9.45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tc>
                  <a:txBody>
                    <a:bodyPr/>
                    <a:lstStyle/>
                    <a:p>
                      <a:pPr marL="0" marR="0" algn="ctr">
                        <a:lnSpc>
                          <a:spcPct val="107000"/>
                        </a:lnSpc>
                        <a:spcBef>
                          <a:spcPts val="0"/>
                        </a:spcBef>
                        <a:spcAft>
                          <a:spcPts val="800"/>
                        </a:spcAft>
                      </a:pPr>
                      <a:r>
                        <a:rPr lang="en-US" sz="700">
                          <a:effectLst/>
                        </a:rPr>
                        <a:t>10.42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44" marR="56244" marT="0" marB="0" anchor="ctr"/>
                </a:tc>
                <a:extLst>
                  <a:ext uri="{0D108BD9-81ED-4DB2-BD59-A6C34878D82A}">
                    <a16:rowId xmlns:a16="http://schemas.microsoft.com/office/drawing/2014/main" val="10022"/>
                  </a:ext>
                </a:extLst>
              </a:tr>
              <a:tr h="368960">
                <a:tc gridSpan="4">
                  <a:txBody>
                    <a:bodyPr/>
                    <a:lstStyle/>
                    <a:p>
                      <a:pPr marL="0" marR="0">
                        <a:lnSpc>
                          <a:spcPct val="107000"/>
                        </a:lnSpc>
                        <a:spcBef>
                          <a:spcPts val="0"/>
                        </a:spcBef>
                        <a:spcAft>
                          <a:spcPts val="0"/>
                        </a:spcAft>
                      </a:pPr>
                      <a:r>
                        <a:rPr lang="en-US" sz="700" dirty="0">
                          <a:effectLst/>
                        </a:rPr>
                        <a:t>Source: Author’s calculation from IFLS (Notes: We used broader cohorts here and calculated average years of schooling for both fathers’ and sons’ education distribution by ethnicity).</a:t>
                      </a:r>
                      <a:endParaRPr lang="en-US" sz="900" dirty="0">
                        <a:effectLst/>
                        <a:latin typeface="Calibri" panose="020F0502020204030204" pitchFamily="34" charset="0"/>
                        <a:ea typeface="DengXian"/>
                        <a:cs typeface="Arial" panose="020B0604020202020204" pitchFamily="34" charset="0"/>
                      </a:endParaRPr>
                    </a:p>
                  </a:txBody>
                  <a:tcPr marL="56244" marR="56244"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3234310347"/>
      </p:ext>
    </p:extLst>
  </p:cSld>
  <p:clrMapOvr>
    <a:masterClrMapping/>
  </p:clrMapOvr>
  <p:transition advClick="0"/>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TM02892315[[fn=Wisp]]</Template>
  <TotalTime>16617</TotalTime>
  <Words>1760</Words>
  <Application>Microsoft Office PowerPoint</Application>
  <PresentationFormat>On-screen Show (4:3)</PresentationFormat>
  <Paragraphs>430</Paragraphs>
  <Slides>24</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Cambria Math</vt:lpstr>
      <vt:lpstr>Charis SIL</vt:lpstr>
      <vt:lpstr>Corbel</vt:lpstr>
      <vt:lpstr>Wingdings</vt:lpstr>
      <vt:lpstr>Parallax</vt:lpstr>
      <vt:lpstr>  How far the apple falls from the tree: Intergenerational transmission of educational attainment in Indonesia   Dr. Syed Hassan Raza </vt:lpstr>
      <vt:lpstr>Motivation</vt:lpstr>
      <vt:lpstr>Key Findings</vt:lpstr>
      <vt:lpstr>Key Findings</vt:lpstr>
      <vt:lpstr>Data Source and Sample Selection</vt:lpstr>
      <vt:lpstr>Empirical Setting</vt:lpstr>
      <vt:lpstr>Summary Statistics</vt:lpstr>
      <vt:lpstr>Summary Statistics</vt:lpstr>
      <vt:lpstr>Summary Statistics</vt:lpstr>
      <vt:lpstr>Intergenerational persistence in education attainment full sample versus coresidence sample</vt:lpstr>
      <vt:lpstr>Cohort wise mobility estimates</vt:lpstr>
      <vt:lpstr>Transmission Rate (Father to Son) </vt:lpstr>
      <vt:lpstr>Probability of son attaining various level of education conditional on father’s education</vt:lpstr>
      <vt:lpstr>Stationary Distribution Plot over Cohort </vt:lpstr>
      <vt:lpstr>Mobility estimates on ethnic groups </vt:lpstr>
      <vt:lpstr>Upward Mobility Index over Ethnicities</vt:lpstr>
      <vt:lpstr>Stationary Distribution Plot over Ethnicities</vt:lpstr>
      <vt:lpstr>Mobility estimates over Regions</vt:lpstr>
      <vt:lpstr>Upward Mobility Index over Regions </vt:lpstr>
      <vt:lpstr>Stationary Distribution Plot over Regions</vt:lpstr>
      <vt:lpstr>Results and Discussion</vt:lpstr>
      <vt:lpstr>Comments and Response</vt:lpstr>
      <vt:lpstr>Comments and Response</vt:lpstr>
      <vt:lpstr>Thank You</vt:lpstr>
    </vt:vector>
  </TitlesOfParts>
  <Company>City University of Hong Kong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CPRO</dc:creator>
  <cp:lastModifiedBy>Dr Hassan Raza</cp:lastModifiedBy>
  <cp:revision>1147</cp:revision>
  <cp:lastPrinted>2015-11-23T08:11:18Z</cp:lastPrinted>
  <dcterms:created xsi:type="dcterms:W3CDTF">2010-09-21T06:40:43Z</dcterms:created>
  <dcterms:modified xsi:type="dcterms:W3CDTF">2021-04-04T17:40:11Z</dcterms:modified>
</cp:coreProperties>
</file>