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2BB62F-079D-4645-9192-BD183D481AF0}" type="datetimeFigureOut">
              <a:rPr lang="en-PK" smtClean="0"/>
              <a:t>02/01/2024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465411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BB62F-079D-4645-9192-BD183D481AF0}" type="datetimeFigureOut">
              <a:rPr lang="en-PK" smtClean="0"/>
              <a:t>02/01/2024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357040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BB62F-079D-4645-9192-BD183D481AF0}" type="datetimeFigureOut">
              <a:rPr lang="en-PK" smtClean="0"/>
              <a:t>02/01/2024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215396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BB62F-079D-4645-9192-BD183D481AF0}" type="datetimeFigureOut">
              <a:rPr lang="en-PK" smtClean="0"/>
              <a:t>02/01/2024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4219625-089D-49E3-83E4-342BCCE9CE92}" type="slidenum">
              <a:rPr lang="en-PK" smtClean="0"/>
              <a:t>‹#›</a:t>
            </a:fld>
            <a:endParaRPr lang="en-PK"/>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1778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BB62F-079D-4645-9192-BD183D481AF0}" type="datetimeFigureOut">
              <a:rPr lang="en-PK" smtClean="0"/>
              <a:t>02/01/2024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3361352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2BB62F-079D-4645-9192-BD183D481AF0}" type="datetimeFigureOut">
              <a:rPr lang="en-PK" smtClean="0"/>
              <a:t>02/01/2024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2756448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2BB62F-079D-4645-9192-BD183D481AF0}" type="datetimeFigureOut">
              <a:rPr lang="en-PK" smtClean="0"/>
              <a:t>02/01/2024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3336246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BB62F-079D-4645-9192-BD183D481AF0}" type="datetimeFigureOut">
              <a:rPr lang="en-PK" smtClean="0"/>
              <a:t>02/01/2024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284803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BB62F-079D-4645-9192-BD183D481AF0}" type="datetimeFigureOut">
              <a:rPr lang="en-PK" smtClean="0"/>
              <a:t>02/01/2024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128586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2BB62F-079D-4645-9192-BD183D481AF0}" type="datetimeFigureOut">
              <a:rPr lang="en-PK" smtClean="0"/>
              <a:t>02/01/2024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200063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2BB62F-079D-4645-9192-BD183D481AF0}" type="datetimeFigureOut">
              <a:rPr lang="en-PK" smtClean="0"/>
              <a:t>02/01/2024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77317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2BB62F-079D-4645-9192-BD183D481AF0}" type="datetimeFigureOut">
              <a:rPr lang="en-PK" smtClean="0"/>
              <a:t>02/01/2024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207457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2BB62F-079D-4645-9192-BD183D481AF0}" type="datetimeFigureOut">
              <a:rPr lang="en-PK" smtClean="0"/>
              <a:t>02/01/2024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402693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2BB62F-079D-4645-9192-BD183D481AF0}" type="datetimeFigureOut">
              <a:rPr lang="en-PK" smtClean="0"/>
              <a:t>02/01/2024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210986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BB62F-079D-4645-9192-BD183D481AF0}" type="datetimeFigureOut">
              <a:rPr lang="en-PK" smtClean="0"/>
              <a:t>02/01/2024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1445116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BB62F-079D-4645-9192-BD183D481AF0}" type="datetimeFigureOut">
              <a:rPr lang="en-PK" smtClean="0"/>
              <a:t>02/01/2024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46822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2BB62F-079D-4645-9192-BD183D481AF0}" type="datetimeFigureOut">
              <a:rPr lang="en-PK" smtClean="0"/>
              <a:t>02/01/2024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4219625-089D-49E3-83E4-342BCCE9CE92}" type="slidenum">
              <a:rPr lang="en-PK" smtClean="0"/>
              <a:t>‹#›</a:t>
            </a:fld>
            <a:endParaRPr lang="en-PK"/>
          </a:p>
        </p:txBody>
      </p:sp>
    </p:spTree>
    <p:extLst>
      <p:ext uri="{BB962C8B-B14F-4D97-AF65-F5344CB8AC3E}">
        <p14:creationId xmlns:p14="http://schemas.microsoft.com/office/powerpoint/2010/main" val="366809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2BB62F-079D-4645-9192-BD183D481AF0}" type="datetimeFigureOut">
              <a:rPr lang="en-PK" smtClean="0"/>
              <a:t>02/01/2024</a:t>
            </a:fld>
            <a:endParaRPr lang="en-PK"/>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4219625-089D-49E3-83E4-342BCCE9CE92}" type="slidenum">
              <a:rPr lang="en-PK" smtClean="0"/>
              <a:t>‹#›</a:t>
            </a:fld>
            <a:endParaRPr lang="en-PK"/>
          </a:p>
        </p:txBody>
      </p:sp>
    </p:spTree>
    <p:extLst>
      <p:ext uri="{BB962C8B-B14F-4D97-AF65-F5344CB8AC3E}">
        <p14:creationId xmlns:p14="http://schemas.microsoft.com/office/powerpoint/2010/main" val="16162273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FDF0-B199-8465-1026-BC60076B2D55}"/>
              </a:ext>
            </a:extLst>
          </p:cNvPr>
          <p:cNvSpPr>
            <a:spLocks noGrp="1"/>
          </p:cNvSpPr>
          <p:nvPr>
            <p:ph type="ctrTitle"/>
          </p:nvPr>
        </p:nvSpPr>
        <p:spPr/>
        <p:txBody>
          <a:bodyPr/>
          <a:lstStyle/>
          <a:p>
            <a:r>
              <a:rPr lang="en-US" dirty="0"/>
              <a:t>Internal validity and Instrumental Variables</a:t>
            </a:r>
            <a:endParaRPr lang="en-PK" dirty="0"/>
          </a:p>
        </p:txBody>
      </p:sp>
      <p:sp>
        <p:nvSpPr>
          <p:cNvPr id="3" name="Subtitle 2">
            <a:extLst>
              <a:ext uri="{FF2B5EF4-FFF2-40B4-BE49-F238E27FC236}">
                <a16:creationId xmlns:a16="http://schemas.microsoft.com/office/drawing/2014/main" id="{713649A7-C975-D12E-773A-6172F3F575E8}"/>
              </a:ext>
            </a:extLst>
          </p:cNvPr>
          <p:cNvSpPr>
            <a:spLocks noGrp="1"/>
          </p:cNvSpPr>
          <p:nvPr>
            <p:ph type="subTitle" idx="1"/>
          </p:nvPr>
        </p:nvSpPr>
        <p:spPr/>
        <p:txBody>
          <a:bodyPr/>
          <a:lstStyle/>
          <a:p>
            <a:r>
              <a:rPr lang="en-US" dirty="0"/>
              <a:t>Dr. Syed Hassan Raza</a:t>
            </a:r>
          </a:p>
          <a:p>
            <a:r>
              <a:rPr lang="en-US" dirty="0"/>
              <a:t>Assistant Professor of Economics </a:t>
            </a:r>
          </a:p>
          <a:p>
            <a:r>
              <a:rPr lang="en-US" dirty="0"/>
              <a:t>Quaid-</a:t>
            </a:r>
            <a:r>
              <a:rPr lang="en-US" dirty="0" err="1"/>
              <a:t>i</a:t>
            </a:r>
            <a:r>
              <a:rPr lang="en-US" dirty="0"/>
              <a:t>-Azam University </a:t>
            </a:r>
            <a:endParaRPr lang="en-PK" dirty="0"/>
          </a:p>
        </p:txBody>
      </p:sp>
    </p:spTree>
    <p:extLst>
      <p:ext uri="{BB962C8B-B14F-4D97-AF65-F5344CB8AC3E}">
        <p14:creationId xmlns:p14="http://schemas.microsoft.com/office/powerpoint/2010/main" val="250006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EA96-D672-1B7E-EBEE-F25B0202A3A2}"/>
              </a:ext>
            </a:extLst>
          </p:cNvPr>
          <p:cNvSpPr>
            <a:spLocks noGrp="1"/>
          </p:cNvSpPr>
          <p:nvPr>
            <p:ph type="title"/>
          </p:nvPr>
        </p:nvSpPr>
        <p:spPr/>
        <p:txBody>
          <a:bodyPr/>
          <a:lstStyle/>
          <a:p>
            <a:r>
              <a:rPr lang="en-US" dirty="0"/>
              <a:t>Key points</a:t>
            </a:r>
            <a:endParaRPr lang="en-PK" dirty="0"/>
          </a:p>
        </p:txBody>
      </p:sp>
      <p:sp>
        <p:nvSpPr>
          <p:cNvPr id="3" name="Content Placeholder 2">
            <a:extLst>
              <a:ext uri="{FF2B5EF4-FFF2-40B4-BE49-F238E27FC236}">
                <a16:creationId xmlns:a16="http://schemas.microsoft.com/office/drawing/2014/main" id="{B18A2858-1D1D-10A8-36EC-B55A3288F766}"/>
              </a:ext>
            </a:extLst>
          </p:cNvPr>
          <p:cNvSpPr>
            <a:spLocks noGrp="1"/>
          </p:cNvSpPr>
          <p:nvPr>
            <p:ph idx="1"/>
          </p:nvPr>
        </p:nvSpPr>
        <p:spPr/>
        <p:txBody>
          <a:bodyPr/>
          <a:lstStyle/>
          <a:p>
            <a:pPr>
              <a:buFont typeface="Wingdings" panose="05000000000000000000" pitchFamily="2" charset="2"/>
              <a:buChar char="Ø"/>
            </a:pPr>
            <a:r>
              <a:rPr lang="en-US" dirty="0">
                <a:latin typeface="+mj-lt"/>
              </a:rPr>
              <a:t> </a:t>
            </a:r>
            <a:r>
              <a:rPr lang="en-US" b="1" i="0" dirty="0">
                <a:effectLst/>
                <a:latin typeface="+mj-lt"/>
              </a:rPr>
              <a:t>Purpose of Instrumental Variables:</a:t>
            </a:r>
          </a:p>
          <a:p>
            <a:pPr marL="457200" lvl="1" indent="0">
              <a:buNone/>
            </a:pPr>
            <a:r>
              <a:rPr lang="en-US" b="0" i="0" dirty="0">
                <a:effectLst/>
                <a:latin typeface="+mj-lt"/>
              </a:rPr>
              <a:t>Instrumental variables act as a solution to endogeneity. They are carefully chosen variables that are correlated with the endogenous independent variable but not directly with the dependent variable. By introducing these instruments into our model, we can address the endogeneity problem and enhance the internal validity of our analysis.</a:t>
            </a:r>
            <a:endParaRPr lang="en-PK" dirty="0">
              <a:latin typeface="+mj-lt"/>
            </a:endParaRPr>
          </a:p>
        </p:txBody>
      </p:sp>
    </p:spTree>
    <p:extLst>
      <p:ext uri="{BB962C8B-B14F-4D97-AF65-F5344CB8AC3E}">
        <p14:creationId xmlns:p14="http://schemas.microsoft.com/office/powerpoint/2010/main" val="237230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B76A-44C9-48F1-012E-E32988EF7494}"/>
              </a:ext>
            </a:extLst>
          </p:cNvPr>
          <p:cNvSpPr>
            <a:spLocks noGrp="1"/>
          </p:cNvSpPr>
          <p:nvPr>
            <p:ph type="title"/>
          </p:nvPr>
        </p:nvSpPr>
        <p:spPr/>
        <p:txBody>
          <a:bodyPr/>
          <a:lstStyle/>
          <a:p>
            <a:r>
              <a:rPr lang="en-US" dirty="0"/>
              <a:t>Key points</a:t>
            </a:r>
            <a:endParaRPr lang="en-PK" dirty="0"/>
          </a:p>
        </p:txBody>
      </p:sp>
      <p:sp>
        <p:nvSpPr>
          <p:cNvPr id="3" name="Content Placeholder 2">
            <a:extLst>
              <a:ext uri="{FF2B5EF4-FFF2-40B4-BE49-F238E27FC236}">
                <a16:creationId xmlns:a16="http://schemas.microsoft.com/office/drawing/2014/main" id="{EAA8558B-BD9A-D55B-F9FD-8A4DE2334DC5}"/>
              </a:ext>
            </a:extLst>
          </p:cNvPr>
          <p:cNvSpPr>
            <a:spLocks noGrp="1"/>
          </p:cNvSpPr>
          <p:nvPr>
            <p:ph idx="1"/>
          </p:nvPr>
        </p:nvSpPr>
        <p:spPr/>
        <p:txBody>
          <a:bodyPr/>
          <a:lstStyle/>
          <a:p>
            <a:pPr>
              <a:buFont typeface="Wingdings" panose="05000000000000000000" pitchFamily="2" charset="2"/>
              <a:buChar char="Ø"/>
            </a:pPr>
            <a:r>
              <a:rPr lang="en-US" dirty="0"/>
              <a:t> </a:t>
            </a:r>
            <a:r>
              <a:rPr lang="en-US" b="1" i="0" dirty="0">
                <a:effectLst/>
                <a:latin typeface="+mj-lt"/>
              </a:rPr>
              <a:t>Identification Strategy:</a:t>
            </a:r>
          </a:p>
          <a:p>
            <a:pPr marL="457200" lvl="1" indent="0">
              <a:buNone/>
            </a:pPr>
            <a:r>
              <a:rPr lang="en-US" b="0" i="0" dirty="0">
                <a:effectLst/>
                <a:latin typeface="+mj-lt"/>
              </a:rPr>
              <a:t>Selecting a valid instrument is crucial for maintaining internal validity. The instrument must meet two key criteria: relevance and exogeneity. Relevance ensures that the instrument is correlated with the endogenous variable, while exogeneity ensures that the instrument is not directly related to the dependent variable, other than through its correlation with the endogenous variable.</a:t>
            </a:r>
            <a:endParaRPr lang="en-PK" dirty="0">
              <a:latin typeface="+mj-lt"/>
            </a:endParaRPr>
          </a:p>
        </p:txBody>
      </p:sp>
    </p:spTree>
    <p:extLst>
      <p:ext uri="{BB962C8B-B14F-4D97-AF65-F5344CB8AC3E}">
        <p14:creationId xmlns:p14="http://schemas.microsoft.com/office/powerpoint/2010/main" val="59178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D8CC6-39B2-13B4-016E-1DF6F81F7804}"/>
              </a:ext>
            </a:extLst>
          </p:cNvPr>
          <p:cNvSpPr>
            <a:spLocks noGrp="1"/>
          </p:cNvSpPr>
          <p:nvPr>
            <p:ph type="title"/>
          </p:nvPr>
        </p:nvSpPr>
        <p:spPr/>
        <p:txBody>
          <a:bodyPr/>
          <a:lstStyle/>
          <a:p>
            <a:r>
              <a:rPr lang="en-US" dirty="0"/>
              <a:t>Key points</a:t>
            </a:r>
            <a:endParaRPr lang="en-PK" dirty="0"/>
          </a:p>
        </p:txBody>
      </p:sp>
      <p:sp>
        <p:nvSpPr>
          <p:cNvPr id="3" name="Content Placeholder 2">
            <a:extLst>
              <a:ext uri="{FF2B5EF4-FFF2-40B4-BE49-F238E27FC236}">
                <a16:creationId xmlns:a16="http://schemas.microsoft.com/office/drawing/2014/main" id="{D8DBAF9A-7CCB-B226-277F-0DEC5425D893}"/>
              </a:ext>
            </a:extLst>
          </p:cNvPr>
          <p:cNvSpPr>
            <a:spLocks noGrp="1"/>
          </p:cNvSpPr>
          <p:nvPr>
            <p:ph idx="1"/>
          </p:nvPr>
        </p:nvSpPr>
        <p:spPr/>
        <p:txBody>
          <a:bodyPr/>
          <a:lstStyle/>
          <a:p>
            <a:pPr>
              <a:buFont typeface="Wingdings" panose="05000000000000000000" pitchFamily="2" charset="2"/>
              <a:buChar char="Ø"/>
            </a:pPr>
            <a:r>
              <a:rPr lang="en-US" dirty="0"/>
              <a:t> </a:t>
            </a:r>
            <a:r>
              <a:rPr lang="en-US" b="1" i="0" dirty="0">
                <a:effectLst/>
                <a:latin typeface="+mj-lt"/>
              </a:rPr>
              <a:t>Breaking the Endogeneity Loop:</a:t>
            </a:r>
          </a:p>
          <a:p>
            <a:pPr marL="457200" lvl="1" indent="0">
              <a:buNone/>
            </a:pPr>
            <a:r>
              <a:rPr lang="en-US" b="0" i="0" dirty="0">
                <a:effectLst/>
                <a:latin typeface="+mj-lt"/>
              </a:rPr>
              <a:t>Internal validity is at risk when endogeneity creates a feedback loop, making it challenging to disentangle cause and effect. Instrumental variables effectively break this loop, allowing us to isolate the causal impact of the independent variable on the dependent variable</a:t>
            </a:r>
            <a:r>
              <a:rPr lang="en-US" b="1" dirty="0">
                <a:effectLst/>
                <a:latin typeface="+mj-lt"/>
              </a:rPr>
              <a:t>.</a:t>
            </a:r>
            <a:endParaRPr lang="en-PK" dirty="0">
              <a:latin typeface="+mj-lt"/>
            </a:endParaRPr>
          </a:p>
        </p:txBody>
      </p:sp>
    </p:spTree>
    <p:extLst>
      <p:ext uri="{BB962C8B-B14F-4D97-AF65-F5344CB8AC3E}">
        <p14:creationId xmlns:p14="http://schemas.microsoft.com/office/powerpoint/2010/main" val="416903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76F-8D3F-4B22-FE9B-651433787678}"/>
              </a:ext>
            </a:extLst>
          </p:cNvPr>
          <p:cNvSpPr>
            <a:spLocks noGrp="1"/>
          </p:cNvSpPr>
          <p:nvPr>
            <p:ph type="title"/>
          </p:nvPr>
        </p:nvSpPr>
        <p:spPr/>
        <p:txBody>
          <a:bodyPr/>
          <a:lstStyle/>
          <a:p>
            <a:r>
              <a:rPr lang="en-US" b="1" i="0" dirty="0">
                <a:effectLst/>
              </a:rPr>
              <a:t>Practical Examples</a:t>
            </a:r>
            <a:endParaRPr lang="en-PK" dirty="0"/>
          </a:p>
        </p:txBody>
      </p:sp>
      <p:sp>
        <p:nvSpPr>
          <p:cNvPr id="3" name="Content Placeholder 2">
            <a:extLst>
              <a:ext uri="{FF2B5EF4-FFF2-40B4-BE49-F238E27FC236}">
                <a16:creationId xmlns:a16="http://schemas.microsoft.com/office/drawing/2014/main" id="{B58CE114-35C3-9CF7-18DC-94AC1F8B8C85}"/>
              </a:ext>
            </a:extLst>
          </p:cNvPr>
          <p:cNvSpPr>
            <a:spLocks noGrp="1"/>
          </p:cNvSpPr>
          <p:nvPr>
            <p:ph idx="1"/>
          </p:nvPr>
        </p:nvSpPr>
        <p:spPr/>
        <p:txBody>
          <a:bodyPr/>
          <a:lstStyle/>
          <a:p>
            <a:pPr>
              <a:buFont typeface="Wingdings" panose="05000000000000000000" pitchFamily="2" charset="2"/>
              <a:buChar char="Ø"/>
            </a:pPr>
            <a:r>
              <a:rPr lang="en-US" dirty="0"/>
              <a:t> </a:t>
            </a:r>
            <a:r>
              <a:rPr lang="en-US" b="1" i="0" dirty="0">
                <a:effectLst/>
                <a:latin typeface="+mj-lt"/>
              </a:rPr>
              <a:t>Education and Income:</a:t>
            </a:r>
          </a:p>
          <a:p>
            <a:pPr marL="457200" lvl="1" indent="0">
              <a:buNone/>
            </a:pPr>
            <a:r>
              <a:rPr lang="en-US" b="0" i="0" dirty="0">
                <a:effectLst/>
                <a:latin typeface="+mj-lt"/>
              </a:rPr>
              <a:t>Suppose we are examining the impact of education on income. Endogeneity could arise if unobserved factors, such as innate ability, affect both education and income. By using an instrumental variable, like proximity to a good school, we can address this endogeneity and enhance the internal validity of our analysis.</a:t>
            </a:r>
            <a:endParaRPr lang="en-PK" dirty="0">
              <a:latin typeface="+mj-lt"/>
            </a:endParaRPr>
          </a:p>
        </p:txBody>
      </p:sp>
    </p:spTree>
    <p:extLst>
      <p:ext uri="{BB962C8B-B14F-4D97-AF65-F5344CB8AC3E}">
        <p14:creationId xmlns:p14="http://schemas.microsoft.com/office/powerpoint/2010/main" val="187586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FD7D-D46F-D43B-3249-06D728914802}"/>
              </a:ext>
            </a:extLst>
          </p:cNvPr>
          <p:cNvSpPr>
            <a:spLocks noGrp="1"/>
          </p:cNvSpPr>
          <p:nvPr>
            <p:ph type="title"/>
          </p:nvPr>
        </p:nvSpPr>
        <p:spPr/>
        <p:txBody>
          <a:bodyPr/>
          <a:lstStyle/>
          <a:p>
            <a:r>
              <a:rPr lang="en-US" dirty="0"/>
              <a:t>Threats to internal validity</a:t>
            </a:r>
            <a:endParaRPr lang="en-PK" dirty="0"/>
          </a:p>
        </p:txBody>
      </p:sp>
      <p:sp>
        <p:nvSpPr>
          <p:cNvPr id="3" name="Content Placeholder 2">
            <a:extLst>
              <a:ext uri="{FF2B5EF4-FFF2-40B4-BE49-F238E27FC236}">
                <a16:creationId xmlns:a16="http://schemas.microsoft.com/office/drawing/2014/main" id="{8BA33349-14BF-3BFF-BFB1-961C0000FBE3}"/>
              </a:ext>
            </a:extLst>
          </p:cNvPr>
          <p:cNvSpPr>
            <a:spLocks noGrp="1"/>
          </p:cNvSpPr>
          <p:nvPr>
            <p:ph idx="1"/>
          </p:nvPr>
        </p:nvSpPr>
        <p:spPr>
          <a:xfrm>
            <a:off x="913795" y="2096064"/>
            <a:ext cx="10353762" cy="4152336"/>
          </a:xfrm>
        </p:spPr>
        <p:txBody>
          <a:bodyPr>
            <a:normAutofit lnSpcReduction="10000"/>
          </a:bodyPr>
          <a:lstStyle/>
          <a:p>
            <a:pPr>
              <a:buFont typeface="Wingdings" panose="05000000000000000000" pitchFamily="2" charset="2"/>
              <a:buChar char="Ø"/>
            </a:pPr>
            <a:r>
              <a:rPr lang="en-US" dirty="0">
                <a:latin typeface="+mj-lt"/>
              </a:rPr>
              <a:t>Three endogenous in OLS regression are: </a:t>
            </a:r>
          </a:p>
          <a:p>
            <a:pPr>
              <a:buFont typeface="Wingdings" panose="05000000000000000000" pitchFamily="2" charset="2"/>
              <a:buChar char="Ø"/>
            </a:pPr>
            <a:endParaRPr lang="en-US" dirty="0">
              <a:latin typeface="+mj-lt"/>
            </a:endParaRPr>
          </a:p>
          <a:p>
            <a:pPr marL="457200" lvl="1" indent="0">
              <a:buNone/>
            </a:pPr>
            <a:r>
              <a:rPr lang="en-US" dirty="0">
                <a:latin typeface="+mj-lt"/>
              </a:rPr>
              <a:t>Omitted Variable Bias(a variable that is correlated with X but is unobserved)</a:t>
            </a:r>
          </a:p>
          <a:p>
            <a:pPr lvl="1">
              <a:buFont typeface="Wingdings" panose="05000000000000000000" pitchFamily="2" charset="2"/>
              <a:buChar char="Ø"/>
            </a:pPr>
            <a:endParaRPr lang="en-US" dirty="0">
              <a:latin typeface="+mj-lt"/>
            </a:endParaRPr>
          </a:p>
          <a:p>
            <a:pPr marL="457200" lvl="1" indent="0">
              <a:buNone/>
            </a:pPr>
            <a:r>
              <a:rPr lang="en-US" dirty="0">
                <a:latin typeface="+mj-lt"/>
              </a:rPr>
              <a:t>Simultaneity or reverse causality Bias (X causes Y,Y causes X) </a:t>
            </a:r>
          </a:p>
          <a:p>
            <a:pPr lvl="1">
              <a:buFont typeface="Wingdings" panose="05000000000000000000" pitchFamily="2" charset="2"/>
              <a:buChar char="Ø"/>
            </a:pPr>
            <a:endParaRPr lang="en-US" dirty="0">
              <a:latin typeface="+mj-lt"/>
            </a:endParaRPr>
          </a:p>
          <a:p>
            <a:pPr marL="457200" lvl="1" indent="0">
              <a:buNone/>
            </a:pPr>
            <a:r>
              <a:rPr lang="en-US" dirty="0">
                <a:latin typeface="+mj-lt"/>
              </a:rPr>
              <a:t>Errors-in-Variables Bias (X is measured with error) </a:t>
            </a:r>
          </a:p>
          <a:p>
            <a:pPr>
              <a:buFont typeface="Wingdings" panose="05000000000000000000" pitchFamily="2" charset="2"/>
              <a:buChar char="Ø"/>
            </a:pPr>
            <a:endParaRPr lang="en-US" dirty="0">
              <a:latin typeface="+mj-lt"/>
            </a:endParaRPr>
          </a:p>
          <a:p>
            <a:pPr>
              <a:buFont typeface="Wingdings" panose="05000000000000000000" pitchFamily="2" charset="2"/>
              <a:buChar char="Ø"/>
            </a:pPr>
            <a:r>
              <a:rPr lang="en-US" dirty="0">
                <a:latin typeface="+mj-lt"/>
              </a:rPr>
              <a:t>One easy way to deal with these endogeneity is using Instrumental Variable method. </a:t>
            </a:r>
            <a:endParaRPr lang="en-PK" dirty="0">
              <a:latin typeface="+mj-lt"/>
            </a:endParaRPr>
          </a:p>
        </p:txBody>
      </p:sp>
    </p:spTree>
    <p:extLst>
      <p:ext uri="{BB962C8B-B14F-4D97-AF65-F5344CB8AC3E}">
        <p14:creationId xmlns:p14="http://schemas.microsoft.com/office/powerpoint/2010/main" val="304523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6B1A7-F605-72E8-A58F-A4C90FFD0DA2}"/>
              </a:ext>
            </a:extLst>
          </p:cNvPr>
          <p:cNvSpPr>
            <a:spLocks noGrp="1"/>
          </p:cNvSpPr>
          <p:nvPr>
            <p:ph type="title"/>
          </p:nvPr>
        </p:nvSpPr>
        <p:spPr>
          <a:xfrm>
            <a:off x="829820" y="217714"/>
            <a:ext cx="10353761" cy="1326321"/>
          </a:xfrm>
        </p:spPr>
        <p:txBody>
          <a:bodyPr/>
          <a:lstStyle/>
          <a:p>
            <a:r>
              <a:rPr lang="en-US" dirty="0"/>
              <a:t>Introduction to iv method</a:t>
            </a:r>
            <a:endParaRPr lang="en-PK" dirty="0"/>
          </a:p>
        </p:txBody>
      </p:sp>
      <p:sp>
        <p:nvSpPr>
          <p:cNvPr id="3" name="Content Placeholder 2">
            <a:extLst>
              <a:ext uri="{FF2B5EF4-FFF2-40B4-BE49-F238E27FC236}">
                <a16:creationId xmlns:a16="http://schemas.microsoft.com/office/drawing/2014/main" id="{55C2400D-F1D2-D0A6-D75B-C3E67B753472}"/>
              </a:ext>
            </a:extLst>
          </p:cNvPr>
          <p:cNvSpPr>
            <a:spLocks noGrp="1"/>
          </p:cNvSpPr>
          <p:nvPr>
            <p:ph idx="1"/>
          </p:nvPr>
        </p:nvSpPr>
        <p:spPr>
          <a:xfrm>
            <a:off x="919119" y="1399593"/>
            <a:ext cx="10353762" cy="4889239"/>
          </a:xfrm>
        </p:spPr>
        <p:txBody>
          <a:bodyPr/>
          <a:lstStyle/>
          <a:p>
            <a:pPr algn="just">
              <a:buFont typeface="Wingdings" panose="05000000000000000000" pitchFamily="2" charset="2"/>
              <a:buChar char="Ø"/>
            </a:pPr>
            <a:r>
              <a:rPr lang="en-US" dirty="0">
                <a:latin typeface="+mj-lt"/>
              </a:rPr>
              <a:t> The earliest application involved attempts to estimate demand and supply curve for product. </a:t>
            </a:r>
          </a:p>
          <a:p>
            <a:pPr algn="just">
              <a:buFont typeface="Wingdings" panose="05000000000000000000" pitchFamily="2" charset="2"/>
              <a:buChar char="Ø"/>
            </a:pPr>
            <a:r>
              <a:rPr lang="en-US" dirty="0">
                <a:latin typeface="+mj-lt"/>
              </a:rPr>
              <a:t> A simple but difficult question: How to find the supply or demand curves? </a:t>
            </a:r>
          </a:p>
          <a:p>
            <a:pPr algn="just">
              <a:buFont typeface="Wingdings" panose="05000000000000000000" pitchFamily="2" charset="2"/>
              <a:buChar char="Ø"/>
            </a:pPr>
            <a:r>
              <a:rPr lang="en-US" dirty="0">
                <a:latin typeface="+mj-lt"/>
              </a:rPr>
              <a:t> Difficulty: We can only observe intersections of supply and demand, yielding pairs.</a:t>
            </a:r>
          </a:p>
          <a:p>
            <a:pPr algn="just">
              <a:buFont typeface="Wingdings" panose="05000000000000000000" pitchFamily="2" charset="2"/>
              <a:buChar char="Ø"/>
            </a:pPr>
            <a:r>
              <a:rPr lang="en-US" dirty="0">
                <a:latin typeface="+mj-lt"/>
              </a:rPr>
              <a:t> Solution: Wright(1928) use variables that appear in one equation to shift this equation and trace out the other. </a:t>
            </a:r>
          </a:p>
          <a:p>
            <a:pPr algn="just">
              <a:buFont typeface="Wingdings" panose="05000000000000000000" pitchFamily="2" charset="2"/>
              <a:buChar char="Ø"/>
            </a:pPr>
            <a:r>
              <a:rPr lang="en-US" dirty="0">
                <a:latin typeface="+mj-lt"/>
              </a:rPr>
              <a:t> The variables that do the shifting came to be known as Instrumental Variables method. </a:t>
            </a:r>
          </a:p>
          <a:p>
            <a:pPr algn="just">
              <a:buFont typeface="Wingdings" panose="05000000000000000000" pitchFamily="2" charset="2"/>
              <a:buChar char="Ø"/>
            </a:pPr>
            <a:r>
              <a:rPr lang="en-US" dirty="0">
                <a:latin typeface="+mj-lt"/>
              </a:rPr>
              <a:t> It is well-known that IV can address the problems of omitted variable bias, measurement error and reverse causality problems.</a:t>
            </a:r>
            <a:endParaRPr lang="en-PK" dirty="0">
              <a:latin typeface="+mj-lt"/>
            </a:endParaRPr>
          </a:p>
        </p:txBody>
      </p:sp>
    </p:spTree>
    <p:extLst>
      <p:ext uri="{BB962C8B-B14F-4D97-AF65-F5344CB8AC3E}">
        <p14:creationId xmlns:p14="http://schemas.microsoft.com/office/powerpoint/2010/main" val="356227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4C420-50BF-AE95-05BF-2324A2CBFFC6}"/>
              </a:ext>
            </a:extLst>
          </p:cNvPr>
          <p:cNvSpPr>
            <a:spLocks noGrp="1"/>
          </p:cNvSpPr>
          <p:nvPr>
            <p:ph type="title"/>
          </p:nvPr>
        </p:nvSpPr>
        <p:spPr/>
        <p:txBody>
          <a:bodyPr/>
          <a:lstStyle/>
          <a:p>
            <a:r>
              <a:rPr lang="en-US" dirty="0"/>
              <a:t>Terminology: endogeneity and exogeneity</a:t>
            </a:r>
            <a:endParaRPr lang="en-PK" dirty="0"/>
          </a:p>
        </p:txBody>
      </p:sp>
      <p:sp>
        <p:nvSpPr>
          <p:cNvPr id="3" name="Content Placeholder 2">
            <a:extLst>
              <a:ext uri="{FF2B5EF4-FFF2-40B4-BE49-F238E27FC236}">
                <a16:creationId xmlns:a16="http://schemas.microsoft.com/office/drawing/2014/main" id="{4D54313F-F27D-5F87-0AD8-EFEF1D49C07B}"/>
              </a:ext>
            </a:extLst>
          </p:cNvPr>
          <p:cNvSpPr>
            <a:spLocks noGrp="1"/>
          </p:cNvSpPr>
          <p:nvPr>
            <p:ph idx="1"/>
          </p:nvPr>
        </p:nvSpPr>
        <p:spPr>
          <a:xfrm>
            <a:off x="913794" y="2215840"/>
            <a:ext cx="10353762" cy="4312479"/>
          </a:xfrm>
        </p:spPr>
        <p:txBody>
          <a:bodyPr/>
          <a:lstStyle/>
          <a:p>
            <a:pPr algn="just">
              <a:buFont typeface="Wingdings" panose="05000000000000000000" pitchFamily="2" charset="2"/>
              <a:buChar char="Ø"/>
            </a:pPr>
            <a:r>
              <a:rPr lang="en-US" dirty="0"/>
              <a:t> </a:t>
            </a:r>
            <a:r>
              <a:rPr lang="en-US" dirty="0">
                <a:latin typeface="+mj-lt"/>
              </a:rPr>
              <a:t>An endogenous variable is one that both we are interested in and is correlated with u. </a:t>
            </a:r>
          </a:p>
          <a:p>
            <a:pPr algn="just">
              <a:buFont typeface="Wingdings" panose="05000000000000000000" pitchFamily="2" charset="2"/>
              <a:buChar char="Ø"/>
            </a:pPr>
            <a:r>
              <a:rPr lang="en-US" dirty="0">
                <a:latin typeface="+mj-lt"/>
              </a:rPr>
              <a:t>An exogenous variable is one that is uncorrelated with u. </a:t>
            </a:r>
          </a:p>
          <a:p>
            <a:pPr algn="just">
              <a:buFont typeface="Wingdings" panose="05000000000000000000" pitchFamily="2" charset="2"/>
              <a:buChar char="Ø"/>
            </a:pPr>
            <a:r>
              <a:rPr lang="en-US" dirty="0">
                <a:latin typeface="+mj-lt"/>
              </a:rPr>
              <a:t>Historical note: “Endogenous” literally means “determined within the system,” that is, a variable that is jointly determined with Y, that is, a variable subject to simultaneous causality. </a:t>
            </a:r>
          </a:p>
          <a:p>
            <a:pPr algn="just">
              <a:buFont typeface="Wingdings" panose="05000000000000000000" pitchFamily="2" charset="2"/>
              <a:buChar char="Ø"/>
            </a:pPr>
            <a:r>
              <a:rPr lang="en-US" dirty="0">
                <a:latin typeface="+mj-lt"/>
              </a:rPr>
              <a:t>However, this definition is narrow and IV regression can be used to address OVB and errors-in-variable bias, not just to simultaneous causality bias. </a:t>
            </a:r>
            <a:endParaRPr lang="en-PK" dirty="0">
              <a:latin typeface="+mj-lt"/>
            </a:endParaRPr>
          </a:p>
        </p:txBody>
      </p:sp>
    </p:spTree>
    <p:extLst>
      <p:ext uri="{BB962C8B-B14F-4D97-AF65-F5344CB8AC3E}">
        <p14:creationId xmlns:p14="http://schemas.microsoft.com/office/powerpoint/2010/main" val="204157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EAB9-027C-FC31-88E6-382C7D1A285F}"/>
              </a:ext>
            </a:extLst>
          </p:cNvPr>
          <p:cNvSpPr>
            <a:spLocks noGrp="1"/>
          </p:cNvSpPr>
          <p:nvPr>
            <p:ph type="title"/>
          </p:nvPr>
        </p:nvSpPr>
        <p:spPr/>
        <p:txBody>
          <a:bodyPr>
            <a:normAutofit fontScale="90000"/>
          </a:bodyPr>
          <a:lstStyle/>
          <a:p>
            <a:r>
              <a:rPr lang="en-US" dirty="0"/>
              <a:t>Instrumental variables: 1 endogenous regressor &amp; 1 instrument</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7B6A4C-BE05-845B-5528-581EE5E0BAC1}"/>
                  </a:ext>
                </a:extLst>
              </p:cNvPr>
              <p:cNvSpPr>
                <a:spLocks noGrp="1"/>
              </p:cNvSpPr>
              <p:nvPr>
                <p:ph idx="1"/>
              </p:nvPr>
            </p:nvSpPr>
            <p:spPr>
              <a:xfrm>
                <a:off x="913795" y="2096064"/>
                <a:ext cx="10353762" cy="4454026"/>
              </a:xfrm>
            </p:spPr>
            <p:txBody>
              <a:bodyPr>
                <a:normAutofit fontScale="92500" lnSpcReduction="10000"/>
              </a:bodyPr>
              <a:lstStyle/>
              <a:p>
                <a:pPr algn="just">
                  <a:buFont typeface="Wingdings" panose="05000000000000000000" pitchFamily="2" charset="2"/>
                  <a:buChar char="Ø"/>
                </a:pPr>
                <a:r>
                  <a:rPr lang="en-US" dirty="0">
                    <a:latin typeface="+mj-lt"/>
                  </a:rPr>
                  <a:t> suppose a simple OLS regression</a:t>
                </a:r>
              </a:p>
              <a:p>
                <a:pPr marL="2743200" lvl="6" indent="0" algn="just">
                  <a:buNone/>
                </a:pPr>
                <a14:m>
                  <m:oMath xmlns:m="http://schemas.openxmlformats.org/officeDocument/2006/math">
                    <m:sSub>
                      <m:sSubPr>
                        <m:ctrlPr>
                          <a:rPr lang="en-PK" sz="1900" b="1" i="1" smtClean="0">
                            <a:latin typeface="+mj-lt"/>
                          </a:rPr>
                        </m:ctrlPr>
                      </m:sSubPr>
                      <m:e>
                        <m:r>
                          <a:rPr lang="en-US" sz="1900" b="1" i="1" smtClean="0">
                            <a:latin typeface="+mj-lt"/>
                          </a:rPr>
                          <m:t>𝒀</m:t>
                        </m:r>
                      </m:e>
                      <m:sub>
                        <m:r>
                          <a:rPr lang="en-US" sz="1900" b="1" i="1" smtClean="0">
                            <a:latin typeface="+mj-lt"/>
                          </a:rPr>
                          <m:t>𝒊</m:t>
                        </m:r>
                      </m:sub>
                    </m:sSub>
                  </m:oMath>
                </a14:m>
                <a:r>
                  <a:rPr lang="en-US" sz="1900" b="1" dirty="0">
                    <a:latin typeface="+mj-lt"/>
                  </a:rPr>
                  <a:t>= </a:t>
                </a:r>
                <a14:m>
                  <m:oMath xmlns:m="http://schemas.openxmlformats.org/officeDocument/2006/math">
                    <m:sSub>
                      <m:sSubPr>
                        <m:ctrlPr>
                          <a:rPr lang="en-US" sz="1900" b="1" i="1" smtClean="0">
                            <a:latin typeface="+mj-lt"/>
                          </a:rPr>
                        </m:ctrlPr>
                      </m:sSubPr>
                      <m:e>
                        <m:r>
                          <a:rPr lang="en-US" sz="1900" b="1" i="1" smtClean="0">
                            <a:latin typeface="+mj-lt"/>
                            <a:ea typeface="Cambria Math" panose="02040503050406030204" pitchFamily="18" charset="0"/>
                          </a:rPr>
                          <m:t>𝜷</m:t>
                        </m:r>
                      </m:e>
                      <m:sub>
                        <m:r>
                          <a:rPr lang="en-US" sz="1900" b="1" i="1" smtClean="0">
                            <a:latin typeface="+mj-lt"/>
                          </a:rPr>
                          <m:t>𝟎</m:t>
                        </m:r>
                      </m:sub>
                    </m:sSub>
                    <m:r>
                      <a:rPr lang="en-US" sz="1900" b="1" i="1" smtClean="0">
                        <a:latin typeface="+mj-lt"/>
                      </a:rPr>
                      <m:t>+ </m:t>
                    </m:r>
                    <m:sSub>
                      <m:sSubPr>
                        <m:ctrlPr>
                          <a:rPr lang="en-US" sz="1900" b="1" i="1" smtClean="0">
                            <a:latin typeface="+mj-lt"/>
                          </a:rPr>
                        </m:ctrlPr>
                      </m:sSubPr>
                      <m:e>
                        <m:r>
                          <a:rPr lang="en-US" sz="1900" b="1" i="1" smtClean="0">
                            <a:latin typeface="+mj-lt"/>
                            <a:ea typeface="Cambria Math" panose="02040503050406030204" pitchFamily="18" charset="0"/>
                          </a:rPr>
                          <m:t>𝜷</m:t>
                        </m:r>
                      </m:e>
                      <m:sub>
                        <m:r>
                          <a:rPr lang="en-US" sz="1900" b="1" i="1" smtClean="0">
                            <a:latin typeface="+mj-lt"/>
                          </a:rPr>
                          <m:t>𝟏</m:t>
                        </m:r>
                      </m:sub>
                    </m:sSub>
                    <m:sSub>
                      <m:sSubPr>
                        <m:ctrlPr>
                          <a:rPr lang="en-US" sz="1900" b="1" i="1" smtClean="0">
                            <a:latin typeface="+mj-lt"/>
                          </a:rPr>
                        </m:ctrlPr>
                      </m:sSubPr>
                      <m:e>
                        <m:r>
                          <a:rPr lang="en-US" sz="1900" b="1" i="1" smtClean="0">
                            <a:latin typeface="+mj-lt"/>
                          </a:rPr>
                          <m:t>𝑿</m:t>
                        </m:r>
                      </m:e>
                      <m:sub>
                        <m:r>
                          <a:rPr lang="en-US" sz="1900" b="1" i="1" smtClean="0">
                            <a:latin typeface="+mj-lt"/>
                          </a:rPr>
                          <m:t>𝒊</m:t>
                        </m:r>
                      </m:sub>
                    </m:sSub>
                    <m:r>
                      <a:rPr lang="en-US" sz="1900" b="1" i="1" smtClean="0">
                        <a:latin typeface="+mj-lt"/>
                      </a:rPr>
                      <m:t>+ </m:t>
                    </m:r>
                    <m:sSub>
                      <m:sSubPr>
                        <m:ctrlPr>
                          <a:rPr lang="en-US" sz="1900" b="1" i="1" smtClean="0">
                            <a:latin typeface="+mj-lt"/>
                          </a:rPr>
                        </m:ctrlPr>
                      </m:sSubPr>
                      <m:e>
                        <m:r>
                          <a:rPr lang="en-US" sz="1900" b="1" i="1" smtClean="0">
                            <a:latin typeface="+mj-lt"/>
                            <a:ea typeface="Cambria Math" panose="02040503050406030204" pitchFamily="18" charset="0"/>
                          </a:rPr>
                          <m:t>𝝁</m:t>
                        </m:r>
                      </m:e>
                      <m:sub>
                        <m:r>
                          <a:rPr lang="en-US" sz="1900" b="1" i="1" smtClean="0">
                            <a:latin typeface="+mj-lt"/>
                          </a:rPr>
                          <m:t>𝒊</m:t>
                        </m:r>
                      </m:sub>
                    </m:sSub>
                  </m:oMath>
                </a14:m>
                <a:endParaRPr lang="en-US" sz="1900" dirty="0">
                  <a:latin typeface="+mj-lt"/>
                </a:endParaRPr>
              </a:p>
              <a:p>
                <a:pPr algn="just">
                  <a:buFont typeface="Wingdings" panose="05000000000000000000" pitchFamily="2" charset="2"/>
                  <a:buChar char="Ø"/>
                </a:pPr>
                <a:r>
                  <a:rPr lang="en-US" dirty="0">
                    <a:latin typeface="+mj-lt"/>
                  </a:rPr>
                  <a:t>Because E[</a:t>
                </a:r>
                <a14:m>
                  <m:oMath xmlns:m="http://schemas.openxmlformats.org/officeDocument/2006/math">
                    <m:sSub>
                      <m:sSubPr>
                        <m:ctrlPr>
                          <a:rPr lang="en-US" sz="2000" b="1" i="1" smtClean="0">
                            <a:latin typeface="+mj-lt"/>
                          </a:rPr>
                        </m:ctrlPr>
                      </m:sSubPr>
                      <m:e>
                        <m:r>
                          <a:rPr lang="en-US" sz="2000" b="1" i="1" smtClean="0">
                            <a:latin typeface="+mj-lt"/>
                            <a:ea typeface="Cambria Math" panose="02040503050406030204" pitchFamily="18" charset="0"/>
                          </a:rPr>
                          <m:t>𝝁</m:t>
                        </m:r>
                      </m:e>
                      <m:sub>
                        <m:r>
                          <a:rPr lang="en-US" sz="2000" b="1" i="1" smtClean="0">
                            <a:latin typeface="+mj-lt"/>
                          </a:rPr>
                          <m:t>𝒊</m:t>
                        </m:r>
                      </m:sub>
                    </m:sSub>
                    <m:r>
                      <a:rPr lang="en-US" sz="2000" b="0" i="0" smtClean="0">
                        <a:latin typeface="+mj-lt"/>
                      </a:rPr>
                      <m:t>|</m:t>
                    </m:r>
                  </m:oMath>
                </a14:m>
                <a:r>
                  <a:rPr lang="en-US" b="1" dirty="0">
                    <a:latin typeface="+mj-lt"/>
                  </a:rPr>
                  <a:t> </a:t>
                </a:r>
                <a14:m>
                  <m:oMath xmlns:m="http://schemas.openxmlformats.org/officeDocument/2006/math">
                    <m:sSub>
                      <m:sSubPr>
                        <m:ctrlPr>
                          <a:rPr lang="en-US" b="1" i="1">
                            <a:latin typeface="+mj-lt"/>
                          </a:rPr>
                        </m:ctrlPr>
                      </m:sSubPr>
                      <m:e>
                        <m:r>
                          <a:rPr lang="en-US" b="1" i="1">
                            <a:latin typeface="+mj-lt"/>
                          </a:rPr>
                          <m:t>𝑿</m:t>
                        </m:r>
                      </m:e>
                      <m:sub>
                        <m:r>
                          <a:rPr lang="en-US" b="1" i="1">
                            <a:latin typeface="+mj-lt"/>
                          </a:rPr>
                          <m:t>𝒊</m:t>
                        </m:r>
                      </m:sub>
                    </m:sSub>
                  </m:oMath>
                </a14:m>
                <a:r>
                  <a:rPr lang="en-US" dirty="0">
                    <a:latin typeface="+mj-lt"/>
                  </a:rPr>
                  <a:t>] ≠ 0 then we can use an instrumental variable(𝑍𝑖 ) to obtain an consistent estimate of coefficient.</a:t>
                </a:r>
              </a:p>
              <a:p>
                <a:pPr algn="just">
                  <a:buFont typeface="Wingdings" panose="05000000000000000000" pitchFamily="2" charset="2"/>
                  <a:buChar char="Ø"/>
                </a:pPr>
                <a:r>
                  <a:rPr lang="en-US" dirty="0">
                    <a:latin typeface="+mj-lt"/>
                  </a:rPr>
                  <a:t> Intuitively, we want to split </a:t>
                </a:r>
                <a14:m>
                  <m:oMath xmlns:m="http://schemas.openxmlformats.org/officeDocument/2006/math">
                    <m:sSub>
                      <m:sSubPr>
                        <m:ctrlPr>
                          <a:rPr lang="en-US" b="1" i="1" smtClean="0">
                            <a:latin typeface="+mj-lt"/>
                          </a:rPr>
                        </m:ctrlPr>
                      </m:sSubPr>
                      <m:e>
                        <m:r>
                          <a:rPr lang="en-US" b="1" i="1">
                            <a:latin typeface="+mj-lt"/>
                          </a:rPr>
                          <m:t>𝑿</m:t>
                        </m:r>
                      </m:e>
                      <m:sub>
                        <m:r>
                          <a:rPr lang="en-US" b="1" i="1">
                            <a:latin typeface="+mj-lt"/>
                          </a:rPr>
                          <m:t>𝒊</m:t>
                        </m:r>
                      </m:sub>
                    </m:sSub>
                  </m:oMath>
                </a14:m>
                <a:r>
                  <a:rPr lang="en-US" dirty="0">
                    <a:latin typeface="+mj-lt"/>
                  </a:rPr>
                  <a:t> into two parts:</a:t>
                </a:r>
              </a:p>
              <a:p>
                <a:pPr marL="800100" lvl="1" indent="-342900" algn="just">
                  <a:buFont typeface="+mj-lt"/>
                  <a:buAutoNum type="arabicPeriod"/>
                </a:pPr>
                <a:r>
                  <a:rPr lang="en-US" dirty="0">
                    <a:latin typeface="+mj-lt"/>
                  </a:rPr>
                  <a:t>part that is correlated with the error term.</a:t>
                </a:r>
              </a:p>
              <a:p>
                <a:pPr marL="800100" lvl="1" indent="-342900" algn="just">
                  <a:buFont typeface="+mj-lt"/>
                  <a:buAutoNum type="arabicPeriod"/>
                </a:pPr>
                <a:r>
                  <a:rPr lang="en-US" dirty="0">
                    <a:latin typeface="+mj-lt"/>
                  </a:rPr>
                  <a:t>part that is uncorrelated with the error term.</a:t>
                </a:r>
              </a:p>
              <a:p>
                <a:pPr algn="just">
                  <a:buFont typeface="Wingdings" panose="05000000000000000000" pitchFamily="2" charset="2"/>
                  <a:buChar char="Ø"/>
                </a:pPr>
                <a:endParaRPr lang="en-US" dirty="0">
                  <a:latin typeface="+mj-lt"/>
                </a:endParaRPr>
              </a:p>
              <a:p>
                <a:pPr algn="just">
                  <a:buFont typeface="Wingdings" panose="05000000000000000000" pitchFamily="2" charset="2"/>
                  <a:buChar char="Ø"/>
                </a:pPr>
                <a:r>
                  <a:rPr lang="en-US" dirty="0">
                    <a:latin typeface="+mj-lt"/>
                  </a:rPr>
                  <a:t>If we can isolate the variation in </a:t>
                </a:r>
                <a14:m>
                  <m:oMath xmlns:m="http://schemas.openxmlformats.org/officeDocument/2006/math">
                    <m:sSub>
                      <m:sSubPr>
                        <m:ctrlPr>
                          <a:rPr lang="en-US" b="1" i="1" smtClean="0">
                            <a:latin typeface="+mj-lt"/>
                          </a:rPr>
                        </m:ctrlPr>
                      </m:sSubPr>
                      <m:e>
                        <m:r>
                          <a:rPr lang="en-US" b="1" i="1">
                            <a:latin typeface="+mj-lt"/>
                          </a:rPr>
                          <m:t>𝑿</m:t>
                        </m:r>
                      </m:e>
                      <m:sub>
                        <m:r>
                          <a:rPr lang="en-US" b="1" i="1">
                            <a:latin typeface="+mj-lt"/>
                          </a:rPr>
                          <m:t>𝒊</m:t>
                        </m:r>
                      </m:sub>
                    </m:sSub>
                  </m:oMath>
                </a14:m>
                <a:r>
                  <a:rPr lang="en-US" dirty="0">
                    <a:latin typeface="+mj-lt"/>
                  </a:rPr>
                  <a:t> that is uncorrelated with </a:t>
                </a:r>
                <a14:m>
                  <m:oMath xmlns:m="http://schemas.openxmlformats.org/officeDocument/2006/math">
                    <m:sSub>
                      <m:sSubPr>
                        <m:ctrlPr>
                          <a:rPr lang="en-US" b="1" i="1">
                            <a:latin typeface="+mj-lt"/>
                          </a:rPr>
                        </m:ctrlPr>
                      </m:sSubPr>
                      <m:e>
                        <m:r>
                          <a:rPr lang="en-US" b="1" i="1">
                            <a:latin typeface="+mj-lt"/>
                            <a:ea typeface="Cambria Math" panose="02040503050406030204" pitchFamily="18" charset="0"/>
                          </a:rPr>
                          <m:t>𝝁</m:t>
                        </m:r>
                      </m:e>
                      <m:sub>
                        <m:r>
                          <a:rPr lang="en-US" b="1" i="1">
                            <a:latin typeface="+mj-lt"/>
                          </a:rPr>
                          <m:t>𝒊</m:t>
                        </m:r>
                      </m:sub>
                    </m:sSub>
                  </m:oMath>
                </a14:m>
                <a:r>
                  <a:rPr lang="en-US" dirty="0">
                    <a:latin typeface="+mj-lt"/>
                  </a:rPr>
                  <a:t> ,then we can use this part to obtain a consistent estimate of the causal effect of 𝑋𝑖 on </a:t>
                </a:r>
                <a14:m>
                  <m:oMath xmlns:m="http://schemas.openxmlformats.org/officeDocument/2006/math">
                    <m:sSub>
                      <m:sSubPr>
                        <m:ctrlPr>
                          <a:rPr lang="en-PK" b="1" i="1">
                            <a:latin typeface="+mj-lt"/>
                          </a:rPr>
                        </m:ctrlPr>
                      </m:sSubPr>
                      <m:e>
                        <m:r>
                          <a:rPr lang="en-US" b="1" i="1">
                            <a:latin typeface="+mj-lt"/>
                          </a:rPr>
                          <m:t>𝒀</m:t>
                        </m:r>
                      </m:e>
                      <m:sub>
                        <m:r>
                          <a:rPr lang="en-US" b="1" i="1">
                            <a:latin typeface="+mj-lt"/>
                          </a:rPr>
                          <m:t>𝒊</m:t>
                        </m:r>
                      </m:sub>
                    </m:sSub>
                  </m:oMath>
                </a14:m>
                <a:r>
                  <a:rPr lang="en-US" dirty="0">
                    <a:latin typeface="+mj-lt"/>
                  </a:rPr>
                  <a:t> . </a:t>
                </a:r>
              </a:p>
              <a:p>
                <a:pPr marL="914400" lvl="2" indent="0" algn="just">
                  <a:buNone/>
                </a:pPr>
                <a:r>
                  <a:rPr lang="en-US" sz="1800" dirty="0">
                    <a:latin typeface="+mj-lt"/>
                  </a:rPr>
                  <a:t>		</a:t>
                </a:r>
                <a:endParaRPr lang="en-US" sz="1800" b="1" dirty="0">
                  <a:latin typeface="+mj-lt"/>
                </a:endParaRPr>
              </a:p>
            </p:txBody>
          </p:sp>
        </mc:Choice>
        <mc:Fallback>
          <p:sp>
            <p:nvSpPr>
              <p:cNvPr id="3" name="Content Placeholder 2">
                <a:extLst>
                  <a:ext uri="{FF2B5EF4-FFF2-40B4-BE49-F238E27FC236}">
                    <a16:creationId xmlns:a16="http://schemas.microsoft.com/office/drawing/2014/main" id="{9C7B6A4C-BE05-845B-5528-581EE5E0BAC1}"/>
                  </a:ext>
                </a:extLst>
              </p:cNvPr>
              <p:cNvSpPr>
                <a:spLocks noGrp="1" noRot="1" noChangeAspect="1" noMove="1" noResize="1" noEditPoints="1" noAdjustHandles="1" noChangeArrowheads="1" noChangeShapeType="1" noTextEdit="1"/>
              </p:cNvSpPr>
              <p:nvPr>
                <p:ph idx="1"/>
              </p:nvPr>
            </p:nvSpPr>
            <p:spPr>
              <a:xfrm>
                <a:off x="913795" y="2096064"/>
                <a:ext cx="10353762" cy="4454026"/>
              </a:xfrm>
              <a:blipFill>
                <a:blip r:embed="rId2"/>
                <a:stretch>
                  <a:fillRect l="-530" t="-822" r="-1590"/>
                </a:stretch>
              </a:blipFill>
            </p:spPr>
            <p:txBody>
              <a:bodyPr/>
              <a:lstStyle/>
              <a:p>
                <a:r>
                  <a:rPr lang="en-PK">
                    <a:noFill/>
                  </a:rPr>
                  <a:t> </a:t>
                </a:r>
              </a:p>
            </p:txBody>
          </p:sp>
        </mc:Fallback>
      </mc:AlternateContent>
    </p:spTree>
    <p:extLst>
      <p:ext uri="{BB962C8B-B14F-4D97-AF65-F5344CB8AC3E}">
        <p14:creationId xmlns:p14="http://schemas.microsoft.com/office/powerpoint/2010/main" val="3263790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E500-A356-BC11-B00B-6814F1BD06C1}"/>
              </a:ext>
            </a:extLst>
          </p:cNvPr>
          <p:cNvSpPr>
            <a:spLocks noGrp="1"/>
          </p:cNvSpPr>
          <p:nvPr>
            <p:ph type="title"/>
          </p:nvPr>
        </p:nvSpPr>
        <p:spPr>
          <a:xfrm>
            <a:off x="913796" y="264367"/>
            <a:ext cx="10353761" cy="1326321"/>
          </a:xfrm>
        </p:spPr>
        <p:txBody>
          <a:bodyPr>
            <a:normAutofit fontScale="90000"/>
          </a:bodyPr>
          <a:lstStyle/>
          <a:p>
            <a:r>
              <a:rPr lang="en-US" dirty="0"/>
              <a:t>Instrumental variables: 1 endogenous regressor &amp; 1 instrument</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5EBF40D-1557-C4F2-DC00-CAE9C3F0AAEE}"/>
                  </a:ext>
                </a:extLst>
              </p:cNvPr>
              <p:cNvSpPr>
                <a:spLocks noGrp="1"/>
              </p:cNvSpPr>
              <p:nvPr>
                <p:ph idx="1"/>
              </p:nvPr>
            </p:nvSpPr>
            <p:spPr>
              <a:xfrm>
                <a:off x="913795" y="1590688"/>
                <a:ext cx="10353762" cy="4847434"/>
              </a:xfrm>
            </p:spPr>
            <p:txBody>
              <a:bodyPr/>
              <a:lstStyle/>
              <a:p>
                <a:pPr>
                  <a:buFont typeface="Wingdings" panose="05000000000000000000" pitchFamily="2" charset="2"/>
                  <a:buChar char="Ø"/>
                </a:pPr>
                <a:r>
                  <a:rPr lang="en-US" dirty="0">
                    <a:latin typeface="+mj-lt"/>
                  </a:rPr>
                  <a:t>An instrumental variable 𝑍𝑖 must satisfy the following 2 properties:</a:t>
                </a:r>
              </a:p>
              <a:p>
                <a:pPr marL="0" indent="0">
                  <a:buNone/>
                </a:pPr>
                <a:endParaRPr lang="en-US" dirty="0">
                  <a:latin typeface="+mj-lt"/>
                </a:endParaRPr>
              </a:p>
              <a:p>
                <a:pPr marL="914400" lvl="1" indent="-457200">
                  <a:buFont typeface="+mj-lt"/>
                  <a:buAutoNum type="arabicPeriod"/>
                </a:pPr>
                <a:r>
                  <a:rPr lang="en-US" dirty="0">
                    <a:latin typeface="+mj-lt"/>
                  </a:rPr>
                  <a:t> Instrumental relevance: 𝑍𝑖 should be correlated with the casual variable of interest, </a:t>
                </a:r>
                <a14:m>
                  <m:oMath xmlns:m="http://schemas.openxmlformats.org/officeDocument/2006/math">
                    <m:sSub>
                      <m:sSubPr>
                        <m:ctrlPr>
                          <a:rPr lang="en-US" b="1" i="1">
                            <a:latin typeface="+mj-lt"/>
                          </a:rPr>
                        </m:ctrlPr>
                      </m:sSubPr>
                      <m:e>
                        <m:r>
                          <a:rPr lang="en-US" b="1" i="1">
                            <a:latin typeface="+mj-lt"/>
                          </a:rPr>
                          <m:t>𝑿</m:t>
                        </m:r>
                      </m:e>
                      <m:sub>
                        <m:r>
                          <a:rPr lang="en-US" b="1" i="1">
                            <a:latin typeface="+mj-lt"/>
                          </a:rPr>
                          <m:t>𝒊</m:t>
                        </m:r>
                      </m:sub>
                    </m:sSub>
                  </m:oMath>
                </a14:m>
                <a:r>
                  <a:rPr lang="en-US" sz="1600" dirty="0">
                    <a:latin typeface="+mj-lt"/>
                  </a:rPr>
                  <a:t> </a:t>
                </a:r>
                <a:r>
                  <a:rPr lang="en-US" dirty="0">
                    <a:latin typeface="+mj-lt"/>
                  </a:rPr>
                  <a:t>(endogenous variable),thus 𝐶𝑜𝑣(</a:t>
                </a:r>
                <a14:m>
                  <m:oMath xmlns:m="http://schemas.openxmlformats.org/officeDocument/2006/math">
                    <m:sSub>
                      <m:sSubPr>
                        <m:ctrlPr>
                          <a:rPr lang="en-US" b="1" i="1" smtClean="0">
                            <a:latin typeface="+mj-lt"/>
                          </a:rPr>
                        </m:ctrlPr>
                      </m:sSubPr>
                      <m:e>
                        <m:r>
                          <a:rPr lang="en-US" b="1" i="1">
                            <a:latin typeface="+mj-lt"/>
                          </a:rPr>
                          <m:t>𝑿</m:t>
                        </m:r>
                      </m:e>
                      <m:sub>
                        <m:r>
                          <a:rPr lang="en-US" b="1" i="1">
                            <a:latin typeface="+mj-lt"/>
                          </a:rPr>
                          <m:t>𝒊</m:t>
                        </m:r>
                      </m:sub>
                    </m:sSub>
                  </m:oMath>
                </a14:m>
                <a:r>
                  <a:rPr lang="en-US" dirty="0">
                    <a:latin typeface="+mj-lt"/>
                  </a:rPr>
                  <a:t> , </a:t>
                </a:r>
                <a14:m>
                  <m:oMath xmlns:m="http://schemas.openxmlformats.org/officeDocument/2006/math">
                    <m:sSub>
                      <m:sSubPr>
                        <m:ctrlPr>
                          <a:rPr lang="en-PK" b="1" i="1">
                            <a:latin typeface="+mj-lt"/>
                          </a:rPr>
                        </m:ctrlPr>
                      </m:sSubPr>
                      <m:e>
                        <m:r>
                          <a:rPr lang="en-US" b="1" i="1">
                            <a:latin typeface="+mj-lt"/>
                          </a:rPr>
                          <m:t>𝒁</m:t>
                        </m:r>
                      </m:e>
                      <m:sub>
                        <m:r>
                          <a:rPr lang="en-US" b="1" i="1">
                            <a:latin typeface="+mj-lt"/>
                          </a:rPr>
                          <m:t>𝒊</m:t>
                        </m:r>
                      </m:sub>
                    </m:sSub>
                  </m:oMath>
                </a14:m>
                <a:r>
                  <a:rPr lang="en-US" dirty="0">
                    <a:latin typeface="+mj-lt"/>
                  </a:rPr>
                  <a:t> ) ≠ 0 . </a:t>
                </a:r>
              </a:p>
              <a:p>
                <a:pPr marL="914400" lvl="1" indent="-457200">
                  <a:buFont typeface="+mj-lt"/>
                  <a:buAutoNum type="arabicPeriod"/>
                </a:pPr>
                <a:r>
                  <a:rPr lang="en-US" dirty="0">
                    <a:latin typeface="+mj-lt"/>
                  </a:rPr>
                  <a:t> Instrumental exogeneity: 𝑍𝑖 is as good as randomly assigned and </a:t>
                </a:r>
                <a14:m>
                  <m:oMath xmlns:m="http://schemas.openxmlformats.org/officeDocument/2006/math">
                    <m:sSub>
                      <m:sSubPr>
                        <m:ctrlPr>
                          <a:rPr lang="en-PK" b="1" i="1">
                            <a:latin typeface="+mj-lt"/>
                          </a:rPr>
                        </m:ctrlPr>
                      </m:sSubPr>
                      <m:e>
                        <m:r>
                          <a:rPr lang="en-US" b="1" i="1">
                            <a:latin typeface="+mj-lt"/>
                          </a:rPr>
                          <m:t>𝒁</m:t>
                        </m:r>
                      </m:e>
                      <m:sub>
                        <m:r>
                          <a:rPr lang="en-US" b="1" i="1">
                            <a:latin typeface="+mj-lt"/>
                          </a:rPr>
                          <m:t>𝒊</m:t>
                        </m:r>
                      </m:sub>
                    </m:sSub>
                  </m:oMath>
                </a14:m>
                <a:r>
                  <a:rPr lang="en-US" dirty="0">
                    <a:latin typeface="+mj-lt"/>
                  </a:rPr>
                  <a:t> only affect on </a:t>
                </a:r>
                <a14:m>
                  <m:oMath xmlns:m="http://schemas.openxmlformats.org/officeDocument/2006/math">
                    <m:sSub>
                      <m:sSubPr>
                        <m:ctrlPr>
                          <a:rPr lang="en-PK" b="1" i="1">
                            <a:latin typeface="+mj-lt"/>
                          </a:rPr>
                        </m:ctrlPr>
                      </m:sSubPr>
                      <m:e>
                        <m:r>
                          <a:rPr lang="en-US" b="1" i="1">
                            <a:latin typeface="+mj-lt"/>
                          </a:rPr>
                          <m:t>𝒀</m:t>
                        </m:r>
                      </m:e>
                      <m:sub>
                        <m:r>
                          <a:rPr lang="en-US" b="1" i="1">
                            <a:latin typeface="+mj-lt"/>
                          </a:rPr>
                          <m:t>𝒊</m:t>
                        </m:r>
                      </m:sub>
                    </m:sSub>
                  </m:oMath>
                </a14:m>
                <a:r>
                  <a:rPr lang="en-US" dirty="0">
                    <a:latin typeface="+mj-lt"/>
                  </a:rPr>
                  <a:t> through </a:t>
                </a:r>
                <a14:m>
                  <m:oMath xmlns:m="http://schemas.openxmlformats.org/officeDocument/2006/math">
                    <m:sSub>
                      <m:sSubPr>
                        <m:ctrlPr>
                          <a:rPr lang="en-US" b="1" i="1">
                            <a:latin typeface="+mj-lt"/>
                          </a:rPr>
                        </m:ctrlPr>
                      </m:sSubPr>
                      <m:e>
                        <m:r>
                          <a:rPr lang="en-US" b="1" i="1">
                            <a:latin typeface="+mj-lt"/>
                          </a:rPr>
                          <m:t>𝑿</m:t>
                        </m:r>
                      </m:e>
                      <m:sub>
                        <m:r>
                          <a:rPr lang="en-US" b="1" i="1">
                            <a:latin typeface="+mj-lt"/>
                          </a:rPr>
                          <m:t>𝒊</m:t>
                        </m:r>
                      </m:sub>
                    </m:sSub>
                  </m:oMath>
                </a14:m>
                <a:r>
                  <a:rPr lang="en-US" dirty="0">
                    <a:latin typeface="+mj-lt"/>
                  </a:rPr>
                  <a:t> affecting </a:t>
                </a:r>
                <a14:m>
                  <m:oMath xmlns:m="http://schemas.openxmlformats.org/officeDocument/2006/math">
                    <m:sSub>
                      <m:sSubPr>
                        <m:ctrlPr>
                          <a:rPr lang="en-PK" b="1" i="1">
                            <a:latin typeface="+mj-lt"/>
                          </a:rPr>
                        </m:ctrlPr>
                      </m:sSubPr>
                      <m:e>
                        <m:r>
                          <a:rPr lang="en-US" b="1" i="1">
                            <a:latin typeface="+mj-lt"/>
                          </a:rPr>
                          <m:t>𝒀</m:t>
                        </m:r>
                      </m:e>
                      <m:sub>
                        <m:r>
                          <a:rPr lang="en-US" b="1" i="1">
                            <a:latin typeface="+mj-lt"/>
                          </a:rPr>
                          <m:t>𝒊</m:t>
                        </m:r>
                      </m:sub>
                    </m:sSub>
                    <m:r>
                      <a:rPr lang="en-US" b="1" i="1">
                        <a:latin typeface="+mj-lt"/>
                      </a:rPr>
                      <m:t> </m:t>
                    </m:r>
                  </m:oMath>
                </a14:m>
                <a:r>
                  <a:rPr lang="en-US" dirty="0">
                    <a:latin typeface="+mj-lt"/>
                  </a:rPr>
                  <a:t>channel. </a:t>
                </a:r>
              </a:p>
              <a:p>
                <a:pPr marL="457200" lvl="1" indent="0">
                  <a:buNone/>
                </a:pPr>
                <a:endParaRPr lang="en-US" dirty="0">
                  <a:latin typeface="+mj-lt"/>
                </a:endParaRPr>
              </a:p>
              <a:p>
                <a:pPr lvl="5">
                  <a:buFont typeface="Wingdings" panose="05000000000000000000" pitchFamily="2" charset="2"/>
                  <a:buChar char="Ø"/>
                </a:pPr>
                <a:r>
                  <a:rPr lang="en-US" sz="1800" dirty="0">
                    <a:latin typeface="+mj-lt"/>
                  </a:rPr>
                  <a:t>𝐶𝑜𝑣(</a:t>
                </a:r>
                <a14:m>
                  <m:oMath xmlns:m="http://schemas.openxmlformats.org/officeDocument/2006/math">
                    <m:sSub>
                      <m:sSubPr>
                        <m:ctrlPr>
                          <a:rPr lang="en-PK" sz="1800" b="1" i="1">
                            <a:latin typeface="+mj-lt"/>
                          </a:rPr>
                        </m:ctrlPr>
                      </m:sSubPr>
                      <m:e>
                        <m:r>
                          <a:rPr lang="en-US" sz="1800" b="1" i="1" smtClean="0">
                            <a:latin typeface="+mj-lt"/>
                          </a:rPr>
                          <m:t>𝒁</m:t>
                        </m:r>
                      </m:e>
                      <m:sub>
                        <m:r>
                          <a:rPr lang="en-US" sz="1800" b="1" i="1">
                            <a:latin typeface="+mj-lt"/>
                          </a:rPr>
                          <m:t>𝒊</m:t>
                        </m:r>
                      </m:sub>
                    </m:sSub>
                  </m:oMath>
                </a14:m>
                <a:r>
                  <a:rPr lang="en-US" sz="1800" dirty="0">
                    <a:latin typeface="+mj-lt"/>
                  </a:rPr>
                  <a:t> , </a:t>
                </a:r>
                <a14:m>
                  <m:oMath xmlns:m="http://schemas.openxmlformats.org/officeDocument/2006/math">
                    <m:sSub>
                      <m:sSubPr>
                        <m:ctrlPr>
                          <a:rPr lang="en-US" sz="1800" b="1" i="1" smtClean="0">
                            <a:latin typeface="+mj-lt"/>
                          </a:rPr>
                        </m:ctrlPr>
                      </m:sSubPr>
                      <m:e>
                        <m:r>
                          <a:rPr lang="en-US" sz="1800" b="1" i="1" smtClean="0">
                            <a:latin typeface="+mj-lt"/>
                            <a:ea typeface="Cambria Math" panose="02040503050406030204" pitchFamily="18" charset="0"/>
                          </a:rPr>
                          <m:t>𝝁</m:t>
                        </m:r>
                      </m:e>
                      <m:sub>
                        <m:r>
                          <a:rPr lang="en-US" sz="1800" b="1" i="1" smtClean="0">
                            <a:latin typeface="+mj-lt"/>
                          </a:rPr>
                          <m:t>𝒊</m:t>
                        </m:r>
                      </m:sub>
                    </m:sSub>
                  </m:oMath>
                </a14:m>
                <a:r>
                  <a:rPr lang="en-US" sz="1800" dirty="0">
                    <a:latin typeface="+mj-lt"/>
                  </a:rPr>
                  <a:t> ) = 0 </a:t>
                </a:r>
              </a:p>
              <a:p>
                <a:pPr lvl="5">
                  <a:buFont typeface="Wingdings" panose="05000000000000000000" pitchFamily="2" charset="2"/>
                  <a:buChar char="Ø"/>
                </a:pPr>
                <a:endParaRPr lang="en-US" sz="1800" dirty="0">
                  <a:latin typeface="+mj-lt"/>
                </a:endParaRPr>
              </a:p>
              <a:p>
                <a:pPr lvl="5">
                  <a:buFont typeface="Wingdings" panose="05000000000000000000" pitchFamily="2" charset="2"/>
                  <a:buChar char="Ø"/>
                </a:pPr>
                <a:endParaRPr lang="en-PK" sz="1800" dirty="0">
                  <a:latin typeface="+mj-lt"/>
                </a:endParaRPr>
              </a:p>
            </p:txBody>
          </p:sp>
        </mc:Choice>
        <mc:Fallback>
          <p:sp>
            <p:nvSpPr>
              <p:cNvPr id="3" name="Content Placeholder 2">
                <a:extLst>
                  <a:ext uri="{FF2B5EF4-FFF2-40B4-BE49-F238E27FC236}">
                    <a16:creationId xmlns:a16="http://schemas.microsoft.com/office/drawing/2014/main" id="{65EBF40D-1557-C4F2-DC00-CAE9C3F0AAEE}"/>
                  </a:ext>
                </a:extLst>
              </p:cNvPr>
              <p:cNvSpPr>
                <a:spLocks noGrp="1" noRot="1" noChangeAspect="1" noMove="1" noResize="1" noEditPoints="1" noAdjustHandles="1" noChangeArrowheads="1" noChangeShapeType="1" noTextEdit="1"/>
              </p:cNvSpPr>
              <p:nvPr>
                <p:ph idx="1"/>
              </p:nvPr>
            </p:nvSpPr>
            <p:spPr>
              <a:xfrm>
                <a:off x="913795" y="1590688"/>
                <a:ext cx="10353762" cy="4847434"/>
              </a:xfrm>
              <a:blipFill>
                <a:blip r:embed="rId2"/>
                <a:stretch>
                  <a:fillRect l="-648" t="-377" r="-766"/>
                </a:stretch>
              </a:blipFill>
            </p:spPr>
            <p:txBody>
              <a:bodyPr/>
              <a:lstStyle/>
              <a:p>
                <a:r>
                  <a:rPr lang="en-PK">
                    <a:noFill/>
                  </a:rPr>
                  <a:t> </a:t>
                </a:r>
              </a:p>
            </p:txBody>
          </p:sp>
        </mc:Fallback>
      </mc:AlternateContent>
      <p:pic>
        <p:nvPicPr>
          <p:cNvPr id="5" name="Picture 4">
            <a:extLst>
              <a:ext uri="{FF2B5EF4-FFF2-40B4-BE49-F238E27FC236}">
                <a16:creationId xmlns:a16="http://schemas.microsoft.com/office/drawing/2014/main" id="{66EBC676-381F-ABD3-D236-4599C84CA6B1}"/>
              </a:ext>
            </a:extLst>
          </p:cNvPr>
          <p:cNvPicPr>
            <a:picLocks noChangeAspect="1"/>
          </p:cNvPicPr>
          <p:nvPr/>
        </p:nvPicPr>
        <p:blipFill>
          <a:blip r:embed="rId3"/>
          <a:stretch>
            <a:fillRect/>
          </a:stretch>
        </p:blipFill>
        <p:spPr>
          <a:xfrm>
            <a:off x="6650782" y="4673277"/>
            <a:ext cx="3238500" cy="1438275"/>
          </a:xfrm>
          <a:prstGeom prst="rect">
            <a:avLst/>
          </a:prstGeom>
        </p:spPr>
      </p:pic>
    </p:spTree>
    <p:extLst>
      <p:ext uri="{BB962C8B-B14F-4D97-AF65-F5344CB8AC3E}">
        <p14:creationId xmlns:p14="http://schemas.microsoft.com/office/powerpoint/2010/main" val="4073455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610-1CF3-176B-9D8F-581303F753DC}"/>
              </a:ext>
            </a:extLst>
          </p:cNvPr>
          <p:cNvSpPr>
            <a:spLocks noGrp="1"/>
          </p:cNvSpPr>
          <p:nvPr>
            <p:ph type="title"/>
          </p:nvPr>
        </p:nvSpPr>
        <p:spPr/>
        <p:txBody>
          <a:bodyPr/>
          <a:lstStyle/>
          <a:p>
            <a:r>
              <a:rPr lang="en-US" dirty="0"/>
              <a:t>IV estimator: Jargon</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476CD4-A026-B1A2-4195-FB3241B25E58}"/>
                  </a:ext>
                </a:extLst>
              </p:cNvPr>
              <p:cNvSpPr>
                <a:spLocks noGrp="1"/>
              </p:cNvSpPr>
              <p:nvPr>
                <p:ph idx="1"/>
              </p:nvPr>
            </p:nvSpPr>
            <p:spPr>
              <a:xfrm>
                <a:off x="913795" y="2096064"/>
                <a:ext cx="10353762" cy="4491348"/>
              </a:xfrm>
            </p:spPr>
            <p:txBody>
              <a:bodyPr/>
              <a:lstStyle/>
              <a:p>
                <a:pPr lvl="1">
                  <a:buFont typeface="Wingdings" panose="05000000000000000000" pitchFamily="2" charset="2"/>
                  <a:buChar char="Ø"/>
                </a:pPr>
                <a:r>
                  <a:rPr lang="en-US" dirty="0"/>
                  <a:t>Our simple OLS regression: Causal relationship of interest</a:t>
                </a:r>
              </a:p>
              <a:p>
                <a:pPr marL="0" indent="0">
                  <a:buNone/>
                </a:pPr>
                <a:r>
                  <a:rPr lang="en-US" dirty="0"/>
                  <a:t>				</a:t>
                </a:r>
                <a:r>
                  <a:rPr lang="en-PK" sz="2000" b="1" dirty="0"/>
                  <a:t> </a:t>
                </a:r>
                <a14:m>
                  <m:oMath xmlns:m="http://schemas.openxmlformats.org/officeDocument/2006/math">
                    <m:sSub>
                      <m:sSubPr>
                        <m:ctrlPr>
                          <a:rPr lang="en-PK" sz="2000" b="1" i="1" smtClean="0">
                            <a:latin typeface="Cambria Math" panose="02040503050406030204" pitchFamily="18" charset="0"/>
                          </a:rPr>
                        </m:ctrlPr>
                      </m:sSubPr>
                      <m:e>
                        <m:r>
                          <a:rPr lang="en-US" sz="2000" b="1" i="1" smtClean="0">
                            <a:latin typeface="Cambria Math" panose="02040503050406030204" pitchFamily="18" charset="0"/>
                          </a:rPr>
                          <m:t>𝒀</m:t>
                        </m:r>
                      </m:e>
                      <m:sub>
                        <m:r>
                          <a:rPr lang="en-US" sz="2000" b="1" i="1" smtClean="0">
                            <a:latin typeface="Cambria Math" panose="02040503050406030204" pitchFamily="18" charset="0"/>
                          </a:rPr>
                          <m:t>𝒊</m:t>
                        </m:r>
                      </m:sub>
                    </m:sSub>
                  </m:oMath>
                </a14:m>
                <a:r>
                  <a:rPr lang="en-US" sz="2000" b="1" dirty="0">
                    <a:latin typeface="+mj-lt"/>
                  </a:rPr>
                  <a: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𝟎</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𝝁</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 </m:t>
                    </m:r>
                  </m:oMath>
                </a14:m>
                <a:endParaRPr lang="en-US" dirty="0"/>
              </a:p>
              <a:p>
                <a:pPr marL="0" indent="0">
                  <a:buNone/>
                </a:pPr>
                <a:endParaRPr lang="en-US" dirty="0"/>
              </a:p>
              <a:p>
                <a:pPr lvl="1">
                  <a:buFont typeface="Wingdings" panose="05000000000000000000" pitchFamily="2" charset="2"/>
                  <a:buChar char="Ø"/>
                </a:pPr>
                <a:r>
                  <a:rPr lang="en-US" dirty="0"/>
                  <a:t>First-Stage regression: regress endogenous variable on IV </a:t>
                </a:r>
              </a:p>
              <a:p>
                <a:pPr marL="0" indent="0">
                  <a:buNone/>
                </a:pPr>
                <a:r>
                  <a:rPr lang="en-US" dirty="0"/>
                  <a:t>				</a:t>
                </a:r>
                <a:r>
                  <a:rPr lang="en-US" sz="2000" b="1" dirty="0"/>
                  <a: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𝒊</m:t>
                        </m:r>
                      </m:sub>
                    </m:sSub>
                  </m:oMath>
                </a14:m>
                <a:r>
                  <a:rPr lang="en-US" dirty="0"/>
                  <a:t> =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𝝅</m:t>
                        </m:r>
                      </m:e>
                      <m:sub>
                        <m:r>
                          <a:rPr lang="en-US" b="1" i="1" smtClean="0">
                            <a:latin typeface="Cambria Math" panose="02040503050406030204" pitchFamily="18" charset="0"/>
                            <a:ea typeface="Cambria Math" panose="02040503050406030204" pitchFamily="18" charset="0"/>
                          </a:rPr>
                          <m:t>𝟎</m:t>
                        </m:r>
                      </m:sub>
                    </m:sSub>
                    <m:r>
                      <a:rPr lang="en-US" b="1" i="1">
                        <a:latin typeface="Cambria Math" panose="02040503050406030204" pitchFamily="18" charset="0"/>
                      </a:rPr>
                      <m:t> </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𝝅</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𝒁</m:t>
                        </m:r>
                      </m:e>
                      <m:sub>
                        <m:r>
                          <a:rPr lang="en-US" b="1" i="1" smtClean="0">
                            <a:latin typeface="Cambria Math" panose="02040503050406030204" pitchFamily="18" charset="0"/>
                          </a:rPr>
                          <m:t>𝒊</m:t>
                        </m:r>
                      </m:sub>
                    </m:sSub>
                    <m:r>
                      <a:rPr lang="en-US" b="1" i="1">
                        <a:latin typeface="Cambria Math" panose="02040503050406030204" pitchFamily="18" charset="0"/>
                      </a:rPr>
                      <m:t> </m:t>
                    </m:r>
                  </m:oMath>
                </a14:m>
                <a:r>
                  <a:rPr lang="en-US" dirty="0"/>
                  <a:t> +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𝑖</m:t>
                        </m:r>
                      </m:sub>
                    </m:sSub>
                    <m:r>
                      <a:rPr lang="en-US" i="1" dirty="0" smtClean="0">
                        <a:latin typeface="Cambria Math" panose="02040503050406030204" pitchFamily="18" charset="0"/>
                      </a:rPr>
                      <m:t> </m:t>
                    </m:r>
                  </m:oMath>
                </a14:m>
                <a:endParaRPr lang="en-US" dirty="0"/>
              </a:p>
              <a:p>
                <a:pPr marL="0" indent="0">
                  <a:buNone/>
                </a:pPr>
                <a:endParaRPr lang="en-US" dirty="0"/>
              </a:p>
              <a:p>
                <a:pPr lvl="1">
                  <a:buFont typeface="Wingdings" panose="05000000000000000000" pitchFamily="2" charset="2"/>
                  <a:buChar char="Ø"/>
                </a:pPr>
                <a:r>
                  <a:rPr lang="en-US" dirty="0"/>
                  <a:t>Reduced-Form: regress outcome variable on IV</a:t>
                </a:r>
              </a:p>
              <a:p>
                <a:pPr marL="0" indent="0">
                  <a:buNone/>
                </a:pPr>
                <a:r>
                  <a:rPr lang="en-US" dirty="0"/>
                  <a:t> 				</a:t>
                </a:r>
                <a14:m>
                  <m:oMath xmlns:m="http://schemas.openxmlformats.org/officeDocument/2006/math">
                    <m:sSub>
                      <m:sSubPr>
                        <m:ctrlPr>
                          <a:rPr lang="en-PK" sz="2000" b="1" i="1" smtClean="0">
                            <a:latin typeface="Cambria Math" panose="02040503050406030204" pitchFamily="18" charset="0"/>
                          </a:rPr>
                        </m:ctrlPr>
                      </m:sSubPr>
                      <m:e>
                        <m:r>
                          <a:rPr lang="en-US" sz="2000" b="1" i="1" smtClean="0">
                            <a:latin typeface="Cambria Math" panose="02040503050406030204" pitchFamily="18" charset="0"/>
                          </a:rPr>
                          <m:t>𝒀</m:t>
                        </m:r>
                      </m:e>
                      <m:sub>
                        <m:r>
                          <a:rPr lang="en-US" sz="2000" b="1" i="1" smtClean="0">
                            <a:latin typeface="Cambria Math" panose="02040503050406030204" pitchFamily="18" charset="0"/>
                          </a:rPr>
                          <m:t>𝒊</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0</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1</m:t>
                        </m:r>
                      </m:sub>
                    </m:sSub>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𝒊</m:t>
                        </m:r>
                      </m:sub>
                    </m:sSub>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𝑒</m:t>
                        </m:r>
                      </m:e>
                      <m:sub>
                        <m:r>
                          <a:rPr lang="en-US" i="1" dirty="0">
                            <a:latin typeface="Cambria Math" panose="02040503050406030204" pitchFamily="18" charset="0"/>
                          </a:rPr>
                          <m:t>𝑖</m:t>
                        </m:r>
                      </m:sub>
                    </m:sSub>
                    <m:r>
                      <a:rPr lang="en-US" i="1" dirty="0">
                        <a:latin typeface="Cambria Math" panose="02040503050406030204" pitchFamily="18" charset="0"/>
                      </a:rPr>
                      <m:t> </m:t>
                    </m:r>
                  </m:oMath>
                </a14:m>
                <a:endParaRPr lang="en-US" dirty="0"/>
              </a:p>
              <a:p>
                <a:pPr marL="0" indent="0">
                  <a:buNone/>
                </a:pPr>
                <a:endParaRPr lang="en-PK" dirty="0"/>
              </a:p>
            </p:txBody>
          </p:sp>
        </mc:Choice>
        <mc:Fallback>
          <p:sp>
            <p:nvSpPr>
              <p:cNvPr id="3" name="Content Placeholder 2">
                <a:extLst>
                  <a:ext uri="{FF2B5EF4-FFF2-40B4-BE49-F238E27FC236}">
                    <a16:creationId xmlns:a16="http://schemas.microsoft.com/office/drawing/2014/main" id="{74476CD4-A026-B1A2-4195-FB3241B25E58}"/>
                  </a:ext>
                </a:extLst>
              </p:cNvPr>
              <p:cNvSpPr>
                <a:spLocks noGrp="1" noRot="1" noChangeAspect="1" noMove="1" noResize="1" noEditPoints="1" noAdjustHandles="1" noChangeArrowheads="1" noChangeShapeType="1" noTextEdit="1"/>
              </p:cNvSpPr>
              <p:nvPr>
                <p:ph idx="1"/>
              </p:nvPr>
            </p:nvSpPr>
            <p:spPr>
              <a:xfrm>
                <a:off x="913795" y="2096064"/>
                <a:ext cx="10353762" cy="4491348"/>
              </a:xfrm>
              <a:blipFill>
                <a:blip r:embed="rId2"/>
                <a:stretch>
                  <a:fillRect l="-707" t="-271"/>
                </a:stretch>
              </a:blipFill>
            </p:spPr>
            <p:txBody>
              <a:bodyPr/>
              <a:lstStyle/>
              <a:p>
                <a:r>
                  <a:rPr lang="en-PK">
                    <a:noFill/>
                  </a:rPr>
                  <a:t> </a:t>
                </a:r>
              </a:p>
            </p:txBody>
          </p:sp>
        </mc:Fallback>
      </mc:AlternateContent>
    </p:spTree>
    <p:extLst>
      <p:ext uri="{BB962C8B-B14F-4D97-AF65-F5344CB8AC3E}">
        <p14:creationId xmlns:p14="http://schemas.microsoft.com/office/powerpoint/2010/main" val="240007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38C5-422F-1F6E-9476-67E55F0AFE34}"/>
              </a:ext>
            </a:extLst>
          </p:cNvPr>
          <p:cNvSpPr>
            <a:spLocks noGrp="1"/>
          </p:cNvSpPr>
          <p:nvPr>
            <p:ph type="title"/>
          </p:nvPr>
        </p:nvSpPr>
        <p:spPr/>
        <p:txBody>
          <a:bodyPr/>
          <a:lstStyle/>
          <a:p>
            <a:r>
              <a:rPr lang="en-US" i="0" dirty="0">
                <a:effectLst/>
              </a:rPr>
              <a:t>Internal validity</a:t>
            </a:r>
            <a:endParaRPr lang="en-PK" dirty="0"/>
          </a:p>
        </p:txBody>
      </p:sp>
      <p:sp>
        <p:nvSpPr>
          <p:cNvPr id="3" name="Content Placeholder 2">
            <a:extLst>
              <a:ext uri="{FF2B5EF4-FFF2-40B4-BE49-F238E27FC236}">
                <a16:creationId xmlns:a16="http://schemas.microsoft.com/office/drawing/2014/main" id="{DE15F1A6-C7BE-0064-D13F-F93628084A85}"/>
              </a:ext>
            </a:extLst>
          </p:cNvPr>
          <p:cNvSpPr>
            <a:spLocks noGrp="1"/>
          </p:cNvSpPr>
          <p:nvPr>
            <p:ph idx="1"/>
          </p:nvPr>
        </p:nvSpPr>
        <p:spPr/>
        <p:txBody>
          <a:bodyPr/>
          <a:lstStyle/>
          <a:p>
            <a:r>
              <a:rPr lang="en-US" b="0" i="0" dirty="0">
                <a:effectLst/>
                <a:latin typeface="+mj-lt"/>
              </a:rPr>
              <a:t>Internal validity is a crucial concept in applied economics because it ensures that our research accurately reflects the cause-and-effect relationships we are trying to study. Essentially, it helps us answer the question: Are the changes we observe in our dependent variable truly the result of our independent variable, or could there be other factors at play?</a:t>
            </a:r>
            <a:endParaRPr lang="en-PK" dirty="0">
              <a:latin typeface="+mj-lt"/>
            </a:endParaRPr>
          </a:p>
        </p:txBody>
      </p:sp>
    </p:spTree>
    <p:extLst>
      <p:ext uri="{BB962C8B-B14F-4D97-AF65-F5344CB8AC3E}">
        <p14:creationId xmlns:p14="http://schemas.microsoft.com/office/powerpoint/2010/main" val="2613445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52DA-A4B2-EB0C-1069-2C6D1443C533}"/>
              </a:ext>
            </a:extLst>
          </p:cNvPr>
          <p:cNvSpPr>
            <a:spLocks noGrp="1"/>
          </p:cNvSpPr>
          <p:nvPr>
            <p:ph type="title"/>
          </p:nvPr>
        </p:nvSpPr>
        <p:spPr/>
        <p:txBody>
          <a:bodyPr/>
          <a:lstStyle/>
          <a:p>
            <a:r>
              <a:rPr lang="en-US" dirty="0"/>
              <a:t>IV estimator: Two Stage Least Square (2SLS)</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6A74A5-EE3A-E1EF-05FB-268F20CFA4BA}"/>
                  </a:ext>
                </a:extLst>
              </p:cNvPr>
              <p:cNvSpPr>
                <a:spLocks noGrp="1"/>
              </p:cNvSpPr>
              <p:nvPr>
                <p:ph idx="1"/>
              </p:nvPr>
            </p:nvSpPr>
            <p:spPr>
              <a:xfrm>
                <a:off x="913795" y="2096064"/>
                <a:ext cx="10353762" cy="4603316"/>
              </a:xfrm>
            </p:spPr>
            <p:txBody>
              <a:bodyPr/>
              <a:lstStyle/>
              <a:p>
                <a:r>
                  <a:rPr lang="en-US" dirty="0"/>
                  <a:t>We can estimate the causal effect of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r>
                  <a:rPr lang="en-US" dirty="0"/>
                  <a:t> on 𝑌𝑖 in two steps</a:t>
                </a:r>
              </a:p>
              <a:p>
                <a:r>
                  <a:rPr lang="en-US" dirty="0"/>
                  <a:t> First stage: Regress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r>
                  <a:rPr lang="en-US" dirty="0"/>
                  <a:t> 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𝒊</m:t>
                        </m:r>
                      </m:sub>
                    </m:sSub>
                  </m:oMath>
                </a14:m>
                <a:r>
                  <a:rPr lang="en-US" dirty="0"/>
                  <a:t> &amp; obtain predicted values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r>
                  <a:rPr lang="en-US" dirty="0"/>
                  <a:t> ,if 𝐶𝑜𝑣(</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𝒊</m:t>
                        </m:r>
                      </m:sub>
                    </m:sSub>
                  </m:oMath>
                </a14:m>
                <a:r>
                  <a:rPr lang="en-US" dirty="0"/>
                  <a:t> , 𝑢𝑖 ) = 0, then 𝑋̂ 𝑖 contains variation in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r>
                  <a:rPr lang="en-US" dirty="0"/>
                  <a:t> that is uncorrelated with 𝑢𝑖</a:t>
                </a:r>
              </a:p>
              <a:p>
                <a:pPr marL="0" indent="0">
                  <a:buNone/>
                </a:pPr>
                <a:r>
                  <a:rPr lang="en-US" dirty="0"/>
                  <a:t>		 </a:t>
                </a:r>
              </a:p>
              <a:p>
                <a:pPr marL="0" indent="0">
                  <a:buNone/>
                </a:pPr>
                <a:endParaRPr lang="en-US" dirty="0"/>
              </a:p>
              <a:p>
                <a:pPr marL="0" indent="0">
                  <a:buNone/>
                </a:pPr>
                <a:r>
                  <a:rPr lang="en-US" dirty="0"/>
                  <a:t>Second stage: Regress 𝑌𝑖 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𝑖 to obtain the Two Stage Least Squares estimator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oMath>
                </a14:m>
                <a:r>
                  <a:rPr lang="en-US" dirty="0"/>
                  <a:t> 2𝑆𝐿𝑆</a:t>
                </a:r>
                <a:endParaRPr lang="en-PK" dirty="0"/>
              </a:p>
            </p:txBody>
          </p:sp>
        </mc:Choice>
        <mc:Fallback>
          <p:sp>
            <p:nvSpPr>
              <p:cNvPr id="3" name="Content Placeholder 2">
                <a:extLst>
                  <a:ext uri="{FF2B5EF4-FFF2-40B4-BE49-F238E27FC236}">
                    <a16:creationId xmlns:a16="http://schemas.microsoft.com/office/drawing/2014/main" id="{5D6A74A5-EE3A-E1EF-05FB-268F20CFA4BA}"/>
                  </a:ext>
                </a:extLst>
              </p:cNvPr>
              <p:cNvSpPr>
                <a:spLocks noGrp="1" noRot="1" noChangeAspect="1" noMove="1" noResize="1" noEditPoints="1" noAdjustHandles="1" noChangeArrowheads="1" noChangeShapeType="1" noTextEdit="1"/>
              </p:cNvSpPr>
              <p:nvPr>
                <p:ph idx="1"/>
              </p:nvPr>
            </p:nvSpPr>
            <p:spPr>
              <a:xfrm>
                <a:off x="913795" y="2096064"/>
                <a:ext cx="10353762" cy="4603316"/>
              </a:xfrm>
              <a:blipFill>
                <a:blip r:embed="rId2"/>
                <a:stretch>
                  <a:fillRect l="-707" t="-397" r="-177"/>
                </a:stretch>
              </a:blipFill>
            </p:spPr>
            <p:txBody>
              <a:bodyPr/>
              <a:lstStyle/>
              <a:p>
                <a:r>
                  <a:rPr lang="en-PK">
                    <a:noFill/>
                  </a:rPr>
                  <a:t> </a:t>
                </a:r>
              </a:p>
            </p:txBody>
          </p:sp>
        </mc:Fallback>
      </mc:AlternateContent>
      <p:pic>
        <p:nvPicPr>
          <p:cNvPr id="5" name="Picture 4">
            <a:extLst>
              <a:ext uri="{FF2B5EF4-FFF2-40B4-BE49-F238E27FC236}">
                <a16:creationId xmlns:a16="http://schemas.microsoft.com/office/drawing/2014/main" id="{FE00810D-8D36-3904-7332-9450FA2D48F9}"/>
              </a:ext>
            </a:extLst>
          </p:cNvPr>
          <p:cNvPicPr>
            <a:picLocks noChangeAspect="1"/>
          </p:cNvPicPr>
          <p:nvPr/>
        </p:nvPicPr>
        <p:blipFill>
          <a:blip r:embed="rId3"/>
          <a:stretch>
            <a:fillRect/>
          </a:stretch>
        </p:blipFill>
        <p:spPr>
          <a:xfrm>
            <a:off x="4454007" y="3429000"/>
            <a:ext cx="2724150" cy="771525"/>
          </a:xfrm>
          <a:prstGeom prst="rect">
            <a:avLst/>
          </a:prstGeom>
        </p:spPr>
      </p:pic>
      <p:pic>
        <p:nvPicPr>
          <p:cNvPr id="7" name="Picture 6">
            <a:extLst>
              <a:ext uri="{FF2B5EF4-FFF2-40B4-BE49-F238E27FC236}">
                <a16:creationId xmlns:a16="http://schemas.microsoft.com/office/drawing/2014/main" id="{4E63A7CB-6842-038E-443E-DCF5C37946FC}"/>
              </a:ext>
            </a:extLst>
          </p:cNvPr>
          <p:cNvPicPr>
            <a:picLocks noChangeAspect="1"/>
          </p:cNvPicPr>
          <p:nvPr/>
        </p:nvPicPr>
        <p:blipFill>
          <a:blip r:embed="rId4"/>
          <a:stretch>
            <a:fillRect/>
          </a:stretch>
        </p:blipFill>
        <p:spPr>
          <a:xfrm>
            <a:off x="3398675" y="5003637"/>
            <a:ext cx="4648200" cy="1590675"/>
          </a:xfrm>
          <a:prstGeom prst="rect">
            <a:avLst/>
          </a:prstGeom>
        </p:spPr>
      </p:pic>
    </p:spTree>
    <p:extLst>
      <p:ext uri="{BB962C8B-B14F-4D97-AF65-F5344CB8AC3E}">
        <p14:creationId xmlns:p14="http://schemas.microsoft.com/office/powerpoint/2010/main" val="27873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278D-C1BB-C052-37C4-166F3812145E}"/>
              </a:ext>
            </a:extLst>
          </p:cNvPr>
          <p:cNvSpPr>
            <a:spLocks noGrp="1"/>
          </p:cNvSpPr>
          <p:nvPr>
            <p:ph type="title"/>
          </p:nvPr>
        </p:nvSpPr>
        <p:spPr/>
        <p:txBody>
          <a:bodyPr/>
          <a:lstStyle/>
          <a:p>
            <a:r>
              <a:rPr lang="en-US" dirty="0"/>
              <a:t>IV </a:t>
            </a:r>
            <a:r>
              <a:rPr lang="en-US" dirty="0" err="1"/>
              <a:t>estimator：Two</a:t>
            </a:r>
            <a:r>
              <a:rPr lang="en-US" dirty="0"/>
              <a:t> </a:t>
            </a:r>
            <a:r>
              <a:rPr lang="en-US" dirty="0" err="1"/>
              <a:t>StAGE</a:t>
            </a:r>
            <a:r>
              <a:rPr lang="en-US" dirty="0"/>
              <a:t> Least Square (2SLS)</a:t>
            </a:r>
            <a:endParaRPr lang="en-PK" dirty="0"/>
          </a:p>
        </p:txBody>
      </p:sp>
      <p:sp>
        <p:nvSpPr>
          <p:cNvPr id="3" name="Content Placeholder 2">
            <a:extLst>
              <a:ext uri="{FF2B5EF4-FFF2-40B4-BE49-F238E27FC236}">
                <a16:creationId xmlns:a16="http://schemas.microsoft.com/office/drawing/2014/main" id="{1C52CA4F-054B-7454-7022-7C591F017165}"/>
              </a:ext>
            </a:extLst>
          </p:cNvPr>
          <p:cNvSpPr>
            <a:spLocks noGrp="1"/>
          </p:cNvSpPr>
          <p:nvPr>
            <p:ph idx="1"/>
          </p:nvPr>
        </p:nvSpPr>
        <p:spPr/>
        <p:txBody>
          <a:bodyPr/>
          <a:lstStyle/>
          <a:p>
            <a:r>
              <a:rPr lang="en-US" dirty="0"/>
              <a:t>We substitute</a:t>
            </a:r>
          </a:p>
          <a:p>
            <a:endParaRPr lang="en-US" dirty="0"/>
          </a:p>
          <a:p>
            <a:pPr marL="0" indent="0">
              <a:buNone/>
            </a:pPr>
            <a:endParaRPr lang="en-US" dirty="0"/>
          </a:p>
          <a:p>
            <a:r>
              <a:rPr lang="en-US" dirty="0"/>
              <a:t>Then we could obtain  </a:t>
            </a:r>
          </a:p>
          <a:p>
            <a:endParaRPr lang="en-PK" dirty="0"/>
          </a:p>
        </p:txBody>
      </p:sp>
      <p:pic>
        <p:nvPicPr>
          <p:cNvPr id="5" name="Picture 4">
            <a:extLst>
              <a:ext uri="{FF2B5EF4-FFF2-40B4-BE49-F238E27FC236}">
                <a16:creationId xmlns:a16="http://schemas.microsoft.com/office/drawing/2014/main" id="{2BC06C51-1A8B-70BA-9FF6-9EBD7B32247E}"/>
              </a:ext>
            </a:extLst>
          </p:cNvPr>
          <p:cNvPicPr>
            <a:picLocks noChangeAspect="1"/>
          </p:cNvPicPr>
          <p:nvPr/>
        </p:nvPicPr>
        <p:blipFill>
          <a:blip r:embed="rId2"/>
          <a:stretch>
            <a:fillRect/>
          </a:stretch>
        </p:blipFill>
        <p:spPr>
          <a:xfrm>
            <a:off x="4222976" y="2672457"/>
            <a:ext cx="3876675" cy="638175"/>
          </a:xfrm>
          <a:prstGeom prst="rect">
            <a:avLst/>
          </a:prstGeom>
        </p:spPr>
      </p:pic>
      <p:pic>
        <p:nvPicPr>
          <p:cNvPr id="7" name="Picture 6">
            <a:extLst>
              <a:ext uri="{FF2B5EF4-FFF2-40B4-BE49-F238E27FC236}">
                <a16:creationId xmlns:a16="http://schemas.microsoft.com/office/drawing/2014/main" id="{9F1F5363-C6F6-D17E-32B0-09F9BBFFD5BF}"/>
              </a:ext>
            </a:extLst>
          </p:cNvPr>
          <p:cNvPicPr>
            <a:picLocks noChangeAspect="1"/>
          </p:cNvPicPr>
          <p:nvPr/>
        </p:nvPicPr>
        <p:blipFill>
          <a:blip r:embed="rId3"/>
          <a:stretch>
            <a:fillRect/>
          </a:stretch>
        </p:blipFill>
        <p:spPr>
          <a:xfrm>
            <a:off x="3476062" y="4525201"/>
            <a:ext cx="5229225" cy="1514475"/>
          </a:xfrm>
          <a:prstGeom prst="rect">
            <a:avLst/>
          </a:prstGeom>
        </p:spPr>
      </p:pic>
    </p:spTree>
    <p:extLst>
      <p:ext uri="{BB962C8B-B14F-4D97-AF65-F5344CB8AC3E}">
        <p14:creationId xmlns:p14="http://schemas.microsoft.com/office/powerpoint/2010/main" val="170692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0775-0F7C-79DA-8B41-94F45BC3D5F2}"/>
              </a:ext>
            </a:extLst>
          </p:cNvPr>
          <p:cNvSpPr>
            <a:spLocks noGrp="1"/>
          </p:cNvSpPr>
          <p:nvPr>
            <p:ph type="title"/>
          </p:nvPr>
        </p:nvSpPr>
        <p:spPr/>
        <p:txBody>
          <a:bodyPr/>
          <a:lstStyle/>
          <a:p>
            <a:r>
              <a:rPr lang="en-US" dirty="0"/>
              <a:t>IV </a:t>
            </a:r>
            <a:r>
              <a:rPr lang="en-US" dirty="0" err="1"/>
              <a:t>estimator：Two</a:t>
            </a:r>
            <a:r>
              <a:rPr lang="en-US" dirty="0"/>
              <a:t> Steps Least Square (2SLS)</a:t>
            </a:r>
            <a:endParaRPr lang="en-PK" dirty="0"/>
          </a:p>
        </p:txBody>
      </p:sp>
      <p:sp>
        <p:nvSpPr>
          <p:cNvPr id="3" name="Content Placeholder 2">
            <a:extLst>
              <a:ext uri="{FF2B5EF4-FFF2-40B4-BE49-F238E27FC236}">
                <a16:creationId xmlns:a16="http://schemas.microsoft.com/office/drawing/2014/main" id="{49301173-A011-E791-F0FA-B2351A998C47}"/>
              </a:ext>
            </a:extLst>
          </p:cNvPr>
          <p:cNvSpPr>
            <a:spLocks noGrp="1"/>
          </p:cNvSpPr>
          <p:nvPr>
            <p:ph idx="1"/>
          </p:nvPr>
        </p:nvSpPr>
        <p:spPr>
          <a:xfrm>
            <a:off x="913795" y="2096063"/>
            <a:ext cx="10353762" cy="4659299"/>
          </a:xfrm>
        </p:spPr>
        <p:txBody>
          <a:bodyPr/>
          <a:lstStyle/>
          <a:p>
            <a:r>
              <a:rPr lang="en-US" dirty="0"/>
              <a:t>We substitute</a:t>
            </a:r>
          </a:p>
          <a:p>
            <a:endParaRPr lang="en-US" dirty="0"/>
          </a:p>
          <a:p>
            <a:pPr marL="0" indent="0">
              <a:buNone/>
            </a:pPr>
            <a:endParaRPr lang="en-US" dirty="0"/>
          </a:p>
          <a:p>
            <a:r>
              <a:rPr lang="en-US" dirty="0"/>
              <a:t>Then we could obtain  </a:t>
            </a:r>
          </a:p>
          <a:p>
            <a:endParaRPr lang="en-US" dirty="0"/>
          </a:p>
          <a:p>
            <a:endParaRPr lang="en-US" dirty="0"/>
          </a:p>
          <a:p>
            <a:endParaRPr lang="en-US" dirty="0"/>
          </a:p>
          <a:p>
            <a:endParaRPr lang="en-US" dirty="0"/>
          </a:p>
          <a:p>
            <a:endParaRPr lang="en-PK" dirty="0"/>
          </a:p>
        </p:txBody>
      </p:sp>
      <p:pic>
        <p:nvPicPr>
          <p:cNvPr id="7" name="Picture 6">
            <a:extLst>
              <a:ext uri="{FF2B5EF4-FFF2-40B4-BE49-F238E27FC236}">
                <a16:creationId xmlns:a16="http://schemas.microsoft.com/office/drawing/2014/main" id="{25C913B7-8405-EA53-BDFF-4248CF36FFDF}"/>
              </a:ext>
            </a:extLst>
          </p:cNvPr>
          <p:cNvPicPr>
            <a:picLocks noChangeAspect="1"/>
          </p:cNvPicPr>
          <p:nvPr/>
        </p:nvPicPr>
        <p:blipFill>
          <a:blip r:embed="rId2"/>
          <a:stretch>
            <a:fillRect/>
          </a:stretch>
        </p:blipFill>
        <p:spPr>
          <a:xfrm>
            <a:off x="4451382" y="2495550"/>
            <a:ext cx="3438525" cy="752475"/>
          </a:xfrm>
          <a:prstGeom prst="rect">
            <a:avLst/>
          </a:prstGeom>
        </p:spPr>
      </p:pic>
      <p:pic>
        <p:nvPicPr>
          <p:cNvPr id="9" name="Picture 8">
            <a:extLst>
              <a:ext uri="{FF2B5EF4-FFF2-40B4-BE49-F238E27FC236}">
                <a16:creationId xmlns:a16="http://schemas.microsoft.com/office/drawing/2014/main" id="{D880C2CA-6A42-C18B-6895-A41EDB91371C}"/>
              </a:ext>
            </a:extLst>
          </p:cNvPr>
          <p:cNvPicPr>
            <a:picLocks noChangeAspect="1"/>
          </p:cNvPicPr>
          <p:nvPr/>
        </p:nvPicPr>
        <p:blipFill>
          <a:blip r:embed="rId3"/>
          <a:stretch>
            <a:fillRect/>
          </a:stretch>
        </p:blipFill>
        <p:spPr>
          <a:xfrm>
            <a:off x="3685494" y="4032865"/>
            <a:ext cx="5343525" cy="2543175"/>
          </a:xfrm>
          <a:prstGeom prst="rect">
            <a:avLst/>
          </a:prstGeom>
        </p:spPr>
      </p:pic>
    </p:spTree>
    <p:extLst>
      <p:ext uri="{BB962C8B-B14F-4D97-AF65-F5344CB8AC3E}">
        <p14:creationId xmlns:p14="http://schemas.microsoft.com/office/powerpoint/2010/main" val="356939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BE65-D086-E59B-7E07-55227051B1AF}"/>
              </a:ext>
            </a:extLst>
          </p:cNvPr>
          <p:cNvSpPr>
            <a:spLocks noGrp="1"/>
          </p:cNvSpPr>
          <p:nvPr>
            <p:ph type="title"/>
          </p:nvPr>
        </p:nvSpPr>
        <p:spPr>
          <a:xfrm>
            <a:off x="919119" y="169474"/>
            <a:ext cx="10353761" cy="1326321"/>
          </a:xfrm>
        </p:spPr>
        <p:txBody>
          <a:bodyPr/>
          <a:lstStyle/>
          <a:p>
            <a:r>
              <a:rPr lang="en-US" dirty="0"/>
              <a:t>IV </a:t>
            </a:r>
            <a:r>
              <a:rPr lang="en-US" dirty="0" err="1"/>
              <a:t>estimator：Two</a:t>
            </a:r>
            <a:r>
              <a:rPr lang="en-US" dirty="0"/>
              <a:t> Stage Least Square (2SLS) </a:t>
            </a:r>
            <a:endParaRPr lang="en-PK" dirty="0"/>
          </a:p>
        </p:txBody>
      </p:sp>
      <p:sp>
        <p:nvSpPr>
          <p:cNvPr id="3" name="Content Placeholder 2">
            <a:extLst>
              <a:ext uri="{FF2B5EF4-FFF2-40B4-BE49-F238E27FC236}">
                <a16:creationId xmlns:a16="http://schemas.microsoft.com/office/drawing/2014/main" id="{0E95A246-A40A-F434-79A9-5FC545C38632}"/>
              </a:ext>
            </a:extLst>
          </p:cNvPr>
          <p:cNvSpPr>
            <a:spLocks noGrp="1"/>
          </p:cNvSpPr>
          <p:nvPr>
            <p:ph idx="1"/>
          </p:nvPr>
        </p:nvSpPr>
        <p:spPr>
          <a:xfrm>
            <a:off x="913795" y="1343608"/>
            <a:ext cx="10353762" cy="5234474"/>
          </a:xfrm>
        </p:spPr>
        <p:txBody>
          <a:bodyPr/>
          <a:lstStyle/>
          <a:p>
            <a:r>
              <a:rPr lang="en-US" dirty="0"/>
              <a:t>We substitute</a:t>
            </a:r>
          </a:p>
          <a:p>
            <a:pPr marL="0" indent="0">
              <a:buNone/>
            </a:pPr>
            <a:endParaRPr lang="en-US" dirty="0"/>
          </a:p>
          <a:p>
            <a:r>
              <a:rPr lang="en-US" dirty="0"/>
              <a:t>Then we could obtain  </a:t>
            </a:r>
          </a:p>
          <a:p>
            <a:endParaRPr lang="en-US" dirty="0"/>
          </a:p>
          <a:p>
            <a:endParaRPr lang="en-US" dirty="0"/>
          </a:p>
          <a:p>
            <a:endParaRPr lang="en-PK" dirty="0"/>
          </a:p>
        </p:txBody>
      </p:sp>
      <p:pic>
        <p:nvPicPr>
          <p:cNvPr id="4" name="Picture 3">
            <a:extLst>
              <a:ext uri="{FF2B5EF4-FFF2-40B4-BE49-F238E27FC236}">
                <a16:creationId xmlns:a16="http://schemas.microsoft.com/office/drawing/2014/main" id="{76D036FB-7875-CE09-F501-76E1A7A35A18}"/>
              </a:ext>
            </a:extLst>
          </p:cNvPr>
          <p:cNvPicPr>
            <a:picLocks noChangeAspect="1"/>
          </p:cNvPicPr>
          <p:nvPr/>
        </p:nvPicPr>
        <p:blipFill>
          <a:blip r:embed="rId2"/>
          <a:stretch>
            <a:fillRect/>
          </a:stretch>
        </p:blipFill>
        <p:spPr>
          <a:xfrm>
            <a:off x="4218117" y="1666344"/>
            <a:ext cx="3438525" cy="562720"/>
          </a:xfrm>
          <a:prstGeom prst="rect">
            <a:avLst/>
          </a:prstGeom>
        </p:spPr>
      </p:pic>
      <p:pic>
        <p:nvPicPr>
          <p:cNvPr id="6" name="Picture 5">
            <a:extLst>
              <a:ext uri="{FF2B5EF4-FFF2-40B4-BE49-F238E27FC236}">
                <a16:creationId xmlns:a16="http://schemas.microsoft.com/office/drawing/2014/main" id="{88A9D1E1-21E6-A08A-18B1-0CEE321A774F}"/>
              </a:ext>
            </a:extLst>
          </p:cNvPr>
          <p:cNvPicPr>
            <a:picLocks noChangeAspect="1"/>
          </p:cNvPicPr>
          <p:nvPr/>
        </p:nvPicPr>
        <p:blipFill>
          <a:blip r:embed="rId3"/>
          <a:stretch>
            <a:fillRect/>
          </a:stretch>
        </p:blipFill>
        <p:spPr>
          <a:xfrm>
            <a:off x="3956470" y="2828731"/>
            <a:ext cx="6764403" cy="3534747"/>
          </a:xfrm>
          <a:prstGeom prst="rect">
            <a:avLst/>
          </a:prstGeom>
        </p:spPr>
      </p:pic>
    </p:spTree>
    <p:extLst>
      <p:ext uri="{BB962C8B-B14F-4D97-AF65-F5344CB8AC3E}">
        <p14:creationId xmlns:p14="http://schemas.microsoft.com/office/powerpoint/2010/main" val="2636487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C793-484C-3589-0F6C-91D14755F6BB}"/>
              </a:ext>
            </a:extLst>
          </p:cNvPr>
          <p:cNvSpPr>
            <a:spLocks noGrp="1"/>
          </p:cNvSpPr>
          <p:nvPr>
            <p:ph type="title"/>
          </p:nvPr>
        </p:nvSpPr>
        <p:spPr>
          <a:xfrm>
            <a:off x="913796" y="68424"/>
            <a:ext cx="10353761" cy="1326321"/>
          </a:xfrm>
        </p:spPr>
        <p:txBody>
          <a:bodyPr/>
          <a:lstStyle/>
          <a:p>
            <a:r>
              <a:rPr lang="en-US" dirty="0"/>
              <a:t>IV </a:t>
            </a:r>
            <a:r>
              <a:rPr lang="en-US" dirty="0" err="1"/>
              <a:t>estimator：Two</a:t>
            </a:r>
            <a:r>
              <a:rPr lang="en-US" dirty="0"/>
              <a:t> Stage Least Square (2SLS) </a:t>
            </a:r>
            <a:endParaRPr lang="en-PK" dirty="0"/>
          </a:p>
        </p:txBody>
      </p:sp>
      <p:sp>
        <p:nvSpPr>
          <p:cNvPr id="3" name="Content Placeholder 2">
            <a:extLst>
              <a:ext uri="{FF2B5EF4-FFF2-40B4-BE49-F238E27FC236}">
                <a16:creationId xmlns:a16="http://schemas.microsoft.com/office/drawing/2014/main" id="{98AF268F-79E3-902C-5BC8-E562D42B2888}"/>
              </a:ext>
            </a:extLst>
          </p:cNvPr>
          <p:cNvSpPr>
            <a:spLocks noGrp="1"/>
          </p:cNvSpPr>
          <p:nvPr>
            <p:ph idx="1"/>
          </p:nvPr>
        </p:nvSpPr>
        <p:spPr>
          <a:xfrm>
            <a:off x="913795" y="1296955"/>
            <a:ext cx="10353762" cy="5421086"/>
          </a:xfrm>
        </p:spPr>
        <p:txBody>
          <a:bodyPr/>
          <a:lstStyle/>
          <a:p>
            <a:r>
              <a:rPr lang="en-US" dirty="0"/>
              <a:t>Then we could obtain  </a:t>
            </a:r>
          </a:p>
          <a:p>
            <a:endParaRPr lang="en-PK" dirty="0"/>
          </a:p>
        </p:txBody>
      </p:sp>
      <p:pic>
        <p:nvPicPr>
          <p:cNvPr id="5" name="Picture 4">
            <a:extLst>
              <a:ext uri="{FF2B5EF4-FFF2-40B4-BE49-F238E27FC236}">
                <a16:creationId xmlns:a16="http://schemas.microsoft.com/office/drawing/2014/main" id="{E793A224-15D2-AAD2-AD27-E3F380864B24}"/>
              </a:ext>
            </a:extLst>
          </p:cNvPr>
          <p:cNvPicPr>
            <a:picLocks noChangeAspect="1"/>
          </p:cNvPicPr>
          <p:nvPr/>
        </p:nvPicPr>
        <p:blipFill>
          <a:blip r:embed="rId2"/>
          <a:stretch>
            <a:fillRect/>
          </a:stretch>
        </p:blipFill>
        <p:spPr>
          <a:xfrm>
            <a:off x="1740742" y="1851155"/>
            <a:ext cx="8934450" cy="4667250"/>
          </a:xfrm>
          <a:prstGeom prst="rect">
            <a:avLst/>
          </a:prstGeom>
        </p:spPr>
      </p:pic>
    </p:spTree>
    <p:extLst>
      <p:ext uri="{BB962C8B-B14F-4D97-AF65-F5344CB8AC3E}">
        <p14:creationId xmlns:p14="http://schemas.microsoft.com/office/powerpoint/2010/main" val="3137013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53B8E-A358-4258-5F47-4BA7CB91CC65}"/>
              </a:ext>
            </a:extLst>
          </p:cNvPr>
          <p:cNvSpPr>
            <a:spLocks noGrp="1"/>
          </p:cNvSpPr>
          <p:nvPr>
            <p:ph type="title"/>
          </p:nvPr>
        </p:nvSpPr>
        <p:spPr>
          <a:xfrm>
            <a:off x="913796" y="77755"/>
            <a:ext cx="10353761" cy="1326321"/>
          </a:xfrm>
        </p:spPr>
        <p:txBody>
          <a:bodyPr/>
          <a:lstStyle/>
          <a:p>
            <a:r>
              <a:rPr lang="en-US" dirty="0"/>
              <a:t>IV </a:t>
            </a:r>
            <a:r>
              <a:rPr lang="en-US" dirty="0" err="1"/>
              <a:t>estimator：Two</a:t>
            </a:r>
            <a:r>
              <a:rPr lang="en-US" dirty="0"/>
              <a:t> Stage Least Square (2SLS) </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7D7DFE-6951-BE31-247C-807FAEC71915}"/>
                  </a:ext>
                </a:extLst>
              </p:cNvPr>
              <p:cNvSpPr>
                <a:spLocks noGrp="1"/>
              </p:cNvSpPr>
              <p:nvPr>
                <p:ph idx="1"/>
              </p:nvPr>
            </p:nvSpPr>
            <p:spPr>
              <a:xfrm>
                <a:off x="913795" y="1306286"/>
                <a:ext cx="10353762" cy="5337110"/>
              </a:xfrm>
            </p:spPr>
            <p:txBody>
              <a:bodyPr/>
              <a:lstStyle/>
              <a:p>
                <a:r>
                  <a:rPr lang="en-US" dirty="0">
                    <a:latin typeface="+mj-lt"/>
                  </a:rPr>
                  <a:t>Which gives the instrumental variable estimator </a:t>
                </a:r>
              </a:p>
              <a:p>
                <a:endParaRPr lang="en-US" dirty="0">
                  <a:latin typeface="+mj-lt"/>
                </a:endParaRPr>
              </a:p>
              <a:p>
                <a:endParaRPr lang="en-US" dirty="0">
                  <a:latin typeface="+mj-lt"/>
                </a:endParaRPr>
              </a:p>
              <a:p>
                <a:pPr marL="0" indent="0">
                  <a:buNone/>
                </a:pPr>
                <a:endParaRPr lang="en-US" dirty="0">
                  <a:latin typeface="+mj-lt"/>
                </a:endParaRPr>
              </a:p>
              <a:p>
                <a:r>
                  <a:rPr lang="en-US" dirty="0"/>
                  <a:t>The TSLS estimator of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 </m:t>
                    </m:r>
                  </m:oMath>
                </a14:m>
                <a:r>
                  <a:rPr lang="en-US" dirty="0"/>
                  <a:t>is the ratio of the sample covariance between 𝑍 and 𝑌 to the sample covariance between 𝑍 and 𝑋.</a:t>
                </a:r>
              </a:p>
              <a:p>
                <a:r>
                  <a:rPr lang="en-US" dirty="0"/>
                  <a:t> If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𝒊</m:t>
                        </m:r>
                      </m:sub>
                    </m:sSub>
                  </m:oMath>
                </a14:m>
                <a:r>
                  <a:rPr lang="en-US" dirty="0"/>
                  <a:t> =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r>
                  <a:rPr lang="en-US" dirty="0"/>
                  <a:t> , then</a:t>
                </a:r>
              </a:p>
              <a:p>
                <a:endParaRPr lang="en-PK" dirty="0">
                  <a:latin typeface="+mj-lt"/>
                </a:endParaRPr>
              </a:p>
            </p:txBody>
          </p:sp>
        </mc:Choice>
        <mc:Fallback>
          <p:sp>
            <p:nvSpPr>
              <p:cNvPr id="3" name="Content Placeholder 2">
                <a:extLst>
                  <a:ext uri="{FF2B5EF4-FFF2-40B4-BE49-F238E27FC236}">
                    <a16:creationId xmlns:a16="http://schemas.microsoft.com/office/drawing/2014/main" id="{237D7DFE-6951-BE31-247C-807FAEC71915}"/>
                  </a:ext>
                </a:extLst>
              </p:cNvPr>
              <p:cNvSpPr>
                <a:spLocks noGrp="1" noRot="1" noChangeAspect="1" noMove="1" noResize="1" noEditPoints="1" noAdjustHandles="1" noChangeArrowheads="1" noChangeShapeType="1" noTextEdit="1"/>
              </p:cNvSpPr>
              <p:nvPr>
                <p:ph idx="1"/>
              </p:nvPr>
            </p:nvSpPr>
            <p:spPr>
              <a:xfrm>
                <a:off x="913795" y="1306286"/>
                <a:ext cx="10353762" cy="5337110"/>
              </a:xfrm>
              <a:blipFill>
                <a:blip r:embed="rId2"/>
                <a:stretch>
                  <a:fillRect l="-648" t="-228" r="-648"/>
                </a:stretch>
              </a:blipFill>
            </p:spPr>
            <p:txBody>
              <a:bodyPr/>
              <a:lstStyle/>
              <a:p>
                <a:r>
                  <a:rPr lang="en-PK">
                    <a:noFill/>
                  </a:rPr>
                  <a:t> </a:t>
                </a:r>
              </a:p>
            </p:txBody>
          </p:sp>
        </mc:Fallback>
      </mc:AlternateContent>
      <p:pic>
        <p:nvPicPr>
          <p:cNvPr id="5" name="Picture 4">
            <a:extLst>
              <a:ext uri="{FF2B5EF4-FFF2-40B4-BE49-F238E27FC236}">
                <a16:creationId xmlns:a16="http://schemas.microsoft.com/office/drawing/2014/main" id="{592E35CC-186F-0E2E-80C7-5890FCB2CAD5}"/>
              </a:ext>
            </a:extLst>
          </p:cNvPr>
          <p:cNvPicPr>
            <a:picLocks noChangeAspect="1"/>
          </p:cNvPicPr>
          <p:nvPr/>
        </p:nvPicPr>
        <p:blipFill>
          <a:blip r:embed="rId3"/>
          <a:stretch>
            <a:fillRect/>
          </a:stretch>
        </p:blipFill>
        <p:spPr>
          <a:xfrm>
            <a:off x="2933138" y="1990725"/>
            <a:ext cx="6315075" cy="1246997"/>
          </a:xfrm>
          <a:prstGeom prst="rect">
            <a:avLst/>
          </a:prstGeom>
        </p:spPr>
      </p:pic>
      <p:pic>
        <p:nvPicPr>
          <p:cNvPr id="7" name="Picture 6">
            <a:extLst>
              <a:ext uri="{FF2B5EF4-FFF2-40B4-BE49-F238E27FC236}">
                <a16:creationId xmlns:a16="http://schemas.microsoft.com/office/drawing/2014/main" id="{DDC1D734-D88E-E0E9-7684-DCB2DDBF5AE7}"/>
              </a:ext>
            </a:extLst>
          </p:cNvPr>
          <p:cNvPicPr>
            <a:picLocks noChangeAspect="1"/>
          </p:cNvPicPr>
          <p:nvPr/>
        </p:nvPicPr>
        <p:blipFill>
          <a:blip r:embed="rId4"/>
          <a:stretch>
            <a:fillRect/>
          </a:stretch>
        </p:blipFill>
        <p:spPr>
          <a:xfrm>
            <a:off x="4736063" y="4969523"/>
            <a:ext cx="2514600" cy="819150"/>
          </a:xfrm>
          <a:prstGeom prst="rect">
            <a:avLst/>
          </a:prstGeom>
        </p:spPr>
      </p:pic>
    </p:spTree>
    <p:extLst>
      <p:ext uri="{BB962C8B-B14F-4D97-AF65-F5344CB8AC3E}">
        <p14:creationId xmlns:p14="http://schemas.microsoft.com/office/powerpoint/2010/main" val="1076287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3B1C-D607-0E8D-8D92-3629EFD3D051}"/>
              </a:ext>
            </a:extLst>
          </p:cNvPr>
          <p:cNvSpPr>
            <a:spLocks noGrp="1"/>
          </p:cNvSpPr>
          <p:nvPr>
            <p:ph type="title"/>
          </p:nvPr>
        </p:nvSpPr>
        <p:spPr>
          <a:xfrm>
            <a:off x="913796" y="31753"/>
            <a:ext cx="10353761" cy="1326321"/>
          </a:xfrm>
        </p:spPr>
        <p:txBody>
          <a:bodyPr/>
          <a:lstStyle/>
          <a:p>
            <a:r>
              <a:rPr lang="en-US" dirty="0"/>
              <a:t>Statistical </a:t>
            </a:r>
            <a:r>
              <a:rPr lang="en-US" dirty="0" err="1"/>
              <a:t>propertise</a:t>
            </a:r>
            <a:r>
              <a:rPr lang="en-US" dirty="0"/>
              <a:t> of 2SLS estimator: Consistent</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D0DBC5-BA3A-B116-C1B4-9228B3C0B8BB}"/>
                  </a:ext>
                </a:extLst>
              </p:cNvPr>
              <p:cNvSpPr>
                <a:spLocks noGrp="1"/>
              </p:cNvSpPr>
              <p:nvPr>
                <p:ph idx="1"/>
              </p:nvPr>
            </p:nvSpPr>
            <p:spPr>
              <a:xfrm>
                <a:off x="913795" y="1231641"/>
                <a:ext cx="10353762" cy="5309118"/>
              </a:xfrm>
            </p:spPr>
            <p:txBody>
              <a:bodyPr>
                <a:normAutofit/>
              </a:bodyPr>
              <a:lstStyle/>
              <a:p>
                <a:r>
                  <a:rPr lang="en-US" dirty="0"/>
                  <a:t>We have a simple regression </a:t>
                </a:r>
                <a14:m>
                  <m:oMath xmlns:m="http://schemas.openxmlformats.org/officeDocument/2006/math">
                    <m:sSub>
                      <m:sSubPr>
                        <m:ctrlPr>
                          <a:rPr lang="en-PK" sz="2000" b="1" i="1" smtClean="0">
                            <a:latin typeface="Cambria Math" panose="02040503050406030204" pitchFamily="18" charset="0"/>
                          </a:rPr>
                        </m:ctrlPr>
                      </m:sSubPr>
                      <m:e>
                        <m:r>
                          <a:rPr lang="en-US" sz="2000" b="1" i="1" smtClean="0">
                            <a:latin typeface="Cambria Math" panose="02040503050406030204" pitchFamily="18" charset="0"/>
                          </a:rPr>
                          <m:t>𝒀</m:t>
                        </m:r>
                      </m:e>
                      <m:sub>
                        <m:r>
                          <a:rPr lang="en-US" sz="2000" b="1" i="1" smtClean="0">
                            <a:latin typeface="Cambria Math" panose="02040503050406030204" pitchFamily="18" charset="0"/>
                          </a:rPr>
                          <m:t>𝒊</m:t>
                        </m:r>
                      </m:sub>
                    </m:sSub>
                  </m:oMath>
                </a14:m>
                <a:r>
                  <a:rPr lang="en-US" sz="2000" b="1" dirty="0">
                    <a:latin typeface="+mj-lt"/>
                  </a:rPr>
                  <a: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𝟎</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𝜷</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𝑿</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𝝁</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 </m:t>
                    </m:r>
                  </m:oMath>
                </a14:m>
                <a:r>
                  <a:rPr lang="en-US" dirty="0"/>
                  <a:t>and take a covariance of </a:t>
                </a:r>
                <a14:m>
                  <m:oMath xmlns:m="http://schemas.openxmlformats.org/officeDocument/2006/math">
                    <m:sSub>
                      <m:sSubPr>
                        <m:ctrlPr>
                          <a:rPr lang="en-PK"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𝒊</m:t>
                        </m:r>
                      </m:sub>
                    </m:sSub>
                  </m:oMath>
                </a14:m>
                <a:r>
                  <a:rPr lang="en-US" dirty="0"/>
                  <a:t> and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𝒁</m:t>
                        </m:r>
                      </m:e>
                      <m:sub>
                        <m:r>
                          <a:rPr lang="en-US" b="1" i="1">
                            <a:latin typeface="Cambria Math" panose="02040503050406030204" pitchFamily="18" charset="0"/>
                          </a:rPr>
                          <m:t>𝒊</m:t>
                        </m:r>
                      </m:sub>
                    </m:sSub>
                  </m:oMath>
                </a14:m>
                <a:endParaRPr lang="en-US" dirty="0"/>
              </a:p>
              <a:p>
                <a:endParaRPr lang="en-US" dirty="0"/>
              </a:p>
              <a:p>
                <a:endParaRPr lang="en-US" dirty="0"/>
              </a:p>
              <a:p>
                <a:pPr marL="0" indent="0">
                  <a:buNone/>
                </a:pPr>
                <a:endParaRPr lang="en-US" dirty="0"/>
              </a:p>
              <a:p>
                <a:r>
                  <a:rPr lang="en-US" dirty="0"/>
                  <a:t>Thus if the instrument is valid,</a:t>
                </a:r>
              </a:p>
              <a:p>
                <a:endParaRPr lang="en-US" dirty="0"/>
              </a:p>
              <a:p>
                <a:endParaRPr lang="en-US" dirty="0"/>
              </a:p>
              <a:p>
                <a:endParaRPr lang="en-US" dirty="0"/>
              </a:p>
              <a:p>
                <a:endParaRPr lang="en-US" dirty="0"/>
              </a:p>
              <a:p>
                <a:r>
                  <a:rPr lang="en-US" dirty="0"/>
                  <a:t>The population coefficient is the ratio of the population covariance between 𝑍 and 𝑌 to the </a:t>
                </a:r>
                <a:r>
                  <a:rPr lang="en-US" dirty="0" err="1"/>
                  <a:t>popualtion</a:t>
                </a:r>
                <a:r>
                  <a:rPr lang="en-US" dirty="0"/>
                  <a:t> covariance between 𝑍 and 𝑋.</a:t>
                </a:r>
              </a:p>
              <a:p>
                <a:endParaRPr lang="en-US" dirty="0"/>
              </a:p>
              <a:p>
                <a:endParaRPr lang="en-PK" dirty="0"/>
              </a:p>
            </p:txBody>
          </p:sp>
        </mc:Choice>
        <mc:Fallback>
          <p:sp>
            <p:nvSpPr>
              <p:cNvPr id="3" name="Content Placeholder 2">
                <a:extLst>
                  <a:ext uri="{FF2B5EF4-FFF2-40B4-BE49-F238E27FC236}">
                    <a16:creationId xmlns:a16="http://schemas.microsoft.com/office/drawing/2014/main" id="{7DD0DBC5-BA3A-B116-C1B4-9228B3C0B8BB}"/>
                  </a:ext>
                </a:extLst>
              </p:cNvPr>
              <p:cNvSpPr>
                <a:spLocks noGrp="1" noRot="1" noChangeAspect="1" noMove="1" noResize="1" noEditPoints="1" noAdjustHandles="1" noChangeArrowheads="1" noChangeShapeType="1" noTextEdit="1"/>
              </p:cNvSpPr>
              <p:nvPr>
                <p:ph idx="1"/>
              </p:nvPr>
            </p:nvSpPr>
            <p:spPr>
              <a:xfrm>
                <a:off x="913795" y="1231641"/>
                <a:ext cx="10353762" cy="5309118"/>
              </a:xfrm>
              <a:blipFill>
                <a:blip r:embed="rId2"/>
                <a:stretch>
                  <a:fillRect l="-648" t="-230" b="-1263"/>
                </a:stretch>
              </a:blipFill>
            </p:spPr>
            <p:txBody>
              <a:bodyPr/>
              <a:lstStyle/>
              <a:p>
                <a:r>
                  <a:rPr lang="en-PK">
                    <a:noFill/>
                  </a:rPr>
                  <a:t> </a:t>
                </a:r>
              </a:p>
            </p:txBody>
          </p:sp>
        </mc:Fallback>
      </mc:AlternateContent>
      <p:pic>
        <p:nvPicPr>
          <p:cNvPr id="5" name="Picture 4">
            <a:extLst>
              <a:ext uri="{FF2B5EF4-FFF2-40B4-BE49-F238E27FC236}">
                <a16:creationId xmlns:a16="http://schemas.microsoft.com/office/drawing/2014/main" id="{2CEBC035-D825-844C-D6A1-712657D81280}"/>
              </a:ext>
            </a:extLst>
          </p:cNvPr>
          <p:cNvPicPr>
            <a:picLocks noChangeAspect="1"/>
          </p:cNvPicPr>
          <p:nvPr/>
        </p:nvPicPr>
        <p:blipFill>
          <a:blip r:embed="rId3"/>
          <a:stretch>
            <a:fillRect/>
          </a:stretch>
        </p:blipFill>
        <p:spPr>
          <a:xfrm>
            <a:off x="1902763" y="1748337"/>
            <a:ext cx="9058275" cy="1326321"/>
          </a:xfrm>
          <a:prstGeom prst="rect">
            <a:avLst/>
          </a:prstGeom>
        </p:spPr>
      </p:pic>
      <p:pic>
        <p:nvPicPr>
          <p:cNvPr id="7" name="Picture 6">
            <a:extLst>
              <a:ext uri="{FF2B5EF4-FFF2-40B4-BE49-F238E27FC236}">
                <a16:creationId xmlns:a16="http://schemas.microsoft.com/office/drawing/2014/main" id="{5ED66A57-A12E-5E55-6A5A-317D343D6568}"/>
              </a:ext>
            </a:extLst>
          </p:cNvPr>
          <p:cNvPicPr>
            <a:picLocks noChangeAspect="1"/>
          </p:cNvPicPr>
          <p:nvPr/>
        </p:nvPicPr>
        <p:blipFill>
          <a:blip r:embed="rId4"/>
          <a:stretch>
            <a:fillRect/>
          </a:stretch>
        </p:blipFill>
        <p:spPr>
          <a:xfrm>
            <a:off x="4867178" y="3783343"/>
            <a:ext cx="2924175" cy="1419225"/>
          </a:xfrm>
          <a:prstGeom prst="rect">
            <a:avLst/>
          </a:prstGeom>
        </p:spPr>
      </p:pic>
    </p:spTree>
    <p:extLst>
      <p:ext uri="{BB962C8B-B14F-4D97-AF65-F5344CB8AC3E}">
        <p14:creationId xmlns:p14="http://schemas.microsoft.com/office/powerpoint/2010/main" val="4181135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6EB1-6BB9-D121-EC65-35312B28BBFB}"/>
              </a:ext>
            </a:extLst>
          </p:cNvPr>
          <p:cNvSpPr>
            <a:spLocks noGrp="1"/>
          </p:cNvSpPr>
          <p:nvPr>
            <p:ph type="title"/>
          </p:nvPr>
        </p:nvSpPr>
        <p:spPr/>
        <p:txBody>
          <a:bodyPr/>
          <a:lstStyle/>
          <a:p>
            <a:r>
              <a:rPr lang="en-US" dirty="0"/>
              <a:t>Application: Angrist and Krueger(1991)</a:t>
            </a:r>
            <a:endParaRPr lang="en-PK" dirty="0"/>
          </a:p>
        </p:txBody>
      </p:sp>
      <p:sp>
        <p:nvSpPr>
          <p:cNvPr id="3" name="Content Placeholder 2">
            <a:extLst>
              <a:ext uri="{FF2B5EF4-FFF2-40B4-BE49-F238E27FC236}">
                <a16:creationId xmlns:a16="http://schemas.microsoft.com/office/drawing/2014/main" id="{558A8F27-61EF-CFF8-7DC5-516375FC201C}"/>
              </a:ext>
            </a:extLst>
          </p:cNvPr>
          <p:cNvSpPr>
            <a:spLocks noGrp="1"/>
          </p:cNvSpPr>
          <p:nvPr>
            <p:ph idx="1"/>
          </p:nvPr>
        </p:nvSpPr>
        <p:spPr/>
        <p:txBody>
          <a:bodyPr/>
          <a:lstStyle/>
          <a:p>
            <a:pPr>
              <a:buFont typeface="Wingdings" panose="05000000000000000000" pitchFamily="2" charset="2"/>
              <a:buChar char="Ø"/>
            </a:pPr>
            <a:r>
              <a:rPr lang="en-US" b="1" dirty="0">
                <a:latin typeface="+mj-lt"/>
              </a:rPr>
              <a:t>Why is the Quarter of Birth?</a:t>
            </a:r>
          </a:p>
          <a:p>
            <a:pPr lvl="1">
              <a:buFont typeface="Wingdings" panose="05000000000000000000" pitchFamily="2" charset="2"/>
              <a:buChar char="Ø"/>
            </a:pPr>
            <a:r>
              <a:rPr lang="en-US" dirty="0"/>
              <a:t>In most of the U.S. must attend school until age 16 (at least during 1938-1967) </a:t>
            </a:r>
          </a:p>
          <a:p>
            <a:pPr lvl="1">
              <a:buFont typeface="Wingdings" panose="05000000000000000000" pitchFamily="2" charset="2"/>
              <a:buChar char="Ø"/>
            </a:pPr>
            <a:r>
              <a:rPr lang="en-US" dirty="0"/>
              <a:t>Age when starting school depends on birthday, so grade when can legally drop out depends on birthday by compulsory schooling laws.</a:t>
            </a:r>
          </a:p>
          <a:p>
            <a:pPr lvl="1">
              <a:buFont typeface="Wingdings" panose="05000000000000000000" pitchFamily="2" charset="2"/>
              <a:buChar char="Ø"/>
            </a:pPr>
            <a:endParaRPr lang="en-PK" b="1" dirty="0">
              <a:latin typeface="+mj-lt"/>
            </a:endParaRPr>
          </a:p>
        </p:txBody>
      </p:sp>
      <p:pic>
        <p:nvPicPr>
          <p:cNvPr id="5" name="Picture 4">
            <a:extLst>
              <a:ext uri="{FF2B5EF4-FFF2-40B4-BE49-F238E27FC236}">
                <a16:creationId xmlns:a16="http://schemas.microsoft.com/office/drawing/2014/main" id="{7EA654BC-F4EA-990E-2435-345609594ED4}"/>
              </a:ext>
            </a:extLst>
          </p:cNvPr>
          <p:cNvPicPr>
            <a:picLocks noChangeAspect="1"/>
          </p:cNvPicPr>
          <p:nvPr/>
        </p:nvPicPr>
        <p:blipFill>
          <a:blip r:embed="rId2"/>
          <a:stretch>
            <a:fillRect/>
          </a:stretch>
        </p:blipFill>
        <p:spPr>
          <a:xfrm>
            <a:off x="1082351" y="4092922"/>
            <a:ext cx="9258494" cy="2294426"/>
          </a:xfrm>
          <a:prstGeom prst="rect">
            <a:avLst/>
          </a:prstGeom>
        </p:spPr>
      </p:pic>
    </p:spTree>
    <p:extLst>
      <p:ext uri="{BB962C8B-B14F-4D97-AF65-F5344CB8AC3E}">
        <p14:creationId xmlns:p14="http://schemas.microsoft.com/office/powerpoint/2010/main" val="3664932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399F-20B6-2B55-2478-152D7490478D}"/>
              </a:ext>
            </a:extLst>
          </p:cNvPr>
          <p:cNvSpPr>
            <a:spLocks noGrp="1"/>
          </p:cNvSpPr>
          <p:nvPr>
            <p:ph type="title"/>
          </p:nvPr>
        </p:nvSpPr>
        <p:spPr>
          <a:xfrm>
            <a:off x="913795" y="115077"/>
            <a:ext cx="10353761" cy="1326321"/>
          </a:xfrm>
        </p:spPr>
        <p:txBody>
          <a:bodyPr/>
          <a:lstStyle/>
          <a:p>
            <a:r>
              <a:rPr lang="en-US" dirty="0"/>
              <a:t>Application: Angrist and Krueger(1991)</a:t>
            </a:r>
            <a:endParaRPr lang="en-PK" dirty="0"/>
          </a:p>
        </p:txBody>
      </p:sp>
      <p:sp>
        <p:nvSpPr>
          <p:cNvPr id="3" name="Content Placeholder 2">
            <a:extLst>
              <a:ext uri="{FF2B5EF4-FFF2-40B4-BE49-F238E27FC236}">
                <a16:creationId xmlns:a16="http://schemas.microsoft.com/office/drawing/2014/main" id="{FED0FC66-644B-807C-358B-6F3323A0A37C}"/>
              </a:ext>
            </a:extLst>
          </p:cNvPr>
          <p:cNvSpPr>
            <a:spLocks noGrp="1"/>
          </p:cNvSpPr>
          <p:nvPr>
            <p:ph idx="1"/>
          </p:nvPr>
        </p:nvSpPr>
        <p:spPr>
          <a:xfrm>
            <a:off x="913795" y="1441397"/>
            <a:ext cx="10353762" cy="5071369"/>
          </a:xfrm>
        </p:spPr>
        <p:txBody>
          <a:bodyPr/>
          <a:lstStyle/>
          <a:p>
            <a:pPr>
              <a:buFont typeface="Wingdings" panose="05000000000000000000" pitchFamily="2" charset="2"/>
              <a:buChar char="Ø"/>
            </a:pPr>
            <a:r>
              <a:rPr lang="en-US" dirty="0"/>
              <a:t>Is Schooling related to Quarter of Birth?(Assumption 1) </a:t>
            </a:r>
          </a:p>
          <a:p>
            <a:pPr>
              <a:buFont typeface="Wingdings" panose="05000000000000000000" pitchFamily="2" charset="2"/>
              <a:buChar char="Ø"/>
            </a:pPr>
            <a:endParaRPr lang="en-PK" dirty="0"/>
          </a:p>
        </p:txBody>
      </p:sp>
      <p:pic>
        <p:nvPicPr>
          <p:cNvPr id="5" name="Picture 4">
            <a:extLst>
              <a:ext uri="{FF2B5EF4-FFF2-40B4-BE49-F238E27FC236}">
                <a16:creationId xmlns:a16="http://schemas.microsoft.com/office/drawing/2014/main" id="{C13DD20B-207B-D36C-24F9-9CD0BCCA620D}"/>
              </a:ext>
            </a:extLst>
          </p:cNvPr>
          <p:cNvPicPr>
            <a:picLocks noChangeAspect="1"/>
          </p:cNvPicPr>
          <p:nvPr/>
        </p:nvPicPr>
        <p:blipFill>
          <a:blip r:embed="rId2"/>
          <a:stretch>
            <a:fillRect/>
          </a:stretch>
        </p:blipFill>
        <p:spPr>
          <a:xfrm>
            <a:off x="1464300" y="1928132"/>
            <a:ext cx="8547447" cy="4715010"/>
          </a:xfrm>
          <a:prstGeom prst="rect">
            <a:avLst/>
          </a:prstGeom>
        </p:spPr>
      </p:pic>
    </p:spTree>
    <p:extLst>
      <p:ext uri="{BB962C8B-B14F-4D97-AF65-F5344CB8AC3E}">
        <p14:creationId xmlns:p14="http://schemas.microsoft.com/office/powerpoint/2010/main" val="2092253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837-8CD8-9B60-4D94-22D5C02F8E44}"/>
              </a:ext>
            </a:extLst>
          </p:cNvPr>
          <p:cNvSpPr>
            <a:spLocks noGrp="1"/>
          </p:cNvSpPr>
          <p:nvPr>
            <p:ph type="title"/>
          </p:nvPr>
        </p:nvSpPr>
        <p:spPr>
          <a:xfrm>
            <a:off x="913795" y="115077"/>
            <a:ext cx="10353761" cy="1326321"/>
          </a:xfrm>
        </p:spPr>
        <p:txBody>
          <a:bodyPr/>
          <a:lstStyle/>
          <a:p>
            <a:r>
              <a:rPr lang="en-US" dirty="0"/>
              <a:t>Angrist and Krueger(1991): The First Stage </a:t>
            </a:r>
            <a:endParaRPr lang="en-PK" dirty="0"/>
          </a:p>
        </p:txBody>
      </p:sp>
      <p:sp>
        <p:nvSpPr>
          <p:cNvPr id="3" name="Content Placeholder 2">
            <a:extLst>
              <a:ext uri="{FF2B5EF4-FFF2-40B4-BE49-F238E27FC236}">
                <a16:creationId xmlns:a16="http://schemas.microsoft.com/office/drawing/2014/main" id="{59CED597-42F5-591A-2DA3-F4F1ED8AF54F}"/>
              </a:ext>
            </a:extLst>
          </p:cNvPr>
          <p:cNvSpPr>
            <a:spLocks noGrp="1"/>
          </p:cNvSpPr>
          <p:nvPr>
            <p:ph idx="1"/>
          </p:nvPr>
        </p:nvSpPr>
        <p:spPr>
          <a:xfrm>
            <a:off x="913795" y="1287623"/>
            <a:ext cx="10353762" cy="4973217"/>
          </a:xfrm>
        </p:spPr>
        <p:txBody>
          <a:bodyPr/>
          <a:lstStyle/>
          <a:p>
            <a:pPr>
              <a:buFont typeface="Wingdings" panose="05000000000000000000" pitchFamily="2" charset="2"/>
              <a:buChar char="Ø"/>
            </a:pPr>
            <a:r>
              <a:rPr lang="en-US" dirty="0">
                <a:latin typeface="+mj-lt"/>
              </a:rPr>
              <a:t>Does quarter of birth affect education? </a:t>
            </a:r>
          </a:p>
          <a:p>
            <a:pPr>
              <a:buFont typeface="Wingdings" panose="05000000000000000000" pitchFamily="2" charset="2"/>
              <a:buChar char="Ø"/>
            </a:pPr>
            <a:r>
              <a:rPr lang="en-US" dirty="0">
                <a:latin typeface="+mj-lt"/>
              </a:rPr>
              <a:t>Regress education outcomes on quarter of birth dummy variables: </a:t>
            </a:r>
          </a:p>
          <a:p>
            <a:pPr>
              <a:buFont typeface="Wingdings" panose="05000000000000000000" pitchFamily="2" charset="2"/>
              <a:buChar char="Ø"/>
            </a:pPr>
            <a:endParaRPr lang="en-US" dirty="0">
              <a:latin typeface="+mj-lt"/>
            </a:endParaRPr>
          </a:p>
          <a:p>
            <a:pPr>
              <a:buFont typeface="Wingdings" panose="05000000000000000000" pitchFamily="2" charset="2"/>
              <a:buChar char="Ø"/>
            </a:pPr>
            <a:endParaRPr lang="en-US" dirty="0">
              <a:latin typeface="+mj-lt"/>
            </a:endParaRPr>
          </a:p>
          <a:p>
            <a:pPr>
              <a:buFont typeface="Wingdings" panose="05000000000000000000" pitchFamily="2" charset="2"/>
              <a:buChar char="Ø"/>
            </a:pPr>
            <a:r>
              <a:rPr lang="en-US" dirty="0">
                <a:latin typeface="+mj-lt"/>
              </a:rPr>
              <a:t>where individual 𝑖, cohort 𝑐, education outcome 𝑆, birth quarter 𝑄𝑗 </a:t>
            </a:r>
          </a:p>
          <a:p>
            <a:pPr>
              <a:buFont typeface="Wingdings" panose="05000000000000000000" pitchFamily="2" charset="2"/>
              <a:buChar char="Ø"/>
            </a:pPr>
            <a:r>
              <a:rPr lang="en-US" dirty="0">
                <a:latin typeface="+mj-lt"/>
              </a:rPr>
              <a:t>It is the first stage regression </a:t>
            </a:r>
          </a:p>
          <a:p>
            <a:pPr lvl="1">
              <a:buFont typeface="Wingdings" panose="05000000000000000000" pitchFamily="2" charset="2"/>
              <a:buChar char="Ø"/>
            </a:pPr>
            <a:endParaRPr lang="en-PK" dirty="0">
              <a:latin typeface="+mj-lt"/>
            </a:endParaRPr>
          </a:p>
        </p:txBody>
      </p:sp>
      <p:pic>
        <p:nvPicPr>
          <p:cNvPr id="5" name="Picture 4">
            <a:extLst>
              <a:ext uri="{FF2B5EF4-FFF2-40B4-BE49-F238E27FC236}">
                <a16:creationId xmlns:a16="http://schemas.microsoft.com/office/drawing/2014/main" id="{87C5AEF2-4BB9-6820-2B4B-82FB0914C1FF}"/>
              </a:ext>
            </a:extLst>
          </p:cNvPr>
          <p:cNvPicPr>
            <a:picLocks noChangeAspect="1"/>
          </p:cNvPicPr>
          <p:nvPr/>
        </p:nvPicPr>
        <p:blipFill>
          <a:blip r:embed="rId2"/>
          <a:stretch>
            <a:fillRect/>
          </a:stretch>
        </p:blipFill>
        <p:spPr>
          <a:xfrm>
            <a:off x="2571187" y="2442094"/>
            <a:ext cx="7038975" cy="704850"/>
          </a:xfrm>
          <a:prstGeom prst="rect">
            <a:avLst/>
          </a:prstGeom>
        </p:spPr>
      </p:pic>
    </p:spTree>
    <p:extLst>
      <p:ext uri="{BB962C8B-B14F-4D97-AF65-F5344CB8AC3E}">
        <p14:creationId xmlns:p14="http://schemas.microsoft.com/office/powerpoint/2010/main" val="3204333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9073-6D11-1653-406C-449C461018BD}"/>
              </a:ext>
            </a:extLst>
          </p:cNvPr>
          <p:cNvSpPr>
            <a:spLocks noGrp="1"/>
          </p:cNvSpPr>
          <p:nvPr>
            <p:ph type="title"/>
          </p:nvPr>
        </p:nvSpPr>
        <p:spPr/>
        <p:txBody>
          <a:bodyPr/>
          <a:lstStyle/>
          <a:p>
            <a:r>
              <a:rPr lang="en-US" dirty="0"/>
              <a:t>Key points about internal validity</a:t>
            </a:r>
            <a:endParaRPr lang="en-PK" dirty="0"/>
          </a:p>
        </p:txBody>
      </p:sp>
      <p:sp>
        <p:nvSpPr>
          <p:cNvPr id="3" name="Content Placeholder 2">
            <a:extLst>
              <a:ext uri="{FF2B5EF4-FFF2-40B4-BE49-F238E27FC236}">
                <a16:creationId xmlns:a16="http://schemas.microsoft.com/office/drawing/2014/main" id="{66B23E45-6DE2-D4CA-8D04-4D1EF7F3277E}"/>
              </a:ext>
            </a:extLst>
          </p:cNvPr>
          <p:cNvSpPr>
            <a:spLocks noGrp="1"/>
          </p:cNvSpPr>
          <p:nvPr>
            <p:ph idx="1"/>
          </p:nvPr>
        </p:nvSpPr>
        <p:spPr/>
        <p:txBody>
          <a:bodyPr/>
          <a:lstStyle/>
          <a:p>
            <a:pPr>
              <a:buFont typeface="Wingdings" panose="05000000000000000000" pitchFamily="2" charset="2"/>
              <a:buChar char="Ø"/>
            </a:pPr>
            <a:r>
              <a:rPr lang="en-US" dirty="0"/>
              <a:t> </a:t>
            </a:r>
            <a:r>
              <a:rPr lang="en-US" b="1" i="0" dirty="0">
                <a:effectLst/>
                <a:latin typeface="Söhne"/>
              </a:rPr>
              <a:t>Controlling for Confounding Variables:</a:t>
            </a:r>
          </a:p>
          <a:p>
            <a:pPr marL="457200" lvl="1" indent="0">
              <a:buNone/>
            </a:pPr>
            <a:r>
              <a:rPr lang="en-US" b="0" i="0" dirty="0">
                <a:effectLst/>
                <a:latin typeface="+mj-lt"/>
              </a:rPr>
              <a:t>In applied economics, we often deal with complex real-world situations. Internal validity requires us to control for confounding variables - those extra factors that could influence our results. By isolating our independent variable, we can be more confident that any changes in the dependent variable are due to our manipulation and not some external factor.</a:t>
            </a:r>
            <a:endParaRPr lang="en-PK" dirty="0">
              <a:latin typeface="+mj-lt"/>
            </a:endParaRPr>
          </a:p>
        </p:txBody>
      </p:sp>
    </p:spTree>
    <p:extLst>
      <p:ext uri="{BB962C8B-B14F-4D97-AF65-F5344CB8AC3E}">
        <p14:creationId xmlns:p14="http://schemas.microsoft.com/office/powerpoint/2010/main" val="30426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3B5E-D9D9-FE22-41DB-D19B739E4F12}"/>
              </a:ext>
            </a:extLst>
          </p:cNvPr>
          <p:cNvSpPr>
            <a:spLocks noGrp="1"/>
          </p:cNvSpPr>
          <p:nvPr>
            <p:ph type="title"/>
          </p:nvPr>
        </p:nvSpPr>
        <p:spPr>
          <a:xfrm>
            <a:off x="913794" y="0"/>
            <a:ext cx="10353761" cy="1326321"/>
          </a:xfrm>
        </p:spPr>
        <p:txBody>
          <a:bodyPr/>
          <a:lstStyle/>
          <a:p>
            <a:r>
              <a:rPr lang="en-US" dirty="0"/>
              <a:t>Angrist and Krueger(1991): The First Stage </a:t>
            </a:r>
            <a:endParaRPr lang="en-PK" dirty="0"/>
          </a:p>
        </p:txBody>
      </p:sp>
      <p:sp>
        <p:nvSpPr>
          <p:cNvPr id="3" name="Content Placeholder 2">
            <a:extLst>
              <a:ext uri="{FF2B5EF4-FFF2-40B4-BE49-F238E27FC236}">
                <a16:creationId xmlns:a16="http://schemas.microsoft.com/office/drawing/2014/main" id="{4963FF0F-65CD-0126-3800-D48BAF069143}"/>
              </a:ext>
            </a:extLst>
          </p:cNvPr>
          <p:cNvSpPr>
            <a:spLocks noGrp="1"/>
          </p:cNvSpPr>
          <p:nvPr>
            <p:ph idx="1"/>
          </p:nvPr>
        </p:nvSpPr>
        <p:spPr>
          <a:xfrm>
            <a:off x="913795" y="1110343"/>
            <a:ext cx="10353762" cy="4680857"/>
          </a:xfrm>
        </p:spPr>
        <p:txBody>
          <a:bodyPr/>
          <a:lstStyle/>
          <a:p>
            <a:pPr>
              <a:buFont typeface="Wingdings" panose="05000000000000000000" pitchFamily="2" charset="2"/>
              <a:buChar char="Ø"/>
            </a:pPr>
            <a:r>
              <a:rPr lang="en-US" dirty="0">
                <a:latin typeface="+mj-lt"/>
              </a:rPr>
              <a:t>It shows that 𝑄𝑗 does impact education outcomes such as total years of education and high school graduation. </a:t>
            </a:r>
            <a:endParaRPr lang="en-PK" dirty="0">
              <a:latin typeface="+mj-lt"/>
            </a:endParaRPr>
          </a:p>
        </p:txBody>
      </p:sp>
      <p:pic>
        <p:nvPicPr>
          <p:cNvPr id="5" name="Picture 4">
            <a:extLst>
              <a:ext uri="{FF2B5EF4-FFF2-40B4-BE49-F238E27FC236}">
                <a16:creationId xmlns:a16="http://schemas.microsoft.com/office/drawing/2014/main" id="{2C567251-E596-C1A3-5BB9-47F6688635D1}"/>
              </a:ext>
            </a:extLst>
          </p:cNvPr>
          <p:cNvPicPr>
            <a:picLocks noChangeAspect="1"/>
          </p:cNvPicPr>
          <p:nvPr/>
        </p:nvPicPr>
        <p:blipFill>
          <a:blip r:embed="rId2"/>
          <a:stretch>
            <a:fillRect/>
          </a:stretch>
        </p:blipFill>
        <p:spPr>
          <a:xfrm>
            <a:off x="1194319" y="2062065"/>
            <a:ext cx="9443648" cy="4544008"/>
          </a:xfrm>
          <a:prstGeom prst="rect">
            <a:avLst/>
          </a:prstGeom>
        </p:spPr>
      </p:pic>
    </p:spTree>
    <p:extLst>
      <p:ext uri="{BB962C8B-B14F-4D97-AF65-F5344CB8AC3E}">
        <p14:creationId xmlns:p14="http://schemas.microsoft.com/office/powerpoint/2010/main" val="750404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BFA1-9633-5B3B-C850-B012DE1A68D1}"/>
              </a:ext>
            </a:extLst>
          </p:cNvPr>
          <p:cNvSpPr>
            <a:spLocks noGrp="1"/>
          </p:cNvSpPr>
          <p:nvPr>
            <p:ph type="title"/>
          </p:nvPr>
        </p:nvSpPr>
        <p:spPr>
          <a:xfrm>
            <a:off x="913795" y="0"/>
            <a:ext cx="10353761" cy="1326321"/>
          </a:xfrm>
        </p:spPr>
        <p:txBody>
          <a:bodyPr/>
          <a:lstStyle/>
          <a:p>
            <a:r>
              <a:rPr lang="en-US" dirty="0"/>
              <a:t>Angrist and Krueger(1991): exogeneity </a:t>
            </a:r>
            <a:endParaRPr lang="en-PK" dirty="0"/>
          </a:p>
        </p:txBody>
      </p:sp>
      <p:sp>
        <p:nvSpPr>
          <p:cNvPr id="3" name="Content Placeholder 2">
            <a:extLst>
              <a:ext uri="{FF2B5EF4-FFF2-40B4-BE49-F238E27FC236}">
                <a16:creationId xmlns:a16="http://schemas.microsoft.com/office/drawing/2014/main" id="{0D87F437-A449-CD79-9A63-8CF51E728091}"/>
              </a:ext>
            </a:extLst>
          </p:cNvPr>
          <p:cNvSpPr>
            <a:spLocks noGrp="1"/>
          </p:cNvSpPr>
          <p:nvPr>
            <p:ph idx="1"/>
          </p:nvPr>
        </p:nvSpPr>
        <p:spPr>
          <a:xfrm>
            <a:off x="913795" y="1222310"/>
            <a:ext cx="10353762" cy="5029199"/>
          </a:xfrm>
        </p:spPr>
        <p:txBody>
          <a:bodyPr/>
          <a:lstStyle/>
          <a:p>
            <a:pPr>
              <a:buFont typeface="Wingdings" panose="05000000000000000000" pitchFamily="2" charset="2"/>
              <a:buChar char="Ø"/>
            </a:pPr>
            <a:r>
              <a:rPr lang="en-US" dirty="0">
                <a:latin typeface="+mj-lt"/>
              </a:rPr>
              <a:t>Due to compulsory schooling laws? </a:t>
            </a:r>
          </a:p>
          <a:p>
            <a:pPr>
              <a:buFont typeface="Wingdings" panose="05000000000000000000" pitchFamily="2" charset="2"/>
              <a:buChar char="Ø"/>
            </a:pPr>
            <a:r>
              <a:rPr lang="en-US" dirty="0">
                <a:latin typeface="+mj-lt"/>
              </a:rPr>
              <a:t>Indirect evidence: on post-secondary outcomes that are not expected to be affected by compulsory schooling laws. </a:t>
            </a:r>
          </a:p>
          <a:p>
            <a:pPr>
              <a:buFont typeface="Wingdings" panose="05000000000000000000" pitchFamily="2" charset="2"/>
              <a:buChar char="Ø"/>
            </a:pPr>
            <a:endParaRPr lang="en-PK" dirty="0">
              <a:latin typeface="+mj-lt"/>
            </a:endParaRPr>
          </a:p>
        </p:txBody>
      </p:sp>
      <p:pic>
        <p:nvPicPr>
          <p:cNvPr id="5" name="Picture 4">
            <a:extLst>
              <a:ext uri="{FF2B5EF4-FFF2-40B4-BE49-F238E27FC236}">
                <a16:creationId xmlns:a16="http://schemas.microsoft.com/office/drawing/2014/main" id="{DEDC2B8E-6E09-A100-38A8-E4D47A64CE2F}"/>
              </a:ext>
            </a:extLst>
          </p:cNvPr>
          <p:cNvPicPr>
            <a:picLocks noChangeAspect="1"/>
          </p:cNvPicPr>
          <p:nvPr/>
        </p:nvPicPr>
        <p:blipFill>
          <a:blip r:embed="rId2"/>
          <a:stretch>
            <a:fillRect/>
          </a:stretch>
        </p:blipFill>
        <p:spPr>
          <a:xfrm>
            <a:off x="1005356" y="2548631"/>
            <a:ext cx="10170638" cy="4168883"/>
          </a:xfrm>
          <a:prstGeom prst="rect">
            <a:avLst/>
          </a:prstGeom>
        </p:spPr>
      </p:pic>
    </p:spTree>
    <p:extLst>
      <p:ext uri="{BB962C8B-B14F-4D97-AF65-F5344CB8AC3E}">
        <p14:creationId xmlns:p14="http://schemas.microsoft.com/office/powerpoint/2010/main" val="912084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1441-1F95-5721-C1DA-62AA9C298D0D}"/>
              </a:ext>
            </a:extLst>
          </p:cNvPr>
          <p:cNvSpPr>
            <a:spLocks noGrp="1"/>
          </p:cNvSpPr>
          <p:nvPr>
            <p:ph type="title"/>
          </p:nvPr>
        </p:nvSpPr>
        <p:spPr>
          <a:xfrm>
            <a:off x="848480" y="0"/>
            <a:ext cx="10353761" cy="1326321"/>
          </a:xfrm>
        </p:spPr>
        <p:txBody>
          <a:bodyPr/>
          <a:lstStyle/>
          <a:p>
            <a:r>
              <a:rPr lang="en-US" dirty="0"/>
              <a:t>Angrist and Krueger(1991): Reduced form </a:t>
            </a:r>
            <a:endParaRPr lang="en-PK" dirty="0"/>
          </a:p>
        </p:txBody>
      </p:sp>
      <p:sp>
        <p:nvSpPr>
          <p:cNvPr id="3" name="Content Placeholder 2">
            <a:extLst>
              <a:ext uri="{FF2B5EF4-FFF2-40B4-BE49-F238E27FC236}">
                <a16:creationId xmlns:a16="http://schemas.microsoft.com/office/drawing/2014/main" id="{02526B12-BBB7-76A4-F809-237BB188C45A}"/>
              </a:ext>
            </a:extLst>
          </p:cNvPr>
          <p:cNvSpPr>
            <a:spLocks noGrp="1"/>
          </p:cNvSpPr>
          <p:nvPr>
            <p:ph idx="1"/>
          </p:nvPr>
        </p:nvSpPr>
        <p:spPr>
          <a:xfrm>
            <a:off x="913795" y="1212980"/>
            <a:ext cx="10353762" cy="4578220"/>
          </a:xfrm>
        </p:spPr>
        <p:txBody>
          <a:bodyPr/>
          <a:lstStyle/>
          <a:p>
            <a:pPr>
              <a:buFont typeface="Wingdings" panose="05000000000000000000" pitchFamily="2" charset="2"/>
              <a:buChar char="Ø"/>
            </a:pPr>
            <a:r>
              <a:rPr lang="en-US" dirty="0">
                <a:latin typeface="+mj-lt"/>
              </a:rPr>
              <a:t>Is Earnings related to Quarter of Birth? </a:t>
            </a:r>
          </a:p>
          <a:p>
            <a:pPr>
              <a:buFont typeface="Wingdings" panose="05000000000000000000" pitchFamily="2" charset="2"/>
              <a:buChar char="Ø"/>
            </a:pPr>
            <a:endParaRPr lang="en-PK" dirty="0">
              <a:latin typeface="+mj-lt"/>
            </a:endParaRPr>
          </a:p>
        </p:txBody>
      </p:sp>
      <p:pic>
        <p:nvPicPr>
          <p:cNvPr id="5" name="Picture 4">
            <a:extLst>
              <a:ext uri="{FF2B5EF4-FFF2-40B4-BE49-F238E27FC236}">
                <a16:creationId xmlns:a16="http://schemas.microsoft.com/office/drawing/2014/main" id="{1E7C4DCD-129D-3385-CB4D-D3F8FCF850B6}"/>
              </a:ext>
            </a:extLst>
          </p:cNvPr>
          <p:cNvPicPr>
            <a:picLocks noChangeAspect="1"/>
          </p:cNvPicPr>
          <p:nvPr/>
        </p:nvPicPr>
        <p:blipFill>
          <a:blip r:embed="rId2"/>
          <a:stretch>
            <a:fillRect/>
          </a:stretch>
        </p:blipFill>
        <p:spPr>
          <a:xfrm>
            <a:off x="1045029" y="1716833"/>
            <a:ext cx="9593349" cy="4710616"/>
          </a:xfrm>
          <a:prstGeom prst="rect">
            <a:avLst/>
          </a:prstGeom>
        </p:spPr>
      </p:pic>
    </p:spTree>
    <p:extLst>
      <p:ext uri="{BB962C8B-B14F-4D97-AF65-F5344CB8AC3E}">
        <p14:creationId xmlns:p14="http://schemas.microsoft.com/office/powerpoint/2010/main" val="227063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CDF-582C-3B29-D761-AB61D045B8B2}"/>
              </a:ext>
            </a:extLst>
          </p:cNvPr>
          <p:cNvSpPr>
            <a:spLocks noGrp="1"/>
          </p:cNvSpPr>
          <p:nvPr>
            <p:ph type="title"/>
          </p:nvPr>
        </p:nvSpPr>
        <p:spPr>
          <a:xfrm>
            <a:off x="913795" y="0"/>
            <a:ext cx="10353761" cy="1326321"/>
          </a:xfrm>
        </p:spPr>
        <p:txBody>
          <a:bodyPr/>
          <a:lstStyle/>
          <a:p>
            <a:r>
              <a:rPr lang="en-US" dirty="0"/>
              <a:t>Angrist and Krueger(1991): OLS </a:t>
            </a:r>
            <a:r>
              <a:rPr lang="en-US" dirty="0" err="1"/>
              <a:t>v.s</a:t>
            </a:r>
            <a:r>
              <a:rPr lang="en-US" dirty="0"/>
              <a:t> IV </a:t>
            </a:r>
            <a:endParaRPr lang="en-PK" dirty="0"/>
          </a:p>
        </p:txBody>
      </p:sp>
      <p:pic>
        <p:nvPicPr>
          <p:cNvPr id="5" name="Content Placeholder 4">
            <a:extLst>
              <a:ext uri="{FF2B5EF4-FFF2-40B4-BE49-F238E27FC236}">
                <a16:creationId xmlns:a16="http://schemas.microsoft.com/office/drawing/2014/main" id="{938A9A04-4228-C73D-30FD-A7C7033B8845}"/>
              </a:ext>
            </a:extLst>
          </p:cNvPr>
          <p:cNvPicPr>
            <a:picLocks noGrp="1" noChangeAspect="1"/>
          </p:cNvPicPr>
          <p:nvPr>
            <p:ph idx="1"/>
          </p:nvPr>
        </p:nvPicPr>
        <p:blipFill>
          <a:blip r:embed="rId2"/>
          <a:stretch>
            <a:fillRect/>
          </a:stretch>
        </p:blipFill>
        <p:spPr>
          <a:xfrm>
            <a:off x="1082352" y="1082675"/>
            <a:ext cx="9843796" cy="5457825"/>
          </a:xfrm>
        </p:spPr>
      </p:pic>
    </p:spTree>
    <p:extLst>
      <p:ext uri="{BB962C8B-B14F-4D97-AF65-F5344CB8AC3E}">
        <p14:creationId xmlns:p14="http://schemas.microsoft.com/office/powerpoint/2010/main" val="3555159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8118-4AEF-8F63-BD3D-7499F701B24D}"/>
              </a:ext>
            </a:extLst>
          </p:cNvPr>
          <p:cNvSpPr>
            <a:spLocks noGrp="1"/>
          </p:cNvSpPr>
          <p:nvPr>
            <p:ph type="title"/>
          </p:nvPr>
        </p:nvSpPr>
        <p:spPr/>
        <p:txBody>
          <a:bodyPr/>
          <a:lstStyle/>
          <a:p>
            <a:r>
              <a:rPr lang="en-US" dirty="0"/>
              <a:t>Checking Instrument validity</a:t>
            </a:r>
            <a:endParaRPr lang="en-PK" dirty="0"/>
          </a:p>
        </p:txBody>
      </p:sp>
      <p:sp>
        <p:nvSpPr>
          <p:cNvPr id="3" name="Content Placeholder 2">
            <a:extLst>
              <a:ext uri="{FF2B5EF4-FFF2-40B4-BE49-F238E27FC236}">
                <a16:creationId xmlns:a16="http://schemas.microsoft.com/office/drawing/2014/main" id="{85383BBD-4B7B-4402-6AFC-339DE8170D90}"/>
              </a:ext>
            </a:extLst>
          </p:cNvPr>
          <p:cNvSpPr>
            <a:spLocks noGrp="1"/>
          </p:cNvSpPr>
          <p:nvPr>
            <p:ph idx="1"/>
          </p:nvPr>
        </p:nvSpPr>
        <p:spPr/>
        <p:txBody>
          <a:bodyPr/>
          <a:lstStyle/>
          <a:p>
            <a:pPr>
              <a:buFont typeface="Wingdings" panose="05000000000000000000" pitchFamily="2" charset="2"/>
              <a:buChar char="Ø"/>
            </a:pPr>
            <a:r>
              <a:rPr lang="en-US" dirty="0">
                <a:latin typeface="+mj-lt"/>
              </a:rPr>
              <a:t>Assumption #1 Instrument Relevance </a:t>
            </a:r>
          </a:p>
          <a:p>
            <a:pPr lvl="1">
              <a:buFont typeface="Wingdings" panose="05000000000000000000" pitchFamily="2" charset="2"/>
              <a:buChar char="Ø"/>
            </a:pPr>
            <a:r>
              <a:rPr lang="en-US" dirty="0">
                <a:latin typeface="+mj-lt"/>
              </a:rPr>
              <a:t>Instrumental strategy that seems very robust. </a:t>
            </a:r>
          </a:p>
          <a:p>
            <a:pPr lvl="1">
              <a:buFont typeface="Wingdings" panose="05000000000000000000" pitchFamily="2" charset="2"/>
              <a:buChar char="Ø"/>
            </a:pPr>
            <a:r>
              <a:rPr lang="en-US" dirty="0">
                <a:latin typeface="+mj-lt"/>
              </a:rPr>
              <a:t>But how to understand that Angrist and Krueger(1991) IV’s result larger than that of OLS?</a:t>
            </a:r>
          </a:p>
          <a:p>
            <a:pPr lvl="1">
              <a:buFont typeface="Wingdings" panose="05000000000000000000" pitchFamily="2" charset="2"/>
              <a:buChar char="Ø"/>
            </a:pPr>
            <a:r>
              <a:rPr lang="en-US" dirty="0">
                <a:latin typeface="+mj-lt"/>
              </a:rPr>
              <a:t>Bound et al(1995) prove that when instruments have limited explanatory power over endogenous variable, 1.IV is biased towards OLS in finite samples. 2.May happen even on very large sample </a:t>
            </a:r>
            <a:endParaRPr lang="en-PK" dirty="0">
              <a:latin typeface="+mj-lt"/>
            </a:endParaRPr>
          </a:p>
        </p:txBody>
      </p:sp>
    </p:spTree>
    <p:extLst>
      <p:ext uri="{BB962C8B-B14F-4D97-AF65-F5344CB8AC3E}">
        <p14:creationId xmlns:p14="http://schemas.microsoft.com/office/powerpoint/2010/main" val="1785320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F013-C75D-B845-3A43-B5E32B8A7C07}"/>
              </a:ext>
            </a:extLst>
          </p:cNvPr>
          <p:cNvSpPr>
            <a:spLocks noGrp="1"/>
          </p:cNvSpPr>
          <p:nvPr>
            <p:ph type="title"/>
          </p:nvPr>
        </p:nvSpPr>
        <p:spPr/>
        <p:txBody>
          <a:bodyPr/>
          <a:lstStyle/>
          <a:p>
            <a:r>
              <a:rPr lang="en-US" dirty="0"/>
              <a:t>Assumption #1 Instrument Relevance </a:t>
            </a:r>
            <a:endParaRPr lang="en-PK" dirty="0"/>
          </a:p>
        </p:txBody>
      </p:sp>
      <p:pic>
        <p:nvPicPr>
          <p:cNvPr id="5" name="Content Placeholder 4">
            <a:extLst>
              <a:ext uri="{FF2B5EF4-FFF2-40B4-BE49-F238E27FC236}">
                <a16:creationId xmlns:a16="http://schemas.microsoft.com/office/drawing/2014/main" id="{90B1BF2B-5676-E3BD-AC99-728DCCBF39B2}"/>
              </a:ext>
            </a:extLst>
          </p:cNvPr>
          <p:cNvPicPr>
            <a:picLocks noGrp="1" noChangeAspect="1"/>
          </p:cNvPicPr>
          <p:nvPr>
            <p:ph idx="1"/>
          </p:nvPr>
        </p:nvPicPr>
        <p:blipFill>
          <a:blip r:embed="rId2"/>
          <a:stretch>
            <a:fillRect/>
          </a:stretch>
        </p:blipFill>
        <p:spPr>
          <a:xfrm>
            <a:off x="1595535" y="2095499"/>
            <a:ext cx="8850927" cy="4473251"/>
          </a:xfrm>
        </p:spPr>
      </p:pic>
    </p:spTree>
    <p:extLst>
      <p:ext uri="{BB962C8B-B14F-4D97-AF65-F5344CB8AC3E}">
        <p14:creationId xmlns:p14="http://schemas.microsoft.com/office/powerpoint/2010/main" val="4287033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2674-7B07-E67F-87B3-73C8F565F02F}"/>
              </a:ext>
            </a:extLst>
          </p:cNvPr>
          <p:cNvSpPr>
            <a:spLocks noGrp="1"/>
          </p:cNvSpPr>
          <p:nvPr>
            <p:ph type="title"/>
          </p:nvPr>
        </p:nvSpPr>
        <p:spPr/>
        <p:txBody>
          <a:bodyPr/>
          <a:lstStyle/>
          <a:p>
            <a:r>
              <a:rPr lang="en-US" dirty="0"/>
              <a:t>Assumption #1 Instrument Relevance </a:t>
            </a:r>
            <a:endParaRPr lang="en-PK" dirty="0"/>
          </a:p>
        </p:txBody>
      </p:sp>
      <p:pic>
        <p:nvPicPr>
          <p:cNvPr id="5" name="Content Placeholder 4">
            <a:extLst>
              <a:ext uri="{FF2B5EF4-FFF2-40B4-BE49-F238E27FC236}">
                <a16:creationId xmlns:a16="http://schemas.microsoft.com/office/drawing/2014/main" id="{CC9CA3F5-A11F-7FAA-F149-C4DEB10D3EB6}"/>
              </a:ext>
            </a:extLst>
          </p:cNvPr>
          <p:cNvPicPr>
            <a:picLocks noGrp="1" noChangeAspect="1"/>
          </p:cNvPicPr>
          <p:nvPr>
            <p:ph idx="1"/>
          </p:nvPr>
        </p:nvPicPr>
        <p:blipFill>
          <a:blip r:embed="rId2"/>
          <a:stretch>
            <a:fillRect/>
          </a:stretch>
        </p:blipFill>
        <p:spPr>
          <a:xfrm>
            <a:off x="1156996" y="2095499"/>
            <a:ext cx="9815804" cy="4473251"/>
          </a:xfrm>
        </p:spPr>
      </p:pic>
    </p:spTree>
    <p:extLst>
      <p:ext uri="{BB962C8B-B14F-4D97-AF65-F5344CB8AC3E}">
        <p14:creationId xmlns:p14="http://schemas.microsoft.com/office/powerpoint/2010/main" val="764679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0701-12A4-2AB7-1391-A203F867F754}"/>
              </a:ext>
            </a:extLst>
          </p:cNvPr>
          <p:cNvSpPr>
            <a:spLocks noGrp="1"/>
          </p:cNvSpPr>
          <p:nvPr>
            <p:ph type="title"/>
          </p:nvPr>
        </p:nvSpPr>
        <p:spPr>
          <a:xfrm>
            <a:off x="839150" y="105747"/>
            <a:ext cx="10353761" cy="1326321"/>
          </a:xfrm>
        </p:spPr>
        <p:txBody>
          <a:bodyPr/>
          <a:lstStyle/>
          <a:p>
            <a:r>
              <a:rPr lang="en-US" dirty="0"/>
              <a:t>Weak Instruments </a:t>
            </a:r>
            <a:endParaRPr lang="en-PK" dirty="0"/>
          </a:p>
        </p:txBody>
      </p:sp>
      <p:sp>
        <p:nvSpPr>
          <p:cNvPr id="3" name="Content Placeholder 2">
            <a:extLst>
              <a:ext uri="{FF2B5EF4-FFF2-40B4-BE49-F238E27FC236}">
                <a16:creationId xmlns:a16="http://schemas.microsoft.com/office/drawing/2014/main" id="{5539EFE2-7CA8-8F1E-A65A-2E7A4A6FDB04}"/>
              </a:ext>
            </a:extLst>
          </p:cNvPr>
          <p:cNvSpPr>
            <a:spLocks noGrp="1"/>
          </p:cNvSpPr>
          <p:nvPr>
            <p:ph idx="1"/>
          </p:nvPr>
        </p:nvSpPr>
        <p:spPr>
          <a:xfrm>
            <a:off x="913795" y="1278293"/>
            <a:ext cx="10353762" cy="5383763"/>
          </a:xfrm>
        </p:spPr>
        <p:txBody>
          <a:bodyPr/>
          <a:lstStyle/>
          <a:p>
            <a:r>
              <a:rPr lang="en-US" dirty="0">
                <a:latin typeface="+mj-lt"/>
              </a:rPr>
              <a:t>Assumption 1: Instrument Relevance</a:t>
            </a:r>
          </a:p>
          <a:p>
            <a:endParaRPr lang="en-US" dirty="0">
              <a:latin typeface="+mj-lt"/>
            </a:endParaRPr>
          </a:p>
          <a:p>
            <a:endParaRPr lang="en-US" dirty="0">
              <a:latin typeface="+mj-lt"/>
            </a:endParaRPr>
          </a:p>
          <a:p>
            <a:r>
              <a:rPr lang="en-US" dirty="0">
                <a:latin typeface="+mj-lt"/>
              </a:rPr>
              <a:t> </a:t>
            </a:r>
            <a:r>
              <a:rPr lang="en-US" dirty="0"/>
              <a:t>Intuition: the more the variation in 𝑋 is explained by the instruments, thus the more information is available for use in IV regression </a:t>
            </a:r>
          </a:p>
          <a:p>
            <a:r>
              <a:rPr lang="en-US" dirty="0"/>
              <a:t>On the contrary, instruments explain little of variation in 𝑋 are called Weak Instruments, thus there is a very weak correlation between 𝑋(endogenous variable) and 𝑍(IV).</a:t>
            </a:r>
          </a:p>
          <a:p>
            <a:r>
              <a:rPr lang="en-US" dirty="0">
                <a:latin typeface="+mj-lt"/>
              </a:rPr>
              <a:t>Because </a:t>
            </a:r>
          </a:p>
          <a:p>
            <a:endParaRPr lang="en-US" dirty="0">
              <a:latin typeface="+mj-lt"/>
            </a:endParaRPr>
          </a:p>
          <a:p>
            <a:r>
              <a:rPr lang="en-US" dirty="0"/>
              <a:t>So if 𝐶𝑜𝑣(𝑍, 𝑋) = 0,thus 𝑋 and 𝑍 is </a:t>
            </a:r>
            <a:r>
              <a:rPr lang="en-US" dirty="0" err="1"/>
              <a:t>irrelevant,the</a:t>
            </a:r>
            <a:r>
              <a:rPr lang="en-US" dirty="0"/>
              <a:t> bias will approximate to infinity. </a:t>
            </a:r>
            <a:endParaRPr lang="en-PK" dirty="0">
              <a:latin typeface="+mj-lt"/>
            </a:endParaRPr>
          </a:p>
        </p:txBody>
      </p:sp>
      <p:pic>
        <p:nvPicPr>
          <p:cNvPr id="5" name="Picture 4">
            <a:extLst>
              <a:ext uri="{FF2B5EF4-FFF2-40B4-BE49-F238E27FC236}">
                <a16:creationId xmlns:a16="http://schemas.microsoft.com/office/drawing/2014/main" id="{3F97ADE4-194B-34BE-C211-61C2339E87C1}"/>
              </a:ext>
            </a:extLst>
          </p:cNvPr>
          <p:cNvPicPr>
            <a:picLocks noChangeAspect="1"/>
          </p:cNvPicPr>
          <p:nvPr/>
        </p:nvPicPr>
        <p:blipFill>
          <a:blip r:embed="rId2"/>
          <a:stretch>
            <a:fillRect/>
          </a:stretch>
        </p:blipFill>
        <p:spPr>
          <a:xfrm>
            <a:off x="4405993" y="2084238"/>
            <a:ext cx="2857500" cy="581025"/>
          </a:xfrm>
          <a:prstGeom prst="rect">
            <a:avLst/>
          </a:prstGeom>
        </p:spPr>
      </p:pic>
      <p:pic>
        <p:nvPicPr>
          <p:cNvPr id="7" name="Picture 6">
            <a:extLst>
              <a:ext uri="{FF2B5EF4-FFF2-40B4-BE49-F238E27FC236}">
                <a16:creationId xmlns:a16="http://schemas.microsoft.com/office/drawing/2014/main" id="{4F87E68E-79AE-8EF2-B4E3-68A213EF42E2}"/>
              </a:ext>
            </a:extLst>
          </p:cNvPr>
          <p:cNvPicPr>
            <a:picLocks noChangeAspect="1"/>
          </p:cNvPicPr>
          <p:nvPr/>
        </p:nvPicPr>
        <p:blipFill>
          <a:blip r:embed="rId3"/>
          <a:stretch>
            <a:fillRect/>
          </a:stretch>
        </p:blipFill>
        <p:spPr>
          <a:xfrm>
            <a:off x="3844330" y="4644603"/>
            <a:ext cx="4343400" cy="1114425"/>
          </a:xfrm>
          <a:prstGeom prst="rect">
            <a:avLst/>
          </a:prstGeom>
        </p:spPr>
      </p:pic>
    </p:spTree>
    <p:extLst>
      <p:ext uri="{BB962C8B-B14F-4D97-AF65-F5344CB8AC3E}">
        <p14:creationId xmlns:p14="http://schemas.microsoft.com/office/powerpoint/2010/main" val="360719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29C8-3614-AD1F-159F-502A6D329E57}"/>
              </a:ext>
            </a:extLst>
          </p:cNvPr>
          <p:cNvSpPr>
            <a:spLocks noGrp="1"/>
          </p:cNvSpPr>
          <p:nvPr>
            <p:ph type="title"/>
          </p:nvPr>
        </p:nvSpPr>
        <p:spPr>
          <a:xfrm>
            <a:off x="745844" y="68424"/>
            <a:ext cx="10353761" cy="1326321"/>
          </a:xfrm>
        </p:spPr>
        <p:txBody>
          <a:bodyPr/>
          <a:lstStyle/>
          <a:p>
            <a:r>
              <a:rPr lang="en-US" dirty="0"/>
              <a:t>Weak Instruments: How to test weak instruments ? </a:t>
            </a:r>
            <a:endParaRPr lang="en-PK" dirty="0"/>
          </a:p>
        </p:txBody>
      </p:sp>
      <p:sp>
        <p:nvSpPr>
          <p:cNvPr id="3" name="Content Placeholder 2">
            <a:extLst>
              <a:ext uri="{FF2B5EF4-FFF2-40B4-BE49-F238E27FC236}">
                <a16:creationId xmlns:a16="http://schemas.microsoft.com/office/drawing/2014/main" id="{928B99CC-6761-0D10-61BF-CBC6334C30E8}"/>
              </a:ext>
            </a:extLst>
          </p:cNvPr>
          <p:cNvSpPr>
            <a:spLocks noGrp="1"/>
          </p:cNvSpPr>
          <p:nvPr>
            <p:ph idx="1"/>
          </p:nvPr>
        </p:nvSpPr>
        <p:spPr>
          <a:xfrm>
            <a:off x="913795" y="1394745"/>
            <a:ext cx="10353762" cy="5108692"/>
          </a:xfrm>
        </p:spPr>
        <p:txBody>
          <a:bodyPr/>
          <a:lstStyle/>
          <a:p>
            <a:pPr>
              <a:buFont typeface="Wingdings" panose="05000000000000000000" pitchFamily="2" charset="2"/>
              <a:buChar char="Ø"/>
            </a:pPr>
            <a:r>
              <a:rPr lang="en-US" dirty="0">
                <a:latin typeface="+mj-lt"/>
              </a:rPr>
              <a:t>We should therefore always check whether an instrument is relevant enough.</a:t>
            </a:r>
          </a:p>
          <a:p>
            <a:pPr>
              <a:buFont typeface="Wingdings" panose="05000000000000000000" pitchFamily="2" charset="2"/>
              <a:buChar char="Ø"/>
            </a:pPr>
            <a:r>
              <a:rPr lang="en-US" dirty="0">
                <a:latin typeface="+mj-lt"/>
              </a:rPr>
              <a:t>Compute the first stage F-statistic provide a measure of the in formation content contained in the instruments. </a:t>
            </a:r>
          </a:p>
          <a:p>
            <a:pPr>
              <a:buFont typeface="Wingdings" panose="05000000000000000000" pitchFamily="2" charset="2"/>
              <a:buChar char="Ø"/>
            </a:pPr>
            <a:r>
              <a:rPr lang="en-US" dirty="0">
                <a:latin typeface="+mj-lt"/>
              </a:rPr>
              <a:t>Stock and </a:t>
            </a:r>
            <a:r>
              <a:rPr lang="en-US" dirty="0" err="1">
                <a:latin typeface="+mj-lt"/>
              </a:rPr>
              <a:t>Yogo</a:t>
            </a:r>
            <a:r>
              <a:rPr lang="en-US" dirty="0">
                <a:latin typeface="+mj-lt"/>
              </a:rPr>
              <a:t>(2005) showed that</a:t>
            </a:r>
          </a:p>
          <a:p>
            <a:pPr>
              <a:buFont typeface="Wingdings" panose="05000000000000000000" pitchFamily="2" charset="2"/>
              <a:buChar char="Ø"/>
            </a:pPr>
            <a:endParaRPr lang="en-US" dirty="0">
              <a:latin typeface="+mj-lt"/>
            </a:endParaRPr>
          </a:p>
          <a:p>
            <a:pPr>
              <a:buFont typeface="Wingdings" panose="05000000000000000000" pitchFamily="2" charset="2"/>
              <a:buChar char="Ø"/>
            </a:pPr>
            <a:endParaRPr lang="en-US" dirty="0">
              <a:latin typeface="+mj-lt"/>
            </a:endParaRPr>
          </a:p>
          <a:p>
            <a:pPr>
              <a:buFont typeface="Wingdings" panose="05000000000000000000" pitchFamily="2" charset="2"/>
              <a:buChar char="Ø"/>
            </a:pPr>
            <a:endParaRPr lang="en-US" dirty="0"/>
          </a:p>
          <a:p>
            <a:pPr>
              <a:buFont typeface="Wingdings" panose="05000000000000000000" pitchFamily="2" charset="2"/>
              <a:buChar char="Ø"/>
            </a:pPr>
            <a:r>
              <a:rPr lang="en-US" dirty="0"/>
              <a:t>𝐸(𝐹) is the expectation of the first stage F-</a:t>
            </a:r>
            <a:r>
              <a:rPr lang="en-US" dirty="0" err="1"/>
              <a:t>statistics.And</a:t>
            </a:r>
            <a:r>
              <a:rPr lang="en-US" dirty="0"/>
              <a:t> if 𝐸(𝐹) = 10,the bias of 2SLS, relative to the bias of </a:t>
            </a:r>
            <a:r>
              <a:rPr lang="en-US" dirty="0" err="1"/>
              <a:t>OLS,is</a:t>
            </a:r>
            <a:r>
              <a:rPr lang="en-US" dirty="0"/>
              <a:t> approximately 1 9 , which is small enough to be acceptable. </a:t>
            </a:r>
          </a:p>
          <a:p>
            <a:pPr>
              <a:buFont typeface="Wingdings" panose="05000000000000000000" pitchFamily="2" charset="2"/>
              <a:buChar char="Ø"/>
            </a:pPr>
            <a:r>
              <a:rPr lang="en-US" dirty="0"/>
              <a:t>A Rule of Thumb: if F-statistic exceeds 10,then don’t need worry about too much. </a:t>
            </a:r>
            <a:endParaRPr lang="en-PK" dirty="0">
              <a:latin typeface="+mj-lt"/>
            </a:endParaRPr>
          </a:p>
        </p:txBody>
      </p:sp>
      <p:pic>
        <p:nvPicPr>
          <p:cNvPr id="5" name="Picture 4">
            <a:extLst>
              <a:ext uri="{FF2B5EF4-FFF2-40B4-BE49-F238E27FC236}">
                <a16:creationId xmlns:a16="http://schemas.microsoft.com/office/drawing/2014/main" id="{CF643E78-EC26-7C9D-4F21-F05AB9552DE5}"/>
              </a:ext>
            </a:extLst>
          </p:cNvPr>
          <p:cNvPicPr>
            <a:picLocks noChangeAspect="1"/>
          </p:cNvPicPr>
          <p:nvPr/>
        </p:nvPicPr>
        <p:blipFill>
          <a:blip r:embed="rId2"/>
          <a:stretch>
            <a:fillRect/>
          </a:stretch>
        </p:blipFill>
        <p:spPr>
          <a:xfrm>
            <a:off x="3920996" y="3372828"/>
            <a:ext cx="4667250" cy="1152525"/>
          </a:xfrm>
          <a:prstGeom prst="rect">
            <a:avLst/>
          </a:prstGeom>
        </p:spPr>
      </p:pic>
    </p:spTree>
    <p:extLst>
      <p:ext uri="{BB962C8B-B14F-4D97-AF65-F5344CB8AC3E}">
        <p14:creationId xmlns:p14="http://schemas.microsoft.com/office/powerpoint/2010/main" val="3419990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B0C8-5E50-85E1-9DDD-65F917AE29A1}"/>
              </a:ext>
            </a:extLst>
          </p:cNvPr>
          <p:cNvSpPr>
            <a:spLocks noGrp="1"/>
          </p:cNvSpPr>
          <p:nvPr>
            <p:ph type="title"/>
          </p:nvPr>
        </p:nvSpPr>
        <p:spPr>
          <a:xfrm>
            <a:off x="801827" y="152400"/>
            <a:ext cx="10353761" cy="1326321"/>
          </a:xfrm>
        </p:spPr>
        <p:txBody>
          <a:bodyPr/>
          <a:lstStyle/>
          <a:p>
            <a:r>
              <a:rPr lang="en-US" dirty="0"/>
              <a:t>Angrist and Krueger(1991): Why IV over OLS? </a:t>
            </a:r>
            <a:endParaRPr lang="en-PK" dirty="0"/>
          </a:p>
        </p:txBody>
      </p:sp>
      <p:sp>
        <p:nvSpPr>
          <p:cNvPr id="3" name="Content Placeholder 2">
            <a:extLst>
              <a:ext uri="{FF2B5EF4-FFF2-40B4-BE49-F238E27FC236}">
                <a16:creationId xmlns:a16="http://schemas.microsoft.com/office/drawing/2014/main" id="{9F0E9FF6-72F1-4469-631C-705B08D7C3E2}"/>
              </a:ext>
            </a:extLst>
          </p:cNvPr>
          <p:cNvSpPr>
            <a:spLocks noGrp="1"/>
          </p:cNvSpPr>
          <p:nvPr>
            <p:ph idx="1"/>
          </p:nvPr>
        </p:nvSpPr>
        <p:spPr>
          <a:xfrm>
            <a:off x="913795" y="1478721"/>
            <a:ext cx="10353762" cy="5226879"/>
          </a:xfrm>
        </p:spPr>
        <p:txBody>
          <a:bodyPr/>
          <a:lstStyle/>
          <a:p>
            <a:r>
              <a:rPr lang="en-US" dirty="0">
                <a:latin typeface="+mj-lt"/>
              </a:rPr>
              <a:t>In Angrist and Krueger(1991),despite large samples sizes, the F-statistics for a test of the joint statistical significance of the excluded exogenous variables in the first-stage regression are not over 2.</a:t>
            </a:r>
          </a:p>
          <a:p>
            <a:endParaRPr lang="en-PK" dirty="0">
              <a:latin typeface="+mj-lt"/>
            </a:endParaRPr>
          </a:p>
        </p:txBody>
      </p:sp>
      <p:pic>
        <p:nvPicPr>
          <p:cNvPr id="5" name="Picture 4">
            <a:extLst>
              <a:ext uri="{FF2B5EF4-FFF2-40B4-BE49-F238E27FC236}">
                <a16:creationId xmlns:a16="http://schemas.microsoft.com/office/drawing/2014/main" id="{816C9F15-55EE-96F1-9D4B-0DB827BF238A}"/>
              </a:ext>
            </a:extLst>
          </p:cNvPr>
          <p:cNvPicPr>
            <a:picLocks noChangeAspect="1"/>
          </p:cNvPicPr>
          <p:nvPr/>
        </p:nvPicPr>
        <p:blipFill>
          <a:blip r:embed="rId2"/>
          <a:stretch>
            <a:fillRect/>
          </a:stretch>
        </p:blipFill>
        <p:spPr>
          <a:xfrm>
            <a:off x="734030" y="2640563"/>
            <a:ext cx="10544175" cy="4038808"/>
          </a:xfrm>
          <a:prstGeom prst="rect">
            <a:avLst/>
          </a:prstGeom>
        </p:spPr>
      </p:pic>
    </p:spTree>
    <p:extLst>
      <p:ext uri="{BB962C8B-B14F-4D97-AF65-F5344CB8AC3E}">
        <p14:creationId xmlns:p14="http://schemas.microsoft.com/office/powerpoint/2010/main" val="2782695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9CEA-1F83-C96D-DCAC-E98DB0DBDB79}"/>
              </a:ext>
            </a:extLst>
          </p:cNvPr>
          <p:cNvSpPr>
            <a:spLocks noGrp="1"/>
          </p:cNvSpPr>
          <p:nvPr>
            <p:ph type="title"/>
          </p:nvPr>
        </p:nvSpPr>
        <p:spPr/>
        <p:txBody>
          <a:bodyPr/>
          <a:lstStyle/>
          <a:p>
            <a:r>
              <a:rPr lang="en-US" dirty="0"/>
              <a:t>Key points about internal validity</a:t>
            </a:r>
            <a:endParaRPr lang="en-PK" dirty="0"/>
          </a:p>
        </p:txBody>
      </p:sp>
      <p:sp>
        <p:nvSpPr>
          <p:cNvPr id="3" name="Content Placeholder 2">
            <a:extLst>
              <a:ext uri="{FF2B5EF4-FFF2-40B4-BE49-F238E27FC236}">
                <a16:creationId xmlns:a16="http://schemas.microsoft.com/office/drawing/2014/main" id="{20CA770B-8CEE-0D57-0EEE-C0557D3E08A1}"/>
              </a:ext>
            </a:extLst>
          </p:cNvPr>
          <p:cNvSpPr>
            <a:spLocks noGrp="1"/>
          </p:cNvSpPr>
          <p:nvPr>
            <p:ph idx="1"/>
          </p:nvPr>
        </p:nvSpPr>
        <p:spPr/>
        <p:txBody>
          <a:bodyPr/>
          <a:lstStyle/>
          <a:p>
            <a:pPr>
              <a:buFont typeface="Wingdings" panose="05000000000000000000" pitchFamily="2" charset="2"/>
              <a:buChar char="Ø"/>
            </a:pPr>
            <a:r>
              <a:rPr lang="en-US" b="1" i="0" dirty="0">
                <a:effectLst/>
                <a:latin typeface="+mj-lt"/>
              </a:rPr>
              <a:t>Research Design and Methodology:</a:t>
            </a:r>
          </a:p>
          <a:p>
            <a:pPr marL="0" indent="0" algn="just">
              <a:buNone/>
            </a:pPr>
            <a:r>
              <a:rPr lang="en-US" b="1" dirty="0">
                <a:effectLst/>
                <a:latin typeface="+mj-lt"/>
              </a:rPr>
              <a:t>	</a:t>
            </a:r>
            <a:r>
              <a:rPr lang="en-US" b="0" i="0" dirty="0">
                <a:effectLst/>
                <a:latin typeface="+mj-lt"/>
              </a:rPr>
              <a:t>The way we design and conduct our research plays a crucial role in 	ensuring internal validity. A well-designed study minimizes the possibility 	of alternative explanations for the observed effects. This includes random 	assignment, careful sampling techniques, and robust statistical methods.</a:t>
            </a:r>
            <a:endParaRPr lang="en-PK" dirty="0">
              <a:latin typeface="+mj-lt"/>
            </a:endParaRPr>
          </a:p>
        </p:txBody>
      </p:sp>
    </p:spTree>
    <p:extLst>
      <p:ext uri="{BB962C8B-B14F-4D97-AF65-F5344CB8AC3E}">
        <p14:creationId xmlns:p14="http://schemas.microsoft.com/office/powerpoint/2010/main" val="238261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154D-4712-131F-D946-142662CF605F}"/>
              </a:ext>
            </a:extLst>
          </p:cNvPr>
          <p:cNvSpPr>
            <a:spLocks noGrp="1"/>
          </p:cNvSpPr>
          <p:nvPr>
            <p:ph type="title"/>
          </p:nvPr>
        </p:nvSpPr>
        <p:spPr>
          <a:xfrm>
            <a:off x="913795" y="96417"/>
            <a:ext cx="10353761" cy="970383"/>
          </a:xfrm>
        </p:spPr>
        <p:txBody>
          <a:bodyPr/>
          <a:lstStyle/>
          <a:p>
            <a:r>
              <a:rPr lang="en-US" dirty="0"/>
              <a:t>Wrap up</a:t>
            </a:r>
            <a:endParaRPr lang="en-PK" dirty="0"/>
          </a:p>
        </p:txBody>
      </p:sp>
      <p:sp>
        <p:nvSpPr>
          <p:cNvPr id="3" name="Content Placeholder 2">
            <a:extLst>
              <a:ext uri="{FF2B5EF4-FFF2-40B4-BE49-F238E27FC236}">
                <a16:creationId xmlns:a16="http://schemas.microsoft.com/office/drawing/2014/main" id="{F35CD935-CFCC-6208-62AF-87A3AF7BF566}"/>
              </a:ext>
            </a:extLst>
          </p:cNvPr>
          <p:cNvSpPr>
            <a:spLocks noGrp="1"/>
          </p:cNvSpPr>
          <p:nvPr>
            <p:ph idx="1"/>
          </p:nvPr>
        </p:nvSpPr>
        <p:spPr>
          <a:xfrm>
            <a:off x="913795" y="1066799"/>
            <a:ext cx="10353762" cy="5623249"/>
          </a:xfrm>
        </p:spPr>
        <p:txBody>
          <a:bodyPr/>
          <a:lstStyle/>
          <a:p>
            <a:pPr>
              <a:buFont typeface="Wingdings" panose="05000000000000000000" pitchFamily="2" charset="2"/>
              <a:buChar char="Ø"/>
            </a:pPr>
            <a:r>
              <a:rPr lang="en-US" dirty="0">
                <a:latin typeface="+mj-lt"/>
              </a:rPr>
              <a:t>If the correlation between the instruments and the endogenous variable is small, then even the enormous sample sizes do not guarantee that quantitatively important finite sample biases will be eliminated from IV estimates.</a:t>
            </a:r>
          </a:p>
          <a:p>
            <a:pPr>
              <a:buFont typeface="Wingdings" panose="05000000000000000000" pitchFamily="2" charset="2"/>
              <a:buChar char="Ø"/>
            </a:pPr>
            <a:r>
              <a:rPr lang="en-US" dirty="0">
                <a:latin typeface="+mj-lt"/>
              </a:rPr>
              <a:t> The first assumption of IV method, thus relevance of IV, can be justified by the F-statistic in the first stage.</a:t>
            </a:r>
          </a:p>
          <a:p>
            <a:pPr>
              <a:buFont typeface="Wingdings" panose="05000000000000000000" pitchFamily="2" charset="2"/>
              <a:buChar char="Ø"/>
            </a:pPr>
            <a:r>
              <a:rPr lang="en-US" dirty="0">
                <a:latin typeface="+mj-lt"/>
              </a:rPr>
              <a:t> Potential Solutions</a:t>
            </a:r>
          </a:p>
          <a:p>
            <a:pPr lvl="1">
              <a:buFont typeface="Wingdings" panose="05000000000000000000" pitchFamily="2" charset="2"/>
              <a:buChar char="Ø"/>
            </a:pPr>
            <a:r>
              <a:rPr lang="en-US" dirty="0">
                <a:latin typeface="+mj-lt"/>
              </a:rPr>
              <a:t> If you have many IVs, some are strong, some are weak. Then discard weak ones.</a:t>
            </a:r>
          </a:p>
          <a:p>
            <a:pPr lvl="1">
              <a:buFont typeface="Wingdings" panose="05000000000000000000" pitchFamily="2" charset="2"/>
              <a:buChar char="Ø"/>
            </a:pPr>
            <a:r>
              <a:rPr lang="en-US" dirty="0">
                <a:latin typeface="+mj-lt"/>
              </a:rPr>
              <a:t> If you only have an weak IV, then find other more stronger IV(easy to say, very hard to do)</a:t>
            </a:r>
          </a:p>
          <a:p>
            <a:pPr lvl="1">
              <a:buFont typeface="Wingdings" panose="05000000000000000000" pitchFamily="2" charset="2"/>
              <a:buChar char="Ø"/>
            </a:pPr>
            <a:r>
              <a:rPr lang="en-US" dirty="0">
                <a:latin typeface="+mj-lt"/>
              </a:rPr>
              <a:t> Employing other estimator(LIML) other than 2SLS methods. </a:t>
            </a:r>
            <a:endParaRPr lang="en-PK" dirty="0">
              <a:latin typeface="+mj-lt"/>
            </a:endParaRPr>
          </a:p>
        </p:txBody>
      </p:sp>
    </p:spTree>
    <p:extLst>
      <p:ext uri="{BB962C8B-B14F-4D97-AF65-F5344CB8AC3E}">
        <p14:creationId xmlns:p14="http://schemas.microsoft.com/office/powerpoint/2010/main" val="3714203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CBDC-C5C8-29D6-B279-35A3E3563BB8}"/>
              </a:ext>
            </a:extLst>
          </p:cNvPr>
          <p:cNvSpPr>
            <a:spLocks noGrp="1"/>
          </p:cNvSpPr>
          <p:nvPr>
            <p:ph type="title"/>
          </p:nvPr>
        </p:nvSpPr>
        <p:spPr>
          <a:xfrm>
            <a:off x="913795" y="96416"/>
            <a:ext cx="10353761" cy="1326321"/>
          </a:xfrm>
        </p:spPr>
        <p:txBody>
          <a:bodyPr/>
          <a:lstStyle/>
          <a:p>
            <a:r>
              <a:rPr lang="en-US" dirty="0"/>
              <a:t>Assumption #2 Instrument Exogeneity </a:t>
            </a:r>
            <a:endParaRPr lang="en-PK" dirty="0"/>
          </a:p>
        </p:txBody>
      </p:sp>
      <p:sp>
        <p:nvSpPr>
          <p:cNvPr id="3" name="Content Placeholder 2">
            <a:extLst>
              <a:ext uri="{FF2B5EF4-FFF2-40B4-BE49-F238E27FC236}">
                <a16:creationId xmlns:a16="http://schemas.microsoft.com/office/drawing/2014/main" id="{C6497766-F9C6-25DF-6FC3-05EA1F10AC70}"/>
              </a:ext>
            </a:extLst>
          </p:cNvPr>
          <p:cNvSpPr>
            <a:spLocks noGrp="1"/>
          </p:cNvSpPr>
          <p:nvPr>
            <p:ph idx="1"/>
          </p:nvPr>
        </p:nvSpPr>
        <p:spPr>
          <a:xfrm>
            <a:off x="913795" y="1212979"/>
            <a:ext cx="10353762" cy="5411755"/>
          </a:xfrm>
        </p:spPr>
        <p:txBody>
          <a:bodyPr/>
          <a:lstStyle/>
          <a:p>
            <a:pPr>
              <a:buFont typeface="Wingdings" panose="05000000000000000000" pitchFamily="2" charset="2"/>
              <a:buChar char="Ø"/>
            </a:pPr>
            <a:r>
              <a:rPr lang="en-US" dirty="0">
                <a:latin typeface="+mj-lt"/>
              </a:rPr>
              <a:t>If the instruments are not exogenous, then TSLS is inconsistent.</a:t>
            </a:r>
          </a:p>
          <a:p>
            <a:pPr>
              <a:buFont typeface="Wingdings" panose="05000000000000000000" pitchFamily="2" charset="2"/>
              <a:buChar char="Ø"/>
            </a:pPr>
            <a:r>
              <a:rPr lang="en-US" dirty="0">
                <a:latin typeface="+mj-lt"/>
              </a:rPr>
              <a:t> After all, the idea of instrumental variables regression is that the instrument contains information about variation in 𝑋𝑖 that is unrelated to the error term 𝑢𝑖.</a:t>
            </a:r>
          </a:p>
          <a:p>
            <a:pPr>
              <a:buFont typeface="Wingdings" panose="05000000000000000000" pitchFamily="2" charset="2"/>
              <a:buChar char="Ø"/>
            </a:pPr>
            <a:endParaRPr lang="en-US" dirty="0">
              <a:latin typeface="+mj-lt"/>
            </a:endParaRPr>
          </a:p>
          <a:p>
            <a:pPr>
              <a:buFont typeface="Wingdings" panose="05000000000000000000" pitchFamily="2" charset="2"/>
              <a:buChar char="Ø"/>
            </a:pPr>
            <a:r>
              <a:rPr lang="en-US" dirty="0">
                <a:latin typeface="+mj-lt"/>
              </a:rPr>
              <a:t> Can we statistically test the assumption that the instruments are exogenous?</a:t>
            </a:r>
          </a:p>
          <a:p>
            <a:pPr>
              <a:buFont typeface="Wingdings" panose="05000000000000000000" pitchFamily="2" charset="2"/>
              <a:buChar char="Ø"/>
            </a:pPr>
            <a:r>
              <a:rPr lang="en-US" dirty="0">
                <a:latin typeface="+mj-lt"/>
              </a:rPr>
              <a:t> Answer: In most case, NO.</a:t>
            </a:r>
          </a:p>
          <a:p>
            <a:pPr>
              <a:buFont typeface="Wingdings" panose="05000000000000000000" pitchFamily="2" charset="2"/>
              <a:buChar char="Ø"/>
            </a:pPr>
            <a:r>
              <a:rPr lang="en-US" dirty="0">
                <a:latin typeface="+mj-lt"/>
              </a:rPr>
              <a:t> Assessing whether the instruments are exogenous necessarily requires making an expert judgment based on personal knowledge and expert opinion of the application.</a:t>
            </a:r>
            <a:endParaRPr lang="en-US" altLang="ja-JP" dirty="0">
              <a:latin typeface="+mj-lt"/>
            </a:endParaRPr>
          </a:p>
          <a:p>
            <a:pPr>
              <a:buFont typeface="Wingdings" panose="05000000000000000000" pitchFamily="2" charset="2"/>
              <a:buChar char="Ø"/>
            </a:pPr>
            <a:r>
              <a:rPr lang="en-US" altLang="ja-JP" dirty="0">
                <a:latin typeface="+mj-lt"/>
              </a:rPr>
              <a:t> </a:t>
            </a:r>
            <a:r>
              <a:rPr lang="en-US" dirty="0">
                <a:latin typeface="+mj-lt"/>
              </a:rPr>
              <a:t>In some case, you can test partially, thus overidentification test.</a:t>
            </a:r>
            <a:endParaRPr lang="en-PK" dirty="0">
              <a:latin typeface="+mj-lt"/>
            </a:endParaRPr>
          </a:p>
        </p:txBody>
      </p:sp>
    </p:spTree>
    <p:extLst>
      <p:ext uri="{BB962C8B-B14F-4D97-AF65-F5344CB8AC3E}">
        <p14:creationId xmlns:p14="http://schemas.microsoft.com/office/powerpoint/2010/main" val="716804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F19C-9D36-23BB-084A-F1C46EFA6B56}"/>
              </a:ext>
            </a:extLst>
          </p:cNvPr>
          <p:cNvSpPr>
            <a:spLocks noGrp="1"/>
          </p:cNvSpPr>
          <p:nvPr>
            <p:ph type="title"/>
          </p:nvPr>
        </p:nvSpPr>
        <p:spPr>
          <a:xfrm>
            <a:off x="820489" y="0"/>
            <a:ext cx="10353761" cy="1326321"/>
          </a:xfrm>
        </p:spPr>
        <p:txBody>
          <a:bodyPr/>
          <a:lstStyle/>
          <a:p>
            <a:r>
              <a:rPr lang="en-US" dirty="0"/>
              <a:t>Assumption #2 Instrument Exogeneity </a:t>
            </a:r>
            <a:endParaRPr lang="en-PK" dirty="0"/>
          </a:p>
        </p:txBody>
      </p:sp>
      <p:sp>
        <p:nvSpPr>
          <p:cNvPr id="3" name="Content Placeholder 2">
            <a:extLst>
              <a:ext uri="{FF2B5EF4-FFF2-40B4-BE49-F238E27FC236}">
                <a16:creationId xmlns:a16="http://schemas.microsoft.com/office/drawing/2014/main" id="{9BB7D76F-20D4-AA7F-9D49-35051F9A4663}"/>
              </a:ext>
            </a:extLst>
          </p:cNvPr>
          <p:cNvSpPr>
            <a:spLocks noGrp="1"/>
          </p:cNvSpPr>
          <p:nvPr>
            <p:ph idx="1"/>
          </p:nvPr>
        </p:nvSpPr>
        <p:spPr>
          <a:xfrm>
            <a:off x="913795" y="933061"/>
            <a:ext cx="10353762" cy="5822302"/>
          </a:xfrm>
        </p:spPr>
        <p:txBody>
          <a:bodyPr/>
          <a:lstStyle/>
          <a:p>
            <a:pPr>
              <a:buFont typeface="Wingdings" panose="05000000000000000000" pitchFamily="2" charset="2"/>
              <a:buChar char="Ø"/>
            </a:pPr>
            <a:endParaRPr lang="en-US" dirty="0">
              <a:latin typeface="+mj-lt"/>
            </a:endParaRPr>
          </a:p>
          <a:p>
            <a:pPr>
              <a:buFont typeface="Wingdings" panose="05000000000000000000" pitchFamily="2" charset="2"/>
              <a:buChar char="Ø"/>
            </a:pPr>
            <a:r>
              <a:rPr lang="en-US" dirty="0">
                <a:latin typeface="+mj-lt"/>
              </a:rPr>
              <a:t>Terminology: The relationship between the number of instruments(𝑚) and the number of endogenous regressors(𝑘)</a:t>
            </a:r>
          </a:p>
          <a:p>
            <a:pPr>
              <a:buFont typeface="Wingdings" panose="05000000000000000000" pitchFamily="2" charset="2"/>
              <a:buChar char="Ø"/>
            </a:pPr>
            <a:endParaRPr lang="en-US" dirty="0">
              <a:latin typeface="+mj-lt"/>
            </a:endParaRPr>
          </a:p>
          <a:p>
            <a:pPr lvl="1">
              <a:buFont typeface="Wingdings" panose="05000000000000000000" pitchFamily="2" charset="2"/>
              <a:buChar char="Ø"/>
            </a:pPr>
            <a:r>
              <a:rPr lang="en-US" dirty="0">
                <a:latin typeface="+mj-lt"/>
              </a:rPr>
              <a:t> exactly(just) identified:𝑚 = 𝑘</a:t>
            </a:r>
          </a:p>
          <a:p>
            <a:pPr lvl="1">
              <a:buFont typeface="Wingdings" panose="05000000000000000000" pitchFamily="2" charset="2"/>
              <a:buChar char="Ø"/>
            </a:pPr>
            <a:r>
              <a:rPr lang="en-US" dirty="0">
                <a:latin typeface="+mj-lt"/>
              </a:rPr>
              <a:t> overidentified 𝑚 &gt; 𝑘</a:t>
            </a:r>
          </a:p>
          <a:p>
            <a:pPr lvl="1">
              <a:buFont typeface="Wingdings" panose="05000000000000000000" pitchFamily="2" charset="2"/>
              <a:buChar char="Ø"/>
            </a:pPr>
            <a:r>
              <a:rPr lang="en-US" dirty="0">
                <a:latin typeface="+mj-lt"/>
              </a:rPr>
              <a:t> </a:t>
            </a:r>
            <a:r>
              <a:rPr lang="en-US" dirty="0" err="1">
                <a:latin typeface="+mj-lt"/>
              </a:rPr>
              <a:t>underidentified</a:t>
            </a:r>
            <a:r>
              <a:rPr lang="en-US" dirty="0">
                <a:latin typeface="+mj-lt"/>
              </a:rPr>
              <a:t> 𝑚 &lt; 𝑘</a:t>
            </a:r>
          </a:p>
          <a:p>
            <a:pPr lvl="1">
              <a:buFont typeface="Wingdings" panose="05000000000000000000" pitchFamily="2" charset="2"/>
              <a:buChar char="Ø"/>
            </a:pPr>
            <a:endParaRPr lang="en-US" dirty="0">
              <a:latin typeface="+mj-lt"/>
            </a:endParaRPr>
          </a:p>
          <a:p>
            <a:pPr>
              <a:buFont typeface="Wingdings" panose="05000000000000000000" pitchFamily="2" charset="2"/>
              <a:buChar char="Ø"/>
            </a:pPr>
            <a:r>
              <a:rPr lang="en-US" dirty="0">
                <a:latin typeface="+mj-lt"/>
              </a:rPr>
              <a:t> when the coefficients are just identified, you can’t do a formal statistical test of the hypothesis that the instruments are in fact exogenous.</a:t>
            </a:r>
          </a:p>
          <a:p>
            <a:pPr>
              <a:buFont typeface="Wingdings" panose="05000000000000000000" pitchFamily="2" charset="2"/>
              <a:buChar char="Ø"/>
            </a:pPr>
            <a:r>
              <a:rPr lang="en-US" dirty="0">
                <a:latin typeface="+mj-lt"/>
              </a:rPr>
              <a:t> If, however, there are more instruments than endogenous regressors, then there is a statistical tool that can be helpful in this process: the so-called test of overidentifying restrictions. </a:t>
            </a:r>
            <a:endParaRPr lang="en-PK" dirty="0">
              <a:latin typeface="+mj-lt"/>
            </a:endParaRPr>
          </a:p>
        </p:txBody>
      </p:sp>
    </p:spTree>
    <p:extLst>
      <p:ext uri="{BB962C8B-B14F-4D97-AF65-F5344CB8AC3E}">
        <p14:creationId xmlns:p14="http://schemas.microsoft.com/office/powerpoint/2010/main" val="14062119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BF22-0619-AD54-A32B-1D0F1BBC591A}"/>
              </a:ext>
            </a:extLst>
          </p:cNvPr>
          <p:cNvSpPr>
            <a:spLocks noGrp="1"/>
          </p:cNvSpPr>
          <p:nvPr>
            <p:ph type="title"/>
          </p:nvPr>
        </p:nvSpPr>
        <p:spPr>
          <a:xfrm>
            <a:off x="913795" y="124408"/>
            <a:ext cx="10353761" cy="1326321"/>
          </a:xfrm>
        </p:spPr>
        <p:txBody>
          <a:bodyPr/>
          <a:lstStyle/>
          <a:p>
            <a:r>
              <a:rPr lang="en-US" dirty="0" err="1"/>
              <a:t>Overidentification-test:Intuition</a:t>
            </a:r>
            <a:r>
              <a:rPr lang="en-US" dirty="0"/>
              <a:t> </a:t>
            </a:r>
            <a:endParaRPr lang="en-PK" dirty="0"/>
          </a:p>
        </p:txBody>
      </p:sp>
      <p:sp>
        <p:nvSpPr>
          <p:cNvPr id="3" name="Content Placeholder 2">
            <a:extLst>
              <a:ext uri="{FF2B5EF4-FFF2-40B4-BE49-F238E27FC236}">
                <a16:creationId xmlns:a16="http://schemas.microsoft.com/office/drawing/2014/main" id="{79566F1B-5874-F6F1-A338-213C9179D792}"/>
              </a:ext>
            </a:extLst>
          </p:cNvPr>
          <p:cNvSpPr>
            <a:spLocks noGrp="1"/>
          </p:cNvSpPr>
          <p:nvPr>
            <p:ph idx="1"/>
          </p:nvPr>
        </p:nvSpPr>
        <p:spPr>
          <a:xfrm>
            <a:off x="913795" y="1194318"/>
            <a:ext cx="10353762" cy="5539274"/>
          </a:xfrm>
        </p:spPr>
        <p:txBody>
          <a:bodyPr/>
          <a:lstStyle/>
          <a:p>
            <a:endParaRPr lang="en-US" dirty="0"/>
          </a:p>
          <a:p>
            <a:pPr>
              <a:buFont typeface="Wingdings" panose="05000000000000000000" pitchFamily="2" charset="2"/>
              <a:buChar char="Ø"/>
            </a:pPr>
            <a:r>
              <a:rPr lang="en-US" dirty="0">
                <a:latin typeface="+mj-lt"/>
              </a:rPr>
              <a:t>Suppose there are two valid instruments: 𝑍1 𝑍2 (you are very lucky.)</a:t>
            </a:r>
          </a:p>
          <a:p>
            <a:pPr>
              <a:buFont typeface="Wingdings" panose="05000000000000000000" pitchFamily="2" charset="2"/>
              <a:buChar char="Ø"/>
            </a:pPr>
            <a:r>
              <a:rPr lang="en-US" dirty="0">
                <a:latin typeface="+mj-lt"/>
              </a:rPr>
              <a:t> Then you could compute two separate TSLS estimates.</a:t>
            </a:r>
          </a:p>
          <a:p>
            <a:pPr>
              <a:buFont typeface="Wingdings" panose="05000000000000000000" pitchFamily="2" charset="2"/>
              <a:buChar char="Ø"/>
            </a:pPr>
            <a:r>
              <a:rPr lang="en-US" dirty="0">
                <a:latin typeface="+mj-lt"/>
              </a:rPr>
              <a:t> </a:t>
            </a:r>
            <a:r>
              <a:rPr lang="en-US" dirty="0" err="1">
                <a:latin typeface="+mj-lt"/>
              </a:rPr>
              <a:t>Intuitively,if</a:t>
            </a:r>
            <a:r>
              <a:rPr lang="en-US" dirty="0">
                <a:latin typeface="+mj-lt"/>
              </a:rPr>
              <a:t> these 2 TSLS estimates are very different from each other, then something must be wrong: one or the other (or both) of the instruments must be invalid.</a:t>
            </a:r>
          </a:p>
          <a:p>
            <a:pPr>
              <a:buFont typeface="Wingdings" panose="05000000000000000000" pitchFamily="2" charset="2"/>
              <a:buChar char="Ø"/>
            </a:pPr>
            <a:r>
              <a:rPr lang="en-US" dirty="0">
                <a:latin typeface="+mj-lt"/>
              </a:rPr>
              <a:t> The overidentifying restrictions test makes this comparison in a statistically precise way. </a:t>
            </a:r>
            <a:endParaRPr lang="en-PK" dirty="0">
              <a:latin typeface="+mj-lt"/>
            </a:endParaRPr>
          </a:p>
        </p:txBody>
      </p:sp>
    </p:spTree>
    <p:extLst>
      <p:ext uri="{BB962C8B-B14F-4D97-AF65-F5344CB8AC3E}">
        <p14:creationId xmlns:p14="http://schemas.microsoft.com/office/powerpoint/2010/main" val="3749227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C46C-F998-CBF5-C732-01046CD2FFF7}"/>
              </a:ext>
            </a:extLst>
          </p:cNvPr>
          <p:cNvSpPr>
            <a:spLocks noGrp="1"/>
          </p:cNvSpPr>
          <p:nvPr>
            <p:ph type="title"/>
          </p:nvPr>
        </p:nvSpPr>
        <p:spPr/>
        <p:txBody>
          <a:bodyPr/>
          <a:lstStyle/>
          <a:p>
            <a:r>
              <a:rPr lang="en-US" dirty="0"/>
              <a:t>Thank you</a:t>
            </a:r>
            <a:endParaRPr lang="en-PK" dirty="0"/>
          </a:p>
        </p:txBody>
      </p:sp>
    </p:spTree>
    <p:extLst>
      <p:ext uri="{BB962C8B-B14F-4D97-AF65-F5344CB8AC3E}">
        <p14:creationId xmlns:p14="http://schemas.microsoft.com/office/powerpoint/2010/main" val="243774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774F-ABB9-8507-FDD1-65E3FFA21E91}"/>
              </a:ext>
            </a:extLst>
          </p:cNvPr>
          <p:cNvSpPr>
            <a:spLocks noGrp="1"/>
          </p:cNvSpPr>
          <p:nvPr>
            <p:ph type="title"/>
          </p:nvPr>
        </p:nvSpPr>
        <p:spPr/>
        <p:txBody>
          <a:bodyPr/>
          <a:lstStyle/>
          <a:p>
            <a:r>
              <a:rPr lang="en-US" dirty="0"/>
              <a:t>Key points about internal validity</a:t>
            </a:r>
            <a:endParaRPr lang="en-PK" dirty="0"/>
          </a:p>
        </p:txBody>
      </p:sp>
      <p:sp>
        <p:nvSpPr>
          <p:cNvPr id="3" name="Content Placeholder 2">
            <a:extLst>
              <a:ext uri="{FF2B5EF4-FFF2-40B4-BE49-F238E27FC236}">
                <a16:creationId xmlns:a16="http://schemas.microsoft.com/office/drawing/2014/main" id="{A6DAAF4C-6932-BCDF-A14C-737FC905AE6B}"/>
              </a:ext>
            </a:extLst>
          </p:cNvPr>
          <p:cNvSpPr>
            <a:spLocks noGrp="1"/>
          </p:cNvSpPr>
          <p:nvPr>
            <p:ph idx="1"/>
          </p:nvPr>
        </p:nvSpPr>
        <p:spPr/>
        <p:txBody>
          <a:bodyPr/>
          <a:lstStyle/>
          <a:p>
            <a:pPr>
              <a:buFont typeface="Wingdings" panose="05000000000000000000" pitchFamily="2" charset="2"/>
              <a:buChar char="Ø"/>
            </a:pPr>
            <a:r>
              <a:rPr lang="en-US" dirty="0">
                <a:latin typeface="+mj-lt"/>
              </a:rPr>
              <a:t> </a:t>
            </a:r>
            <a:r>
              <a:rPr lang="en-US" b="1" i="0" dirty="0">
                <a:effectLst/>
                <a:latin typeface="+mj-lt"/>
              </a:rPr>
              <a:t>Causal Inference:</a:t>
            </a:r>
          </a:p>
          <a:p>
            <a:pPr marL="457200" lvl="1" indent="0">
              <a:buNone/>
            </a:pPr>
            <a:r>
              <a:rPr lang="en-US" b="0" i="0" dirty="0">
                <a:effectLst/>
                <a:latin typeface="+mj-lt"/>
              </a:rPr>
              <a:t>Internal validity is all about making valid causal inferences. When we claim that changes in X cause changes in Y, we want to be sure that this is a legitimate and accurate statement. Internal validity helps us establish this causation without the interference of extraneous variables.</a:t>
            </a:r>
            <a:endParaRPr lang="en-PK" dirty="0">
              <a:latin typeface="+mj-lt"/>
            </a:endParaRPr>
          </a:p>
        </p:txBody>
      </p:sp>
    </p:spTree>
    <p:extLst>
      <p:ext uri="{BB962C8B-B14F-4D97-AF65-F5344CB8AC3E}">
        <p14:creationId xmlns:p14="http://schemas.microsoft.com/office/powerpoint/2010/main" val="316112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823F-2CB6-21A6-400B-1754EF3AAEC0}"/>
              </a:ext>
            </a:extLst>
          </p:cNvPr>
          <p:cNvSpPr>
            <a:spLocks noGrp="1"/>
          </p:cNvSpPr>
          <p:nvPr>
            <p:ph type="title"/>
          </p:nvPr>
        </p:nvSpPr>
        <p:spPr/>
        <p:txBody>
          <a:bodyPr/>
          <a:lstStyle/>
          <a:p>
            <a:r>
              <a:rPr lang="en-US" dirty="0"/>
              <a:t>Key points about internal validity</a:t>
            </a:r>
            <a:endParaRPr lang="en-PK" dirty="0"/>
          </a:p>
        </p:txBody>
      </p:sp>
      <p:sp>
        <p:nvSpPr>
          <p:cNvPr id="3" name="Content Placeholder 2">
            <a:extLst>
              <a:ext uri="{FF2B5EF4-FFF2-40B4-BE49-F238E27FC236}">
                <a16:creationId xmlns:a16="http://schemas.microsoft.com/office/drawing/2014/main" id="{39B26300-027E-40FE-F308-10B0C2F43E14}"/>
              </a:ext>
            </a:extLst>
          </p:cNvPr>
          <p:cNvSpPr>
            <a:spLocks noGrp="1"/>
          </p:cNvSpPr>
          <p:nvPr>
            <p:ph idx="1"/>
          </p:nvPr>
        </p:nvSpPr>
        <p:spPr/>
        <p:txBody>
          <a:bodyPr/>
          <a:lstStyle/>
          <a:p>
            <a:pPr>
              <a:buFont typeface="Wingdings" panose="05000000000000000000" pitchFamily="2" charset="2"/>
              <a:buChar char="Ø"/>
            </a:pPr>
            <a:r>
              <a:rPr lang="en-US" b="1" i="0" dirty="0">
                <a:effectLst/>
                <a:latin typeface="+mj-lt"/>
              </a:rPr>
              <a:t>Threats to Internal Validity:</a:t>
            </a:r>
          </a:p>
          <a:p>
            <a:pPr marL="457200" lvl="1" indent="0">
              <a:buNone/>
            </a:pPr>
            <a:r>
              <a:rPr lang="en-US" b="0" i="0" dirty="0">
                <a:effectLst/>
                <a:latin typeface="+mj-lt"/>
              </a:rPr>
              <a:t>It's important to be aware of potential threats to internal validity. Common threats include selection bias, maturation, history, and testing effects. By understanding these threats, we can take steps to mitigate them in our research designs.</a:t>
            </a:r>
            <a:endParaRPr lang="en-PK" dirty="0">
              <a:latin typeface="+mj-lt"/>
            </a:endParaRPr>
          </a:p>
        </p:txBody>
      </p:sp>
    </p:spTree>
    <p:extLst>
      <p:ext uri="{BB962C8B-B14F-4D97-AF65-F5344CB8AC3E}">
        <p14:creationId xmlns:p14="http://schemas.microsoft.com/office/powerpoint/2010/main" val="237706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7F8A-97D9-F293-73C4-EC5B281DC775}"/>
              </a:ext>
            </a:extLst>
          </p:cNvPr>
          <p:cNvSpPr>
            <a:spLocks noGrp="1"/>
          </p:cNvSpPr>
          <p:nvPr>
            <p:ph type="title"/>
          </p:nvPr>
        </p:nvSpPr>
        <p:spPr/>
        <p:txBody>
          <a:bodyPr/>
          <a:lstStyle/>
          <a:p>
            <a:r>
              <a:rPr lang="en-US" dirty="0"/>
              <a:t>Practical example</a:t>
            </a:r>
            <a:endParaRPr lang="en-PK" dirty="0"/>
          </a:p>
        </p:txBody>
      </p:sp>
      <p:sp>
        <p:nvSpPr>
          <p:cNvPr id="3" name="Content Placeholder 2">
            <a:extLst>
              <a:ext uri="{FF2B5EF4-FFF2-40B4-BE49-F238E27FC236}">
                <a16:creationId xmlns:a16="http://schemas.microsoft.com/office/drawing/2014/main" id="{3E5176E0-F46B-47E0-B549-B40ADD450A45}"/>
              </a:ext>
            </a:extLst>
          </p:cNvPr>
          <p:cNvSpPr>
            <a:spLocks noGrp="1"/>
          </p:cNvSpPr>
          <p:nvPr>
            <p:ph idx="1"/>
          </p:nvPr>
        </p:nvSpPr>
        <p:spPr/>
        <p:txBody>
          <a:bodyPr/>
          <a:lstStyle/>
          <a:p>
            <a:pPr>
              <a:buFont typeface="Wingdings" panose="05000000000000000000" pitchFamily="2" charset="2"/>
              <a:buChar char="Ø"/>
            </a:pPr>
            <a:r>
              <a:rPr lang="en-US" dirty="0">
                <a:latin typeface="+mj-lt"/>
              </a:rPr>
              <a:t> </a:t>
            </a:r>
            <a:r>
              <a:rPr lang="en-US" b="1" i="0" dirty="0">
                <a:effectLst/>
                <a:latin typeface="+mj-lt"/>
              </a:rPr>
              <a:t>Minimum Wage Impact:</a:t>
            </a:r>
          </a:p>
          <a:p>
            <a:pPr lvl="1">
              <a:buFont typeface="Wingdings" panose="05000000000000000000" pitchFamily="2" charset="2"/>
              <a:buChar char="Ø"/>
            </a:pPr>
            <a:r>
              <a:rPr lang="en-US" b="0" i="0" dirty="0">
                <a:effectLst/>
                <a:latin typeface="+mj-lt"/>
              </a:rPr>
              <a:t>In applied economics, you might explore the impact of a minimum wage increase on employment levels. Internal validity is crucial to ensure that any observed changes in employment are indeed due to the minimum wage change and not influenced by other economic factors occurring simultaneously.</a:t>
            </a:r>
            <a:endParaRPr lang="en-PK" dirty="0">
              <a:latin typeface="+mj-lt"/>
            </a:endParaRPr>
          </a:p>
        </p:txBody>
      </p:sp>
    </p:spTree>
    <p:extLst>
      <p:ext uri="{BB962C8B-B14F-4D97-AF65-F5344CB8AC3E}">
        <p14:creationId xmlns:p14="http://schemas.microsoft.com/office/powerpoint/2010/main" val="305008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5EA9-7B52-BA46-1FDC-1ED407014E2C}"/>
              </a:ext>
            </a:extLst>
          </p:cNvPr>
          <p:cNvSpPr>
            <a:spLocks noGrp="1"/>
          </p:cNvSpPr>
          <p:nvPr>
            <p:ph type="title"/>
          </p:nvPr>
        </p:nvSpPr>
        <p:spPr/>
        <p:txBody>
          <a:bodyPr/>
          <a:lstStyle/>
          <a:p>
            <a:r>
              <a:rPr lang="en-US" dirty="0"/>
              <a:t>How to enhance internal validity?</a:t>
            </a:r>
            <a:endParaRPr lang="en-PK" dirty="0"/>
          </a:p>
        </p:txBody>
      </p:sp>
      <p:sp>
        <p:nvSpPr>
          <p:cNvPr id="3" name="Content Placeholder 2">
            <a:extLst>
              <a:ext uri="{FF2B5EF4-FFF2-40B4-BE49-F238E27FC236}">
                <a16:creationId xmlns:a16="http://schemas.microsoft.com/office/drawing/2014/main" id="{856BB162-5F95-D462-0B83-F0376C7A9640}"/>
              </a:ext>
            </a:extLst>
          </p:cNvPr>
          <p:cNvSpPr>
            <a:spLocks noGrp="1"/>
          </p:cNvSpPr>
          <p:nvPr>
            <p:ph idx="1"/>
          </p:nvPr>
        </p:nvSpPr>
        <p:spPr/>
        <p:txBody>
          <a:bodyPr/>
          <a:lstStyle/>
          <a:p>
            <a:pPr marL="457200" lvl="1" indent="0">
              <a:buNone/>
            </a:pPr>
            <a:r>
              <a:rPr lang="en-US" dirty="0"/>
              <a:t> </a:t>
            </a:r>
            <a:r>
              <a:rPr lang="en-US" b="0" i="0" dirty="0">
                <a:effectLst/>
                <a:latin typeface="+mj-lt"/>
              </a:rPr>
              <a:t>In the realm of applied economics, internal validity remains a critical concern when establishing causal relationships between variables. Instrumental variables, or IVs, serve as a powerful tool to enhance internal validity by mitigating endogeneity issues, which could otherwise compromise the accuracy of our causal inferences.</a:t>
            </a:r>
            <a:endParaRPr lang="en-PK" dirty="0">
              <a:latin typeface="+mj-lt"/>
            </a:endParaRPr>
          </a:p>
        </p:txBody>
      </p:sp>
    </p:spTree>
    <p:extLst>
      <p:ext uri="{BB962C8B-B14F-4D97-AF65-F5344CB8AC3E}">
        <p14:creationId xmlns:p14="http://schemas.microsoft.com/office/powerpoint/2010/main" val="114905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57E1-F851-A6C5-9847-C28F52765D0A}"/>
              </a:ext>
            </a:extLst>
          </p:cNvPr>
          <p:cNvSpPr>
            <a:spLocks noGrp="1"/>
          </p:cNvSpPr>
          <p:nvPr>
            <p:ph type="title"/>
          </p:nvPr>
        </p:nvSpPr>
        <p:spPr/>
        <p:txBody>
          <a:bodyPr/>
          <a:lstStyle/>
          <a:p>
            <a:r>
              <a:rPr lang="en-US" dirty="0"/>
              <a:t>Key points</a:t>
            </a:r>
            <a:endParaRPr lang="en-PK" dirty="0"/>
          </a:p>
        </p:txBody>
      </p:sp>
      <p:sp>
        <p:nvSpPr>
          <p:cNvPr id="3" name="Content Placeholder 2">
            <a:extLst>
              <a:ext uri="{FF2B5EF4-FFF2-40B4-BE49-F238E27FC236}">
                <a16:creationId xmlns:a16="http://schemas.microsoft.com/office/drawing/2014/main" id="{79CA0EE2-476E-CFF6-B03C-F57E49D22494}"/>
              </a:ext>
            </a:extLst>
          </p:cNvPr>
          <p:cNvSpPr>
            <a:spLocks noGrp="1"/>
          </p:cNvSpPr>
          <p:nvPr>
            <p:ph idx="1"/>
          </p:nvPr>
        </p:nvSpPr>
        <p:spPr/>
        <p:txBody>
          <a:bodyPr/>
          <a:lstStyle/>
          <a:p>
            <a:pPr>
              <a:buFont typeface="Wingdings" panose="05000000000000000000" pitchFamily="2" charset="2"/>
              <a:buChar char="Ø"/>
            </a:pPr>
            <a:r>
              <a:rPr lang="en-US" dirty="0"/>
              <a:t> </a:t>
            </a:r>
            <a:r>
              <a:rPr lang="en-US" b="1" i="0" dirty="0">
                <a:effectLst/>
                <a:latin typeface="Söhne"/>
              </a:rPr>
              <a:t>Endogeneity and Internal Validity:</a:t>
            </a:r>
          </a:p>
          <a:p>
            <a:pPr marL="457200" lvl="1" indent="0">
              <a:buNone/>
            </a:pPr>
            <a:r>
              <a:rPr lang="en-US" b="0" i="0" dirty="0">
                <a:effectLst/>
                <a:latin typeface="+mj-lt"/>
              </a:rPr>
              <a:t>Endogeneity arises when an independent variable is correlated with the error term in a regression model, leading to biased and inconsistent estimates. This poses a threat to internal validity as it challenges our ability to isolate the true causal impact of the independent variable.</a:t>
            </a:r>
            <a:endParaRPr lang="en-PK" dirty="0">
              <a:latin typeface="+mj-lt"/>
            </a:endParaRPr>
          </a:p>
        </p:txBody>
      </p:sp>
    </p:spTree>
    <p:extLst>
      <p:ext uri="{BB962C8B-B14F-4D97-AF65-F5344CB8AC3E}">
        <p14:creationId xmlns:p14="http://schemas.microsoft.com/office/powerpoint/2010/main" val="3185970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1529</TotalTime>
  <Words>2476</Words>
  <Application>Microsoft Office PowerPoint</Application>
  <PresentationFormat>Widescreen</PresentationFormat>
  <Paragraphs>210</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Bookman Old Style</vt:lpstr>
      <vt:lpstr>Cambria Math</vt:lpstr>
      <vt:lpstr>Rockwell</vt:lpstr>
      <vt:lpstr>Söhne</vt:lpstr>
      <vt:lpstr>Wingdings</vt:lpstr>
      <vt:lpstr>Damask</vt:lpstr>
      <vt:lpstr>Internal validity and Instrumental Variables</vt:lpstr>
      <vt:lpstr>Internal validity</vt:lpstr>
      <vt:lpstr>Key points about internal validity</vt:lpstr>
      <vt:lpstr>Key points about internal validity</vt:lpstr>
      <vt:lpstr>Key points about internal validity</vt:lpstr>
      <vt:lpstr>Key points about internal validity</vt:lpstr>
      <vt:lpstr>Practical example</vt:lpstr>
      <vt:lpstr>How to enhance internal validity?</vt:lpstr>
      <vt:lpstr>Key points</vt:lpstr>
      <vt:lpstr>Key points</vt:lpstr>
      <vt:lpstr>Key points</vt:lpstr>
      <vt:lpstr>Key points</vt:lpstr>
      <vt:lpstr>Practical Examples</vt:lpstr>
      <vt:lpstr>Threats to internal validity</vt:lpstr>
      <vt:lpstr>Introduction to iv method</vt:lpstr>
      <vt:lpstr>Terminology: endogeneity and exogeneity</vt:lpstr>
      <vt:lpstr>Instrumental variables: 1 endogenous regressor &amp; 1 instrument</vt:lpstr>
      <vt:lpstr>Instrumental variables: 1 endogenous regressor &amp; 1 instrument</vt:lpstr>
      <vt:lpstr>IV estimator: Jargon</vt:lpstr>
      <vt:lpstr>IV estimator: Two Stage Least Square (2SLS)</vt:lpstr>
      <vt:lpstr>IV estimator：Two StAGE Least Square (2SLS)</vt:lpstr>
      <vt:lpstr>IV estimator：Two Steps Least Square (2SLS)</vt:lpstr>
      <vt:lpstr>IV estimator：Two Stage Least Square (2SLS) </vt:lpstr>
      <vt:lpstr>IV estimator：Two Stage Least Square (2SLS) </vt:lpstr>
      <vt:lpstr>IV estimator：Two Stage Least Square (2SLS) </vt:lpstr>
      <vt:lpstr>Statistical propertise of 2SLS estimator: Consistent</vt:lpstr>
      <vt:lpstr>Application: Angrist and Krueger(1991)</vt:lpstr>
      <vt:lpstr>Application: Angrist and Krueger(1991)</vt:lpstr>
      <vt:lpstr>Angrist and Krueger(1991): The First Stage </vt:lpstr>
      <vt:lpstr>Angrist and Krueger(1991): The First Stage </vt:lpstr>
      <vt:lpstr>Angrist and Krueger(1991): exogeneity </vt:lpstr>
      <vt:lpstr>Angrist and Krueger(1991): Reduced form </vt:lpstr>
      <vt:lpstr>Angrist and Krueger(1991): OLS v.s IV </vt:lpstr>
      <vt:lpstr>Checking Instrument validity</vt:lpstr>
      <vt:lpstr>Assumption #1 Instrument Relevance </vt:lpstr>
      <vt:lpstr>Assumption #1 Instrument Relevance </vt:lpstr>
      <vt:lpstr>Weak Instruments </vt:lpstr>
      <vt:lpstr>Weak Instruments: How to test weak instruments ? </vt:lpstr>
      <vt:lpstr>Angrist and Krueger(1991): Why IV over OLS? </vt:lpstr>
      <vt:lpstr>Wrap up</vt:lpstr>
      <vt:lpstr>Assumption #2 Instrument Exogeneity </vt:lpstr>
      <vt:lpstr>Assumption #2 Instrument Exogeneity </vt:lpstr>
      <vt:lpstr>Overidentification-test:Intuition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validity and Instrumental Variables</dc:title>
  <dc:creator>Dr Hassan Raza</dc:creator>
  <cp:lastModifiedBy>Dr Hassan Raza</cp:lastModifiedBy>
  <cp:revision>9</cp:revision>
  <dcterms:created xsi:type="dcterms:W3CDTF">2024-01-02T09:33:45Z</dcterms:created>
  <dcterms:modified xsi:type="dcterms:W3CDTF">2024-01-03T11:03:22Z</dcterms:modified>
</cp:coreProperties>
</file>