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67AA-B96F-9FC7-0A6C-24DBE1957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FA45922-7294-E825-B38C-C31F47AA0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0029E93-8E8D-C51E-9104-9F917D4A1369}"/>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5" name="Footer Placeholder 4">
            <a:extLst>
              <a:ext uri="{FF2B5EF4-FFF2-40B4-BE49-F238E27FC236}">
                <a16:creationId xmlns:a16="http://schemas.microsoft.com/office/drawing/2014/main" id="{D61E0FD4-C2CC-20E5-9083-6626C81FBCA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6822148-F097-F386-D472-E8665439A003}"/>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73444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680A-F782-057F-FA39-87ACC841B0E9}"/>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6C8F6-9DAD-E5F2-E1DA-912E33D8B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4BA1619-0095-597C-1365-31057E0E11E2}"/>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5" name="Footer Placeholder 4">
            <a:extLst>
              <a:ext uri="{FF2B5EF4-FFF2-40B4-BE49-F238E27FC236}">
                <a16:creationId xmlns:a16="http://schemas.microsoft.com/office/drawing/2014/main" id="{FC28A8E5-79FA-1CBF-64BD-16D77128A4C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0848501-723E-1DBC-A8D6-1E8E0BCB1854}"/>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329972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80416-DFD8-2B52-FD34-59441AD575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BD1A93B-9008-7184-57A2-AE982CFDA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DF10186-A5F8-E431-3434-4AC0A3A7BC30}"/>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5" name="Footer Placeholder 4">
            <a:extLst>
              <a:ext uri="{FF2B5EF4-FFF2-40B4-BE49-F238E27FC236}">
                <a16:creationId xmlns:a16="http://schemas.microsoft.com/office/drawing/2014/main" id="{15DF785E-8441-0C3E-DA88-BF531E8F28B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FE2D3D-183A-E533-7161-41D40B1DA478}"/>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311709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8ABB-C002-997A-1C83-050C2CFBEA6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D616E0D-953B-3D50-20EA-44AEB9232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015CF2D-E0D3-55FF-3A12-36A2F7B72F61}"/>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5" name="Footer Placeholder 4">
            <a:extLst>
              <a:ext uri="{FF2B5EF4-FFF2-40B4-BE49-F238E27FC236}">
                <a16:creationId xmlns:a16="http://schemas.microsoft.com/office/drawing/2014/main" id="{2B5207DA-2F91-118D-5FE9-D1C4A12743C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5E6B042-1A89-3D94-FD1D-6C3255FD9A55}"/>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106984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4E1D-E8F0-EFD4-DF8C-51C21E0B82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08B9932-0B1E-640D-5CF6-69D559A63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E60EE0-B619-323D-4B3B-0BAAEC3A8B15}"/>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5" name="Footer Placeholder 4">
            <a:extLst>
              <a:ext uri="{FF2B5EF4-FFF2-40B4-BE49-F238E27FC236}">
                <a16:creationId xmlns:a16="http://schemas.microsoft.com/office/drawing/2014/main" id="{4FB69A30-A9BF-B3AF-AB67-00F6059CF03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62B749E-5BC0-9F67-CC44-BF4FEB338FEC}"/>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387177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8A5E-8C0D-57C2-FB09-3283D946E9F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937F0E8-CBF6-5395-6A6B-6C6DB8A04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31220F5-6F69-A535-0D93-BF7456207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6F45375-4453-AD43-91B7-7356D619A782}"/>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6" name="Footer Placeholder 5">
            <a:extLst>
              <a:ext uri="{FF2B5EF4-FFF2-40B4-BE49-F238E27FC236}">
                <a16:creationId xmlns:a16="http://schemas.microsoft.com/office/drawing/2014/main" id="{26848021-66D5-F35C-D5A0-B774263F93F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FECCBDE-5D4B-30B0-C9F7-F6EAAD2F7948}"/>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35679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B286-9154-40B0-F900-351C9E2E7C4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019438A-4515-697A-CBB7-DB6AC3C22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FDCF0-F991-3778-923C-76E3B4A76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9CE7AF4-D870-23F6-D9C8-B1A81FAB94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B13EF1-AA3D-A669-9E5C-E32E7E114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D55A246-9718-F0CB-3FE6-8B2216ADA9F1}"/>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8" name="Footer Placeholder 7">
            <a:extLst>
              <a:ext uri="{FF2B5EF4-FFF2-40B4-BE49-F238E27FC236}">
                <a16:creationId xmlns:a16="http://schemas.microsoft.com/office/drawing/2014/main" id="{67839AF4-87BE-69AE-B2FC-FC6003BFE6B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DD1CE30-2087-25AB-910B-64C52444A3CB}"/>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216985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2C45-16C4-D713-A07A-3AEAA53F9DF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273802B-12A5-9F02-1BED-34C65B922140}"/>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4" name="Footer Placeholder 3">
            <a:extLst>
              <a:ext uri="{FF2B5EF4-FFF2-40B4-BE49-F238E27FC236}">
                <a16:creationId xmlns:a16="http://schemas.microsoft.com/office/drawing/2014/main" id="{9EAD459A-D1D9-8BE1-E7C7-031B962D7DB6}"/>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3E72C00-3734-AD76-4D16-33704D63F45F}"/>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309354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B660AA-BECB-3CE4-4BC2-AD0DD075CB0C}"/>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3" name="Footer Placeholder 2">
            <a:extLst>
              <a:ext uri="{FF2B5EF4-FFF2-40B4-BE49-F238E27FC236}">
                <a16:creationId xmlns:a16="http://schemas.microsoft.com/office/drawing/2014/main" id="{656278EE-0301-1B48-4ACE-B61093E4EF6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1851AD3-2C4D-38F7-75A6-4189F4C4DB22}"/>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424513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61C4-C0CC-7E09-73B4-F90A941CF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235C47F-22D4-FE00-592F-F27E780DE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2E0BBB1-EDA7-BAC8-A99E-835460D21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758A0-467B-71F5-E6EA-2CBE82DD09E2}"/>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6" name="Footer Placeholder 5">
            <a:extLst>
              <a:ext uri="{FF2B5EF4-FFF2-40B4-BE49-F238E27FC236}">
                <a16:creationId xmlns:a16="http://schemas.microsoft.com/office/drawing/2014/main" id="{104235B3-4CC8-21BF-79F6-15A1767FFF9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5217A59-0E16-CBE9-720E-230D64C8043D}"/>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32983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F4D7-F36C-B612-914D-187244FFA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AA13874E-F2AF-D96F-4980-FE5FC3758B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B39B5E69-1F71-DFBC-EB7A-18035E28A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27C2A-FB0C-FAFF-4E96-D70C3E0AF474}"/>
              </a:ext>
            </a:extLst>
          </p:cNvPr>
          <p:cNvSpPr>
            <a:spLocks noGrp="1"/>
          </p:cNvSpPr>
          <p:nvPr>
            <p:ph type="dt" sz="half" idx="10"/>
          </p:nvPr>
        </p:nvSpPr>
        <p:spPr/>
        <p:txBody>
          <a:bodyPr/>
          <a:lstStyle/>
          <a:p>
            <a:fld id="{9FCAA0F6-AFD8-462C-9AF1-93A36FA45F2F}" type="datetimeFigureOut">
              <a:rPr lang="en-PK" smtClean="0"/>
              <a:t>04/10/2022</a:t>
            </a:fld>
            <a:endParaRPr lang="en-PK"/>
          </a:p>
        </p:txBody>
      </p:sp>
      <p:sp>
        <p:nvSpPr>
          <p:cNvPr id="6" name="Footer Placeholder 5">
            <a:extLst>
              <a:ext uri="{FF2B5EF4-FFF2-40B4-BE49-F238E27FC236}">
                <a16:creationId xmlns:a16="http://schemas.microsoft.com/office/drawing/2014/main" id="{D4AEC941-3F03-3E2E-FDAB-EF899ACC242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9193A9E-CFFF-3073-7E62-ADA9F53BEE65}"/>
              </a:ext>
            </a:extLst>
          </p:cNvPr>
          <p:cNvSpPr>
            <a:spLocks noGrp="1"/>
          </p:cNvSpPr>
          <p:nvPr>
            <p:ph type="sldNum" sz="quarter" idx="12"/>
          </p:nvPr>
        </p:nvSpPr>
        <p:spPr/>
        <p:txBody>
          <a:bodyPr/>
          <a:lstStyle/>
          <a:p>
            <a:fld id="{1324073F-F3AF-4787-A4CB-1BEFE2168E6C}" type="slidenum">
              <a:rPr lang="en-PK" smtClean="0"/>
              <a:t>‹#›</a:t>
            </a:fld>
            <a:endParaRPr lang="en-PK"/>
          </a:p>
        </p:txBody>
      </p:sp>
    </p:spTree>
    <p:extLst>
      <p:ext uri="{BB962C8B-B14F-4D97-AF65-F5344CB8AC3E}">
        <p14:creationId xmlns:p14="http://schemas.microsoft.com/office/powerpoint/2010/main" val="16853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A1833-B103-3CA6-4236-F3EA0BDFC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203B70A-E31A-CF62-8580-4D9F37E1E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17F0135-4198-54F8-C023-99222E28F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AA0F6-AFD8-462C-9AF1-93A36FA45F2F}" type="datetimeFigureOut">
              <a:rPr lang="en-PK" smtClean="0"/>
              <a:t>04/10/2022</a:t>
            </a:fld>
            <a:endParaRPr lang="en-PK"/>
          </a:p>
        </p:txBody>
      </p:sp>
      <p:sp>
        <p:nvSpPr>
          <p:cNvPr id="5" name="Footer Placeholder 4">
            <a:extLst>
              <a:ext uri="{FF2B5EF4-FFF2-40B4-BE49-F238E27FC236}">
                <a16:creationId xmlns:a16="http://schemas.microsoft.com/office/drawing/2014/main" id="{BCA054E5-C566-ACC9-7035-F6D717228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F347493-DCA2-BAA7-BFBE-78D04C000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4073F-F3AF-4787-A4CB-1BEFE2168E6C}" type="slidenum">
              <a:rPr lang="en-PK" smtClean="0"/>
              <a:t>‹#›</a:t>
            </a:fld>
            <a:endParaRPr lang="en-PK"/>
          </a:p>
        </p:txBody>
      </p:sp>
    </p:spTree>
    <p:extLst>
      <p:ext uri="{BB962C8B-B14F-4D97-AF65-F5344CB8AC3E}">
        <p14:creationId xmlns:p14="http://schemas.microsoft.com/office/powerpoint/2010/main" val="2487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3187DA-BC46-01BD-C84E-63A0BA555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2" name="Title 1">
            <a:extLst>
              <a:ext uri="{FF2B5EF4-FFF2-40B4-BE49-F238E27FC236}">
                <a16:creationId xmlns:a16="http://schemas.microsoft.com/office/drawing/2014/main" id="{C381EF0E-F12E-CC73-D935-C2BFAB707889}"/>
              </a:ext>
            </a:extLst>
          </p:cNvPr>
          <p:cNvSpPr>
            <a:spLocks noGrp="1"/>
          </p:cNvSpPr>
          <p:nvPr>
            <p:ph type="ctrTitle"/>
          </p:nvPr>
        </p:nvSpPr>
        <p:spPr>
          <a:xfrm>
            <a:off x="-2460171" y="639117"/>
            <a:ext cx="9144000" cy="2387600"/>
          </a:xfrm>
        </p:spPr>
        <p:txBody>
          <a:bodyPr/>
          <a:lstStyle/>
          <a:p>
            <a:r>
              <a:rPr lang="en-US" dirty="0">
                <a:solidFill>
                  <a:schemeClr val="bg1"/>
                </a:solidFill>
                <a:latin typeface="Bahnschrift SemiBold SemiConden" panose="020B0502040204020203" pitchFamily="34" charset="0"/>
              </a:rPr>
              <a:t>METAVERSE</a:t>
            </a:r>
            <a:endParaRPr lang="en-PK" dirty="0">
              <a:solidFill>
                <a:schemeClr val="bg1"/>
              </a:solidFill>
              <a:latin typeface="Bahnschrift SemiBold SemiConden" panose="020B0502040204020203" pitchFamily="34" charset="0"/>
            </a:endParaRPr>
          </a:p>
        </p:txBody>
      </p:sp>
      <p:sp>
        <p:nvSpPr>
          <p:cNvPr id="3" name="Subtitle 2">
            <a:extLst>
              <a:ext uri="{FF2B5EF4-FFF2-40B4-BE49-F238E27FC236}">
                <a16:creationId xmlns:a16="http://schemas.microsoft.com/office/drawing/2014/main" id="{7736CDD9-9322-8730-4CDE-94AFBAC591CA}"/>
              </a:ext>
            </a:extLst>
          </p:cNvPr>
          <p:cNvSpPr>
            <a:spLocks noGrp="1"/>
          </p:cNvSpPr>
          <p:nvPr>
            <p:ph type="subTitle" idx="1"/>
          </p:nvPr>
        </p:nvSpPr>
        <p:spPr>
          <a:xfrm>
            <a:off x="-2697125" y="3665833"/>
            <a:ext cx="9144000" cy="1655762"/>
          </a:xfrm>
        </p:spPr>
        <p:txBody>
          <a:bodyPr/>
          <a:lstStyle/>
          <a:p>
            <a:r>
              <a:rPr lang="en-US" dirty="0">
                <a:solidFill>
                  <a:schemeClr val="bg1"/>
                </a:solidFill>
              </a:rPr>
              <a:t>Syed </a:t>
            </a:r>
            <a:r>
              <a:rPr lang="en-US" dirty="0" err="1">
                <a:solidFill>
                  <a:schemeClr val="bg1"/>
                </a:solidFill>
              </a:rPr>
              <a:t>Rouhan</a:t>
            </a:r>
            <a:r>
              <a:rPr lang="en-US" dirty="0">
                <a:solidFill>
                  <a:schemeClr val="bg1"/>
                </a:solidFill>
              </a:rPr>
              <a:t> Ali</a:t>
            </a:r>
          </a:p>
          <a:p>
            <a:r>
              <a:rPr lang="en-US" dirty="0" err="1">
                <a:solidFill>
                  <a:schemeClr val="bg1"/>
                </a:solidFill>
              </a:rPr>
              <a:t>Rollno</a:t>
            </a:r>
            <a:r>
              <a:rPr lang="en-US" dirty="0">
                <a:solidFill>
                  <a:schemeClr val="bg1"/>
                </a:solidFill>
              </a:rPr>
              <a:t>.</a:t>
            </a:r>
            <a:r>
              <a:rPr lang="en-US" b="1" i="0" dirty="0">
                <a:solidFill>
                  <a:schemeClr val="bg1"/>
                </a:solidFill>
                <a:effectLst/>
                <a:latin typeface="myfontRegular"/>
              </a:rPr>
              <a:t> PIAIC172674</a:t>
            </a:r>
            <a:endParaRPr lang="en-PK" dirty="0">
              <a:solidFill>
                <a:schemeClr val="bg1"/>
              </a:solidFill>
            </a:endParaRPr>
          </a:p>
        </p:txBody>
      </p:sp>
    </p:spTree>
    <p:extLst>
      <p:ext uri="{BB962C8B-B14F-4D97-AF65-F5344CB8AC3E}">
        <p14:creationId xmlns:p14="http://schemas.microsoft.com/office/powerpoint/2010/main" val="403502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2C9A69-10C2-6305-2EEC-9E60C6AB3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a:extLst>
              <a:ext uri="{FF2B5EF4-FFF2-40B4-BE49-F238E27FC236}">
                <a16:creationId xmlns:a16="http://schemas.microsoft.com/office/drawing/2014/main" id="{968D9787-F291-541F-442F-343C3A81CB90}"/>
              </a:ext>
            </a:extLst>
          </p:cNvPr>
          <p:cNvSpPr>
            <a:spLocks noGrp="1"/>
          </p:cNvSpPr>
          <p:nvPr>
            <p:ph type="title"/>
          </p:nvPr>
        </p:nvSpPr>
        <p:spPr>
          <a:xfrm>
            <a:off x="838200" y="365125"/>
            <a:ext cx="10515600" cy="5599740"/>
          </a:xfrm>
        </p:spPr>
        <p:txBody>
          <a:bodyPr>
            <a:normAutofit fontScale="90000"/>
          </a:bodyPr>
          <a:lstStyle/>
          <a:p>
            <a:r>
              <a:rPr lang="en-US" dirty="0"/>
              <a:t>What is Metaverse ?</a:t>
            </a:r>
            <a:br>
              <a:rPr lang="en-US" dirty="0"/>
            </a:br>
            <a:br>
              <a:rPr lang="en-US" dirty="0"/>
            </a:br>
            <a:br>
              <a:rPr lang="en-US" dirty="0"/>
            </a:br>
            <a:r>
              <a:rPr lang="en-US" sz="2200" b="0" i="0" dirty="0">
                <a:solidFill>
                  <a:srgbClr val="1E2329"/>
                </a:solidFill>
                <a:effectLst/>
                <a:latin typeface="Binance Plex"/>
              </a:rPr>
              <a:t>The connections between the financial, virtual, and physical worlds have become increasingly linked. The devices we use to manage our lives give us access to almost anything we want at the touch of a button. The crypto ecosystem hasn't escaped this either. NFTs, blockchain games, and crypto payments aren't just limited to crypto geeks anymore. They're now all easily available as part of a developing metaverse.</a:t>
            </a:r>
            <a:br>
              <a:rPr lang="en-US" dirty="0"/>
            </a:br>
            <a:br>
              <a:rPr lang="en-US" dirty="0"/>
            </a:br>
            <a:br>
              <a:rPr lang="en-US" dirty="0"/>
            </a:br>
            <a:br>
              <a:rPr lang="en-US" dirty="0"/>
            </a:br>
            <a:br>
              <a:rPr lang="en-US" dirty="0"/>
            </a:br>
            <a:endParaRPr lang="en-PK" dirty="0"/>
          </a:p>
        </p:txBody>
      </p:sp>
    </p:spTree>
    <p:extLst>
      <p:ext uri="{BB962C8B-B14F-4D97-AF65-F5344CB8AC3E}">
        <p14:creationId xmlns:p14="http://schemas.microsoft.com/office/powerpoint/2010/main" val="287311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FA019-CABD-7EB7-0F9C-7029B94B5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 y="0"/>
            <a:ext cx="12201204" cy="6858000"/>
          </a:xfrm>
          <a:prstGeom prst="rect">
            <a:avLst/>
          </a:prstGeom>
        </p:spPr>
      </p:pic>
      <p:sp>
        <p:nvSpPr>
          <p:cNvPr id="2" name="Title 1">
            <a:extLst>
              <a:ext uri="{FF2B5EF4-FFF2-40B4-BE49-F238E27FC236}">
                <a16:creationId xmlns:a16="http://schemas.microsoft.com/office/drawing/2014/main" id="{61EC7391-1C4C-F17E-2168-B25E962F62B0}"/>
              </a:ext>
            </a:extLst>
          </p:cNvPr>
          <p:cNvSpPr>
            <a:spLocks noGrp="1"/>
          </p:cNvSpPr>
          <p:nvPr>
            <p:ph type="title"/>
          </p:nvPr>
        </p:nvSpPr>
        <p:spPr/>
        <p:txBody>
          <a:bodyPr/>
          <a:lstStyle/>
          <a:p>
            <a:r>
              <a:rPr lang="en-US" dirty="0"/>
              <a:t>Basically </a:t>
            </a:r>
            <a:endParaRPr lang="en-PK" dirty="0"/>
          </a:p>
        </p:txBody>
      </p:sp>
      <p:sp>
        <p:nvSpPr>
          <p:cNvPr id="3" name="Content Placeholder 2">
            <a:extLst>
              <a:ext uri="{FF2B5EF4-FFF2-40B4-BE49-F238E27FC236}">
                <a16:creationId xmlns:a16="http://schemas.microsoft.com/office/drawing/2014/main" id="{06761119-6D05-2058-B0D5-92B3BF7D5106}"/>
              </a:ext>
            </a:extLst>
          </p:cNvPr>
          <p:cNvSpPr>
            <a:spLocks noGrp="1"/>
          </p:cNvSpPr>
          <p:nvPr>
            <p:ph idx="1"/>
          </p:nvPr>
        </p:nvSpPr>
        <p:spPr/>
        <p:txBody>
          <a:bodyPr>
            <a:normAutofit fontScale="70000" lnSpcReduction="20000"/>
          </a:bodyPr>
          <a:lstStyle/>
          <a:p>
            <a:pPr algn="l" fontAlgn="base"/>
            <a:r>
              <a:rPr lang="en-US" b="0" i="0" dirty="0">
                <a:solidFill>
                  <a:schemeClr val="bg1"/>
                </a:solidFill>
                <a:effectLst/>
                <a:latin typeface="Binance Plex"/>
              </a:rPr>
              <a:t>The metaverse is a concept of a persistent, online, 3D universe that combines multiple different virtual spaces. You can think of it as a future iteration of the internet. The metaverse will allow users to work, meet, game, and socialize together in these 3D spaces.</a:t>
            </a:r>
          </a:p>
          <a:p>
            <a:pPr algn="l" fontAlgn="base"/>
            <a:r>
              <a:rPr lang="en-US" b="0" i="0" dirty="0">
                <a:solidFill>
                  <a:schemeClr val="bg1"/>
                </a:solidFill>
                <a:effectLst/>
                <a:latin typeface="Binance Plex"/>
              </a:rPr>
              <a:t>The metaverse isn’t fully in existence, but some platforms contain metaverse-like elements. Video games currently provide the closest metaverse experience on offer. Developers have pushed the boundaries of what a game is through hosting in-game events and creating virtual economies.</a:t>
            </a:r>
          </a:p>
          <a:p>
            <a:pPr algn="l" fontAlgn="base"/>
            <a:r>
              <a:rPr lang="en-US" b="0" i="0" dirty="0">
                <a:solidFill>
                  <a:schemeClr val="bg1"/>
                </a:solidFill>
                <a:effectLst/>
                <a:latin typeface="Binance Plex"/>
              </a:rPr>
              <a:t>Although not required, cryptocurrencies can be a great fit for a metaverse. They allow for creating a digital economy with different types of utility tokens and virtual collectibles (NFTs). The metaverse would also benefit from the use of crypto wallets, such as Trust Wallet and </a:t>
            </a:r>
            <a:r>
              <a:rPr lang="en-US" b="0" i="0" dirty="0" err="1">
                <a:solidFill>
                  <a:schemeClr val="bg1"/>
                </a:solidFill>
                <a:effectLst/>
                <a:latin typeface="Binance Plex"/>
              </a:rPr>
              <a:t>MetaMask</a:t>
            </a:r>
            <a:r>
              <a:rPr lang="en-US" b="0" i="0" dirty="0">
                <a:solidFill>
                  <a:schemeClr val="bg1"/>
                </a:solidFill>
                <a:effectLst/>
                <a:latin typeface="Binance Plex"/>
              </a:rPr>
              <a:t>. Also, blockchain technology can provide transparent and reliable governance systems.</a:t>
            </a:r>
          </a:p>
          <a:p>
            <a:pPr algn="l" fontAlgn="base"/>
            <a:r>
              <a:rPr lang="en-US" b="0" i="0" dirty="0">
                <a:solidFill>
                  <a:schemeClr val="bg1"/>
                </a:solidFill>
                <a:effectLst/>
                <a:latin typeface="Binance Plex"/>
              </a:rPr>
              <a:t>Blockchain, metaverse-like applications already exist and provide people with </a:t>
            </a:r>
            <a:r>
              <a:rPr lang="en-US" b="0" i="0" dirty="0" err="1">
                <a:solidFill>
                  <a:schemeClr val="bg1"/>
                </a:solidFill>
                <a:effectLst/>
                <a:latin typeface="Binance Plex"/>
              </a:rPr>
              <a:t>liveable</a:t>
            </a:r>
            <a:r>
              <a:rPr lang="en-US" b="0" i="0" dirty="0">
                <a:solidFill>
                  <a:schemeClr val="bg1"/>
                </a:solidFill>
                <a:effectLst/>
                <a:latin typeface="Binance Plex"/>
              </a:rPr>
              <a:t> incomes. </a:t>
            </a:r>
            <a:r>
              <a:rPr lang="en-US" b="0" i="0" dirty="0" err="1">
                <a:solidFill>
                  <a:schemeClr val="bg1"/>
                </a:solidFill>
                <a:effectLst/>
                <a:latin typeface="Binance Plex"/>
              </a:rPr>
              <a:t>Axie</a:t>
            </a:r>
            <a:r>
              <a:rPr lang="en-US" b="0" i="0" dirty="0">
                <a:solidFill>
                  <a:schemeClr val="bg1"/>
                </a:solidFill>
                <a:effectLst/>
                <a:latin typeface="Binance Plex"/>
              </a:rPr>
              <a:t> Infinity is one play-to-earn game that many users play to support their income. </a:t>
            </a:r>
            <a:r>
              <a:rPr lang="en-US" b="0" i="0" dirty="0" err="1">
                <a:solidFill>
                  <a:schemeClr val="bg1"/>
                </a:solidFill>
                <a:effectLst/>
                <a:latin typeface="Binance Plex"/>
              </a:rPr>
              <a:t>SecondLive</a:t>
            </a:r>
            <a:r>
              <a:rPr lang="en-US" b="0" i="0" dirty="0">
                <a:solidFill>
                  <a:schemeClr val="bg1"/>
                </a:solidFill>
                <a:effectLst/>
                <a:latin typeface="Binance Plex"/>
              </a:rPr>
              <a:t> and </a:t>
            </a:r>
            <a:r>
              <a:rPr lang="en-US" b="0" i="0" dirty="0" err="1">
                <a:solidFill>
                  <a:schemeClr val="bg1"/>
                </a:solidFill>
                <a:effectLst/>
                <a:latin typeface="Binance Plex"/>
              </a:rPr>
              <a:t>Decentraland</a:t>
            </a:r>
            <a:r>
              <a:rPr lang="en-US" b="0" i="0" dirty="0">
                <a:solidFill>
                  <a:schemeClr val="bg1"/>
                </a:solidFill>
                <a:effectLst/>
                <a:latin typeface="Binance Plex"/>
              </a:rPr>
              <a:t> are other examples of successfully mixing the blockchain world and virtual reality apps.</a:t>
            </a:r>
          </a:p>
          <a:p>
            <a:pPr algn="l" fontAlgn="base"/>
            <a:r>
              <a:rPr lang="en-US" b="0" i="0" dirty="0">
                <a:solidFill>
                  <a:schemeClr val="bg1"/>
                </a:solidFill>
                <a:effectLst/>
                <a:latin typeface="Binance Plex"/>
              </a:rPr>
              <a:t>When we look to the future, big tech giants are trying to lead the way. However, the decentralized aspects of the blockchain industry is letting smaller players participate in the metaverse’s development as well.</a:t>
            </a:r>
          </a:p>
          <a:p>
            <a:endParaRPr lang="en-PK" dirty="0"/>
          </a:p>
        </p:txBody>
      </p:sp>
    </p:spTree>
    <p:extLst>
      <p:ext uri="{BB962C8B-B14F-4D97-AF65-F5344CB8AC3E}">
        <p14:creationId xmlns:p14="http://schemas.microsoft.com/office/powerpoint/2010/main" val="401579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1F946A-4C24-023C-780D-9E2C7034E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9214" cy="6858000"/>
          </a:xfrm>
          <a:prstGeom prst="rect">
            <a:avLst/>
          </a:prstGeom>
        </p:spPr>
      </p:pic>
      <p:sp>
        <p:nvSpPr>
          <p:cNvPr id="2" name="Title 1">
            <a:extLst>
              <a:ext uri="{FF2B5EF4-FFF2-40B4-BE49-F238E27FC236}">
                <a16:creationId xmlns:a16="http://schemas.microsoft.com/office/drawing/2014/main" id="{40641382-260F-F812-5404-8594674E05DD}"/>
              </a:ext>
            </a:extLst>
          </p:cNvPr>
          <p:cNvSpPr>
            <a:spLocks noGrp="1"/>
          </p:cNvSpPr>
          <p:nvPr>
            <p:ph type="title"/>
          </p:nvPr>
        </p:nvSpPr>
        <p:spPr/>
        <p:txBody>
          <a:bodyPr/>
          <a:lstStyle/>
          <a:p>
            <a:r>
              <a:rPr lang="en-US" dirty="0"/>
              <a:t>Success of Metaverse</a:t>
            </a:r>
            <a:endParaRPr lang="en-PK" dirty="0"/>
          </a:p>
        </p:txBody>
      </p:sp>
      <p:sp>
        <p:nvSpPr>
          <p:cNvPr id="3" name="Content Placeholder 2">
            <a:extLst>
              <a:ext uri="{FF2B5EF4-FFF2-40B4-BE49-F238E27FC236}">
                <a16:creationId xmlns:a16="http://schemas.microsoft.com/office/drawing/2014/main" id="{06E3FC2D-6ADE-3B98-E479-75007980B768}"/>
              </a:ext>
            </a:extLst>
          </p:cNvPr>
          <p:cNvSpPr>
            <a:spLocks noGrp="1"/>
          </p:cNvSpPr>
          <p:nvPr>
            <p:ph idx="1"/>
          </p:nvPr>
        </p:nvSpPr>
        <p:spPr/>
        <p:txBody>
          <a:bodyPr/>
          <a:lstStyle/>
          <a:p>
            <a:pPr marL="0" indent="0">
              <a:buNone/>
            </a:pP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Bloomberg analysts predict the metaverse market will be worth nearly $800 billion by 2024</a:t>
            </a:r>
          </a:p>
          <a:p>
            <a:pPr marL="0" indent="0">
              <a:buNone/>
            </a:pPr>
            <a:r>
              <a:rPr lang="en-US" b="1" i="0" dirty="0">
                <a:solidFill>
                  <a:srgbClr val="202124"/>
                </a:solidFill>
                <a:effectLst/>
                <a:latin typeface="arial" panose="020B0604020202020204" pitchFamily="34" charset="0"/>
              </a:rPr>
              <a:t>the future metaverse would be something very similar to our real world in many aspects and even replace some real-world activities</a:t>
            </a:r>
            <a:endParaRPr lang="en-PK" dirty="0"/>
          </a:p>
        </p:txBody>
      </p:sp>
    </p:spTree>
    <p:extLst>
      <p:ext uri="{BB962C8B-B14F-4D97-AF65-F5344CB8AC3E}">
        <p14:creationId xmlns:p14="http://schemas.microsoft.com/office/powerpoint/2010/main" val="360099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C0ED-5B1B-A69A-2E3F-2D0C3FA77621}"/>
              </a:ext>
            </a:extLst>
          </p:cNvPr>
          <p:cNvSpPr>
            <a:spLocks noGrp="1"/>
          </p:cNvSpPr>
          <p:nvPr>
            <p:ph type="title"/>
          </p:nvPr>
        </p:nvSpPr>
        <p:spPr/>
        <p:txBody>
          <a:bodyPr/>
          <a:lstStyle/>
          <a:p>
            <a:r>
              <a:rPr lang="en-US" dirty="0"/>
              <a:t>Revenue Of Metaverse</a:t>
            </a:r>
            <a:endParaRPr lang="en-PK" dirty="0"/>
          </a:p>
        </p:txBody>
      </p:sp>
      <p:pic>
        <p:nvPicPr>
          <p:cNvPr id="5" name="Content Placeholder 4">
            <a:extLst>
              <a:ext uri="{FF2B5EF4-FFF2-40B4-BE49-F238E27FC236}">
                <a16:creationId xmlns:a16="http://schemas.microsoft.com/office/drawing/2014/main" id="{7C6D60F5-E1A8-9436-8527-437CA7F9E201}"/>
              </a:ext>
            </a:extLst>
          </p:cNvPr>
          <p:cNvPicPr>
            <a:picLocks noGrp="1" noChangeAspect="1"/>
          </p:cNvPicPr>
          <p:nvPr>
            <p:ph idx="1"/>
          </p:nvPr>
        </p:nvPicPr>
        <p:blipFill>
          <a:blip r:embed="rId2"/>
          <a:stretch>
            <a:fillRect/>
          </a:stretch>
        </p:blipFill>
        <p:spPr>
          <a:xfrm>
            <a:off x="2924175" y="2891631"/>
            <a:ext cx="6343650" cy="2219325"/>
          </a:xfrm>
        </p:spPr>
      </p:pic>
    </p:spTree>
    <p:extLst>
      <p:ext uri="{BB962C8B-B14F-4D97-AF65-F5344CB8AC3E}">
        <p14:creationId xmlns:p14="http://schemas.microsoft.com/office/powerpoint/2010/main" val="276107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8E33E0-91B2-4DB3-CA1F-63B9364F6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6"/>
            <a:ext cx="12190587" cy="6858796"/>
          </a:xfrm>
          <a:prstGeom prst="rect">
            <a:avLst/>
          </a:prstGeom>
        </p:spPr>
      </p:pic>
      <p:sp>
        <p:nvSpPr>
          <p:cNvPr id="2" name="Title 1">
            <a:extLst>
              <a:ext uri="{FF2B5EF4-FFF2-40B4-BE49-F238E27FC236}">
                <a16:creationId xmlns:a16="http://schemas.microsoft.com/office/drawing/2014/main" id="{80A8322C-D220-84D2-80DF-F24D316CB3D7}"/>
              </a:ext>
            </a:extLst>
          </p:cNvPr>
          <p:cNvSpPr>
            <a:spLocks noGrp="1"/>
          </p:cNvSpPr>
          <p:nvPr>
            <p:ph type="title"/>
          </p:nvPr>
        </p:nvSpPr>
        <p:spPr/>
        <p:txBody>
          <a:bodyPr/>
          <a:lstStyle/>
          <a:p>
            <a:r>
              <a:rPr lang="en-US" dirty="0">
                <a:solidFill>
                  <a:schemeClr val="bg1"/>
                </a:solidFill>
              </a:rPr>
              <a:t>THE END</a:t>
            </a:r>
            <a:endParaRPr lang="en-PK" dirty="0">
              <a:solidFill>
                <a:schemeClr val="bg1"/>
              </a:solidFill>
            </a:endParaRPr>
          </a:p>
        </p:txBody>
      </p:sp>
      <p:sp>
        <p:nvSpPr>
          <p:cNvPr id="3" name="Content Placeholder 2">
            <a:extLst>
              <a:ext uri="{FF2B5EF4-FFF2-40B4-BE49-F238E27FC236}">
                <a16:creationId xmlns:a16="http://schemas.microsoft.com/office/drawing/2014/main" id="{D6E2937E-4F58-9C20-E099-083353DA6708}"/>
              </a:ext>
            </a:extLst>
          </p:cNvPr>
          <p:cNvSpPr>
            <a:spLocks noGrp="1"/>
          </p:cNvSpPr>
          <p:nvPr>
            <p:ph idx="1"/>
          </p:nvPr>
        </p:nvSpPr>
        <p:spPr/>
        <p:txBody>
          <a:bodyPr/>
          <a:lstStyle/>
          <a:p>
            <a:pPr marL="0" indent="0">
              <a:buNone/>
            </a:pPr>
            <a:r>
              <a:rPr lang="en-US" dirty="0">
                <a:solidFill>
                  <a:schemeClr val="bg1"/>
                </a:solidFill>
              </a:rPr>
              <a:t>Hope To See We All Together In Metaverse Industry </a:t>
            </a:r>
            <a:endParaRPr lang="en-PK" dirty="0">
              <a:solidFill>
                <a:schemeClr val="bg1"/>
              </a:solidFill>
            </a:endParaRPr>
          </a:p>
        </p:txBody>
      </p:sp>
    </p:spTree>
    <p:extLst>
      <p:ext uri="{BB962C8B-B14F-4D97-AF65-F5344CB8AC3E}">
        <p14:creationId xmlns:p14="http://schemas.microsoft.com/office/powerpoint/2010/main" val="3613911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393</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vt:lpstr>
      <vt:lpstr>Bahnschrift SemiBold SemiConden</vt:lpstr>
      <vt:lpstr>Binance Plex</vt:lpstr>
      <vt:lpstr>Calibri</vt:lpstr>
      <vt:lpstr>Calibri Light</vt:lpstr>
      <vt:lpstr>myfontRegular</vt:lpstr>
      <vt:lpstr>Office Theme</vt:lpstr>
      <vt:lpstr>METAVERSE</vt:lpstr>
      <vt:lpstr>What is Metaverse ?   The connections between the financial, virtual, and physical worlds have become increasingly linked. The devices we use to manage our lives give us access to almost anything we want at the touch of a button. The crypto ecosystem hasn't escaped this either. NFTs, blockchain games, and crypto payments aren't just limited to crypto geeks anymore. They're now all easily available as part of a developing metaverse.     </vt:lpstr>
      <vt:lpstr>Basically </vt:lpstr>
      <vt:lpstr>Success of Metaverse</vt:lpstr>
      <vt:lpstr>Revenue Of Metaverse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METAVERSE</dc:title>
  <dc:creator>syedrouhanali7@gmail.com</dc:creator>
  <cp:lastModifiedBy>syedrouhanali7@gmail.com</cp:lastModifiedBy>
  <cp:revision>2</cp:revision>
  <dcterms:created xsi:type="dcterms:W3CDTF">2022-10-03T21:05:59Z</dcterms:created>
  <dcterms:modified xsi:type="dcterms:W3CDTF">2022-10-04T09:47:05Z</dcterms:modified>
</cp:coreProperties>
</file>