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60" r:id="rId2"/>
    <p:sldId id="256" r:id="rId3"/>
    <p:sldId id="257" r:id="rId4"/>
    <p:sldId id="261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3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4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1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8374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D95D-21F9-CDA6-5C3A-56720D13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venir Light" panose="020B0402020203020204" pitchFamily="34" charset="77"/>
              </a:rPr>
              <a:t>KHULNA UNIVERSITY OF ENGINEERING &amp; TECHNOLOGY</a:t>
            </a:r>
            <a:b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venir Light" panose="020B0402020203020204" pitchFamily="34" charset="77"/>
              </a:rPr>
            </a:b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B57F8-CCC0-548F-34CB-2EFDEBF3B8CF}"/>
              </a:ext>
            </a:extLst>
          </p:cNvPr>
          <p:cNvSpPr txBox="1"/>
          <p:nvPr/>
        </p:nvSpPr>
        <p:spPr>
          <a:xfrm>
            <a:off x="2611808" y="1734208"/>
            <a:ext cx="47243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Department of </a:t>
            </a:r>
            <a:br>
              <a:rPr lang="en-US" sz="1800" dirty="0"/>
            </a:br>
            <a:r>
              <a:rPr lang="en-US" sz="1800" dirty="0"/>
              <a:t>Electronics and Communication Engineering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F44F8-7CAA-D22E-2697-4CF7F5544C87}"/>
              </a:ext>
            </a:extLst>
          </p:cNvPr>
          <p:cNvSpPr txBox="1"/>
          <p:nvPr/>
        </p:nvSpPr>
        <p:spPr>
          <a:xfrm>
            <a:off x="2611808" y="2577662"/>
            <a:ext cx="46432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  <a:cs typeface="Segoe UI" panose="020B0502040204020203" pitchFamily="34" charset="0"/>
              </a:rPr>
              <a:t>Course Title</a:t>
            </a:r>
            <a:r>
              <a:rPr lang="en-US" sz="1800" dirty="0">
                <a:latin typeface="Avenir Light" panose="020B0402020203020204" pitchFamily="34" charset="77"/>
                <a:cs typeface="Segoe UI" panose="020B0502040204020203" pitchFamily="34" charset="0"/>
              </a:rPr>
              <a:t>: Database System Laboratory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8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  <a:cs typeface="Segoe UI" panose="020B0502040204020203" pitchFamily="34" charset="0"/>
              </a:rPr>
              <a:t>Course No</a:t>
            </a:r>
            <a:r>
              <a:rPr lang="en-US" sz="1800" dirty="0">
                <a:latin typeface="Avenir Light" panose="020B0402020203020204" pitchFamily="34" charset="77"/>
                <a:cs typeface="Segoe UI" panose="020B0502040204020203" pitchFamily="34" charset="0"/>
              </a:rPr>
              <a:t>: CSE 3210</a:t>
            </a:r>
          </a:p>
          <a:p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47370-54BD-B492-96F7-79B97ECFBAC8}"/>
              </a:ext>
            </a:extLst>
          </p:cNvPr>
          <p:cNvSpPr txBox="1"/>
          <p:nvPr/>
        </p:nvSpPr>
        <p:spPr>
          <a:xfrm>
            <a:off x="2611808" y="3562547"/>
            <a:ext cx="68639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Project on</a:t>
            </a:r>
            <a:r>
              <a:rPr lang="en-US" sz="2000" dirty="0">
                <a:latin typeface="Avenir Light" panose="020B0402020203020204" pitchFamily="34" charset="77"/>
              </a:rPr>
              <a:t>: Creating a Database for Online Blood donation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latin typeface="Avenir Light" panose="020B0402020203020204" pitchFamily="34" charset="77"/>
              </a:rPr>
              <a:t>Management System</a:t>
            </a:r>
            <a:endParaRPr lang="en-US" sz="2000" dirty="0">
              <a:latin typeface="Avenir Light" panose="020B0402020203020204" pitchFamily="34" charset="77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A149E-77AB-FB8D-08E8-2958A9B23032}"/>
              </a:ext>
            </a:extLst>
          </p:cNvPr>
          <p:cNvSpPr txBox="1"/>
          <p:nvPr/>
        </p:nvSpPr>
        <p:spPr>
          <a:xfrm>
            <a:off x="8229600" y="5151392"/>
            <a:ext cx="2827283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venir Light Oblique" panose="020B0402020203090204" pitchFamily="34" charset="77"/>
              </a:rPr>
              <a:t>Syed Nazib Sabnan</a:t>
            </a:r>
          </a:p>
          <a:p>
            <a:pPr>
              <a:spcBef>
                <a:spcPts val="1000"/>
              </a:spcBef>
            </a:pPr>
            <a:r>
              <a:rPr lang="en-US" sz="2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venir Light Oblique" panose="020B0402020203090204" pitchFamily="34" charset="77"/>
              </a:rPr>
              <a:t>Roll: 1909037</a:t>
            </a:r>
          </a:p>
          <a:p>
            <a:pPr>
              <a:spcBef>
                <a:spcPts val="1000"/>
              </a:spcBef>
            </a:pPr>
            <a:endParaRPr lang="en-US" sz="2000" i="1" dirty="0">
              <a:solidFill>
                <a:schemeClr val="accent5">
                  <a:lumMod val="40000"/>
                  <a:lumOff val="60000"/>
                </a:schemeClr>
              </a:solidFill>
              <a:latin typeface="Avenir Light Oblique" panose="020B040202020309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84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232FF-84B7-A16C-D717-0C94382C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74" y="1245143"/>
            <a:ext cx="6452749" cy="74078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Blood Donation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A08BE-40AF-E323-A3DC-BE8823B53550}"/>
              </a:ext>
            </a:extLst>
          </p:cNvPr>
          <p:cNvSpPr txBox="1"/>
          <p:nvPr/>
        </p:nvSpPr>
        <p:spPr>
          <a:xfrm>
            <a:off x="1823876" y="3261491"/>
            <a:ext cx="6452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venir Book" panose="02000503020000020003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An online blood donation system is designed to efficiently manage and facilitate the process of blood donation and distribution. It connects donors, patients, hospitals, and blood banks through a centralized digital interface. This system typically includes features such as donor registration, blood inventory tracking, appointment scheduling, and real-time coordination between healthcare institutions, ensuring a steady supply of blood products to those in need while simplifying the donation process for donors and enhancing patient care.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22BB07-C612-0790-3E8C-91F34BE048DB}"/>
              </a:ext>
            </a:extLst>
          </p:cNvPr>
          <p:cNvSpPr/>
          <p:nvPr/>
        </p:nvSpPr>
        <p:spPr>
          <a:xfrm>
            <a:off x="2028825" y="3261490"/>
            <a:ext cx="642938" cy="353247"/>
          </a:xfrm>
          <a:prstGeom prst="ellipse">
            <a:avLst/>
          </a:prstGeom>
          <a:solidFill>
            <a:srgbClr val="2D3B3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9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CDABB7-9974-EDD9-23B9-AD37C6A0B7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"/>
          <a:stretch/>
        </p:blipFill>
        <p:spPr bwMode="auto">
          <a:xfrm>
            <a:off x="1689903" y="1920240"/>
            <a:ext cx="9201873" cy="4619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DB5121-421B-2D75-06DD-8B9EC14DAB40}"/>
              </a:ext>
            </a:extLst>
          </p:cNvPr>
          <p:cNvSpPr txBox="1"/>
          <p:nvPr/>
        </p:nvSpPr>
        <p:spPr>
          <a:xfrm>
            <a:off x="2488195" y="643258"/>
            <a:ext cx="721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Avenir Light" panose="020B0402020203020204" pitchFamily="34" charset="77"/>
              </a:rPr>
              <a:t>Er diagram for blood donation management database: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FFCEA1-D82A-AEB0-5DAE-FBEA676E165A}"/>
              </a:ext>
            </a:extLst>
          </p:cNvPr>
          <p:cNvSpPr/>
          <p:nvPr/>
        </p:nvSpPr>
        <p:spPr>
          <a:xfrm>
            <a:off x="5993755" y="2870521"/>
            <a:ext cx="615389" cy="1157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donation</a:t>
            </a:r>
          </a:p>
        </p:txBody>
      </p:sp>
    </p:spTree>
    <p:extLst>
      <p:ext uri="{BB962C8B-B14F-4D97-AF65-F5344CB8AC3E}">
        <p14:creationId xmlns:p14="http://schemas.microsoft.com/office/powerpoint/2010/main" val="31646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C47EE-C076-9733-5165-E27F21135885}"/>
              </a:ext>
            </a:extLst>
          </p:cNvPr>
          <p:cNvSpPr txBox="1"/>
          <p:nvPr/>
        </p:nvSpPr>
        <p:spPr>
          <a:xfrm>
            <a:off x="5391807" y="557048"/>
            <a:ext cx="1799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Light" panose="020B0402020203020204" pitchFamily="34" charset="77"/>
              </a:rPr>
              <a:t>DATA TABLES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295FA-54B3-6A61-B929-CDA104B49A83}"/>
              </a:ext>
            </a:extLst>
          </p:cNvPr>
          <p:cNvCxnSpPr>
            <a:cxnSpLocks/>
          </p:cNvCxnSpPr>
          <p:nvPr/>
        </p:nvCxnSpPr>
        <p:spPr>
          <a:xfrm>
            <a:off x="1891862" y="1038053"/>
            <a:ext cx="9049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00C2CCC-E9E6-E38F-5B18-ECF4691148DA}"/>
              </a:ext>
            </a:extLst>
          </p:cNvPr>
          <p:cNvSpPr/>
          <p:nvPr/>
        </p:nvSpPr>
        <p:spPr>
          <a:xfrm>
            <a:off x="2291257" y="651719"/>
            <a:ext cx="325820" cy="335018"/>
          </a:xfrm>
          <a:prstGeom prst="ellipse">
            <a:avLst/>
          </a:prstGeom>
          <a:solidFill>
            <a:srgbClr val="2D3B3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E57D0-8FDA-1453-FAA7-8A23A905A6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862" y="1890403"/>
            <a:ext cx="7772400" cy="1538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11E13C-D6F7-E1AE-5EFD-20D442A0A7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0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862" y="4555281"/>
            <a:ext cx="7708900" cy="165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30BE36-1E1C-49A5-1F68-7FF561875E49}"/>
              </a:ext>
            </a:extLst>
          </p:cNvPr>
          <p:cNvSpPr txBox="1"/>
          <p:nvPr/>
        </p:nvSpPr>
        <p:spPr>
          <a:xfrm>
            <a:off x="1800828" y="1431917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Donor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0DFB4-2188-3C50-3E6F-B173F8B18671}"/>
              </a:ext>
            </a:extLst>
          </p:cNvPr>
          <p:cNvSpPr txBox="1"/>
          <p:nvPr/>
        </p:nvSpPr>
        <p:spPr>
          <a:xfrm>
            <a:off x="1800828" y="3981407"/>
            <a:ext cx="108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Donation</a:t>
            </a:r>
            <a:r>
              <a:rPr lang="en-US" sz="16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749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C47EE-C076-9733-5165-E27F21135885}"/>
              </a:ext>
            </a:extLst>
          </p:cNvPr>
          <p:cNvSpPr txBox="1"/>
          <p:nvPr/>
        </p:nvSpPr>
        <p:spPr>
          <a:xfrm>
            <a:off x="5334657" y="358255"/>
            <a:ext cx="1799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Light" panose="020B0402020203020204" pitchFamily="34" charset="77"/>
              </a:rPr>
              <a:t>DATA TABLES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295FA-54B3-6A61-B929-CDA104B49A83}"/>
              </a:ext>
            </a:extLst>
          </p:cNvPr>
          <p:cNvCxnSpPr>
            <a:cxnSpLocks/>
          </p:cNvCxnSpPr>
          <p:nvPr/>
        </p:nvCxnSpPr>
        <p:spPr>
          <a:xfrm>
            <a:off x="1891862" y="1038053"/>
            <a:ext cx="9049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00C2CCC-E9E6-E38F-5B18-ECF4691148DA}"/>
              </a:ext>
            </a:extLst>
          </p:cNvPr>
          <p:cNvSpPr/>
          <p:nvPr/>
        </p:nvSpPr>
        <p:spPr>
          <a:xfrm>
            <a:off x="2291257" y="651719"/>
            <a:ext cx="325820" cy="335018"/>
          </a:xfrm>
          <a:prstGeom prst="ellipse">
            <a:avLst/>
          </a:prstGeom>
          <a:solidFill>
            <a:srgbClr val="2D3B3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F509E-36D1-2B94-B2A5-11696947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862" y="1453547"/>
            <a:ext cx="7772400" cy="1457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06DD7-B8CB-AC99-E18A-4E6D1D67C69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1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862" y="3388604"/>
            <a:ext cx="7772400" cy="14369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86196-7205-E3B6-CE06-A00EE5E13D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2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862" y="5303251"/>
            <a:ext cx="7772400" cy="1436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AAE3B6-D3F8-BEF8-C7A8-5888101823C7}"/>
              </a:ext>
            </a:extLst>
          </p:cNvPr>
          <p:cNvSpPr txBox="1"/>
          <p:nvPr/>
        </p:nvSpPr>
        <p:spPr>
          <a:xfrm>
            <a:off x="1800828" y="1086187"/>
            <a:ext cx="1372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Receptionist: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A1128-B31C-3D41-4C2D-408E8AFA2127}"/>
              </a:ext>
            </a:extLst>
          </p:cNvPr>
          <p:cNvSpPr txBox="1"/>
          <p:nvPr/>
        </p:nvSpPr>
        <p:spPr>
          <a:xfrm>
            <a:off x="1767825" y="3054834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BloodBank: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4D849-BBFA-08A5-B945-BABCB1DF9C66}"/>
              </a:ext>
            </a:extLst>
          </p:cNvPr>
          <p:cNvSpPr txBox="1"/>
          <p:nvPr/>
        </p:nvSpPr>
        <p:spPr>
          <a:xfrm>
            <a:off x="1767825" y="4970094"/>
            <a:ext cx="2045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BloodbankManager:</a:t>
            </a:r>
          </a:p>
        </p:txBody>
      </p:sp>
    </p:spTree>
    <p:extLst>
      <p:ext uri="{BB962C8B-B14F-4D97-AF65-F5344CB8AC3E}">
        <p14:creationId xmlns:p14="http://schemas.microsoft.com/office/powerpoint/2010/main" val="33291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C47EE-C076-9733-5165-E27F21135885}"/>
              </a:ext>
            </a:extLst>
          </p:cNvPr>
          <p:cNvSpPr txBox="1"/>
          <p:nvPr/>
        </p:nvSpPr>
        <p:spPr>
          <a:xfrm>
            <a:off x="5391807" y="557048"/>
            <a:ext cx="1799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Light" panose="020B0402020203020204" pitchFamily="34" charset="77"/>
              </a:rPr>
              <a:t>DATA TABLES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295FA-54B3-6A61-B929-CDA104B49A83}"/>
              </a:ext>
            </a:extLst>
          </p:cNvPr>
          <p:cNvCxnSpPr>
            <a:cxnSpLocks/>
          </p:cNvCxnSpPr>
          <p:nvPr/>
        </p:nvCxnSpPr>
        <p:spPr>
          <a:xfrm>
            <a:off x="1891862" y="1038053"/>
            <a:ext cx="9049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00C2CCC-E9E6-E38F-5B18-ECF4691148DA}"/>
              </a:ext>
            </a:extLst>
          </p:cNvPr>
          <p:cNvSpPr/>
          <p:nvPr/>
        </p:nvSpPr>
        <p:spPr>
          <a:xfrm>
            <a:off x="2291257" y="651719"/>
            <a:ext cx="325820" cy="335018"/>
          </a:xfrm>
          <a:prstGeom prst="ellipse">
            <a:avLst/>
          </a:prstGeom>
          <a:solidFill>
            <a:srgbClr val="2D3B3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90C2D-7680-8FED-AE8C-E84CC898A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91862" y="2602413"/>
            <a:ext cx="7772400" cy="1199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73649-503A-EA54-3F25-4B9F0A5E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862" y="4619998"/>
            <a:ext cx="7772400" cy="1199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8BD755-3CC8-5C3A-BBB7-79071CBC9BB4}"/>
              </a:ext>
            </a:extLst>
          </p:cNvPr>
          <p:cNvSpPr txBox="1"/>
          <p:nvPr/>
        </p:nvSpPr>
        <p:spPr>
          <a:xfrm>
            <a:off x="1785938" y="1185339"/>
            <a:ext cx="609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 Tables created by many to many relationship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504C-66AF-F12A-F67C-A8E8A0A0C109}"/>
              </a:ext>
            </a:extLst>
          </p:cNvPr>
          <p:cNvSpPr txBox="1"/>
          <p:nvPr/>
        </p:nvSpPr>
        <p:spPr>
          <a:xfrm>
            <a:off x="1791195" y="2044110"/>
            <a:ext cx="17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Hospital-Patient: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CEE54-7F38-B9BD-C606-930DE9FB27B3}"/>
              </a:ext>
            </a:extLst>
          </p:cNvPr>
          <p:cNvSpPr txBox="1"/>
          <p:nvPr/>
        </p:nvSpPr>
        <p:spPr>
          <a:xfrm>
            <a:off x="1767825" y="4136783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venir Light" panose="020B0402020203020204" pitchFamily="34" charset="77"/>
              </a:rPr>
              <a:t>Blood-Bank-Hospital:</a:t>
            </a:r>
          </a:p>
        </p:txBody>
      </p:sp>
    </p:spTree>
    <p:extLst>
      <p:ext uri="{BB962C8B-B14F-4D97-AF65-F5344CB8AC3E}">
        <p14:creationId xmlns:p14="http://schemas.microsoft.com/office/powerpoint/2010/main" val="4222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C47EE-C076-9733-5165-E27F21135885}"/>
              </a:ext>
            </a:extLst>
          </p:cNvPr>
          <p:cNvSpPr txBox="1"/>
          <p:nvPr/>
        </p:nvSpPr>
        <p:spPr>
          <a:xfrm>
            <a:off x="2409826" y="637943"/>
            <a:ext cx="5819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Light" panose="020B0402020203020204" pitchFamily="34" charset="77"/>
              </a:rPr>
              <a:t>Query operations to check relation among tables: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295FA-54B3-6A61-B929-CDA104B49A83}"/>
              </a:ext>
            </a:extLst>
          </p:cNvPr>
          <p:cNvCxnSpPr>
            <a:cxnSpLocks/>
          </p:cNvCxnSpPr>
          <p:nvPr/>
        </p:nvCxnSpPr>
        <p:spPr>
          <a:xfrm>
            <a:off x="2409826" y="1038053"/>
            <a:ext cx="8531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00C2CCC-E9E6-E38F-5B18-ECF4691148DA}"/>
              </a:ext>
            </a:extLst>
          </p:cNvPr>
          <p:cNvSpPr/>
          <p:nvPr/>
        </p:nvSpPr>
        <p:spPr>
          <a:xfrm>
            <a:off x="1250731" y="1038053"/>
            <a:ext cx="325820" cy="335018"/>
          </a:xfrm>
          <a:prstGeom prst="ellipse">
            <a:avLst/>
          </a:prstGeom>
          <a:solidFill>
            <a:srgbClr val="2D3B3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26636-7FA3-CA80-1AEB-D321A768B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8952" y="2119698"/>
            <a:ext cx="7772400" cy="156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A22A0-8DBB-6FE5-20ED-C1A8E0A617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0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9826" y="4738302"/>
            <a:ext cx="7772400" cy="1481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12C193-84C4-E137-515F-B9C374A482DB}"/>
              </a:ext>
            </a:extLst>
          </p:cNvPr>
          <p:cNvSpPr txBox="1"/>
          <p:nvPr/>
        </p:nvSpPr>
        <p:spPr>
          <a:xfrm>
            <a:off x="2409826" y="4101984"/>
            <a:ext cx="796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effectLst/>
                <a:latin typeface="Avenir Light" panose="020B0402020203020204" pitchFamily="34" charset="77"/>
                <a:ea typeface="Calibri" panose="020F0502020204030204" pitchFamily="34" charset="0"/>
                <a:cs typeface="Arial" panose="020B0604020202020204" pitchFamily="34" charset="0"/>
              </a:rPr>
              <a:t>List the donations, including the blood type and cost, along with the names of the donors who made them:</a:t>
            </a:r>
          </a:p>
          <a:p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42274-F40D-27D8-82E6-C0C60E1E9DB1}"/>
              </a:ext>
            </a:extLst>
          </p:cNvPr>
          <p:cNvSpPr txBox="1"/>
          <p:nvPr/>
        </p:nvSpPr>
        <p:spPr>
          <a:xfrm>
            <a:off x="2335148" y="1504144"/>
            <a:ext cx="79600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Avenir Light" panose="020B0402020203020204" pitchFamily="34" charset="77"/>
                <a:ea typeface="Calibri" panose="020F0502020204030204" pitchFamily="34" charset="0"/>
                <a:cs typeface="Arial" panose="020B0604020202020204" pitchFamily="34" charset="0"/>
              </a:rPr>
              <a:t>Retrieve the names of donors and their respective receptionists:</a:t>
            </a:r>
          </a:p>
          <a:p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0609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812FF1-FC89-EFBB-9D5D-937F20C2E441}"/>
              </a:ext>
            </a:extLst>
          </p:cNvPr>
          <p:cNvSpPr/>
          <p:nvPr/>
        </p:nvSpPr>
        <p:spPr>
          <a:xfrm>
            <a:off x="1985963" y="604015"/>
            <a:ext cx="642938" cy="353247"/>
          </a:xfrm>
          <a:prstGeom prst="ellipse">
            <a:avLst/>
          </a:prstGeom>
          <a:solidFill>
            <a:srgbClr val="2D3B3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E92DF-19AB-3405-7844-C3936E8BF99D}"/>
              </a:ext>
            </a:extLst>
          </p:cNvPr>
          <p:cNvSpPr txBox="1"/>
          <p:nvPr/>
        </p:nvSpPr>
        <p:spPr>
          <a:xfrm>
            <a:off x="4364392" y="2767280"/>
            <a:ext cx="5065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Edwardian Script ITC" panose="030303020407070D0804" pitchFamily="66" charset="77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691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{442006A8-3164-004F-A48C-CF14E1E24480}tf16401378</Template>
  <TotalTime>2504</TotalTime>
  <Words>209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Book</vt:lpstr>
      <vt:lpstr>Avenir Light</vt:lpstr>
      <vt:lpstr>Avenir Light Oblique</vt:lpstr>
      <vt:lpstr>Calibri</vt:lpstr>
      <vt:lpstr>Edwardian Script ITC</vt:lpstr>
      <vt:lpstr>MS Shell Dlg 2</vt:lpstr>
      <vt:lpstr>Wingdings</vt:lpstr>
      <vt:lpstr>Wingdings 3</vt:lpstr>
      <vt:lpstr>Madison</vt:lpstr>
      <vt:lpstr>KHULNA UNIVERSITY OF ENGINEERING &amp; TECHNOLOGY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2023-11-04T20:43:29Z</dcterms:created>
  <dcterms:modified xsi:type="dcterms:W3CDTF">2021-11-10T02:46:40Z</dcterms:modified>
</cp:coreProperties>
</file>