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1" d="100"/>
          <a:sy n="101" d="100"/>
        </p:scale>
        <p:origin x="954"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a:t>Syed Sahil A</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1" y="385444"/>
            <a:ext cx="8779193"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r>
              <a:rPr lang="en-US" dirty="0"/>
              <a:t> (TRAINING)</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pic>
        <p:nvPicPr>
          <p:cNvPr id="13" name="Picture 12">
            <a:extLst>
              <a:ext uri="{FF2B5EF4-FFF2-40B4-BE49-F238E27FC236}">
                <a16:creationId xmlns:a16="http://schemas.microsoft.com/office/drawing/2014/main" id="{83AA53EE-230E-6CAE-82FC-4756FBFD24DB}"/>
              </a:ext>
            </a:extLst>
          </p:cNvPr>
          <p:cNvPicPr>
            <a:picLocks noChangeAspect="1"/>
          </p:cNvPicPr>
          <p:nvPr/>
        </p:nvPicPr>
        <p:blipFill rotWithShape="1">
          <a:blip r:embed="rId3"/>
          <a:srcRect b="27778"/>
          <a:stretch/>
        </p:blipFill>
        <p:spPr>
          <a:xfrm>
            <a:off x="102668" y="1143000"/>
            <a:ext cx="11986664" cy="4953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8693468"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r>
              <a:rPr lang="en-US" dirty="0"/>
              <a:t> (ACCURACY)</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pic>
        <p:nvPicPr>
          <p:cNvPr id="12" name="Picture 11">
            <a:extLst>
              <a:ext uri="{FF2B5EF4-FFF2-40B4-BE49-F238E27FC236}">
                <a16:creationId xmlns:a16="http://schemas.microsoft.com/office/drawing/2014/main" id="{A62F3C7B-F38C-00E8-8252-12A552E3CE11}"/>
              </a:ext>
            </a:extLst>
          </p:cNvPr>
          <p:cNvPicPr>
            <a:picLocks noChangeAspect="1"/>
          </p:cNvPicPr>
          <p:nvPr/>
        </p:nvPicPr>
        <p:blipFill rotWithShape="1">
          <a:blip r:embed="rId3"/>
          <a:srcRect t="78194"/>
          <a:stretch/>
        </p:blipFill>
        <p:spPr>
          <a:xfrm>
            <a:off x="102668" y="2847975"/>
            <a:ext cx="11986664" cy="1495425"/>
          </a:xfrm>
          <a:prstGeom prst="rect">
            <a:avLst/>
          </a:prstGeom>
        </p:spPr>
      </p:pic>
    </p:spTree>
    <p:extLst>
      <p:ext uri="{BB962C8B-B14F-4D97-AF65-F5344CB8AC3E}">
        <p14:creationId xmlns:p14="http://schemas.microsoft.com/office/powerpoint/2010/main" val="3489279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905541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r>
              <a:rPr lang="en-US" dirty="0"/>
              <a:t> (PREDICTION)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pic>
        <p:nvPicPr>
          <p:cNvPr id="11" name="Picture 10">
            <a:extLst>
              <a:ext uri="{FF2B5EF4-FFF2-40B4-BE49-F238E27FC236}">
                <a16:creationId xmlns:a16="http://schemas.microsoft.com/office/drawing/2014/main" id="{8E1022FE-0F65-BD7F-F087-59CB1FB6A7F7}"/>
              </a:ext>
            </a:extLst>
          </p:cNvPr>
          <p:cNvPicPr>
            <a:picLocks noChangeAspect="1"/>
          </p:cNvPicPr>
          <p:nvPr/>
        </p:nvPicPr>
        <p:blipFill>
          <a:blip r:embed="rId3"/>
          <a:stretch>
            <a:fillRect/>
          </a:stretch>
        </p:blipFill>
        <p:spPr>
          <a:xfrm>
            <a:off x="1447800" y="1242662"/>
            <a:ext cx="9144000" cy="4853542"/>
          </a:xfrm>
          <a:prstGeom prst="rect">
            <a:avLst/>
          </a:prstGeom>
        </p:spPr>
      </p:pic>
    </p:spTree>
    <p:extLst>
      <p:ext uri="{BB962C8B-B14F-4D97-AF65-F5344CB8AC3E}">
        <p14:creationId xmlns:p14="http://schemas.microsoft.com/office/powerpoint/2010/main" val="3276085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5" name="object 17">
            <a:extLst>
              <a:ext uri="{FF2B5EF4-FFF2-40B4-BE49-F238E27FC236}">
                <a16:creationId xmlns:a16="http://schemas.microsoft.com/office/drawing/2014/main" id="{6145AE50-527E-F5DB-EC1A-970245A35324}"/>
              </a:ext>
            </a:extLst>
          </p:cNvPr>
          <p:cNvSpPr txBox="1">
            <a:spLocks noGrp="1"/>
          </p:cNvSpPr>
          <p:nvPr/>
        </p:nvSpPr>
        <p:spPr>
          <a:xfrm>
            <a:off x="510164" y="1811410"/>
            <a:ext cx="6875959" cy="3235180"/>
          </a:xfrm>
          <a:prstGeom prst="rect">
            <a:avLst/>
          </a:prstGeom>
        </p:spPr>
        <p:txBody>
          <a:bodyPr vert="horz" wrap="square" lIns="0" tIns="460692" rIns="0" bIns="0" rtlCol="0">
            <a:spAutoFit/>
          </a:bodyPr>
          <a:lstStyle>
            <a:lvl1pPr>
              <a:defRPr sz="4800" b="1" i="0">
                <a:solidFill>
                  <a:schemeClr val="tx1"/>
                </a:solidFill>
                <a:latin typeface="Trebuchet MS"/>
                <a:ea typeface="+mj-ea"/>
                <a:cs typeface="Trebuchet MS"/>
              </a:defRPr>
            </a:lvl1pPr>
          </a:lstStyle>
          <a:p>
            <a:pPr marL="193675">
              <a:lnSpc>
                <a:spcPct val="100000"/>
              </a:lnSpc>
              <a:spcBef>
                <a:spcPts val="130"/>
              </a:spcBef>
            </a:pPr>
            <a:r>
              <a:rPr lang="en-US" sz="6000" dirty="0"/>
              <a:t>CIFAR-10 Object Recognition using ResNet50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6BD69A07-7660-5541-7F23-15EEA837C030}"/>
              </a:ext>
            </a:extLst>
          </p:cNvPr>
          <p:cNvSpPr txBox="1"/>
          <p:nvPr/>
        </p:nvSpPr>
        <p:spPr>
          <a:xfrm>
            <a:off x="1828800" y="1828800"/>
            <a:ext cx="7898870" cy="372916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Trebuchet MS" panose="020B0603020202020204" pitchFamily="34" charset="0"/>
              </a:rPr>
              <a:t>Data Preprocessing: Prepare the CIFAR-10 dataset for training.</a:t>
            </a:r>
          </a:p>
          <a:p>
            <a:pPr marL="342900" indent="-342900">
              <a:lnSpc>
                <a:spcPct val="150000"/>
              </a:lnSpc>
              <a:buFont typeface="Arial" panose="020B0604020202020204" pitchFamily="34" charset="0"/>
              <a:buChar char="•"/>
            </a:pPr>
            <a:r>
              <a:rPr lang="en-US" sz="2000" dirty="0">
                <a:latin typeface="Trebuchet MS" panose="020B0603020202020204" pitchFamily="34" charset="0"/>
              </a:rPr>
              <a:t>Model Architecture: Implement ResNet50 neural network.</a:t>
            </a:r>
          </a:p>
          <a:p>
            <a:pPr marL="342900" indent="-342900">
              <a:lnSpc>
                <a:spcPct val="150000"/>
              </a:lnSpc>
              <a:buFont typeface="Arial" panose="020B0604020202020204" pitchFamily="34" charset="0"/>
              <a:buChar char="•"/>
            </a:pPr>
            <a:r>
              <a:rPr lang="en-US" sz="2000" dirty="0">
                <a:latin typeface="Trebuchet MS" panose="020B0603020202020204" pitchFamily="34" charset="0"/>
              </a:rPr>
              <a:t>Training: Train ResNet50 on the CIFAR-10 dataset.</a:t>
            </a:r>
          </a:p>
          <a:p>
            <a:pPr marL="342900" indent="-342900">
              <a:lnSpc>
                <a:spcPct val="150000"/>
              </a:lnSpc>
              <a:buFont typeface="Arial" panose="020B0604020202020204" pitchFamily="34" charset="0"/>
              <a:buChar char="•"/>
            </a:pPr>
            <a:r>
              <a:rPr lang="en-US" sz="2000" dirty="0">
                <a:latin typeface="Trebuchet MS" panose="020B0603020202020204" pitchFamily="34" charset="0"/>
              </a:rPr>
              <a:t>Evaluation: Assess model performance using test data.</a:t>
            </a:r>
          </a:p>
          <a:p>
            <a:pPr marL="342900" indent="-342900">
              <a:lnSpc>
                <a:spcPct val="150000"/>
              </a:lnSpc>
              <a:buFont typeface="Arial" panose="020B0604020202020204" pitchFamily="34" charset="0"/>
              <a:buChar char="•"/>
            </a:pPr>
            <a:r>
              <a:rPr lang="en-US" sz="2000" dirty="0">
                <a:latin typeface="Trebuchet MS" panose="020B0603020202020204" pitchFamily="34" charset="0"/>
              </a:rPr>
              <a:t>Fine-tuning (optional): Adjust hyperparameters for optimization.</a:t>
            </a:r>
          </a:p>
          <a:p>
            <a:pPr marL="342900" indent="-342900">
              <a:lnSpc>
                <a:spcPct val="150000"/>
              </a:lnSpc>
              <a:buFont typeface="Arial" panose="020B0604020202020204" pitchFamily="34" charset="0"/>
              <a:buChar char="•"/>
            </a:pPr>
            <a:r>
              <a:rPr lang="en-US" sz="2000" dirty="0">
                <a:latin typeface="Trebuchet MS" panose="020B0603020202020204" pitchFamily="34" charset="0"/>
              </a:rPr>
              <a:t>Deployment: Deploy the trained model for real-world applications.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23DE779B-EB2F-D177-DECA-3F2CB59828A8}"/>
              </a:ext>
            </a:extLst>
          </p:cNvPr>
          <p:cNvSpPr txBox="1"/>
          <p:nvPr/>
        </p:nvSpPr>
        <p:spPr>
          <a:xfrm>
            <a:off x="533400" y="1828800"/>
            <a:ext cx="7086600" cy="2805833"/>
          </a:xfrm>
          <a:prstGeom prst="rect">
            <a:avLst/>
          </a:prstGeom>
          <a:noFill/>
        </p:spPr>
        <p:txBody>
          <a:bodyPr wrap="square" rtlCol="0">
            <a:spAutoFit/>
          </a:bodyPr>
          <a:lstStyle/>
          <a:p>
            <a:pPr algn="just">
              <a:lnSpc>
                <a:spcPct val="150000"/>
              </a:lnSpc>
            </a:pPr>
            <a:r>
              <a:rPr lang="en-US" sz="2000" dirty="0">
                <a:latin typeface="Trebuchet MS" panose="020B0603020202020204" pitchFamily="34" charset="0"/>
              </a:rPr>
              <a:t>To develop a deep learning model capable of accurately classifying 32x32 color images from the CIFAR-10 dataset into one of ten predefined categories. This involves addressing challenges such as limited image resolution, variations in object appearance, and the need for efficient training to achieve high classification accuracy.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2C829669-0B08-EAC1-3955-F45BF0A8E2DA}"/>
              </a:ext>
            </a:extLst>
          </p:cNvPr>
          <p:cNvSpPr txBox="1"/>
          <p:nvPr/>
        </p:nvSpPr>
        <p:spPr>
          <a:xfrm>
            <a:off x="533400" y="1981200"/>
            <a:ext cx="7086600" cy="3729162"/>
          </a:xfrm>
          <a:prstGeom prst="rect">
            <a:avLst/>
          </a:prstGeom>
          <a:noFill/>
        </p:spPr>
        <p:txBody>
          <a:bodyPr wrap="square" rtlCol="0">
            <a:spAutoFit/>
          </a:bodyPr>
          <a:lstStyle/>
          <a:p>
            <a:pPr algn="just">
              <a:lnSpc>
                <a:spcPct val="150000"/>
              </a:lnSpc>
            </a:pPr>
            <a:r>
              <a:rPr lang="en-US" sz="2000" dirty="0">
                <a:latin typeface="Trebuchet MS" panose="020B0603020202020204" pitchFamily="34" charset="0"/>
              </a:rPr>
              <a:t>The project aims to implement CIFAR-10 Object Recognition using ResNet50, a deep learning approach for classifying 32x32 color images into ten categories. It involves dataset preparation, ResNet50 architecture implementation, model training, evaluation, and possibly fine-tuning for optimal performance. The project's goal is to develop a robust model capable of accurately identifying objects in images, serving as a benchmark for image recognition tasks.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1CBE33D-2DF3-587B-CD03-CE76BDD66BDA}"/>
              </a:ext>
            </a:extLst>
          </p:cNvPr>
          <p:cNvSpPr txBox="1"/>
          <p:nvPr/>
        </p:nvSpPr>
        <p:spPr>
          <a:xfrm>
            <a:off x="533400" y="1981200"/>
            <a:ext cx="7086600" cy="3867534"/>
          </a:xfrm>
          <a:prstGeom prst="rect">
            <a:avLst/>
          </a:prstGeom>
          <a:noFill/>
        </p:spPr>
        <p:txBody>
          <a:bodyPr wrap="square" rtlCol="0">
            <a:spAutoFit/>
          </a:bodyPr>
          <a:lstStyle/>
          <a:p>
            <a:pPr marL="285750" indent="-285750" algn="just">
              <a:lnSpc>
                <a:spcPct val="125000"/>
              </a:lnSpc>
              <a:buFont typeface="Arial" panose="020B0604020202020204" pitchFamily="34" charset="0"/>
              <a:buChar char="•"/>
            </a:pPr>
            <a:r>
              <a:rPr lang="en-US" dirty="0">
                <a:latin typeface="Trebuchet MS" panose="020B0603020202020204" pitchFamily="34" charset="0"/>
              </a:rPr>
              <a:t>Researchers: Utilize the trained model for benchmarking and comparison with other image recognition techniques.</a:t>
            </a:r>
          </a:p>
          <a:p>
            <a:pPr marL="285750" indent="-285750" algn="just">
              <a:lnSpc>
                <a:spcPct val="125000"/>
              </a:lnSpc>
              <a:buFont typeface="Arial" panose="020B0604020202020204" pitchFamily="34" charset="0"/>
              <a:buChar char="•"/>
            </a:pPr>
            <a:r>
              <a:rPr lang="en-US" dirty="0">
                <a:latin typeface="Trebuchet MS" panose="020B0603020202020204" pitchFamily="34" charset="0"/>
              </a:rPr>
              <a:t>Developers: Integrate the model into applications for image classification tasks, such as content moderation, image search, and object detection.</a:t>
            </a:r>
          </a:p>
          <a:p>
            <a:pPr marL="285750" indent="-285750" algn="just">
              <a:lnSpc>
                <a:spcPct val="125000"/>
              </a:lnSpc>
              <a:buFont typeface="Arial" panose="020B0604020202020204" pitchFamily="34" charset="0"/>
              <a:buChar char="•"/>
            </a:pPr>
            <a:r>
              <a:rPr lang="en-US" dirty="0">
                <a:latin typeface="Trebuchet MS" panose="020B0603020202020204" pitchFamily="34" charset="0"/>
              </a:rPr>
              <a:t>Educators: Use the project as a learning resource for teaching deep learning concepts, image classification techniques, and model deployment.</a:t>
            </a:r>
          </a:p>
          <a:p>
            <a:pPr marL="285750" indent="-285750" algn="just">
              <a:lnSpc>
                <a:spcPct val="125000"/>
              </a:lnSpc>
              <a:buFont typeface="Arial" panose="020B0604020202020204" pitchFamily="34" charset="0"/>
              <a:buChar char="•"/>
            </a:pPr>
            <a:r>
              <a:rPr lang="en-US" dirty="0">
                <a:latin typeface="Trebuchet MS" panose="020B0603020202020204" pitchFamily="34" charset="0"/>
              </a:rPr>
              <a:t>Enthusiasts: Experiment with the model, explore its capabilities, and learn about image recognition technology through hands-on projects and demonstrations.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393FF51-9646-E3E0-3B94-B57E62BF4F91}"/>
              </a:ext>
            </a:extLst>
          </p:cNvPr>
          <p:cNvSpPr txBox="1"/>
          <p:nvPr/>
        </p:nvSpPr>
        <p:spPr>
          <a:xfrm>
            <a:off x="3352800" y="2895600"/>
            <a:ext cx="7086600" cy="3559757"/>
          </a:xfrm>
          <a:prstGeom prst="rect">
            <a:avLst/>
          </a:prstGeom>
          <a:noFill/>
        </p:spPr>
        <p:txBody>
          <a:bodyPr wrap="square" rtlCol="0">
            <a:spAutoFit/>
          </a:bodyPr>
          <a:lstStyle/>
          <a:p>
            <a:pPr marL="285750" indent="-285750" algn="just">
              <a:lnSpc>
                <a:spcPct val="125000"/>
              </a:lnSpc>
              <a:buFont typeface="Arial" panose="020B0604020202020204" pitchFamily="34" charset="0"/>
              <a:buChar char="•"/>
            </a:pPr>
            <a:r>
              <a:rPr lang="en-US" sz="1600" dirty="0">
                <a:latin typeface="Trebuchet MS" panose="020B0603020202020204" pitchFamily="34" charset="0"/>
              </a:rPr>
              <a:t>High Accuracy: Leveraging ResNet50, renowned for its effectiveness in image recognition, ensures precise classification.</a:t>
            </a:r>
          </a:p>
          <a:p>
            <a:pPr marL="285750" indent="-285750" algn="just">
              <a:lnSpc>
                <a:spcPct val="125000"/>
              </a:lnSpc>
              <a:buFont typeface="Arial" panose="020B0604020202020204" pitchFamily="34" charset="0"/>
              <a:buChar char="•"/>
            </a:pPr>
            <a:r>
              <a:rPr lang="en-US" sz="1600" dirty="0">
                <a:latin typeface="Trebuchet MS" panose="020B0603020202020204" pitchFamily="34" charset="0"/>
              </a:rPr>
              <a:t>Efficiency: Utilize pre-trained ResNet50 weights, reducing training time and computational requirements.</a:t>
            </a:r>
          </a:p>
          <a:p>
            <a:pPr marL="285750" indent="-285750" algn="just">
              <a:lnSpc>
                <a:spcPct val="125000"/>
              </a:lnSpc>
              <a:buFont typeface="Arial" panose="020B0604020202020204" pitchFamily="34" charset="0"/>
              <a:buChar char="•"/>
            </a:pPr>
            <a:r>
              <a:rPr lang="en-US" sz="1600" dirty="0">
                <a:latin typeface="Trebuchet MS" panose="020B0603020202020204" pitchFamily="34" charset="0"/>
              </a:rPr>
              <a:t>Flexibility: Customizable for specific needs, such as adjusting hyperparameters and integrating additional techniques.</a:t>
            </a:r>
          </a:p>
          <a:p>
            <a:pPr marL="285750" indent="-285750" algn="just">
              <a:lnSpc>
                <a:spcPct val="125000"/>
              </a:lnSpc>
              <a:buFont typeface="Arial" panose="020B0604020202020204" pitchFamily="34" charset="0"/>
              <a:buChar char="•"/>
            </a:pPr>
            <a:r>
              <a:rPr lang="en-US" sz="1600" dirty="0">
                <a:latin typeface="Trebuchet MS" panose="020B0603020202020204" pitchFamily="34" charset="0"/>
              </a:rPr>
              <a:t>Educational Resource: A valuable learning tool for researchers, developers, educators, and enthusiasts interested in image recognition.</a:t>
            </a:r>
          </a:p>
          <a:p>
            <a:pPr marL="285750" indent="-285750" algn="just">
              <a:lnSpc>
                <a:spcPct val="125000"/>
              </a:lnSpc>
              <a:buFont typeface="Arial" panose="020B0604020202020204" pitchFamily="34" charset="0"/>
              <a:buChar char="•"/>
            </a:pPr>
            <a:r>
              <a:rPr lang="en-US" sz="1600" dirty="0">
                <a:latin typeface="Trebuchet MS" panose="020B0603020202020204" pitchFamily="34" charset="0"/>
              </a:rPr>
              <a:t>Benchmarking: Serve as a benchmark for evaluating and comparing different approaches to CIFAR-10 object recognition, fostering further innovation in computer vision.</a:t>
            </a:r>
          </a:p>
        </p:txBody>
      </p:sp>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4" name="TextBox 13">
            <a:extLst>
              <a:ext uri="{FF2B5EF4-FFF2-40B4-BE49-F238E27FC236}">
                <a16:creationId xmlns:a16="http://schemas.microsoft.com/office/drawing/2014/main" id="{A7217341-B129-0EA1-9135-1791AC60457E}"/>
              </a:ext>
            </a:extLst>
          </p:cNvPr>
          <p:cNvSpPr txBox="1"/>
          <p:nvPr/>
        </p:nvSpPr>
        <p:spPr>
          <a:xfrm>
            <a:off x="2695575" y="1836003"/>
            <a:ext cx="7625716" cy="830997"/>
          </a:xfrm>
          <a:prstGeom prst="rect">
            <a:avLst/>
          </a:prstGeom>
          <a:noFill/>
        </p:spPr>
        <p:txBody>
          <a:bodyPr wrap="square">
            <a:spAutoFit/>
          </a:bodyPr>
          <a:lstStyle/>
          <a:p>
            <a:pPr algn="just"/>
            <a:r>
              <a:rPr lang="en-US" sz="1600" dirty="0">
                <a:latin typeface="Trebuchet MS" panose="020B0603020202020204" pitchFamily="34" charset="0"/>
              </a:rPr>
              <a:t>I offer a comprehensive implementation of CIFAR-10 Object Recognition using ResNet50, providing a well-documented codebase and detailed instructions for usage and customization.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2" name="TextBox 11">
            <a:extLst>
              <a:ext uri="{FF2B5EF4-FFF2-40B4-BE49-F238E27FC236}">
                <a16:creationId xmlns:a16="http://schemas.microsoft.com/office/drawing/2014/main" id="{BF38B0BB-7AF0-95C1-3E4D-306CEF685C90}"/>
              </a:ext>
            </a:extLst>
          </p:cNvPr>
          <p:cNvSpPr txBox="1"/>
          <p:nvPr/>
        </p:nvSpPr>
        <p:spPr>
          <a:xfrm>
            <a:off x="2362200" y="2099370"/>
            <a:ext cx="7391400" cy="3755836"/>
          </a:xfrm>
          <a:prstGeom prst="rect">
            <a:avLst/>
          </a:prstGeom>
          <a:noFill/>
        </p:spPr>
        <p:txBody>
          <a:bodyPr wrap="square">
            <a:spAutoFit/>
          </a:bodyPr>
          <a:lstStyle/>
          <a:p>
            <a:pPr algn="just">
              <a:lnSpc>
                <a:spcPct val="125000"/>
              </a:lnSpc>
            </a:pPr>
            <a:r>
              <a:rPr lang="en-US" sz="1600" dirty="0">
                <a:latin typeface="Trebuchet MS" panose="020B0603020202020204" pitchFamily="34" charset="0"/>
              </a:rPr>
              <a:t>Breakthrough Accuracy: Harnessing ResNet50's cutting-edge architecture ensures unparalleled precision in image classification.</a:t>
            </a:r>
          </a:p>
          <a:p>
            <a:pPr algn="just">
              <a:lnSpc>
                <a:spcPct val="125000"/>
              </a:lnSpc>
            </a:pPr>
            <a:r>
              <a:rPr lang="en-US" sz="1600" dirty="0">
                <a:latin typeface="Trebuchet MS" panose="020B0603020202020204" pitchFamily="34" charset="0"/>
              </a:rPr>
              <a:t>Lightning Speed: By leveraging pre-trained ResNet50 weights, our solution slashes training time, maximizing efficiency without compromising accuracy.</a:t>
            </a:r>
          </a:p>
          <a:p>
            <a:pPr algn="just">
              <a:lnSpc>
                <a:spcPct val="125000"/>
              </a:lnSpc>
            </a:pPr>
            <a:r>
              <a:rPr lang="en-US" sz="1600" dirty="0">
                <a:latin typeface="Trebuchet MS" panose="020B0603020202020204" pitchFamily="34" charset="0"/>
              </a:rPr>
              <a:t>Tailored Precision: Our customizable approach allows fine-tuning to meet specific project requirements, providing a bespoke solution for every need.</a:t>
            </a:r>
          </a:p>
          <a:p>
            <a:pPr algn="just">
              <a:lnSpc>
                <a:spcPct val="125000"/>
              </a:lnSpc>
            </a:pPr>
            <a:r>
              <a:rPr lang="en-US" sz="1600" dirty="0">
                <a:latin typeface="Trebuchet MS" panose="020B0603020202020204" pitchFamily="34" charset="0"/>
              </a:rPr>
              <a:t>Empowering Education: Serving as both a tool and a teacher, our solution empowers learners of all levels to delve into the fascinating world of image recognition.</a:t>
            </a:r>
          </a:p>
          <a:p>
            <a:pPr algn="just">
              <a:lnSpc>
                <a:spcPct val="125000"/>
              </a:lnSpc>
            </a:pPr>
            <a:r>
              <a:rPr lang="en-US" sz="1600" dirty="0">
                <a:latin typeface="Trebuchet MS" panose="020B0603020202020204" pitchFamily="34" charset="0"/>
              </a:rPr>
              <a:t>Setting the Standard: As a benchmark in CIFAR-10 object recognition, our solution not only excels but also inspires further advancements in computer vision.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219200"/>
            <a:ext cx="391231"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3" y="1597551"/>
            <a:ext cx="7413627" cy="3432671"/>
          </a:xfrm>
          <a:prstGeom prst="rect">
            <a:avLst/>
          </a:prstGeom>
        </p:spPr>
        <p:txBody>
          <a:bodyPr vert="horz" wrap="square" lIns="0" tIns="12700" rIns="0" bIns="0" rtlCol="0">
            <a:spAutoFit/>
          </a:bodyPr>
          <a:lstStyle/>
          <a:p>
            <a:pPr marL="12700" algn="just">
              <a:lnSpc>
                <a:spcPct val="125000"/>
              </a:lnSpc>
              <a:spcBef>
                <a:spcPts val="100"/>
              </a:spcBef>
            </a:pPr>
            <a:r>
              <a:rPr lang="en-US" sz="1600" dirty="0">
                <a:latin typeface="Trebuchet MS"/>
                <a:cs typeface="Trebuchet MS"/>
              </a:rPr>
              <a:t>Data Preprocessing: Normalize pixel values and apply data augmentation techniques.</a:t>
            </a:r>
          </a:p>
          <a:p>
            <a:pPr marL="12700" algn="just">
              <a:lnSpc>
                <a:spcPct val="125000"/>
              </a:lnSpc>
              <a:spcBef>
                <a:spcPts val="100"/>
              </a:spcBef>
            </a:pPr>
            <a:r>
              <a:rPr lang="en-US" sz="1600" dirty="0">
                <a:latin typeface="Trebuchet MS"/>
                <a:cs typeface="Trebuchet MS"/>
              </a:rPr>
              <a:t>Model Architecture: Implement ResNet50 with convolutional layers and global average pooling.</a:t>
            </a:r>
          </a:p>
          <a:p>
            <a:pPr marL="12700" algn="just">
              <a:lnSpc>
                <a:spcPct val="125000"/>
              </a:lnSpc>
              <a:spcBef>
                <a:spcPts val="100"/>
              </a:spcBef>
            </a:pPr>
            <a:r>
              <a:rPr lang="en-US" sz="1600" dirty="0">
                <a:latin typeface="Trebuchet MS"/>
                <a:cs typeface="Trebuchet MS"/>
              </a:rPr>
              <a:t>Training: Split dataset, train using SGD with momentum, and monitor performance on validation set.</a:t>
            </a:r>
          </a:p>
          <a:p>
            <a:pPr marL="12700" algn="just">
              <a:lnSpc>
                <a:spcPct val="125000"/>
              </a:lnSpc>
              <a:spcBef>
                <a:spcPts val="100"/>
              </a:spcBef>
            </a:pPr>
            <a:r>
              <a:rPr lang="en-US" sz="1600" dirty="0">
                <a:latin typeface="Trebuchet MS"/>
                <a:cs typeface="Trebuchet MS"/>
              </a:rPr>
              <a:t>Evaluation: Assess model on test set, calculate metrics, and visualize performance.</a:t>
            </a:r>
          </a:p>
          <a:p>
            <a:pPr marL="12700" algn="just">
              <a:lnSpc>
                <a:spcPct val="125000"/>
              </a:lnSpc>
              <a:spcBef>
                <a:spcPts val="100"/>
              </a:spcBef>
            </a:pPr>
            <a:r>
              <a:rPr lang="en-US" sz="1600" dirty="0">
                <a:latin typeface="Trebuchet MS"/>
                <a:cs typeface="Trebuchet MS"/>
              </a:rPr>
              <a:t>Fine-tuning: Adjust hyperparameters and optimization algorithms if needed.</a:t>
            </a:r>
          </a:p>
          <a:p>
            <a:pPr marL="12700" algn="just">
              <a:lnSpc>
                <a:spcPct val="125000"/>
              </a:lnSpc>
              <a:spcBef>
                <a:spcPts val="100"/>
              </a:spcBef>
            </a:pPr>
            <a:r>
              <a:rPr lang="en-US" sz="1600" dirty="0">
                <a:latin typeface="Trebuchet MS"/>
                <a:cs typeface="Trebuchet MS"/>
              </a:rPr>
              <a:t>Deployment: Integrate model into production environments for real-time object recognition.</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TotalTime>
  <Words>673</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Trebuchet MS</vt:lpstr>
      <vt:lpstr>Office Theme</vt:lpstr>
      <vt:lpstr>Syed Sahil A</vt:lpstr>
      <vt:lpstr>PowerPoint Presentation</vt:lpstr>
      <vt:lpstr>AGENDA</vt:lpstr>
      <vt:lpstr>PROBLEM STATEMENT</vt:lpstr>
      <vt:lpstr>PROJECT OVERVIEW</vt:lpstr>
      <vt:lpstr>WHO ARE THE END USERS?</vt:lpstr>
      <vt:lpstr>YOUR SOLUTION AND ITS VALUE PROPOSITION</vt:lpstr>
      <vt:lpstr>THE WOW IN YOUR SOLUTION</vt:lpstr>
      <vt:lpstr>PowerPoint Presentation</vt:lpstr>
      <vt:lpstr>RESULTS (TRAINING)</vt:lpstr>
      <vt:lpstr>RESULTS (ACCURACY)</vt:lpstr>
      <vt:lpstr>RESULTS (PREDICTION)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Syed Sahil A</dc:title>
  <cp:lastModifiedBy>SYED SAHIL A</cp:lastModifiedBy>
  <cp:revision>2</cp:revision>
  <dcterms:created xsi:type="dcterms:W3CDTF">2024-04-26T15:36:43Z</dcterms:created>
  <dcterms:modified xsi:type="dcterms:W3CDTF">2024-04-26T16:12:24Z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2024-04-26T00:00:00Z</vt:filetime>
  </property>
</Properties>
</file>