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9" r:id="rId1"/>
  </p:sldMasterIdLst>
  <p:notesMasterIdLst>
    <p:notesMasterId r:id="rId11"/>
  </p:notesMasterIdLst>
  <p:sldIdLst>
    <p:sldId id="268" r:id="rId2"/>
    <p:sldId id="257" r:id="rId3"/>
    <p:sldId id="286" r:id="rId4"/>
    <p:sldId id="287" r:id="rId5"/>
    <p:sldId id="290" r:id="rId6"/>
    <p:sldId id="278" r:id="rId7"/>
    <p:sldId id="273" r:id="rId8"/>
    <p:sldId id="266" r:id="rId9"/>
    <p:sldId id="28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399" autoAdjust="0"/>
  </p:normalViewPr>
  <p:slideViewPr>
    <p:cSldViewPr snapToGrid="0">
      <p:cViewPr varScale="1">
        <p:scale>
          <a:sx n="109" d="100"/>
          <a:sy n="109" d="100"/>
        </p:scale>
        <p:origin x="-59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860C4-AF77-49CB-BDF7-2275EC5DC660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1F3FD-1997-4E9D-B251-1B121279A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83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510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3439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BDF68E2-58F2-4D09-BE8B-E3BD06533059}" type="datetimeFigureOut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2D6473-DF6D-4702-B328-E0DD40540A4E}" type="datetimeFigureOut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6F7E3A-B166-407D-9866-32884E7D5B37}" type="datetimeFigureOut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28447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021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048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8FC5F6-F338-4AE4-BB23-26385BCFC423}" type="datetimeFigureOut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EBB0C4-6273-4C6E-B9BD-2EDC30F1CD52}" type="datetimeFigureOut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AB4D41-86C1-4908-B66A-0B50CEB3BF29}" type="datetimeFigureOut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426E2C-56C1-4E0D-A793-0088A7FDD37E}" type="datetimeFigureOut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8C39B41-D8B5-4052-B551-9B5525EAA8B6}" type="datetimeFigureOut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94136C-8742-45B2-AF27-D93DF72833A9}" type="datetimeFigureOut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32ABBEA6-7C60-4B02-AE87-00D78D8422AF}" type="datetimeFigureOut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9CAD897-D46E-4AD2-BD9B-49DD3E640873}" type="datetimeFigureOut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6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8624D31-43A5-475A-80CF-332C9F6DCF35}" type="datetimeFigureOut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233" r:id="rId14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442" y="2029384"/>
            <a:ext cx="4967829" cy="317834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2158" y="848201"/>
            <a:ext cx="11123721" cy="292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464675" y="557350"/>
            <a:ext cx="6119005" cy="324253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Handwritten Digit Recognition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Neural Networks (CNN) and MNIST Dataset</a:t>
            </a:r>
            <a:endParaRPr sz="3200" b="1" dirty="0">
              <a:solidFill>
                <a:schemeClr val="tx1"/>
              </a:solidFill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grpSp>
        <p:nvGrpSpPr>
          <p:cNvPr id="11" name="Google Shape;853;p49"/>
          <p:cNvGrpSpPr/>
          <p:nvPr/>
        </p:nvGrpSpPr>
        <p:grpSpPr>
          <a:xfrm>
            <a:off x="7574115" y="5273212"/>
            <a:ext cx="570375" cy="421985"/>
            <a:chOff x="5255200" y="3006475"/>
            <a:chExt cx="511700" cy="378575"/>
          </a:xfrm>
        </p:grpSpPr>
        <p:sp>
          <p:nvSpPr>
            <p:cNvPr id="12" name="Google Shape;854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b="1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" name="Google Shape;855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b="1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29340" y="4716700"/>
            <a:ext cx="213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Course: Deep Learning Lab</a:t>
            </a:r>
            <a:endParaRPr lang="en-US" sz="12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9337" y="4924375"/>
            <a:ext cx="1829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Course Code: CSE-460</a:t>
            </a:r>
            <a:endParaRPr lang="en-US" sz="12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4572" y="5104473"/>
            <a:ext cx="337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Institution: North East University Bangladesh</a:t>
            </a:r>
            <a:endParaRPr lang="en-US" sz="12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16" name="Google Shape;570;p45"/>
          <p:cNvSpPr txBox="1"/>
          <p:nvPr/>
        </p:nvSpPr>
        <p:spPr>
          <a:xfrm>
            <a:off x="1144179" y="3744512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1100" b="1" dirty="0" err="1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Syed</a:t>
            </a:r>
            <a:r>
              <a:rPr lang="en-US" sz="1100" b="1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 </a:t>
            </a:r>
            <a:r>
              <a:rPr lang="en-US" sz="1100" b="1" dirty="0" err="1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Salman</a:t>
            </a:r>
            <a:r>
              <a:rPr lang="en-US" sz="1100" b="1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 </a:t>
            </a:r>
            <a:r>
              <a:rPr lang="en-US" sz="1100" b="1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Sami</a:t>
            </a:r>
            <a:endParaRPr sz="9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  <a:sym typeface="Muli"/>
            </a:endParaRP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DEPT: CSE</a:t>
            </a: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SEMESTER: </a:t>
            </a:r>
            <a:r>
              <a:rPr lang="en-US" sz="10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7th</a:t>
            </a:r>
            <a:endParaRPr lang="en-US" sz="10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  <a:sym typeface="Muli"/>
            </a:endParaRP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ID: </a:t>
            </a:r>
            <a:r>
              <a:rPr lang="en-US" sz="10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  <a:sym typeface="Muli"/>
              </a:rPr>
              <a:t>0562210005101007</a:t>
            </a:r>
            <a:endParaRPr sz="14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  <a:sym typeface="Muli"/>
            </a:endParaRP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 sz="14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  <a:sym typeface="Mul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2216711"/>
      </p:ext>
    </p:extLst>
  </p:cSld>
  <p:clrMapOvr>
    <a:masterClrMapping/>
  </p:clrMapOvr>
  <p:transition advTm="8735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uits and veggies - shutterstock_6409729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82005" y="1215030"/>
            <a:ext cx="3809996" cy="50799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8" y="523207"/>
            <a:ext cx="8893717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Introduction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067" y="1718680"/>
            <a:ext cx="7063648" cy="122388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Overview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Recognizes handwritten digits (0–9) using a machine learning model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Trained on the MNIST dataset (60,000 digit images)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Built with 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TensorFlow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and 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Keras</a:t>
            </a:r>
            <a:endParaRPr lang="en-US" sz="1800" dirty="0" smtClean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Includes preprocessing for real images (from mobile/camera)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 simple </a:t>
            </a:r>
            <a:r>
              <a:rPr lang="en-US" sz="1800" dirty="0" err="1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Streamlit</a:t>
            </a:r>
            <a:r>
              <a:rPr lang="en-US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app allows image uploads and predictions</a:t>
            </a:r>
            <a:endParaRPr lang="en-US" sz="18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7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8" y="523207"/>
            <a:ext cx="8893717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How It Works 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107" y="1779646"/>
            <a:ext cx="5861864" cy="254561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Load and normalize MNIST dataset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Build and train CNN model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Save trained model (.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file)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Preprocess real input image (invert, resize, center)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 model to predict the digit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Display result using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shot 2025-07-08 192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41983" y="1215393"/>
            <a:ext cx="3422104" cy="513315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245532" y="714103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FlowChart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57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8" y="523207"/>
            <a:ext cx="8893717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Key Features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13107" y="1788355"/>
            <a:ext cx="6192790" cy="2545613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Accurate digit prediction with CNN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Supports real-world handwritten images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Web-based app using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Easy to use — just upload an image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Clean UI for quick predictions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Screenshot 2025-07-09 2224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76" y="1445621"/>
            <a:ext cx="6591027" cy="34962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7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6" y="425553"/>
            <a:ext cx="8019200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How model works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is how the model recognizes digits.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Screenshot 2025-07-08 1925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33" y="1287381"/>
            <a:ext cx="4920863" cy="500193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5325293" y="5612674"/>
            <a:ext cx="418012" cy="3222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951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8" y="1304262"/>
            <a:ext cx="7286859" cy="55669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Deployment &amp; Future Work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74067" y="1927691"/>
            <a:ext cx="7063648" cy="122388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Deployment: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deployed the trained model using the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framework, creating an easy-to-use web app that allows users to upload and classify handwritten digit images interactively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879" y="1905002"/>
            <a:ext cx="4213719" cy="2806337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783802" y="3331821"/>
            <a:ext cx="7063648" cy="1223885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Future Improvements:</a:t>
            </a:r>
          </a:p>
          <a:p>
            <a:pPr marL="609585" indent="-507987" defTabSz="914400">
              <a:spcBef>
                <a:spcPts val="800"/>
              </a:spcBef>
              <a:buClr>
                <a:schemeClr val="accent1"/>
              </a:buClr>
              <a:buSzPts val="2400"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Incorporate advanced data augmentation techniques to enhance model robustness.</a:t>
            </a:r>
          </a:p>
          <a:p>
            <a:pPr marL="609585" indent="-507987" defTabSz="914400">
              <a:spcBef>
                <a:spcPts val="800"/>
              </a:spcBef>
              <a:buClr>
                <a:schemeClr val="accent1"/>
              </a:buClr>
              <a:buSzPts val="2400"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Experiment with deeper or alternative CNN architectures for improved accuracy.</a:t>
            </a:r>
          </a:p>
          <a:p>
            <a:pPr marL="609585" lvl="0" indent="-507987" defTabSz="914400">
              <a:spcBef>
                <a:spcPts val="800"/>
              </a:spcBef>
              <a:buClr>
                <a:schemeClr val="accent1"/>
              </a:buClr>
              <a:buSzPts val="2400"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Deploy the application to cloud platforms.</a:t>
            </a:r>
            <a:endParaRPr lang="en-US" dirty="0" smtClean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63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5625" y="1500326"/>
            <a:ext cx="10750859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oogle Shape;356;p34"/>
          <p:cNvGrpSpPr/>
          <p:nvPr/>
        </p:nvGrpSpPr>
        <p:grpSpPr>
          <a:xfrm>
            <a:off x="1147750" y="1418397"/>
            <a:ext cx="9320716" cy="4909351"/>
            <a:chOff x="1177450" y="241631"/>
            <a:chExt cx="6173152" cy="3616777"/>
          </a:xfrm>
        </p:grpSpPr>
        <p:sp>
          <p:nvSpPr>
            <p:cNvPr id="30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58;p34"/>
            <p:cNvSpPr/>
            <p:nvPr/>
          </p:nvSpPr>
          <p:spPr>
            <a:xfrm>
              <a:off x="1177450" y="3763230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" name="Google Shape;362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11979" y="1698171"/>
            <a:ext cx="7254239" cy="411915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625184" y="804064"/>
            <a:ext cx="7286859" cy="55669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This is how the website looks like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5897099"/>
      </p:ext>
    </p:extLst>
  </p:cSld>
  <p:clrMapOvr>
    <a:masterClrMapping/>
  </p:clrMapOvr>
  <p:transition advTm="2503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6" y="425553"/>
            <a:ext cx="8019200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Conclusion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project successfully demonstrates how deep learning (CNN) can recognize handwritten digits with high accuracy.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model was trained on the MNIST dataset and adapted to work with real-world images.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user-friendly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app makes the prediction process simple and interactive.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project showcases the practical use of AI in computer vision and is a great starting point for exploring more advanced recognition tasks.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51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6" y="425553"/>
            <a:ext cx="8019200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References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err="1" smtClean="0"/>
              <a:t>TensorFlow</a:t>
            </a:r>
            <a:r>
              <a:rPr lang="en-US" sz="1800" dirty="0" smtClean="0"/>
              <a:t>. (</a:t>
            </a:r>
            <a:r>
              <a:rPr lang="en-US" sz="1800" dirty="0" err="1" smtClean="0"/>
              <a:t>n.d</a:t>
            </a:r>
            <a:r>
              <a:rPr lang="en-US" sz="1800" dirty="0" smtClean="0"/>
              <a:t>.). </a:t>
            </a:r>
            <a:r>
              <a:rPr lang="en-US" sz="1800" i="1" dirty="0" smtClean="0"/>
              <a:t>MNIST handwritten digit database</a:t>
            </a:r>
            <a:r>
              <a:rPr lang="en-US" sz="1800" dirty="0" smtClean="0"/>
              <a:t>. Retrieved from </a:t>
            </a:r>
            <a:r>
              <a:rPr lang="en-US" sz="1800" dirty="0" smtClean="0">
                <a:solidFill>
                  <a:srgbClr val="FF0000"/>
                </a:solidFill>
              </a:rPr>
              <a:t>https://www.tensorflow.org/datasets/catalog/mnist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/>
              <a:t>Chollet</a:t>
            </a:r>
            <a:r>
              <a:rPr lang="en-US" sz="1800" dirty="0" smtClean="0"/>
              <a:t>, F. (2015). </a:t>
            </a:r>
            <a:r>
              <a:rPr lang="en-US" sz="1800" i="1" dirty="0" err="1" smtClean="0"/>
              <a:t>Keras</a:t>
            </a:r>
            <a:r>
              <a:rPr lang="en-US" sz="1800" dirty="0" smtClean="0"/>
              <a:t>. </a:t>
            </a:r>
            <a:r>
              <a:rPr lang="en-US" sz="1800" dirty="0" err="1" smtClean="0"/>
              <a:t>GitHub</a:t>
            </a:r>
            <a:r>
              <a:rPr lang="en-US" sz="1800" dirty="0" smtClean="0"/>
              <a:t>. Retrieved from </a:t>
            </a:r>
            <a:r>
              <a:rPr lang="en-US" sz="1800" dirty="0" smtClean="0">
                <a:solidFill>
                  <a:srgbClr val="FF0000"/>
                </a:solidFill>
              </a:rPr>
              <a:t>https://github.com/keras-team/keras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/>
              <a:t>Streamlit</a:t>
            </a:r>
            <a:r>
              <a:rPr lang="en-US" sz="1800" dirty="0" smtClean="0"/>
              <a:t> Inc. (</a:t>
            </a:r>
            <a:r>
              <a:rPr lang="en-US" sz="1800" dirty="0" err="1" smtClean="0"/>
              <a:t>n.d</a:t>
            </a:r>
            <a:r>
              <a:rPr lang="en-US" sz="1800" dirty="0" smtClean="0"/>
              <a:t>.). </a:t>
            </a:r>
            <a:r>
              <a:rPr lang="en-US" sz="1800" i="1" dirty="0" err="1" smtClean="0"/>
              <a:t>Streamlit</a:t>
            </a:r>
            <a:r>
              <a:rPr lang="en-US" sz="1800" i="1" dirty="0" smtClean="0"/>
              <a:t>: The fastest way to build data apps in Python</a:t>
            </a:r>
            <a:r>
              <a:rPr lang="en-US" sz="1800" dirty="0" smtClean="0"/>
              <a:t>. Retrieved from </a:t>
            </a:r>
            <a:r>
              <a:rPr lang="en-US" sz="1800" dirty="0" smtClean="0">
                <a:solidFill>
                  <a:srgbClr val="FF0000"/>
                </a:solidFill>
              </a:rPr>
              <a:t>https://streamlit.io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/>
              <a:t>OpenCV</a:t>
            </a:r>
            <a:r>
              <a:rPr lang="en-US" sz="1800" dirty="0" smtClean="0"/>
              <a:t> Team. (</a:t>
            </a:r>
            <a:r>
              <a:rPr lang="en-US" sz="1800" dirty="0" err="1" smtClean="0"/>
              <a:t>n.d</a:t>
            </a:r>
            <a:r>
              <a:rPr lang="en-US" sz="1800" dirty="0" smtClean="0"/>
              <a:t>.). </a:t>
            </a:r>
            <a:r>
              <a:rPr lang="en-US" sz="1800" i="1" dirty="0" err="1" smtClean="0"/>
              <a:t>OpenCV</a:t>
            </a:r>
            <a:r>
              <a:rPr lang="en-US" sz="1800" dirty="0" smtClean="0"/>
              <a:t>. Retrieved from </a:t>
            </a:r>
            <a:r>
              <a:rPr lang="en-US" sz="1800" dirty="0" smtClean="0">
                <a:solidFill>
                  <a:srgbClr val="FF0000"/>
                </a:solidFill>
              </a:rPr>
              <a:t>https://opencv.org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/>
              <a:t>LeCun</a:t>
            </a:r>
            <a:r>
              <a:rPr lang="en-US" sz="1800" dirty="0" smtClean="0"/>
              <a:t>, Y., </a:t>
            </a:r>
            <a:r>
              <a:rPr lang="en-US" sz="1800" dirty="0" err="1" smtClean="0"/>
              <a:t>Bottou</a:t>
            </a:r>
            <a:r>
              <a:rPr lang="en-US" sz="1800" dirty="0" smtClean="0"/>
              <a:t>, L., </a:t>
            </a:r>
            <a:r>
              <a:rPr lang="en-US" sz="1800" dirty="0" err="1" smtClean="0"/>
              <a:t>Bengio</a:t>
            </a:r>
            <a:r>
              <a:rPr lang="en-US" sz="1800" dirty="0" smtClean="0"/>
              <a:t>, Y., &amp; </a:t>
            </a:r>
            <a:r>
              <a:rPr lang="en-US" sz="1800" dirty="0" err="1" smtClean="0"/>
              <a:t>Haffner</a:t>
            </a:r>
            <a:r>
              <a:rPr lang="en-US" sz="1800" dirty="0" smtClean="0"/>
              <a:t>, P. (1998). Gradient-based learning applied to document recognition. </a:t>
            </a:r>
            <a:r>
              <a:rPr lang="en-US" sz="1800" i="1" dirty="0" smtClean="0"/>
              <a:t>Proceedings of the IEEE</a:t>
            </a:r>
            <a:r>
              <a:rPr lang="en-US" sz="1800" dirty="0" smtClean="0"/>
              <a:t>, 86(11), 2278–2324.</a:t>
            </a:r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2951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411</TotalTime>
  <Words>402</Words>
  <Application>Microsoft Office PowerPoint</Application>
  <PresentationFormat>Custom</PresentationFormat>
  <Paragraphs>50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Handwritten Digit Recognition Using Convolutional Neural Networks (CNN) and MNIST Dataset</vt:lpstr>
      <vt:lpstr>Introduction</vt:lpstr>
      <vt:lpstr>How It Works </vt:lpstr>
      <vt:lpstr>Key Features</vt:lpstr>
      <vt:lpstr>How model works</vt:lpstr>
      <vt:lpstr>Deployment &amp; Future Work</vt:lpstr>
      <vt:lpstr>This is how the website looks like</vt:lpstr>
      <vt:lpstr>Conclusion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Digital Marketing Journey</dc:title>
  <dc:creator>Syed</dc:creator>
  <cp:lastModifiedBy>Salman sami</cp:lastModifiedBy>
  <cp:revision>151</cp:revision>
  <dcterms:created xsi:type="dcterms:W3CDTF">2024-11-21T19:13:44Z</dcterms:created>
  <dcterms:modified xsi:type="dcterms:W3CDTF">2025-10-30T12:38:41Z</dcterms:modified>
</cp:coreProperties>
</file>