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20" r:id="rId3"/>
    <p:sldId id="419" r:id="rId4"/>
    <p:sldId id="415" r:id="rId5"/>
    <p:sldId id="257" r:id="rId6"/>
    <p:sldId id="421" r:id="rId7"/>
    <p:sldId id="284" r:id="rId8"/>
    <p:sldId id="418" r:id="rId9"/>
    <p:sldId id="271" r:id="rId10"/>
    <p:sldId id="273" r:id="rId11"/>
    <p:sldId id="258" r:id="rId12"/>
    <p:sldId id="274" r:id="rId13"/>
    <p:sldId id="417" r:id="rId14"/>
    <p:sldId id="276" r:id="rId15"/>
    <p:sldId id="275" r:id="rId16"/>
    <p:sldId id="422" r:id="rId17"/>
    <p:sldId id="277" r:id="rId18"/>
    <p:sldId id="278" r:id="rId19"/>
    <p:sldId id="279" r:id="rId20"/>
    <p:sldId id="280" r:id="rId21"/>
    <p:sldId id="281" r:id="rId22"/>
    <p:sldId id="295" r:id="rId23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239" autoAdjust="0"/>
  </p:normalViewPr>
  <p:slideViewPr>
    <p:cSldViewPr>
      <p:cViewPr varScale="1">
        <p:scale>
          <a:sx n="70" d="100"/>
          <a:sy n="70" d="100"/>
        </p:scale>
        <p:origin x="173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Ishtiaq" userId="266f97cb-b91e-4c6a-a183-2859b11f0405" providerId="ADAL" clId="{5AC0E06D-766A-4B87-ABA4-432C8E082DA8}"/>
    <pc:docChg chg="modSld">
      <pc:chgData name="Muhammad Ishtiaq" userId="266f97cb-b91e-4c6a-a183-2859b11f0405" providerId="ADAL" clId="{5AC0E06D-766A-4B87-ABA4-432C8E082DA8}" dt="2025-01-29T12:20:05.932" v="58" actId="6549"/>
      <pc:docMkLst>
        <pc:docMk/>
      </pc:docMkLst>
      <pc:sldChg chg="modSp mod">
        <pc:chgData name="Muhammad Ishtiaq" userId="266f97cb-b91e-4c6a-a183-2859b11f0405" providerId="ADAL" clId="{5AC0E06D-766A-4B87-ABA4-432C8E082DA8}" dt="2025-01-29T12:20:05.932" v="58" actId="6549"/>
        <pc:sldMkLst>
          <pc:docMk/>
          <pc:sldMk cId="1957358352" sldId="419"/>
        </pc:sldMkLst>
        <pc:spChg chg="mod">
          <ac:chgData name="Muhammad Ishtiaq" userId="266f97cb-b91e-4c6a-a183-2859b11f0405" providerId="ADAL" clId="{5AC0E06D-766A-4B87-ABA4-432C8E082DA8}" dt="2025-01-29T12:20:05.932" v="58" actId="6549"/>
          <ac:spMkLst>
            <pc:docMk/>
            <pc:sldMk cId="1957358352" sldId="419"/>
            <ac:spMk id="614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5FF5AA11-6FE7-4D92-860D-F09A5A1025BA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102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8B153843-1CF4-4938-B773-3DA6477B563D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011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1225B7-53D5-4A10-BBE4-427CC43D9A8D}" type="slidenum">
              <a:rPr lang="en-US" altLang="en-US" sz="1300" b="0" smtClean="0"/>
              <a:pPr/>
              <a:t>3</a:t>
            </a:fld>
            <a:endParaRPr lang="en-US" altLang="en-US" sz="1300" b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3727" y="3372403"/>
            <a:ext cx="7507160" cy="319398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75592-7ED8-43B7-86FC-DC656096824A}" type="slidenum">
              <a:rPr lang="tr-TR"/>
              <a:pPr/>
              <a:t>5</a:t>
            </a:fld>
            <a:endParaRPr lang="tr-TR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E32BE-7060-409C-A0CB-7403F6FD9703}" type="slidenum">
              <a:rPr lang="tr-TR"/>
              <a:pPr/>
              <a:t>13</a:t>
            </a:fld>
            <a:endParaRPr lang="tr-TR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F01B-3E1B-4C8D-B011-36D712BFB2B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9C3F-35F6-4828-B0FA-F9989E488FE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25A429E-EC32-4435-B6D9-2C358E91B0C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Calibri" pitchFamily="34" charset="0"/>
              </a:defRPr>
            </a:lvl1pPr>
            <a:lvl2pPr>
              <a:defRPr baseline="0">
                <a:solidFill>
                  <a:schemeClr val="tx2"/>
                </a:solidFill>
                <a:latin typeface="Calibri" pitchFamily="34" charset="0"/>
              </a:defRPr>
            </a:lvl2pPr>
            <a:lvl3pPr>
              <a:defRPr baseline="0">
                <a:solidFill>
                  <a:schemeClr val="tx2"/>
                </a:solidFill>
                <a:latin typeface="Calibri" pitchFamily="34" charset="0"/>
              </a:defRPr>
            </a:lvl3pPr>
            <a:lvl4pPr>
              <a:defRPr baseline="0">
                <a:solidFill>
                  <a:schemeClr val="tx2"/>
                </a:solidFill>
                <a:latin typeface="Calibri" pitchFamily="34" charset="0"/>
              </a:defRPr>
            </a:lvl4pPr>
            <a:lvl5pPr>
              <a:defRPr baseline="0">
                <a:solidFill>
                  <a:schemeClr val="tx2"/>
                </a:solidFill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Lecture Notes for E </a:t>
            </a:r>
            <a:r>
              <a:rPr lang="en-US" dirty="0" err="1"/>
              <a:t>Alpaydın</a:t>
            </a:r>
            <a:r>
              <a:rPr lang="en-US" dirty="0"/>
              <a:t> 2010 Introduction to Machine Learning 2e © The MIT Press (V1.0)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 baseline="0">
                <a:solidFill>
                  <a:schemeClr val="tx1"/>
                </a:solidFill>
                <a:latin typeface="Calibri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E594-9508-4F75-8FB2-7E9FCE92EA3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 baseline="0">
                <a:latin typeface="Calibri" pitchFamily="34" charset="0"/>
              </a:defRPr>
            </a:lvl1pPr>
            <a:lvl2pPr>
              <a:defRPr sz="2400" baseline="0">
                <a:latin typeface="Calibri" pitchFamily="34" charset="0"/>
              </a:defRPr>
            </a:lvl2pPr>
            <a:lvl3pPr>
              <a:defRPr sz="2000" baseline="0">
                <a:latin typeface="Calibri" pitchFamily="34" charset="0"/>
              </a:defRPr>
            </a:lvl3pPr>
            <a:lvl4pPr>
              <a:defRPr sz="1800" baseline="0">
                <a:latin typeface="Calibri" pitchFamily="34" charset="0"/>
              </a:defRPr>
            </a:lvl4pPr>
            <a:lvl5pPr>
              <a:defRPr sz="1800" baseline="0"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 baseline="0">
                <a:latin typeface="Calibri" pitchFamily="34" charset="0"/>
              </a:defRPr>
            </a:lvl1pPr>
            <a:lvl2pPr>
              <a:defRPr sz="2400" baseline="0">
                <a:latin typeface="Calibri" pitchFamily="34" charset="0"/>
              </a:defRPr>
            </a:lvl2pPr>
            <a:lvl3pPr>
              <a:defRPr sz="2000" baseline="0">
                <a:latin typeface="Calibri" pitchFamily="34" charset="0"/>
              </a:defRPr>
            </a:lvl3pPr>
            <a:lvl4pPr>
              <a:defRPr sz="1800" baseline="0">
                <a:latin typeface="Calibri" pitchFamily="34" charset="0"/>
              </a:defRPr>
            </a:lvl4pPr>
            <a:lvl5pPr>
              <a:defRPr sz="1800" baseline="0"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E00C-4B8F-47F3-A16C-D0D9B116FB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C0FC-FB5E-4CD8-96B8-6699BA0E334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51A6-28A7-47F6-AE2C-F4B123EFE55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849B-5B8D-4701-B904-178A9E77F5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715C-B3C6-4904-A8B1-DB4C55920D8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CE1536C-8D64-4D00-A372-4396C9E2290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857224" y="6429396"/>
            <a:ext cx="6572296" cy="292079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00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Lecture Notes for E </a:t>
            </a:r>
            <a:r>
              <a:rPr lang="en-US" dirty="0" err="1"/>
              <a:t>Alpaydın</a:t>
            </a:r>
            <a:r>
              <a:rPr lang="en-US" dirty="0"/>
              <a:t> 2010 Introduction to Machine Learning 2e © The MIT Press (V1.0)</a:t>
            </a:r>
            <a:endParaRPr lang="tr-TR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358214" y="6356350"/>
            <a:ext cx="32858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kdd.ics.uci.edu/summary.data.application.html" TargetMode="External"/><Relationship Id="rId2" Type="http://schemas.openxmlformats.org/officeDocument/2006/relationships/hyperlink" Target="http://www.ics.uci.edu/~mlearn/MLRepositor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utoronto.ca/~delve/" TargetMode="External"/><Relationship Id="rId4" Type="http://schemas.openxmlformats.org/officeDocument/2006/relationships/hyperlink" Target="http://lib.stat.cmu.edu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kp.com/books_catalog/catalog.asp?ISBN=1-55860-065-5" TargetMode="External"/><Relationship Id="rId3" Type="http://schemas.openxmlformats.org/officeDocument/2006/relationships/hyperlink" Target="http://www.amazon.com/exec/obidos/ASIN/0387952845" TargetMode="External"/><Relationship Id="rId7" Type="http://schemas.openxmlformats.org/officeDocument/2006/relationships/hyperlink" Target="http://www.mkp.com/" TargetMode="External"/><Relationship Id="rId2" Type="http://schemas.openxmlformats.org/officeDocument/2006/relationships/hyperlink" Target="http://www.cs.waikato.ac.nz/~ml/weka/book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kp.com/books_catalog/catalog.asp?ISBN=1-55860-301-8" TargetMode="External"/><Relationship Id="rId11" Type="http://schemas.openxmlformats.org/officeDocument/2006/relationships/hyperlink" Target="http://www.mkp.com/books_catalog/catalog.asp?ISBN=1-55860-143-0" TargetMode="External"/><Relationship Id="rId5" Type="http://schemas.openxmlformats.org/officeDocument/2006/relationships/hyperlink" Target="http://www.isle.org/~langley/" TargetMode="External"/><Relationship Id="rId10" Type="http://schemas.openxmlformats.org/officeDocument/2006/relationships/hyperlink" Target="http://www.cs.orst.edu/~tgd/" TargetMode="External"/><Relationship Id="rId4" Type="http://schemas.openxmlformats.org/officeDocument/2006/relationships/hyperlink" Target="http://www.amazon.com/exec/obidos/ASIN/0471056693" TargetMode="External"/><Relationship Id="rId9" Type="http://schemas.openxmlformats.org/officeDocument/2006/relationships/hyperlink" Target="http://www.cs.wisc.edu/~shavlik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mlr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tr-TR" dirty="0"/>
            </a:br>
            <a:r>
              <a:rPr lang="en-US" dirty="0"/>
              <a:t>CS 622 Advanced </a:t>
            </a:r>
            <a:r>
              <a:rPr lang="tr-TR" sz="5400" dirty="0"/>
              <a:t>Machine Learning</a:t>
            </a:r>
            <a:br>
              <a:rPr lang="tr-TR" sz="5400" dirty="0"/>
            </a:br>
            <a:endParaRPr lang="tr-TR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48" y="3717032"/>
            <a:ext cx="7854696" cy="17526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3600" b="1" i="1" dirty="0">
                <a:latin typeface="+mj-lt"/>
              </a:rPr>
              <a:t>Dr. Waseem </a:t>
            </a:r>
            <a:r>
              <a:rPr lang="en-US" sz="3600" b="1" i="1" dirty="0" err="1">
                <a:latin typeface="+mj-lt"/>
              </a:rPr>
              <a:t>Shahzad</a:t>
            </a:r>
            <a:endParaRPr lang="en-US" sz="3600" b="1" i="1" dirty="0">
              <a:latin typeface="+mj-lt"/>
            </a:endParaRPr>
          </a:p>
          <a:p>
            <a:pPr algn="ctr">
              <a:lnSpc>
                <a:spcPct val="80000"/>
              </a:lnSpc>
            </a:pPr>
            <a:r>
              <a:rPr lang="en-US" sz="3600" b="1" i="1" dirty="0">
                <a:latin typeface="+mj-lt"/>
              </a:rPr>
              <a:t>Professor</a:t>
            </a:r>
          </a:p>
          <a:p>
            <a:pPr algn="ctr">
              <a:lnSpc>
                <a:spcPct val="80000"/>
              </a:lnSpc>
            </a:pPr>
            <a:r>
              <a:rPr lang="en-US" sz="3600" b="1" i="1" dirty="0">
                <a:latin typeface="+mj-lt"/>
              </a:rPr>
              <a:t>Department of Computer Science</a:t>
            </a:r>
            <a:endParaRPr lang="tr-TR" sz="3600" b="1" i="1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Learning Associations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Basket analysis: 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</a:t>
            </a:r>
            <a:r>
              <a:rPr lang="tr-TR" i="1" dirty="0"/>
              <a:t>P </a:t>
            </a:r>
            <a:r>
              <a:rPr lang="tr-TR" dirty="0"/>
              <a:t>(</a:t>
            </a:r>
            <a:r>
              <a:rPr lang="tr-TR" i="1" dirty="0"/>
              <a:t>Y </a:t>
            </a:r>
            <a:r>
              <a:rPr lang="tr-TR" dirty="0"/>
              <a:t>| </a:t>
            </a:r>
            <a:r>
              <a:rPr lang="tr-TR" i="1" dirty="0"/>
              <a:t>X </a:t>
            </a:r>
            <a:r>
              <a:rPr lang="tr-TR" dirty="0"/>
              <a:t>) probability that somebody who buys </a:t>
            </a:r>
            <a:r>
              <a:rPr lang="tr-TR" i="1" dirty="0"/>
              <a:t>X</a:t>
            </a:r>
            <a:r>
              <a:rPr lang="tr-TR" dirty="0"/>
              <a:t> also buys </a:t>
            </a:r>
            <a:r>
              <a:rPr lang="tr-TR" i="1" dirty="0"/>
              <a:t>Y </a:t>
            </a:r>
            <a:r>
              <a:rPr lang="tr-TR" dirty="0"/>
              <a:t>where </a:t>
            </a:r>
            <a:r>
              <a:rPr lang="tr-TR" i="1" dirty="0"/>
              <a:t>X</a:t>
            </a:r>
            <a:r>
              <a:rPr lang="tr-TR" dirty="0"/>
              <a:t> and </a:t>
            </a:r>
            <a:r>
              <a:rPr lang="tr-TR" i="1" dirty="0"/>
              <a:t>Y</a:t>
            </a:r>
            <a:r>
              <a:rPr lang="tr-TR" dirty="0"/>
              <a:t> are products/services.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Example: </a:t>
            </a:r>
            <a:r>
              <a:rPr lang="tr-TR" i="1" dirty="0"/>
              <a:t>P </a:t>
            </a:r>
            <a:r>
              <a:rPr lang="tr-TR" dirty="0"/>
              <a:t>( chips | </a:t>
            </a:r>
            <a:r>
              <a:rPr lang="en-US" dirty="0" err="1"/>
              <a:t>carbonated_drink</a:t>
            </a:r>
            <a:r>
              <a:rPr lang="tr-TR" dirty="0"/>
              <a:t> ) = 0.7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10</a:t>
            </a:fld>
            <a:endParaRPr lang="tr-T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Classification</a:t>
            </a:r>
          </a:p>
        </p:txBody>
      </p:sp>
      <p:pic>
        <p:nvPicPr>
          <p:cNvPr id="2663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95738" y="549275"/>
            <a:ext cx="4689475" cy="4464050"/>
          </a:xfrm>
        </p:spPr>
      </p:pic>
      <p:sp>
        <p:nvSpPr>
          <p:cNvPr id="266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844675"/>
            <a:ext cx="3322638" cy="3168650"/>
          </a:xfrm>
        </p:spPr>
        <p:txBody>
          <a:bodyPr>
            <a:normAutofit/>
          </a:bodyPr>
          <a:lstStyle/>
          <a:p>
            <a:r>
              <a:rPr lang="tr-TR" dirty="0"/>
              <a:t>Example: Credit scoring</a:t>
            </a:r>
          </a:p>
          <a:p>
            <a:r>
              <a:rPr lang="tr-TR" dirty="0"/>
              <a:t>Differentiating between </a:t>
            </a:r>
            <a:r>
              <a:rPr lang="tr-TR" dirty="0">
                <a:solidFill>
                  <a:srgbClr val="FF33CC"/>
                </a:solidFill>
              </a:rPr>
              <a:t>low-risk</a:t>
            </a:r>
            <a:r>
              <a:rPr lang="tr-TR" dirty="0"/>
              <a:t> and </a:t>
            </a:r>
            <a:r>
              <a:rPr lang="tr-TR" dirty="0">
                <a:solidFill>
                  <a:srgbClr val="FF0000"/>
                </a:solidFill>
              </a:rPr>
              <a:t>high-risk</a:t>
            </a:r>
            <a:r>
              <a:rPr lang="tr-TR" dirty="0"/>
              <a:t> customers from their </a:t>
            </a:r>
            <a:r>
              <a:rPr lang="tr-TR" i="1" dirty="0"/>
              <a:t>income</a:t>
            </a:r>
            <a:r>
              <a:rPr lang="tr-TR" dirty="0"/>
              <a:t> and </a:t>
            </a:r>
            <a:r>
              <a:rPr lang="tr-TR" i="1" dirty="0"/>
              <a:t>savings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971550" y="5157788"/>
            <a:ext cx="777716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dirty="0">
                <a:solidFill>
                  <a:srgbClr val="3333FF"/>
                </a:solidFill>
                <a:latin typeface="+mj-lt"/>
              </a:rPr>
              <a:t>Discriminant: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IF </a:t>
            </a:r>
            <a:r>
              <a:rPr lang="tr-TR" sz="2400" i="1" dirty="0">
                <a:solidFill>
                  <a:schemeClr val="accent1"/>
                </a:solidFill>
                <a:latin typeface="+mj-lt"/>
              </a:rPr>
              <a:t>income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&gt; θ</a:t>
            </a:r>
            <a:r>
              <a:rPr lang="tr-TR" sz="2400" baseline="-25000" dirty="0">
                <a:solidFill>
                  <a:schemeClr val="accent1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AND </a:t>
            </a:r>
            <a:r>
              <a:rPr lang="tr-TR" sz="2400" i="1" dirty="0">
                <a:solidFill>
                  <a:schemeClr val="accent1"/>
                </a:solidFill>
                <a:latin typeface="+mj-lt"/>
              </a:rPr>
              <a:t>savings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&gt; θ</a:t>
            </a:r>
            <a:r>
              <a:rPr lang="tr-TR" sz="2400" baseline="-25000" dirty="0">
                <a:solidFill>
                  <a:schemeClr val="accent1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				THEN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rgbClr val="FF33CC"/>
                </a:solidFill>
                <a:latin typeface="+mj-lt"/>
              </a:rPr>
              <a:t>low-risk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ELSE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rgbClr val="FF0000"/>
                </a:solidFill>
                <a:latin typeface="+mj-lt"/>
              </a:rPr>
              <a:t>high-risk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11</a:t>
            </a:fld>
            <a:endParaRPr lang="tr-T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Classification: Applications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/>
              <a:t>Aka Pattern recognition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Face recognition: </a:t>
            </a:r>
            <a:r>
              <a:rPr lang="tr-TR" dirty="0"/>
              <a:t>Pose, lighting, occlusion (glasses, beard), make-up, hair style 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Character recognition: </a:t>
            </a:r>
            <a:r>
              <a:rPr lang="tr-TR" dirty="0"/>
              <a:t>Different handwriting styles.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Speech recognition: </a:t>
            </a:r>
            <a:r>
              <a:rPr lang="tr-TR" dirty="0"/>
              <a:t>Temporal dependency. 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Medical diagnosis: </a:t>
            </a:r>
            <a:r>
              <a:rPr lang="tr-TR" dirty="0"/>
              <a:t>From symptoms to illnesses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Biometrics: </a:t>
            </a:r>
            <a:r>
              <a:rPr lang="tr-TR" dirty="0"/>
              <a:t>Recognition/authentication using physical and/or behavioral characteristics: Face, iris, signature, etc</a:t>
            </a:r>
          </a:p>
          <a:p>
            <a:pPr>
              <a:lnSpc>
                <a:spcPct val="90000"/>
              </a:lnSpc>
            </a:pPr>
            <a:r>
              <a:rPr lang="tr-TR" dirty="0"/>
              <a:t>...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12</a:t>
            </a:fld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Face Recognition</a:t>
            </a:r>
          </a:p>
        </p:txBody>
      </p:sp>
      <p:pic>
        <p:nvPicPr>
          <p:cNvPr id="304145" name="Picture 17" descr="0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6" name="Picture 18" descr="0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713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7" name="Picture 19" descr="0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775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8" name="Picture 20" descr="0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79838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9" name="Picture 21" descr="0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4213" y="4508500"/>
            <a:ext cx="876300" cy="1066800"/>
          </a:xfrm>
          <a:prstGeom prst="rect">
            <a:avLst/>
          </a:prstGeom>
          <a:noFill/>
        </p:spPr>
      </p:pic>
      <p:pic>
        <p:nvPicPr>
          <p:cNvPr id="304150" name="Picture 22" descr="0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92275" y="4508500"/>
            <a:ext cx="876300" cy="1066800"/>
          </a:xfrm>
          <a:prstGeom prst="rect">
            <a:avLst/>
          </a:prstGeom>
          <a:noFill/>
        </p:spPr>
      </p:pic>
      <p:pic>
        <p:nvPicPr>
          <p:cNvPr id="304151" name="Picture 23" descr="10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00338" y="4508500"/>
            <a:ext cx="876300" cy="1066800"/>
          </a:xfrm>
          <a:prstGeom prst="rect">
            <a:avLst/>
          </a:prstGeom>
          <a:noFill/>
        </p:spPr>
      </p:pic>
      <p:pic>
        <p:nvPicPr>
          <p:cNvPr id="304152" name="Picture 24" descr="35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08400" y="4508500"/>
            <a:ext cx="876300" cy="1066800"/>
          </a:xfrm>
          <a:prstGeom prst="rect">
            <a:avLst/>
          </a:prstGeom>
          <a:noFill/>
        </p:spPr>
      </p:pic>
      <p:sp>
        <p:nvSpPr>
          <p:cNvPr id="304153" name="Text Box 25"/>
          <p:cNvSpPr txBox="1">
            <a:spLocks noChangeArrowheads="1"/>
          </p:cNvSpPr>
          <p:nvPr/>
        </p:nvSpPr>
        <p:spPr bwMode="auto">
          <a:xfrm>
            <a:off x="611188" y="1844675"/>
            <a:ext cx="4684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Lucida Bright" pitchFamily="18" charset="0"/>
              </a:rPr>
              <a:t>Training examples of a person</a:t>
            </a:r>
          </a:p>
        </p:txBody>
      </p:sp>
      <p:sp>
        <p:nvSpPr>
          <p:cNvPr id="304154" name="Text Box 26"/>
          <p:cNvSpPr txBox="1">
            <a:spLocks noChangeArrowheads="1"/>
          </p:cNvSpPr>
          <p:nvPr/>
        </p:nvSpPr>
        <p:spPr bwMode="auto">
          <a:xfrm>
            <a:off x="684213" y="3933825"/>
            <a:ext cx="1951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Lucida Bright" pitchFamily="18" charset="0"/>
              </a:rPr>
              <a:t>Test images</a:t>
            </a:r>
          </a:p>
        </p:txBody>
      </p:sp>
      <p:sp>
        <p:nvSpPr>
          <p:cNvPr id="304155" name="Text Box 27"/>
          <p:cNvSpPr txBox="1">
            <a:spLocks noChangeArrowheads="1"/>
          </p:cNvSpPr>
          <p:nvPr/>
        </p:nvSpPr>
        <p:spPr bwMode="auto">
          <a:xfrm>
            <a:off x="5435600" y="5857892"/>
            <a:ext cx="3336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chemeClr val="accent1"/>
                </a:solidFill>
                <a:latin typeface="Lucida Bright" pitchFamily="18" charset="0"/>
              </a:rPr>
              <a:t>ORL dataset,</a:t>
            </a:r>
          </a:p>
          <a:p>
            <a:r>
              <a:rPr lang="tr-TR" sz="1400" dirty="0">
                <a:solidFill>
                  <a:schemeClr val="accent1"/>
                </a:solidFill>
                <a:latin typeface="Lucida Bright" pitchFamily="18" charset="0"/>
              </a:rPr>
              <a:t>AT&amp;T Laboratories, Cambridge UK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13</a:t>
            </a:fld>
            <a:endParaRPr 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Regression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tr-TR" dirty="0"/>
              <a:t>Example: Price of a used car</a:t>
            </a:r>
          </a:p>
          <a:p>
            <a:r>
              <a:rPr lang="tr-TR" i="1" dirty="0"/>
              <a:t>x </a:t>
            </a:r>
            <a:r>
              <a:rPr lang="tr-TR" dirty="0"/>
              <a:t>: car attributes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</a:t>
            </a:r>
            <a:r>
              <a:rPr lang="tr-TR" i="1" dirty="0"/>
              <a:t>y </a:t>
            </a:r>
            <a:r>
              <a:rPr lang="tr-TR" dirty="0"/>
              <a:t>: price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	</a:t>
            </a:r>
            <a:r>
              <a:rPr lang="tr-TR" i="1" dirty="0"/>
              <a:t>y </a:t>
            </a:r>
            <a:r>
              <a:rPr lang="tr-TR" dirty="0"/>
              <a:t>= </a:t>
            </a:r>
            <a:r>
              <a:rPr lang="tr-TR" i="1" dirty="0"/>
              <a:t>g </a:t>
            </a:r>
            <a:r>
              <a:rPr lang="tr-TR" dirty="0"/>
              <a:t>(</a:t>
            </a:r>
            <a:r>
              <a:rPr lang="tr-TR" i="1" dirty="0"/>
              <a:t>x </a:t>
            </a:r>
            <a:r>
              <a:rPr lang="tr-TR" dirty="0"/>
              <a:t>| </a:t>
            </a:r>
            <a:r>
              <a:rPr lang="tr-TR" i="1" dirty="0">
                <a:latin typeface="Symbol" pitchFamily="18" charset="2"/>
              </a:rPr>
              <a:t>q </a:t>
            </a:r>
            <a:r>
              <a:rPr lang="tr-TR" dirty="0"/>
              <a:t>)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</a:t>
            </a:r>
            <a:r>
              <a:rPr lang="tr-TR" i="1" dirty="0"/>
              <a:t>g </a:t>
            </a:r>
            <a:r>
              <a:rPr lang="tr-TR" dirty="0"/>
              <a:t>( ) model,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latin typeface="Symbol" pitchFamily="18" charset="2"/>
              </a:rPr>
              <a:t>	</a:t>
            </a:r>
            <a:r>
              <a:rPr lang="tr-TR" i="1" dirty="0">
                <a:latin typeface="Symbol" pitchFamily="18" charset="2"/>
              </a:rPr>
              <a:t> q </a:t>
            </a:r>
            <a:r>
              <a:rPr lang="tr-TR" dirty="0"/>
              <a:t>parameters</a:t>
            </a:r>
          </a:p>
        </p:txBody>
      </p:sp>
      <p:pic>
        <p:nvPicPr>
          <p:cNvPr id="9011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140200" y="1492250"/>
            <a:ext cx="4546600" cy="4375150"/>
          </a:xfrm>
        </p:spPr>
      </p:pic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6227763" y="2779713"/>
            <a:ext cx="1444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accent1"/>
                </a:solidFill>
                <a:latin typeface="+mn-lt"/>
              </a:rPr>
              <a:t>y 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= 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wx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+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w</a:t>
            </a:r>
            <a:r>
              <a:rPr lang="tr-TR" sz="2400" baseline="-25000" dirty="0">
                <a:solidFill>
                  <a:schemeClr val="accent1"/>
                </a:solidFill>
                <a:latin typeface="+mn-lt"/>
              </a:rPr>
              <a:t>0</a:t>
            </a:r>
            <a:endParaRPr lang="en-GB" sz="2400" baseline="-25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5A429E-EC32-4435-B6D9-2C358E91B0C4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/>
          <a:lstStyle/>
          <a:p>
            <a:r>
              <a:rPr lang="tr-TR" dirty="0"/>
              <a:t>Supervised Learning: Uses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79"/>
            <a:ext cx="8229600" cy="4785995"/>
          </a:xfrm>
        </p:spPr>
        <p:txBody>
          <a:bodyPr>
            <a:normAutofit fontScale="77500" lnSpcReduction="20000"/>
          </a:bodyPr>
          <a:lstStyle/>
          <a:p>
            <a:r>
              <a:rPr lang="tr-TR" dirty="0">
                <a:solidFill>
                  <a:schemeClr val="accent1"/>
                </a:solidFill>
              </a:rPr>
              <a:t>Prediction of future cases: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Forecasting: Predicting stock prices, weather conditions, or sales trends.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Healthcare: Predicting patient outcomes, such as disease progression or treatment effectiveness.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Customer Behavior: Anticipating churn, purchase likelihood, or lifetime value of a customer.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Supply Chain: Predicting demand to optimize inventory levels.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Financial Services: Risk assessment for loan approvals or credit scoring.</a:t>
            </a:r>
          </a:p>
          <a:p>
            <a:r>
              <a:rPr lang="tr-TR" dirty="0">
                <a:solidFill>
                  <a:schemeClr val="accent1"/>
                </a:solidFill>
              </a:rPr>
              <a:t>Knowledge extraction: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300" dirty="0">
                <a:solidFill>
                  <a:schemeClr val="accent1"/>
                </a:solidFill>
              </a:rPr>
              <a:t>Decision Support: Generating rules or patterns that help doctors, lawyers, or analysts make decisions (e.g., identifying symptoms linked to a disease).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300" dirty="0">
                <a:solidFill>
                  <a:schemeClr val="accent1"/>
                </a:solidFill>
              </a:rPr>
              <a:t>Business Intelligence: Uncovering actionable insights from customer reviews, feedback, or sales data.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300" dirty="0">
                <a:solidFill>
                  <a:schemeClr val="accent1"/>
                </a:solidFill>
              </a:rPr>
              <a:t>Education: Understanding factors contributing to student success or dropout rates.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300" dirty="0">
                <a:solidFill>
                  <a:schemeClr val="accent1"/>
                </a:solidFill>
              </a:rPr>
              <a:t>Agriculture: Identifying optimal farming practices based on weather, soil, and crop yield data.</a:t>
            </a:r>
            <a:endParaRPr lang="tr-TR" sz="2300" dirty="0">
              <a:solidFill>
                <a:schemeClr val="accent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15</a:t>
            </a:fld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1A86B-2828-59C0-DD40-227BFA091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D03569D1-EEED-D0AE-5DB6-E91C73769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/>
          <a:lstStyle/>
          <a:p>
            <a:r>
              <a:rPr lang="tr-TR" dirty="0"/>
              <a:t>Supervised Learning: Uses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4618479C-F32C-82D3-7229-33DDEC3975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Compression: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Data Simplification: Creating summary representations of large datasets, such as dimensionality reduction with techniques like PCA or t-SNE.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Image and Video Compression: Using machine learning to compress multimedia content while retaining quality.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Model Simplification: Building simpler models that encapsulate complex datasets for easier interpretation.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Natural Language Processing (NLP): Summarizing large text datasets or documents into concise representations.</a:t>
            </a:r>
          </a:p>
          <a:p>
            <a:r>
              <a:rPr lang="en-US" dirty="0">
                <a:solidFill>
                  <a:schemeClr val="accent1"/>
                </a:solidFill>
              </a:rPr>
              <a:t>Outlier detection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Fraud Detection: Identifying fraudulent transactions in banking, e-commerce, or insurance claims.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Anomaly Detection: Spotting unusual patterns in manufacturing processes, like equipment failures.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Cybersecurity: Detecting network intrusions or malicious activity.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Public Health: Identifying unusual outbreaks or rare disease cases in epidemiology.</a:t>
            </a:r>
            <a:endParaRPr lang="tr-T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63BE8-697E-F86A-82DC-FA62C4BA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5123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Unsupervised Learning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Learning “what normally happens”</a:t>
            </a:r>
          </a:p>
          <a:p>
            <a:r>
              <a:rPr lang="tr-TR"/>
              <a:t>No output</a:t>
            </a:r>
          </a:p>
          <a:p>
            <a:r>
              <a:rPr lang="tr-TR"/>
              <a:t>Clustering: Grouping similar instances</a:t>
            </a:r>
          </a:p>
          <a:p>
            <a:r>
              <a:rPr lang="tr-TR"/>
              <a:t>Example applications</a:t>
            </a:r>
          </a:p>
          <a:p>
            <a:pPr lvl="1"/>
            <a:r>
              <a:rPr lang="tr-TR" sz="2400"/>
              <a:t>Customer segmentation in CRM</a:t>
            </a:r>
          </a:p>
          <a:p>
            <a:pPr lvl="1"/>
            <a:r>
              <a:rPr lang="tr-TR" sz="2400"/>
              <a:t>Image compression: Color quantization</a:t>
            </a:r>
          </a:p>
          <a:p>
            <a:pPr lvl="1"/>
            <a:r>
              <a:rPr lang="tr-TR" sz="2400"/>
              <a:t>Bioinformatics: Learning motifs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17</a:t>
            </a:fld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Reinforcement Learning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Learning a policy: A </a:t>
            </a:r>
            <a:r>
              <a:rPr lang="tr-TR" dirty="0">
                <a:solidFill>
                  <a:schemeClr val="accent1"/>
                </a:solidFill>
              </a:rPr>
              <a:t>sequence</a:t>
            </a:r>
            <a:r>
              <a:rPr lang="tr-TR" dirty="0"/>
              <a:t> of outputs</a:t>
            </a:r>
          </a:p>
          <a:p>
            <a:r>
              <a:rPr lang="tr-TR" dirty="0"/>
              <a:t>No supervised output but delayed reward</a:t>
            </a:r>
          </a:p>
          <a:p>
            <a:r>
              <a:rPr lang="tr-TR" dirty="0"/>
              <a:t>Credit assignment problem</a:t>
            </a:r>
          </a:p>
          <a:p>
            <a:r>
              <a:rPr lang="tr-TR" dirty="0"/>
              <a:t>Game playing</a:t>
            </a:r>
          </a:p>
          <a:p>
            <a:r>
              <a:rPr lang="tr-TR" dirty="0"/>
              <a:t>Robot in a maze</a:t>
            </a:r>
          </a:p>
          <a:p>
            <a:r>
              <a:rPr lang="tr-TR" dirty="0"/>
              <a:t>Multiple agents, partial observability, ...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18</a:t>
            </a:fld>
            <a:endParaRPr lang="tr-T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Resources: Datasets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UCI Repository: </a:t>
            </a:r>
            <a:r>
              <a:rPr lang="tr-TR" sz="2000">
                <a:solidFill>
                  <a:srgbClr val="3333FF"/>
                </a:solidFill>
                <a:hlinkClick r:id="rId2"/>
              </a:rPr>
              <a:t>http://www.ics.uci.edu/~mlearn/MLRepository.html</a:t>
            </a:r>
            <a:endParaRPr lang="tr-TR" sz="2000">
              <a:solidFill>
                <a:srgbClr val="3333FF"/>
              </a:solidFill>
            </a:endParaRPr>
          </a:p>
          <a:p>
            <a:r>
              <a:rPr lang="tr-TR"/>
              <a:t>UCI KDD Archive: </a:t>
            </a:r>
            <a:r>
              <a:rPr lang="tr-TR" sz="2000">
                <a:hlinkClick r:id="rId3"/>
              </a:rPr>
              <a:t>http://kdd.ics.uci.edu/summary.data.application.html</a:t>
            </a:r>
            <a:endParaRPr lang="tr-TR" sz="2000"/>
          </a:p>
          <a:p>
            <a:r>
              <a:rPr lang="tr-TR"/>
              <a:t>Statlib: </a:t>
            </a:r>
            <a:r>
              <a:rPr lang="tr-TR" sz="2000">
                <a:hlinkClick r:id="rId4"/>
              </a:rPr>
              <a:t>http://lib.stat.cmu.edu/</a:t>
            </a:r>
            <a:endParaRPr lang="tr-TR" sz="2000"/>
          </a:p>
          <a:p>
            <a:r>
              <a:rPr lang="tr-TR"/>
              <a:t>Delve: </a:t>
            </a:r>
            <a:r>
              <a:rPr lang="tr-TR" sz="2000">
                <a:hlinkClick r:id="rId5"/>
              </a:rPr>
              <a:t>http://www.cs.utoronto.ca/~delve/</a:t>
            </a:r>
            <a:endParaRPr lang="tr-TR" sz="2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19</a:t>
            </a:fld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US" dirty="0"/>
              <a:t>Reading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35480"/>
            <a:ext cx="8568952" cy="438912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Recommended Supplementary Texts: 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Ian H. Witten &amp; </a:t>
            </a:r>
            <a:r>
              <a:rPr lang="en-US" dirty="0" err="1"/>
              <a:t>Eibe</a:t>
            </a:r>
            <a:r>
              <a:rPr lang="en-US" dirty="0"/>
              <a:t> Frank, </a:t>
            </a:r>
            <a:r>
              <a:rPr lang="en-US" i="1" u="sng" dirty="0">
                <a:solidFill>
                  <a:srgbClr val="C00000"/>
                </a:solidFill>
                <a:hlinkClick r:id="rId2"/>
              </a:rPr>
              <a:t>Data Mining: Practical Machine Learning Tools and Techniques with Java Implementations</a:t>
            </a:r>
            <a:r>
              <a:rPr lang="en-US" dirty="0"/>
              <a:t>, Morgan Kaufmann, 2013.</a:t>
            </a:r>
          </a:p>
          <a:p>
            <a:pPr lvl="0"/>
            <a:r>
              <a:rPr lang="en-US" dirty="0"/>
              <a:t>T. Hastie, R. </a:t>
            </a:r>
            <a:r>
              <a:rPr lang="en-US" dirty="0" err="1"/>
              <a:t>Tibshirani</a:t>
            </a:r>
            <a:r>
              <a:rPr lang="en-US" dirty="0"/>
              <a:t>, &amp; J. H. Friedman, </a:t>
            </a:r>
            <a:r>
              <a:rPr lang="en-US" i="1" u="sng" dirty="0">
                <a:hlinkClick r:id="rId3"/>
              </a:rPr>
              <a:t>The Elements of Statistical Learning : Data Mining, Inference, and Prediction</a:t>
            </a:r>
            <a:r>
              <a:rPr lang="en-US" u="sng" dirty="0">
                <a:hlinkClick r:id="rId3"/>
              </a:rPr>
              <a:t> </a:t>
            </a:r>
            <a:r>
              <a:rPr lang="en-US" dirty="0"/>
              <a:t>Springer </a:t>
            </a:r>
            <a:r>
              <a:rPr lang="en-US" dirty="0" err="1"/>
              <a:t>Verlag</a:t>
            </a:r>
            <a:r>
              <a:rPr lang="en-US" dirty="0"/>
              <a:t>, 2001.</a:t>
            </a:r>
          </a:p>
          <a:p>
            <a:pPr lvl="0"/>
            <a:r>
              <a:rPr lang="en-US" dirty="0"/>
              <a:t>Richard O. </a:t>
            </a:r>
            <a:r>
              <a:rPr lang="en-US" dirty="0" err="1"/>
              <a:t>Duda</a:t>
            </a:r>
            <a:r>
              <a:rPr lang="en-US" dirty="0"/>
              <a:t>, Peter E. Hart, &amp; David G. Stork, </a:t>
            </a:r>
            <a:r>
              <a:rPr lang="en-US" i="1" u="sng" dirty="0">
                <a:hlinkClick r:id="rId4"/>
              </a:rPr>
              <a:t>Pattern Classification</a:t>
            </a:r>
            <a:r>
              <a:rPr lang="en-US" dirty="0"/>
              <a:t> Wiley-</a:t>
            </a:r>
            <a:r>
              <a:rPr lang="en-US" dirty="0" err="1"/>
              <a:t>Interscience</a:t>
            </a:r>
            <a:r>
              <a:rPr lang="en-US" dirty="0"/>
              <a:t>, 2000.</a:t>
            </a:r>
          </a:p>
          <a:p>
            <a:pPr lvl="0"/>
            <a:r>
              <a:rPr lang="en-US" u="sng" dirty="0">
                <a:hlinkClick r:id="rId5"/>
              </a:rPr>
              <a:t>P. Langley</a:t>
            </a:r>
            <a:r>
              <a:rPr lang="en-US" dirty="0"/>
              <a:t>, </a:t>
            </a:r>
            <a:r>
              <a:rPr lang="en-US" i="1" u="sng" dirty="0">
                <a:hlinkClick r:id="rId6"/>
              </a:rPr>
              <a:t>Elements of Machine Learning</a:t>
            </a:r>
            <a:r>
              <a:rPr lang="en-US" dirty="0"/>
              <a:t>, </a:t>
            </a:r>
            <a:r>
              <a:rPr lang="en-US" u="sng" dirty="0">
                <a:hlinkClick r:id="rId7"/>
              </a:rPr>
              <a:t>Morgan Kaufman Publishers</a:t>
            </a:r>
            <a:r>
              <a:rPr lang="en-US" dirty="0"/>
              <a:t>, San </a:t>
            </a:r>
            <a:r>
              <a:rPr lang="en-US" dirty="0" err="1"/>
              <a:t>Fancisco</a:t>
            </a:r>
            <a:r>
              <a:rPr lang="en-US" dirty="0"/>
              <a:t>, CA, 1995.</a:t>
            </a:r>
          </a:p>
          <a:p>
            <a:pPr lvl="0"/>
            <a:r>
              <a:rPr lang="en-US" dirty="0"/>
              <a:t>S. M. Weiss &amp; C. A. </a:t>
            </a:r>
            <a:r>
              <a:rPr lang="en-US" dirty="0" err="1"/>
              <a:t>Kulikowski</a:t>
            </a:r>
            <a:r>
              <a:rPr lang="en-US" dirty="0"/>
              <a:t>, </a:t>
            </a:r>
            <a:r>
              <a:rPr lang="en-US" i="1" u="sng" dirty="0">
                <a:hlinkClick r:id="rId8"/>
              </a:rPr>
              <a:t>Computer Systems that Learn</a:t>
            </a:r>
            <a:r>
              <a:rPr lang="en-US" dirty="0"/>
              <a:t>, </a:t>
            </a:r>
            <a:r>
              <a:rPr lang="en-US" u="sng" dirty="0">
                <a:hlinkClick r:id="rId7"/>
              </a:rPr>
              <a:t>Morgan Kaufman Publishers</a:t>
            </a:r>
            <a:r>
              <a:rPr lang="en-US" dirty="0"/>
              <a:t>, San </a:t>
            </a:r>
            <a:r>
              <a:rPr lang="en-US" dirty="0" err="1"/>
              <a:t>Fancisco</a:t>
            </a:r>
            <a:r>
              <a:rPr lang="en-US" dirty="0"/>
              <a:t>, CA, 1991.</a:t>
            </a:r>
          </a:p>
          <a:p>
            <a:pPr lvl="0"/>
            <a:r>
              <a:rPr lang="en-US" u="sng" dirty="0">
                <a:hlinkClick r:id="rId9"/>
              </a:rPr>
              <a:t>J. W. Shavlik</a:t>
            </a:r>
            <a:r>
              <a:rPr lang="en-US" dirty="0"/>
              <a:t> &amp; </a:t>
            </a:r>
            <a:r>
              <a:rPr lang="en-US" u="sng" dirty="0">
                <a:hlinkClick r:id="rId10"/>
              </a:rPr>
              <a:t>T. G. </a:t>
            </a:r>
            <a:r>
              <a:rPr lang="en-US" u="sng" dirty="0" err="1">
                <a:hlinkClick r:id="rId10"/>
              </a:rPr>
              <a:t>Dietterich</a:t>
            </a:r>
            <a:r>
              <a:rPr lang="en-US" dirty="0"/>
              <a:t> (Eds.), </a:t>
            </a:r>
            <a:r>
              <a:rPr lang="en-US" i="1" u="sng" dirty="0">
                <a:hlinkClick r:id="rId11"/>
              </a:rPr>
              <a:t>Readings in Machine Learning</a:t>
            </a:r>
            <a:r>
              <a:rPr lang="en-US" dirty="0"/>
              <a:t>, </a:t>
            </a:r>
            <a:r>
              <a:rPr lang="en-US" u="sng" dirty="0">
                <a:hlinkClick r:id="rId7"/>
              </a:rPr>
              <a:t>Morgan Kaufman Publishers</a:t>
            </a:r>
            <a:r>
              <a:rPr lang="en-US" dirty="0"/>
              <a:t>, San </a:t>
            </a:r>
            <a:r>
              <a:rPr lang="en-US" dirty="0" err="1"/>
              <a:t>Fancisco</a:t>
            </a:r>
            <a:r>
              <a:rPr lang="en-US" dirty="0"/>
              <a:t>, CA, 1990.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0741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Resources: Journals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/>
              <a:t>Journal of Machine Learning Research </a:t>
            </a:r>
            <a:r>
              <a:rPr lang="tr-TR">
                <a:hlinkClick r:id="rId2"/>
              </a:rPr>
              <a:t>www.jmlr.org</a:t>
            </a:r>
            <a:endParaRPr lang="tr-TR"/>
          </a:p>
          <a:p>
            <a:r>
              <a:rPr lang="tr-TR"/>
              <a:t>Machine Learning </a:t>
            </a:r>
          </a:p>
          <a:p>
            <a:r>
              <a:rPr lang="tr-TR"/>
              <a:t>Neural Computation</a:t>
            </a:r>
          </a:p>
          <a:p>
            <a:r>
              <a:rPr lang="tr-TR"/>
              <a:t>Neural Networks</a:t>
            </a:r>
          </a:p>
          <a:p>
            <a:r>
              <a:rPr lang="tr-TR"/>
              <a:t>IEEE Transactions on Neural Networks</a:t>
            </a:r>
          </a:p>
          <a:p>
            <a:r>
              <a:rPr lang="tr-TR"/>
              <a:t>IEEE Transactions on Pattern Analysis and Machine Intelligence</a:t>
            </a:r>
          </a:p>
          <a:p>
            <a:r>
              <a:rPr lang="tr-TR"/>
              <a:t>Annals of Statistics</a:t>
            </a:r>
          </a:p>
          <a:p>
            <a:r>
              <a:rPr lang="tr-TR"/>
              <a:t>Journal of the American Statistical Association</a:t>
            </a:r>
          </a:p>
          <a:p>
            <a:r>
              <a:rPr lang="tr-TR"/>
              <a:t>...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20</a:t>
            </a:fld>
            <a:endParaRPr lang="tr-T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Resources: Conferences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400" dirty="0"/>
              <a:t>International Conference on Machine Learning (ICML) </a:t>
            </a:r>
          </a:p>
          <a:p>
            <a:pPr>
              <a:lnSpc>
                <a:spcPct val="80000"/>
              </a:lnSpc>
            </a:pPr>
            <a:r>
              <a:rPr lang="tr-TR" sz="2400" dirty="0"/>
              <a:t>European Conference on Machine Learning (ECML)</a:t>
            </a:r>
          </a:p>
          <a:p>
            <a:pPr>
              <a:lnSpc>
                <a:spcPct val="80000"/>
              </a:lnSpc>
            </a:pPr>
            <a:r>
              <a:rPr lang="tr-TR" sz="2400" dirty="0"/>
              <a:t>Neural Information Processing Systems (NIPS)</a:t>
            </a:r>
          </a:p>
          <a:p>
            <a:pPr>
              <a:lnSpc>
                <a:spcPct val="80000"/>
              </a:lnSpc>
            </a:pPr>
            <a:r>
              <a:rPr lang="tr-TR" sz="2400" dirty="0"/>
              <a:t>Uncertainty in Artificial Intelligence (UAI)</a:t>
            </a:r>
          </a:p>
          <a:p>
            <a:pPr>
              <a:lnSpc>
                <a:spcPct val="80000"/>
              </a:lnSpc>
            </a:pPr>
            <a:r>
              <a:rPr lang="tr-TR" sz="2400" dirty="0"/>
              <a:t>Computational Learning Theory (COLT)</a:t>
            </a:r>
          </a:p>
          <a:p>
            <a:pPr>
              <a:lnSpc>
                <a:spcPct val="80000"/>
              </a:lnSpc>
            </a:pPr>
            <a:r>
              <a:rPr lang="tr-TR" sz="2400" dirty="0"/>
              <a:t>International Conference on Artificial Neural Networks (ICANN) </a:t>
            </a:r>
          </a:p>
          <a:p>
            <a:pPr>
              <a:lnSpc>
                <a:spcPct val="80000"/>
              </a:lnSpc>
            </a:pPr>
            <a:r>
              <a:rPr lang="tr-TR" sz="2400" dirty="0"/>
              <a:t>International Conference on AI &amp; Statistics (AISTATS)</a:t>
            </a:r>
          </a:p>
          <a:p>
            <a:pPr>
              <a:lnSpc>
                <a:spcPct val="80000"/>
              </a:lnSpc>
            </a:pPr>
            <a:r>
              <a:rPr lang="tr-TR" sz="2400" dirty="0"/>
              <a:t>International Conference on Pattern Recognition (ICPR)</a:t>
            </a:r>
          </a:p>
          <a:p>
            <a:pPr>
              <a:lnSpc>
                <a:spcPct val="80000"/>
              </a:lnSpc>
            </a:pPr>
            <a:r>
              <a:rPr lang="tr-TR" sz="2400" dirty="0"/>
              <a:t>...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21</a:t>
            </a:fld>
            <a:endParaRPr lang="tr-T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653" y="925599"/>
            <a:ext cx="8229600" cy="1394613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53035" marR="5080">
              <a:lnSpc>
                <a:spcPts val="4900"/>
              </a:lnSpc>
              <a:spcBef>
                <a:spcPts val="980"/>
              </a:spcBef>
              <a:tabLst>
                <a:tab pos="7608570" algn="l"/>
              </a:tabLst>
            </a:pPr>
            <a:r>
              <a:rPr u="none" spc="-500" dirty="0"/>
              <a:t>A </a:t>
            </a:r>
            <a:r>
              <a:rPr lang="en-US" u="none" spc="-500" dirty="0"/>
              <a:t> </a:t>
            </a:r>
            <a:r>
              <a:rPr u="none" spc="-200" dirty="0"/>
              <a:t>typical </a:t>
            </a:r>
            <a:r>
              <a:rPr u="none" spc="-280" dirty="0"/>
              <a:t>machine </a:t>
            </a:r>
            <a:r>
              <a:rPr u="none" spc="-225" dirty="0"/>
              <a:t>learning  </a:t>
            </a:r>
            <a:r>
              <a:rPr spc="-360" dirty="0"/>
              <a:t>system	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1876" y="2831592"/>
            <a:ext cx="1247140" cy="1135380"/>
            <a:chOff x="531876" y="2831592"/>
            <a:chExt cx="1247140" cy="1135380"/>
          </a:xfrm>
        </p:grpSpPr>
        <p:sp>
          <p:nvSpPr>
            <p:cNvPr id="4" name="object 4"/>
            <p:cNvSpPr/>
            <p:nvPr/>
          </p:nvSpPr>
          <p:spPr>
            <a:xfrm>
              <a:off x="544830" y="2844546"/>
              <a:ext cx="1221105" cy="1109980"/>
            </a:xfrm>
            <a:custGeom>
              <a:avLst/>
              <a:gdLst/>
              <a:ahLst/>
              <a:cxnLst/>
              <a:rect l="l" t="t" r="r" b="b"/>
              <a:pathLst>
                <a:path w="1221105" h="1109979">
                  <a:moveTo>
                    <a:pt x="1109726" y="0"/>
                  </a:moveTo>
                  <a:lnTo>
                    <a:pt x="110947" y="0"/>
                  </a:lnTo>
                  <a:lnTo>
                    <a:pt x="67760" y="8717"/>
                  </a:lnTo>
                  <a:lnTo>
                    <a:pt x="32494" y="32496"/>
                  </a:lnTo>
                  <a:lnTo>
                    <a:pt x="8718" y="67776"/>
                  </a:lnTo>
                  <a:lnTo>
                    <a:pt x="0" y="110998"/>
                  </a:lnTo>
                  <a:lnTo>
                    <a:pt x="0" y="998473"/>
                  </a:lnTo>
                  <a:lnTo>
                    <a:pt x="8718" y="1041695"/>
                  </a:lnTo>
                  <a:lnTo>
                    <a:pt x="32494" y="1076975"/>
                  </a:lnTo>
                  <a:lnTo>
                    <a:pt x="67760" y="1100754"/>
                  </a:lnTo>
                  <a:lnTo>
                    <a:pt x="110947" y="1109471"/>
                  </a:lnTo>
                  <a:lnTo>
                    <a:pt x="1109726" y="1109471"/>
                  </a:lnTo>
                  <a:lnTo>
                    <a:pt x="1152947" y="1100754"/>
                  </a:lnTo>
                  <a:lnTo>
                    <a:pt x="1188227" y="1076975"/>
                  </a:lnTo>
                  <a:lnTo>
                    <a:pt x="1212006" y="1041695"/>
                  </a:lnTo>
                  <a:lnTo>
                    <a:pt x="1220724" y="998473"/>
                  </a:lnTo>
                  <a:lnTo>
                    <a:pt x="1220724" y="110998"/>
                  </a:lnTo>
                  <a:lnTo>
                    <a:pt x="1212006" y="67776"/>
                  </a:lnTo>
                  <a:lnTo>
                    <a:pt x="1188227" y="32496"/>
                  </a:lnTo>
                  <a:lnTo>
                    <a:pt x="1152947" y="8717"/>
                  </a:lnTo>
                  <a:lnTo>
                    <a:pt x="110972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4830" y="2844546"/>
              <a:ext cx="1221105" cy="1109980"/>
            </a:xfrm>
            <a:custGeom>
              <a:avLst/>
              <a:gdLst/>
              <a:ahLst/>
              <a:cxnLst/>
              <a:rect l="l" t="t" r="r" b="b"/>
              <a:pathLst>
                <a:path w="1221105" h="1109979">
                  <a:moveTo>
                    <a:pt x="0" y="110998"/>
                  </a:moveTo>
                  <a:lnTo>
                    <a:pt x="8718" y="67776"/>
                  </a:lnTo>
                  <a:lnTo>
                    <a:pt x="32494" y="32496"/>
                  </a:lnTo>
                  <a:lnTo>
                    <a:pt x="67760" y="8717"/>
                  </a:lnTo>
                  <a:lnTo>
                    <a:pt x="110947" y="0"/>
                  </a:lnTo>
                  <a:lnTo>
                    <a:pt x="1109726" y="0"/>
                  </a:lnTo>
                  <a:lnTo>
                    <a:pt x="1152947" y="8717"/>
                  </a:lnTo>
                  <a:lnTo>
                    <a:pt x="1188227" y="32496"/>
                  </a:lnTo>
                  <a:lnTo>
                    <a:pt x="1212006" y="67776"/>
                  </a:lnTo>
                  <a:lnTo>
                    <a:pt x="1220724" y="110998"/>
                  </a:lnTo>
                  <a:lnTo>
                    <a:pt x="1220724" y="998473"/>
                  </a:lnTo>
                  <a:lnTo>
                    <a:pt x="1212006" y="1041695"/>
                  </a:lnTo>
                  <a:lnTo>
                    <a:pt x="1188227" y="1076975"/>
                  </a:lnTo>
                  <a:lnTo>
                    <a:pt x="1152947" y="1100754"/>
                  </a:lnTo>
                  <a:lnTo>
                    <a:pt x="1109726" y="1109471"/>
                  </a:lnTo>
                  <a:lnTo>
                    <a:pt x="110947" y="1109471"/>
                  </a:lnTo>
                  <a:lnTo>
                    <a:pt x="67760" y="1100754"/>
                  </a:lnTo>
                  <a:lnTo>
                    <a:pt x="32494" y="1076975"/>
                  </a:lnTo>
                  <a:lnTo>
                    <a:pt x="8718" y="1041695"/>
                  </a:lnTo>
                  <a:lnTo>
                    <a:pt x="0" y="998473"/>
                  </a:lnTo>
                  <a:lnTo>
                    <a:pt x="0" y="11099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52652" y="3130423"/>
            <a:ext cx="801370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53340" marR="5080" indent="-41275">
              <a:lnSpc>
                <a:spcPts val="1750"/>
              </a:lnSpc>
              <a:spcBef>
                <a:spcPts val="295"/>
              </a:spcBef>
            </a:pP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Identify</a:t>
            </a:r>
            <a:r>
              <a:rPr sz="16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86711" y="3247644"/>
            <a:ext cx="259079" cy="303530"/>
          </a:xfrm>
          <a:custGeom>
            <a:avLst/>
            <a:gdLst/>
            <a:ahLst/>
            <a:cxnLst/>
            <a:rect l="l" t="t" r="r" b="b"/>
            <a:pathLst>
              <a:path w="259080" h="303529">
                <a:moveTo>
                  <a:pt x="129539" y="0"/>
                </a:moveTo>
                <a:lnTo>
                  <a:pt x="129539" y="60705"/>
                </a:lnTo>
                <a:lnTo>
                  <a:pt x="0" y="60705"/>
                </a:lnTo>
                <a:lnTo>
                  <a:pt x="0" y="242569"/>
                </a:lnTo>
                <a:lnTo>
                  <a:pt x="129539" y="242569"/>
                </a:lnTo>
                <a:lnTo>
                  <a:pt x="129539" y="303275"/>
                </a:lnTo>
                <a:lnTo>
                  <a:pt x="259080" y="151637"/>
                </a:lnTo>
                <a:lnTo>
                  <a:pt x="129539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240279" y="2831592"/>
            <a:ext cx="1247140" cy="1135380"/>
            <a:chOff x="2240279" y="2831592"/>
            <a:chExt cx="1247140" cy="1135380"/>
          </a:xfrm>
        </p:grpSpPr>
        <p:sp>
          <p:nvSpPr>
            <p:cNvPr id="9" name="object 9"/>
            <p:cNvSpPr/>
            <p:nvPr/>
          </p:nvSpPr>
          <p:spPr>
            <a:xfrm>
              <a:off x="2253233" y="2844546"/>
              <a:ext cx="1221105" cy="1109980"/>
            </a:xfrm>
            <a:custGeom>
              <a:avLst/>
              <a:gdLst/>
              <a:ahLst/>
              <a:cxnLst/>
              <a:rect l="l" t="t" r="r" b="b"/>
              <a:pathLst>
                <a:path w="1221104" h="1109979">
                  <a:moveTo>
                    <a:pt x="1109726" y="0"/>
                  </a:moveTo>
                  <a:lnTo>
                    <a:pt x="110998" y="0"/>
                  </a:lnTo>
                  <a:lnTo>
                    <a:pt x="67776" y="8717"/>
                  </a:lnTo>
                  <a:lnTo>
                    <a:pt x="32496" y="32496"/>
                  </a:lnTo>
                  <a:lnTo>
                    <a:pt x="8717" y="67776"/>
                  </a:lnTo>
                  <a:lnTo>
                    <a:pt x="0" y="110998"/>
                  </a:lnTo>
                  <a:lnTo>
                    <a:pt x="0" y="998473"/>
                  </a:lnTo>
                  <a:lnTo>
                    <a:pt x="8717" y="1041695"/>
                  </a:lnTo>
                  <a:lnTo>
                    <a:pt x="32496" y="1076975"/>
                  </a:lnTo>
                  <a:lnTo>
                    <a:pt x="67776" y="1100754"/>
                  </a:lnTo>
                  <a:lnTo>
                    <a:pt x="110998" y="1109471"/>
                  </a:lnTo>
                  <a:lnTo>
                    <a:pt x="1109726" y="1109471"/>
                  </a:lnTo>
                  <a:lnTo>
                    <a:pt x="1152947" y="1100754"/>
                  </a:lnTo>
                  <a:lnTo>
                    <a:pt x="1188227" y="1076975"/>
                  </a:lnTo>
                  <a:lnTo>
                    <a:pt x="1212006" y="1041695"/>
                  </a:lnTo>
                  <a:lnTo>
                    <a:pt x="1220724" y="998473"/>
                  </a:lnTo>
                  <a:lnTo>
                    <a:pt x="1220724" y="110998"/>
                  </a:lnTo>
                  <a:lnTo>
                    <a:pt x="1212006" y="67776"/>
                  </a:lnTo>
                  <a:lnTo>
                    <a:pt x="1188227" y="32496"/>
                  </a:lnTo>
                  <a:lnTo>
                    <a:pt x="1152947" y="8717"/>
                  </a:lnTo>
                  <a:lnTo>
                    <a:pt x="110972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3233" y="2844546"/>
              <a:ext cx="1221105" cy="1109980"/>
            </a:xfrm>
            <a:custGeom>
              <a:avLst/>
              <a:gdLst/>
              <a:ahLst/>
              <a:cxnLst/>
              <a:rect l="l" t="t" r="r" b="b"/>
              <a:pathLst>
                <a:path w="1221104" h="1109979">
                  <a:moveTo>
                    <a:pt x="0" y="110998"/>
                  </a:moveTo>
                  <a:lnTo>
                    <a:pt x="8717" y="67776"/>
                  </a:lnTo>
                  <a:lnTo>
                    <a:pt x="32496" y="32496"/>
                  </a:lnTo>
                  <a:lnTo>
                    <a:pt x="67776" y="8717"/>
                  </a:lnTo>
                  <a:lnTo>
                    <a:pt x="110998" y="0"/>
                  </a:lnTo>
                  <a:lnTo>
                    <a:pt x="1109726" y="0"/>
                  </a:lnTo>
                  <a:lnTo>
                    <a:pt x="1152947" y="8717"/>
                  </a:lnTo>
                  <a:lnTo>
                    <a:pt x="1188227" y="32496"/>
                  </a:lnTo>
                  <a:lnTo>
                    <a:pt x="1212006" y="67776"/>
                  </a:lnTo>
                  <a:lnTo>
                    <a:pt x="1220724" y="110998"/>
                  </a:lnTo>
                  <a:lnTo>
                    <a:pt x="1220724" y="998473"/>
                  </a:lnTo>
                  <a:lnTo>
                    <a:pt x="1212006" y="1041695"/>
                  </a:lnTo>
                  <a:lnTo>
                    <a:pt x="1188227" y="1076975"/>
                  </a:lnTo>
                  <a:lnTo>
                    <a:pt x="1152947" y="1100754"/>
                  </a:lnTo>
                  <a:lnTo>
                    <a:pt x="1109726" y="1109471"/>
                  </a:lnTo>
                  <a:lnTo>
                    <a:pt x="110998" y="1109471"/>
                  </a:lnTo>
                  <a:lnTo>
                    <a:pt x="67776" y="1100754"/>
                  </a:lnTo>
                  <a:lnTo>
                    <a:pt x="32496" y="1076975"/>
                  </a:lnTo>
                  <a:lnTo>
                    <a:pt x="8717" y="1041695"/>
                  </a:lnTo>
                  <a:lnTo>
                    <a:pt x="0" y="998473"/>
                  </a:lnTo>
                  <a:lnTo>
                    <a:pt x="0" y="11099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373629" y="2907029"/>
            <a:ext cx="979805" cy="93853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-1270" algn="ctr">
              <a:lnSpc>
                <a:spcPct val="91500"/>
              </a:lnSpc>
              <a:spcBef>
                <a:spcPts val="259"/>
              </a:spcBef>
            </a:pPr>
            <a:r>
              <a:rPr sz="1600" spc="-95" dirty="0">
                <a:solidFill>
                  <a:srgbClr val="FFFFFF"/>
                </a:solidFill>
                <a:latin typeface="Arial"/>
                <a:cs typeface="Arial"/>
              </a:rPr>
              <a:t>Data  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collection  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feature 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extraction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95115" y="3247644"/>
            <a:ext cx="259079" cy="303530"/>
          </a:xfrm>
          <a:custGeom>
            <a:avLst/>
            <a:gdLst/>
            <a:ahLst/>
            <a:cxnLst/>
            <a:rect l="l" t="t" r="r" b="b"/>
            <a:pathLst>
              <a:path w="259079" h="303529">
                <a:moveTo>
                  <a:pt x="129539" y="0"/>
                </a:moveTo>
                <a:lnTo>
                  <a:pt x="129539" y="60705"/>
                </a:lnTo>
                <a:lnTo>
                  <a:pt x="0" y="60705"/>
                </a:lnTo>
                <a:lnTo>
                  <a:pt x="0" y="242569"/>
                </a:lnTo>
                <a:lnTo>
                  <a:pt x="129539" y="242569"/>
                </a:lnTo>
                <a:lnTo>
                  <a:pt x="129539" y="303275"/>
                </a:lnTo>
                <a:lnTo>
                  <a:pt x="259080" y="151637"/>
                </a:lnTo>
                <a:lnTo>
                  <a:pt x="129539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950208" y="2831592"/>
            <a:ext cx="1245235" cy="1135380"/>
            <a:chOff x="3950208" y="2831592"/>
            <a:chExt cx="1245235" cy="1135380"/>
          </a:xfrm>
        </p:grpSpPr>
        <p:sp>
          <p:nvSpPr>
            <p:cNvPr id="14" name="object 14"/>
            <p:cNvSpPr/>
            <p:nvPr/>
          </p:nvSpPr>
          <p:spPr>
            <a:xfrm>
              <a:off x="3963162" y="2844546"/>
              <a:ext cx="1219200" cy="1109980"/>
            </a:xfrm>
            <a:custGeom>
              <a:avLst/>
              <a:gdLst/>
              <a:ahLst/>
              <a:cxnLst/>
              <a:rect l="l" t="t" r="r" b="b"/>
              <a:pathLst>
                <a:path w="1219200" h="1109979">
                  <a:moveTo>
                    <a:pt x="1108202" y="0"/>
                  </a:moveTo>
                  <a:lnTo>
                    <a:pt x="110998" y="0"/>
                  </a:lnTo>
                  <a:lnTo>
                    <a:pt x="67776" y="8717"/>
                  </a:lnTo>
                  <a:lnTo>
                    <a:pt x="32496" y="32496"/>
                  </a:lnTo>
                  <a:lnTo>
                    <a:pt x="8717" y="67776"/>
                  </a:lnTo>
                  <a:lnTo>
                    <a:pt x="0" y="110998"/>
                  </a:lnTo>
                  <a:lnTo>
                    <a:pt x="0" y="998473"/>
                  </a:lnTo>
                  <a:lnTo>
                    <a:pt x="8717" y="1041695"/>
                  </a:lnTo>
                  <a:lnTo>
                    <a:pt x="32496" y="1076975"/>
                  </a:lnTo>
                  <a:lnTo>
                    <a:pt x="67776" y="1100754"/>
                  </a:lnTo>
                  <a:lnTo>
                    <a:pt x="110998" y="1109471"/>
                  </a:lnTo>
                  <a:lnTo>
                    <a:pt x="1108202" y="1109471"/>
                  </a:lnTo>
                  <a:lnTo>
                    <a:pt x="1151423" y="1100754"/>
                  </a:lnTo>
                  <a:lnTo>
                    <a:pt x="1186703" y="1076975"/>
                  </a:lnTo>
                  <a:lnTo>
                    <a:pt x="1210482" y="1041695"/>
                  </a:lnTo>
                  <a:lnTo>
                    <a:pt x="1219200" y="998473"/>
                  </a:lnTo>
                  <a:lnTo>
                    <a:pt x="1219200" y="110998"/>
                  </a:lnTo>
                  <a:lnTo>
                    <a:pt x="1210482" y="67776"/>
                  </a:lnTo>
                  <a:lnTo>
                    <a:pt x="1186703" y="32496"/>
                  </a:lnTo>
                  <a:lnTo>
                    <a:pt x="1151423" y="8717"/>
                  </a:lnTo>
                  <a:lnTo>
                    <a:pt x="110820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63162" y="2844546"/>
              <a:ext cx="1219200" cy="1109980"/>
            </a:xfrm>
            <a:custGeom>
              <a:avLst/>
              <a:gdLst/>
              <a:ahLst/>
              <a:cxnLst/>
              <a:rect l="l" t="t" r="r" b="b"/>
              <a:pathLst>
                <a:path w="1219200" h="1109979">
                  <a:moveTo>
                    <a:pt x="0" y="110998"/>
                  </a:moveTo>
                  <a:lnTo>
                    <a:pt x="8717" y="67776"/>
                  </a:lnTo>
                  <a:lnTo>
                    <a:pt x="32496" y="32496"/>
                  </a:lnTo>
                  <a:lnTo>
                    <a:pt x="67776" y="8717"/>
                  </a:lnTo>
                  <a:lnTo>
                    <a:pt x="110998" y="0"/>
                  </a:lnTo>
                  <a:lnTo>
                    <a:pt x="1108202" y="0"/>
                  </a:lnTo>
                  <a:lnTo>
                    <a:pt x="1151423" y="8717"/>
                  </a:lnTo>
                  <a:lnTo>
                    <a:pt x="1186703" y="32496"/>
                  </a:lnTo>
                  <a:lnTo>
                    <a:pt x="1210482" y="67776"/>
                  </a:lnTo>
                  <a:lnTo>
                    <a:pt x="1219200" y="110998"/>
                  </a:lnTo>
                  <a:lnTo>
                    <a:pt x="1219200" y="998473"/>
                  </a:lnTo>
                  <a:lnTo>
                    <a:pt x="1210482" y="1041695"/>
                  </a:lnTo>
                  <a:lnTo>
                    <a:pt x="1186703" y="1076975"/>
                  </a:lnTo>
                  <a:lnTo>
                    <a:pt x="1151423" y="1100754"/>
                  </a:lnTo>
                  <a:lnTo>
                    <a:pt x="1108202" y="1109471"/>
                  </a:lnTo>
                  <a:lnTo>
                    <a:pt x="110998" y="1109471"/>
                  </a:lnTo>
                  <a:lnTo>
                    <a:pt x="67776" y="1100754"/>
                  </a:lnTo>
                  <a:lnTo>
                    <a:pt x="32496" y="1076975"/>
                  </a:lnTo>
                  <a:lnTo>
                    <a:pt x="8717" y="1041695"/>
                  </a:lnTo>
                  <a:lnTo>
                    <a:pt x="0" y="998473"/>
                  </a:lnTo>
                  <a:lnTo>
                    <a:pt x="0" y="110998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231894" y="3130423"/>
            <a:ext cx="678815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59690">
              <a:lnSpc>
                <a:spcPts val="1750"/>
              </a:lnSpc>
              <a:spcBef>
                <a:spcPts val="295"/>
              </a:spcBef>
            </a:pP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Model  </a:t>
            </a:r>
            <a:r>
              <a:rPr sz="1600" spc="-2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1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0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05044" y="3247644"/>
            <a:ext cx="257810" cy="303530"/>
          </a:xfrm>
          <a:custGeom>
            <a:avLst/>
            <a:gdLst/>
            <a:ahLst/>
            <a:cxnLst/>
            <a:rect l="l" t="t" r="r" b="b"/>
            <a:pathLst>
              <a:path w="257810" h="303529">
                <a:moveTo>
                  <a:pt x="128777" y="0"/>
                </a:moveTo>
                <a:lnTo>
                  <a:pt x="128777" y="60705"/>
                </a:lnTo>
                <a:lnTo>
                  <a:pt x="0" y="60705"/>
                </a:lnTo>
                <a:lnTo>
                  <a:pt x="0" y="242569"/>
                </a:lnTo>
                <a:lnTo>
                  <a:pt x="128777" y="242569"/>
                </a:lnTo>
                <a:lnTo>
                  <a:pt x="128777" y="303275"/>
                </a:lnTo>
                <a:lnTo>
                  <a:pt x="257555" y="151637"/>
                </a:lnTo>
                <a:lnTo>
                  <a:pt x="128777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5658611" y="2831592"/>
            <a:ext cx="1247140" cy="1135380"/>
            <a:chOff x="5658611" y="2831592"/>
            <a:chExt cx="1247140" cy="1135380"/>
          </a:xfrm>
        </p:grpSpPr>
        <p:sp>
          <p:nvSpPr>
            <p:cNvPr id="19" name="object 19"/>
            <p:cNvSpPr/>
            <p:nvPr/>
          </p:nvSpPr>
          <p:spPr>
            <a:xfrm>
              <a:off x="5671565" y="2844546"/>
              <a:ext cx="1221105" cy="1109980"/>
            </a:xfrm>
            <a:custGeom>
              <a:avLst/>
              <a:gdLst/>
              <a:ahLst/>
              <a:cxnLst/>
              <a:rect l="l" t="t" r="r" b="b"/>
              <a:pathLst>
                <a:path w="1221104" h="1109979">
                  <a:moveTo>
                    <a:pt x="1109726" y="0"/>
                  </a:moveTo>
                  <a:lnTo>
                    <a:pt x="110998" y="0"/>
                  </a:lnTo>
                  <a:lnTo>
                    <a:pt x="67776" y="8717"/>
                  </a:lnTo>
                  <a:lnTo>
                    <a:pt x="32496" y="32496"/>
                  </a:lnTo>
                  <a:lnTo>
                    <a:pt x="8717" y="67776"/>
                  </a:lnTo>
                  <a:lnTo>
                    <a:pt x="0" y="110998"/>
                  </a:lnTo>
                  <a:lnTo>
                    <a:pt x="0" y="998473"/>
                  </a:lnTo>
                  <a:lnTo>
                    <a:pt x="8717" y="1041695"/>
                  </a:lnTo>
                  <a:lnTo>
                    <a:pt x="32496" y="1076975"/>
                  </a:lnTo>
                  <a:lnTo>
                    <a:pt x="67776" y="1100754"/>
                  </a:lnTo>
                  <a:lnTo>
                    <a:pt x="110998" y="1109471"/>
                  </a:lnTo>
                  <a:lnTo>
                    <a:pt x="1109726" y="1109471"/>
                  </a:lnTo>
                  <a:lnTo>
                    <a:pt x="1152947" y="1100754"/>
                  </a:lnTo>
                  <a:lnTo>
                    <a:pt x="1188227" y="1076975"/>
                  </a:lnTo>
                  <a:lnTo>
                    <a:pt x="1212006" y="1041695"/>
                  </a:lnTo>
                  <a:lnTo>
                    <a:pt x="1220724" y="998473"/>
                  </a:lnTo>
                  <a:lnTo>
                    <a:pt x="1220724" y="110998"/>
                  </a:lnTo>
                  <a:lnTo>
                    <a:pt x="1212006" y="67776"/>
                  </a:lnTo>
                  <a:lnTo>
                    <a:pt x="1188227" y="32496"/>
                  </a:lnTo>
                  <a:lnTo>
                    <a:pt x="1152947" y="8717"/>
                  </a:lnTo>
                  <a:lnTo>
                    <a:pt x="110972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71565" y="2844546"/>
              <a:ext cx="1221105" cy="1109980"/>
            </a:xfrm>
            <a:custGeom>
              <a:avLst/>
              <a:gdLst/>
              <a:ahLst/>
              <a:cxnLst/>
              <a:rect l="l" t="t" r="r" b="b"/>
              <a:pathLst>
                <a:path w="1221104" h="1109979">
                  <a:moveTo>
                    <a:pt x="0" y="110998"/>
                  </a:moveTo>
                  <a:lnTo>
                    <a:pt x="8717" y="67776"/>
                  </a:lnTo>
                  <a:lnTo>
                    <a:pt x="32496" y="32496"/>
                  </a:lnTo>
                  <a:lnTo>
                    <a:pt x="67776" y="8717"/>
                  </a:lnTo>
                  <a:lnTo>
                    <a:pt x="110998" y="0"/>
                  </a:lnTo>
                  <a:lnTo>
                    <a:pt x="1109726" y="0"/>
                  </a:lnTo>
                  <a:lnTo>
                    <a:pt x="1152947" y="8717"/>
                  </a:lnTo>
                  <a:lnTo>
                    <a:pt x="1188227" y="32496"/>
                  </a:lnTo>
                  <a:lnTo>
                    <a:pt x="1212006" y="67776"/>
                  </a:lnTo>
                  <a:lnTo>
                    <a:pt x="1220724" y="110998"/>
                  </a:lnTo>
                  <a:lnTo>
                    <a:pt x="1220724" y="998473"/>
                  </a:lnTo>
                  <a:lnTo>
                    <a:pt x="1212006" y="1041695"/>
                  </a:lnTo>
                  <a:lnTo>
                    <a:pt x="1188227" y="1076975"/>
                  </a:lnTo>
                  <a:lnTo>
                    <a:pt x="1152947" y="1100754"/>
                  </a:lnTo>
                  <a:lnTo>
                    <a:pt x="1109726" y="1109471"/>
                  </a:lnTo>
                  <a:lnTo>
                    <a:pt x="110998" y="1109471"/>
                  </a:lnTo>
                  <a:lnTo>
                    <a:pt x="67776" y="1100754"/>
                  </a:lnTo>
                  <a:lnTo>
                    <a:pt x="32496" y="1076975"/>
                  </a:lnTo>
                  <a:lnTo>
                    <a:pt x="8717" y="1041695"/>
                  </a:lnTo>
                  <a:lnTo>
                    <a:pt x="0" y="998473"/>
                  </a:lnTo>
                  <a:lnTo>
                    <a:pt x="0" y="11099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839205" y="3241929"/>
            <a:ext cx="88391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9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13447" y="3247644"/>
            <a:ext cx="259079" cy="303530"/>
          </a:xfrm>
          <a:custGeom>
            <a:avLst/>
            <a:gdLst/>
            <a:ahLst/>
            <a:cxnLst/>
            <a:rect l="l" t="t" r="r" b="b"/>
            <a:pathLst>
              <a:path w="259079" h="303529">
                <a:moveTo>
                  <a:pt x="129540" y="0"/>
                </a:moveTo>
                <a:lnTo>
                  <a:pt x="129540" y="60705"/>
                </a:lnTo>
                <a:lnTo>
                  <a:pt x="0" y="60705"/>
                </a:lnTo>
                <a:lnTo>
                  <a:pt x="0" y="242569"/>
                </a:lnTo>
                <a:lnTo>
                  <a:pt x="129540" y="242569"/>
                </a:lnTo>
                <a:lnTo>
                  <a:pt x="129540" y="303275"/>
                </a:lnTo>
                <a:lnTo>
                  <a:pt x="259079" y="151637"/>
                </a:lnTo>
                <a:lnTo>
                  <a:pt x="129540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7367016" y="2831592"/>
            <a:ext cx="1247140" cy="1135380"/>
            <a:chOff x="7367016" y="2831592"/>
            <a:chExt cx="1247140" cy="1135380"/>
          </a:xfrm>
        </p:grpSpPr>
        <p:sp>
          <p:nvSpPr>
            <p:cNvPr id="24" name="object 24"/>
            <p:cNvSpPr/>
            <p:nvPr/>
          </p:nvSpPr>
          <p:spPr>
            <a:xfrm>
              <a:off x="7379970" y="2844546"/>
              <a:ext cx="1221105" cy="1109980"/>
            </a:xfrm>
            <a:custGeom>
              <a:avLst/>
              <a:gdLst/>
              <a:ahLst/>
              <a:cxnLst/>
              <a:rect l="l" t="t" r="r" b="b"/>
              <a:pathLst>
                <a:path w="1221104" h="1109979">
                  <a:moveTo>
                    <a:pt x="1109726" y="0"/>
                  </a:moveTo>
                  <a:lnTo>
                    <a:pt x="110998" y="0"/>
                  </a:lnTo>
                  <a:lnTo>
                    <a:pt x="67776" y="8717"/>
                  </a:lnTo>
                  <a:lnTo>
                    <a:pt x="32496" y="32496"/>
                  </a:lnTo>
                  <a:lnTo>
                    <a:pt x="8717" y="67776"/>
                  </a:lnTo>
                  <a:lnTo>
                    <a:pt x="0" y="110998"/>
                  </a:lnTo>
                  <a:lnTo>
                    <a:pt x="0" y="998473"/>
                  </a:lnTo>
                  <a:lnTo>
                    <a:pt x="8717" y="1041695"/>
                  </a:lnTo>
                  <a:lnTo>
                    <a:pt x="32496" y="1076975"/>
                  </a:lnTo>
                  <a:lnTo>
                    <a:pt x="67776" y="1100754"/>
                  </a:lnTo>
                  <a:lnTo>
                    <a:pt x="110998" y="1109471"/>
                  </a:lnTo>
                  <a:lnTo>
                    <a:pt x="1109726" y="1109471"/>
                  </a:lnTo>
                  <a:lnTo>
                    <a:pt x="1152947" y="1100754"/>
                  </a:lnTo>
                  <a:lnTo>
                    <a:pt x="1188227" y="1076975"/>
                  </a:lnTo>
                  <a:lnTo>
                    <a:pt x="1212006" y="1041695"/>
                  </a:lnTo>
                  <a:lnTo>
                    <a:pt x="1220724" y="998473"/>
                  </a:lnTo>
                  <a:lnTo>
                    <a:pt x="1220724" y="110998"/>
                  </a:lnTo>
                  <a:lnTo>
                    <a:pt x="1212006" y="67776"/>
                  </a:lnTo>
                  <a:lnTo>
                    <a:pt x="1188227" y="32496"/>
                  </a:lnTo>
                  <a:lnTo>
                    <a:pt x="1152947" y="8717"/>
                  </a:lnTo>
                  <a:lnTo>
                    <a:pt x="110972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79970" y="2844546"/>
              <a:ext cx="1221105" cy="1109980"/>
            </a:xfrm>
            <a:custGeom>
              <a:avLst/>
              <a:gdLst/>
              <a:ahLst/>
              <a:cxnLst/>
              <a:rect l="l" t="t" r="r" b="b"/>
              <a:pathLst>
                <a:path w="1221104" h="1109979">
                  <a:moveTo>
                    <a:pt x="0" y="110998"/>
                  </a:moveTo>
                  <a:lnTo>
                    <a:pt x="8717" y="67776"/>
                  </a:lnTo>
                  <a:lnTo>
                    <a:pt x="32496" y="32496"/>
                  </a:lnTo>
                  <a:lnTo>
                    <a:pt x="67776" y="8717"/>
                  </a:lnTo>
                  <a:lnTo>
                    <a:pt x="110998" y="0"/>
                  </a:lnTo>
                  <a:lnTo>
                    <a:pt x="1109726" y="0"/>
                  </a:lnTo>
                  <a:lnTo>
                    <a:pt x="1152947" y="8717"/>
                  </a:lnTo>
                  <a:lnTo>
                    <a:pt x="1188227" y="32496"/>
                  </a:lnTo>
                  <a:lnTo>
                    <a:pt x="1212006" y="67776"/>
                  </a:lnTo>
                  <a:lnTo>
                    <a:pt x="1220724" y="110998"/>
                  </a:lnTo>
                  <a:lnTo>
                    <a:pt x="1220724" y="998473"/>
                  </a:lnTo>
                  <a:lnTo>
                    <a:pt x="1212006" y="1041695"/>
                  </a:lnTo>
                  <a:lnTo>
                    <a:pt x="1188227" y="1076975"/>
                  </a:lnTo>
                  <a:lnTo>
                    <a:pt x="1152947" y="1100754"/>
                  </a:lnTo>
                  <a:lnTo>
                    <a:pt x="1109726" y="1109471"/>
                  </a:lnTo>
                  <a:lnTo>
                    <a:pt x="110998" y="1109471"/>
                  </a:lnTo>
                  <a:lnTo>
                    <a:pt x="67776" y="1100754"/>
                  </a:lnTo>
                  <a:lnTo>
                    <a:pt x="32496" y="1076975"/>
                  </a:lnTo>
                  <a:lnTo>
                    <a:pt x="8717" y="1041695"/>
                  </a:lnTo>
                  <a:lnTo>
                    <a:pt x="0" y="998473"/>
                  </a:lnTo>
                  <a:lnTo>
                    <a:pt x="0" y="11099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472298" y="3241929"/>
            <a:ext cx="1036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Deployment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80578" y="4477550"/>
            <a:ext cx="1106224" cy="988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13305" y="4471492"/>
            <a:ext cx="1126188" cy="999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476235" y="4472127"/>
            <a:ext cx="14795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5" dirty="0">
                <a:latin typeface="Arial"/>
                <a:cs typeface="Arial"/>
              </a:rPr>
              <a:t>Webserver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65" dirty="0">
                <a:latin typeface="Arial"/>
                <a:cs typeface="Arial"/>
              </a:rPr>
              <a:t>Software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145" dirty="0">
                <a:latin typeface="Arial"/>
                <a:cs typeface="Arial"/>
              </a:rPr>
              <a:t>Package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6072" y="4233671"/>
            <a:ext cx="1374648" cy="13060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65291" y="4239767"/>
            <a:ext cx="1347215" cy="12999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609600" y="1727200"/>
            <a:ext cx="817562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b="1" i="1" dirty="0">
                <a:solidFill>
                  <a:srgbClr val="FF0000"/>
                </a:solidFill>
                <a:cs typeface="Times New Roman" pitchFamily="18" charset="0"/>
              </a:rPr>
              <a:t>Grading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cs typeface="Times New Roman" pitchFamily="18" charset="0"/>
              </a:rPr>
              <a:t>Project						15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cs typeface="Times New Roman" pitchFamily="18" charset="0"/>
              </a:rPr>
              <a:t>Student Presentations				5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cs typeface="Times New Roman" pitchFamily="18" charset="0"/>
              </a:rPr>
              <a:t>Assignments + Quiz</a:t>
            </a:r>
            <a:r>
              <a:rPr lang="en-GB" altLang="en-US" sz="2400" dirty="0">
                <a:cs typeface="Times New Roman" pitchFamily="18" charset="0"/>
              </a:rPr>
              <a:t>				10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cs typeface="Times New Roman" pitchFamily="18" charset="0"/>
              </a:rPr>
              <a:t>Sessional Exams (2)				30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cs typeface="Times New Roman" pitchFamily="18" charset="0"/>
              </a:rPr>
              <a:t>Final Exam					40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Times New Roman" pitchFamily="18" charset="0"/>
              </a:rPr>
              <a:t>					      ------------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Times New Roman" pitchFamily="18" charset="0"/>
              </a:rPr>
              <a:t>					           100</a:t>
            </a:r>
            <a:endParaRPr lang="en-GB" altLang="en-US" sz="2400" dirty="0">
              <a:cs typeface="Times New Roman" pitchFamily="18" charset="0"/>
            </a:endParaRP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762000" y="-27384"/>
            <a:ext cx="8077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u="sng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95735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“Learn” ?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Machine learning is programming computers to optimize a performance criterion using example data or past experience.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There is no need to “learn” to calculate payroll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Learning is used when: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Human expertise does not exist (navigating on Mars),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Humans are unable to explain their expertise (speech recognition)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Solution changes in time (routing on a computer network)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Solution needs to be adapted to particular cases (user biometrics)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4</a:t>
            </a:fld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What We Talk About When We  Talk About“Learning”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Learning general models from a data of particular examples </a:t>
            </a:r>
          </a:p>
          <a:p>
            <a:r>
              <a:rPr lang="tr-TR" dirty="0"/>
              <a:t>Data is cheap and abundant (data warehouses, data marts); knowledge is expensive and scarce. </a:t>
            </a:r>
          </a:p>
          <a:p>
            <a:r>
              <a:rPr lang="tr-TR" dirty="0"/>
              <a:t>Example in retail: Customer transactions to consumer behavior: 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/>
              <a:t>	</a:t>
            </a:r>
            <a:r>
              <a:rPr lang="tr-TR" i="1" dirty="0"/>
              <a:t>People who bought “Blink” also bought “Outliers”  (www.amazon.com)</a:t>
            </a:r>
          </a:p>
          <a:p>
            <a:r>
              <a:rPr lang="tr-TR" dirty="0"/>
              <a:t>Build a model that is </a:t>
            </a:r>
            <a:r>
              <a:rPr lang="tr-TR" i="1" dirty="0">
                <a:solidFill>
                  <a:schemeClr val="accent1"/>
                </a:solidFill>
              </a:rPr>
              <a:t>a good and useful approximation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/>
              <a:t>to the data.</a:t>
            </a:r>
            <a:r>
              <a:rPr lang="tr-TR" i="1" dirty="0"/>
              <a:t> </a:t>
            </a:r>
            <a:r>
              <a:rPr lang="tr-TR" dirty="0"/>
              <a:t>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5</a:t>
            </a:fld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CA09-125F-389A-80CE-5A2C1C06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97B91-D2FC-2602-1FFD-8954E7E0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the computers perform the intelligent tasks you performed is Artificial Intelligence</a:t>
            </a:r>
          </a:p>
          <a:p>
            <a:r>
              <a:rPr lang="en-US" dirty="0"/>
              <a:t>Learning to perform these tasks using existing data is called Machine  Learning</a:t>
            </a:r>
          </a:p>
          <a:p>
            <a:r>
              <a:rPr lang="en-US" dirty="0"/>
              <a:t>In short, Machine Learning is learning from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7816C-9D83-AFDC-1573-9E606A16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6871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What is Machine Learning?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Optimize a performance criterion using example data or past experience.</a:t>
            </a:r>
          </a:p>
          <a:p>
            <a:r>
              <a:rPr lang="tr-TR"/>
              <a:t>Role of Statistics: Inference from a sample</a:t>
            </a:r>
          </a:p>
          <a:p>
            <a:r>
              <a:rPr lang="tr-TR"/>
              <a:t>Role of Computer science: Efficient algorithms to</a:t>
            </a:r>
          </a:p>
          <a:p>
            <a:pPr lvl="1"/>
            <a:r>
              <a:rPr lang="tr-TR" sz="2400"/>
              <a:t>Solve the optimization problem</a:t>
            </a:r>
          </a:p>
          <a:p>
            <a:pPr lvl="1"/>
            <a:r>
              <a:rPr lang="tr-TR" sz="2400"/>
              <a:t>Representing and evaluating the model for inference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7</a:t>
            </a:fld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tr-TR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Retail:</a:t>
            </a:r>
            <a:r>
              <a:rPr lang="tr-TR" dirty="0"/>
              <a:t> </a:t>
            </a:r>
            <a:r>
              <a:rPr lang="tr-TR" dirty="0">
                <a:solidFill>
                  <a:schemeClr val="tx2"/>
                </a:solidFill>
              </a:rPr>
              <a:t>Market basket analysis, Customer relationship management (CRM)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Finance:</a:t>
            </a:r>
            <a:r>
              <a:rPr lang="tr-TR" dirty="0"/>
              <a:t> Credit scoring, fraud detection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Manufacturing: </a:t>
            </a:r>
            <a:r>
              <a:rPr lang="tr-TR" dirty="0"/>
              <a:t>Control, robotics, troubleshooting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Medicine: </a:t>
            </a:r>
            <a:r>
              <a:rPr lang="tr-TR" dirty="0"/>
              <a:t>Medical diagnosis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Telecommunications:</a:t>
            </a:r>
            <a:r>
              <a:rPr lang="tr-TR" dirty="0"/>
              <a:t> Spam filters, intrusion detection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Bioinformatics: </a:t>
            </a:r>
            <a:r>
              <a:rPr lang="tr-TR" dirty="0"/>
              <a:t>Motifs, alignment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Web mining: </a:t>
            </a:r>
            <a:r>
              <a:rPr lang="tr-TR" dirty="0"/>
              <a:t>Search engines</a:t>
            </a:r>
          </a:p>
          <a:p>
            <a:pPr>
              <a:lnSpc>
                <a:spcPct val="90000"/>
              </a:lnSpc>
            </a:pPr>
            <a:r>
              <a:rPr lang="tr-TR" dirty="0"/>
              <a:t>...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986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Applications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Association</a:t>
            </a:r>
          </a:p>
          <a:p>
            <a:r>
              <a:rPr lang="tr-TR"/>
              <a:t>Supervised Learning</a:t>
            </a:r>
          </a:p>
          <a:p>
            <a:pPr lvl="1"/>
            <a:r>
              <a:rPr lang="tr-TR"/>
              <a:t>Classification</a:t>
            </a:r>
          </a:p>
          <a:p>
            <a:pPr lvl="1"/>
            <a:r>
              <a:rPr lang="tr-TR"/>
              <a:t>Regression</a:t>
            </a:r>
          </a:p>
          <a:p>
            <a:r>
              <a:rPr lang="tr-TR"/>
              <a:t>Unsupervised Learning</a:t>
            </a:r>
          </a:p>
          <a:p>
            <a:r>
              <a:rPr lang="tr-TR"/>
              <a:t>Reinforcement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9</a:t>
            </a:fld>
            <a:endParaRPr lang="tr-T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17675</TotalTime>
  <Words>1304</Words>
  <Application>Microsoft Office PowerPoint</Application>
  <PresentationFormat>On-screen Show (4:3)</PresentationFormat>
  <Paragraphs>187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Lucida Bright</vt:lpstr>
      <vt:lpstr>Palatino Linotype</vt:lpstr>
      <vt:lpstr>Symbol</vt:lpstr>
      <vt:lpstr>Times New Roman</vt:lpstr>
      <vt:lpstr>Wingdings</vt:lpstr>
      <vt:lpstr>Wingdings 2</vt:lpstr>
      <vt:lpstr>Flow</vt:lpstr>
      <vt:lpstr> CS 622 Advanced Machine Learning </vt:lpstr>
      <vt:lpstr>Reading Materials</vt:lpstr>
      <vt:lpstr>PowerPoint Presentation</vt:lpstr>
      <vt:lpstr>Why “Learn” ?</vt:lpstr>
      <vt:lpstr>What We Talk About When We  Talk About“Learning”</vt:lpstr>
      <vt:lpstr>What is machine learning</vt:lpstr>
      <vt:lpstr>What is Machine Learning?</vt:lpstr>
      <vt:lpstr>Machine Learning</vt:lpstr>
      <vt:lpstr>Applications</vt:lpstr>
      <vt:lpstr>Learning Associations</vt:lpstr>
      <vt:lpstr>Classification</vt:lpstr>
      <vt:lpstr>Classification: Applications</vt:lpstr>
      <vt:lpstr>Face Recognition</vt:lpstr>
      <vt:lpstr>Regression</vt:lpstr>
      <vt:lpstr>Supervised Learning: Uses</vt:lpstr>
      <vt:lpstr>Supervised Learning: Uses</vt:lpstr>
      <vt:lpstr>Unsupervised Learning</vt:lpstr>
      <vt:lpstr>Reinforcement Learning</vt:lpstr>
      <vt:lpstr>Resources: Datasets</vt:lpstr>
      <vt:lpstr>Resources: Journals</vt:lpstr>
      <vt:lpstr>Resources: Conferences</vt:lpstr>
      <vt:lpstr>A  typical machine learning  system </vt:lpstr>
    </vt:vector>
  </TitlesOfParts>
  <Company>BOGAZICI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Muhammad Ishtiaq</cp:lastModifiedBy>
  <cp:revision>237</cp:revision>
  <dcterms:created xsi:type="dcterms:W3CDTF">2005-01-24T14:46:28Z</dcterms:created>
  <dcterms:modified xsi:type="dcterms:W3CDTF">2025-01-29T12:20:06Z</dcterms:modified>
</cp:coreProperties>
</file>