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1" r:id="rId13"/>
    <p:sldId id="29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87" r:id="rId22"/>
    <p:sldId id="288" r:id="rId23"/>
    <p:sldId id="289" r:id="rId24"/>
    <p:sldId id="290" r:id="rId25"/>
    <p:sldId id="295" r:id="rId26"/>
    <p:sldId id="296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E7DF7-6115-4C40-B110-FA5BD552F990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F56B-C83A-4DD7-8B68-6D7A0859A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0C74-0F35-4620-9161-A49A86B0E03E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7911-FACE-4AAC-8982-B7ED389F6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Measures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Screening Application. Its not feasible to screen the entire population for a condition that occurs only rarely e.g. brain tumor.</a:t>
            </a:r>
          </a:p>
          <a:p>
            <a:r>
              <a:rPr lang="en-US" dirty="0" smtClean="0"/>
              <a:t>Instead  doctor uses his/her experience to judge which patients are most likely to be suffering from a brain tumor and sends them to a hospital for screening.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‘False Negatives’ are 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application we might be willing to accept quite a high proportion of false positives e.g. 90% i.e. 1/10 patients screened has a brain tumor or even higher.</a:t>
            </a:r>
          </a:p>
          <a:p>
            <a:r>
              <a:rPr lang="en-US" dirty="0" smtClean="0"/>
              <a:t>However we would like the proportion of false negatives to be as small as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 It Depends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web search engine can be looked at as a kind of classifier. </a:t>
            </a:r>
          </a:p>
          <a:p>
            <a:r>
              <a:rPr lang="en-US" dirty="0" smtClean="0"/>
              <a:t>Given a specification, it effectively classifies all pages on the web that are known to it as either “relevant” or “not relevant”.</a:t>
            </a:r>
          </a:p>
          <a:p>
            <a:r>
              <a:rPr lang="en-US" dirty="0" smtClean="0"/>
              <a:t>Here we may be willing to accept a high proportion of false negatives e.g. 30% or more, but probably do not want too many false positives e.g. 10% or less.</a:t>
            </a:r>
          </a:p>
          <a:p>
            <a:r>
              <a:rPr lang="en-US" dirty="0" smtClean="0"/>
              <a:t>Recall and Precision (IR students !!!)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It is the fraction of relevant instances that are retrieved. R/M</a:t>
            </a:r>
          </a:p>
          <a:p>
            <a:r>
              <a:rPr lang="en-US" dirty="0" smtClean="0"/>
              <a:t>Precision: It is fraction of retrieved instances that are relevant. R/N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3657600"/>
            <a:ext cx="6232909" cy="3200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examples illustrate that, leaving aside the ideal of perfect classification accuracy, there is no single combination of FP and FN that is ideal for every application.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0"/>
            <a:ext cx="7848600" cy="2819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Consider Class A. There are 10 objects that belong to this class and 20 that don’t. Out of 10, only 8 are classified correctly. </a:t>
            </a:r>
          </a:p>
          <a:p>
            <a:r>
              <a:rPr lang="en-US" sz="2200" dirty="0" smtClean="0"/>
              <a:t>In total 24 objects are classified correctly.</a:t>
            </a:r>
          </a:p>
          <a:p>
            <a:r>
              <a:rPr lang="en-US" sz="2200" dirty="0" smtClean="0"/>
              <a:t>Class A: TP=8, TN=18, FN=2, FP=2.</a:t>
            </a:r>
          </a:p>
          <a:p>
            <a:r>
              <a:rPr lang="en-US" sz="2200" dirty="0" smtClean="0"/>
              <a:t>Class B: TP=9, TN=16, FN=1, FP=4.</a:t>
            </a:r>
          </a:p>
          <a:p>
            <a:r>
              <a:rPr lang="en-US" sz="2200" dirty="0" smtClean="0"/>
              <a:t>Class C: TP=7, TN=20, FN=3, FP=0.</a:t>
            </a:r>
            <a:endParaRPr lang="en-US" sz="22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1066800"/>
          <a:ext cx="7772400" cy="23479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9800"/>
                <a:gridCol w="990600"/>
                <a:gridCol w="1463040"/>
                <a:gridCol w="1554480"/>
                <a:gridCol w="1554480"/>
              </a:tblGrid>
              <a:tr h="187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Predicted Class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672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</a:tr>
              <a:tr h="519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Actual</a:t>
                      </a:r>
                      <a:r>
                        <a:rPr lang="en-US" sz="2400" b="1" baseline="0" dirty="0" smtClean="0"/>
                        <a:t> C</a:t>
                      </a:r>
                      <a:r>
                        <a:rPr lang="en-US" sz="2400" b="1" dirty="0" smtClean="0"/>
                        <a:t>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= TP/(TP+FN) = 24/30 = 80%</a:t>
            </a:r>
          </a:p>
          <a:p>
            <a:pPr lvl="1"/>
            <a:r>
              <a:rPr lang="en-US" dirty="0" smtClean="0"/>
              <a:t>It specifies the proportion of positive instances that are correctly classified as positive.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Specificity = TN/(TN+FP) = 54/60=90%</a:t>
            </a:r>
          </a:p>
          <a:p>
            <a:pPr lvl="1"/>
            <a:r>
              <a:rPr lang="en-US" dirty="0" smtClean="0"/>
              <a:t>It specifies the proportion of negative instances that are correctly classified as negative.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 Operating Characteristics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TP Rate and FP Rate values of different classifiers on the same test set are often represented diagrammatically by ROC Graph.  </a:t>
            </a:r>
          </a:p>
          <a:p>
            <a:r>
              <a:rPr lang="en-US" dirty="0" smtClean="0"/>
              <a:t>The value of FP Rate is plotted on the horizontal axis, with TP Rate plotted on the vertical axis.</a:t>
            </a:r>
          </a:p>
          <a:p>
            <a:r>
              <a:rPr lang="en-US" dirty="0" smtClean="0"/>
              <a:t>If all the classifiers are good ones, all the points on the ROC Graph are likely to be around the top left hand corner.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ROC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classifier is better than another if its corresponding point on the ROC Graph is to the ‘north-west’ </a:t>
            </a:r>
          </a:p>
          <a:p>
            <a:pPr>
              <a:buNone/>
            </a:pPr>
            <a:r>
              <a:rPr lang="en-US" dirty="0" smtClean="0"/>
              <a:t>	of the other’s.</a:t>
            </a:r>
            <a:endParaRPr lang="en-US" dirty="0"/>
          </a:p>
        </p:txBody>
      </p:sp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667000"/>
            <a:ext cx="4191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Estimating accuracy of a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Holdout Method</a:t>
            </a:r>
            <a:r>
              <a:rPr lang="en-US" dirty="0" smtClean="0"/>
              <a:t>: Requires a test set and training set, both are mutually exclusive. </a:t>
            </a:r>
          </a:p>
          <a:p>
            <a:r>
              <a:rPr lang="en-US" u="sng" dirty="0" smtClean="0"/>
              <a:t>Random sub-sampling Method</a:t>
            </a:r>
            <a:r>
              <a:rPr lang="en-US" dirty="0" smtClean="0"/>
              <a:t>: It is much like holdout method except it doesn’t rely on a single test set. Essentially, the holdout method is repeated several times and the accuracy estimate is obtained by computing the mean of the several trails.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Performance Measures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accuracy of a classification method is the ability of the method to correctly determine the class of a randomly selected data instance.</a:t>
            </a:r>
          </a:p>
          <a:p>
            <a:r>
              <a:rPr lang="en-US" dirty="0" smtClean="0"/>
              <a:t>The most obvious criterion to use for estimating the performance of a classifier is </a:t>
            </a:r>
            <a:r>
              <a:rPr lang="en-US" i="1" u="sng" dirty="0" smtClean="0"/>
              <a:t>predictive accuracy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Error rate = (T-C)/T		</a:t>
            </a:r>
          </a:p>
          <a:p>
            <a:pPr lvl="1"/>
            <a:r>
              <a:rPr lang="en-US" dirty="0" smtClean="0"/>
              <a:t>where T is total objects in test data, C objects are correctly classified our of T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Estimating accuracy of a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K-fold Cross Validation Method</a:t>
            </a:r>
            <a:r>
              <a:rPr lang="en-US" dirty="0" smtClean="0"/>
              <a:t>: In this method the available data is randomly divided into k disjoint subsets of approximately equal size. One of the subsets is then used as the test set and the remaining k-1 sets are used for building the classifier. The test set is then used to estimate the accuracy. This is done repeatedly k times so that each subset is used as a test subset once. Then mean is calculated of all the k estimates.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Estimating accuracy of a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N-Fold Cross Validation: </a:t>
            </a:r>
            <a:r>
              <a:rPr lang="en-US" dirty="0" smtClean="0"/>
              <a:t>It is an extreme case of k-fold cross-validation, often known as ‘leave-one-out’.</a:t>
            </a:r>
          </a:p>
          <a:p>
            <a:r>
              <a:rPr lang="en-US" dirty="0" smtClean="0"/>
              <a:t>Where the dataset is divided into as many parts as there are instances, each instance effectively forming a test set of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Evaluation Criteria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Speed: It is not just the time or computation cost of constructing a model it also includes the time required to learn to use the model.</a:t>
            </a:r>
          </a:p>
          <a:p>
            <a:r>
              <a:rPr lang="en-US" dirty="0" smtClean="0"/>
              <a:t>Robustness: Data errors are common, in particular when data is being collected from a number of sources and errors may remain even after data cleaning. It is therefore desirable that a method be able to produce good results in spite of some errors and missing values in datasets.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Evaluation Criteria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Scalability: Many data mining methods were originally designed for small datasets. Given that large datasets are becoming common, it is desirable that a method continues to work efficiently for large disk-resident databases as well.</a:t>
            </a:r>
          </a:p>
          <a:p>
            <a:r>
              <a:rPr lang="en-US" dirty="0" smtClean="0"/>
              <a:t>Goodness of the Model: For a model to be effective, it needs to fit the problem that is being solved. For example in a Decision Tree classification, it is desirable to find a decision tree of the “right” size and compactness with high accuracy.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Evaluation Criteria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Interpretability: An important task of a data mining professional is to ensure that the results of data mining are explained to the decision makers. It is therefore desirable that the end-user be able to understand and gain insight from the results produced by the classification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accuracy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Holdout Method</a:t>
            </a:r>
            <a:r>
              <a:rPr lang="en-US" dirty="0" smtClean="0"/>
              <a:t>: Requires a test set and training set, both are mutually exclusive. </a:t>
            </a:r>
          </a:p>
          <a:p>
            <a:r>
              <a:rPr lang="en-US" u="sng" dirty="0" smtClean="0"/>
              <a:t>Random sub-sampling Method</a:t>
            </a:r>
            <a:r>
              <a:rPr lang="en-US" dirty="0" smtClean="0"/>
              <a:t>: It is much like holdout method except it doesn’t rely on a single test set. Essentially, the holdout method is repeated several times and the accuracy estimate is obtained by computing the mean of the several trails.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accuracy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K-fold Cross Validation Method</a:t>
            </a:r>
            <a:r>
              <a:rPr lang="en-US" dirty="0" smtClean="0"/>
              <a:t>: In this method the available data is randomly divided into k disjoint subsets of approximately equal size. One of the subsets is then used as the test set and the remaining k-1 sets are used for building the classifier. The test set is then used to estimate the accuracy. This is done repeatedly k times so that each subset is used as a test subset once. Then mean is calculated of all the k estimates.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accuracy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N-fold Cross Validation Method</a:t>
            </a:r>
            <a:r>
              <a:rPr lang="en-US" dirty="0" smtClean="0"/>
              <a:t>: It is an extreme case of k-fold method, also called “leave-one-out”. Where the dataset is divided into as many parts as there are instances, each instance effectively forming a test set of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Perfect Classifier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The Perfect Classifier</a:t>
            </a:r>
          </a:p>
          <a:p>
            <a:pPr lvl="1"/>
            <a:r>
              <a:rPr lang="en-US" dirty="0" smtClean="0"/>
              <a:t>Here every instance is correctly classified.  TP=P, TN=N and following is its Confusion Matrix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3581400"/>
          <a:ext cx="6934200" cy="2346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3550"/>
                <a:gridCol w="963085"/>
                <a:gridCol w="2504015"/>
                <a:gridCol w="1733550"/>
              </a:tblGrid>
              <a:tr h="21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Predicted Class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</a:tr>
              <a:tr h="351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Actual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Worst Possible Classifier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B: The Worst Possible Classifier</a:t>
            </a:r>
          </a:p>
          <a:p>
            <a:pPr lvl="1"/>
            <a:r>
              <a:rPr lang="en-US" dirty="0" smtClean="0"/>
              <a:t>Here every instance is wrongly classified.  TP=0, TN=0 and following is its Confusion Matrix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3581400"/>
          <a:ext cx="6934200" cy="2346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3550"/>
                <a:gridCol w="963085"/>
                <a:gridCol w="2504015"/>
                <a:gridCol w="1733550"/>
              </a:tblGrid>
              <a:tr h="21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Predicted Class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</a:tr>
              <a:tr h="351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Actual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difficult trade-off occurs when the classes are </a:t>
            </a:r>
            <a:r>
              <a:rPr lang="en-US" i="1" u="sng" dirty="0" smtClean="0"/>
              <a:t>severely unbalanced</a:t>
            </a:r>
            <a:r>
              <a:rPr lang="en-US" dirty="0" smtClean="0"/>
              <a:t>. Suppose we are considering investing in one of the leading companies quoted on a certain stock market.</a:t>
            </a:r>
          </a:p>
          <a:p>
            <a:r>
              <a:rPr lang="en-US" dirty="0" smtClean="0"/>
              <a:t>Can we predict which companies will become bankrupt by the next two years (so we can avoid investing in them)?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Ultra-Liberal Classifier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The Ultra-Liberal Classifier</a:t>
            </a:r>
          </a:p>
          <a:p>
            <a:pPr lvl="1"/>
            <a:r>
              <a:rPr lang="en-US" dirty="0" smtClean="0"/>
              <a:t>This Classifier always predicts the positive class. The TP rate = 1, but so is the FP rate.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3581400"/>
          <a:ext cx="6934200" cy="2346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3550"/>
                <a:gridCol w="963085"/>
                <a:gridCol w="2504015"/>
                <a:gridCol w="1733550"/>
              </a:tblGrid>
              <a:tr h="21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Predicted Class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</a:tr>
              <a:tr h="351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Actual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Ultra-Conservative Classifier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D: The Ultra-Conservative Classifier</a:t>
            </a:r>
          </a:p>
          <a:p>
            <a:pPr lvl="1"/>
            <a:r>
              <a:rPr lang="en-US" dirty="0" smtClean="0"/>
              <a:t>This Classifier always predicts the negative class. The FP rate = 0, but so is the TP rate.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3581400"/>
          <a:ext cx="6934200" cy="2346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3550"/>
                <a:gridCol w="963085"/>
                <a:gridCol w="2504015"/>
                <a:gridCol w="1733550"/>
              </a:tblGrid>
              <a:tr h="21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Predicted Class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</a:tr>
              <a:tr h="351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Actual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</a:tr>
              <a:tr h="27827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Graph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6649676" cy="49467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Graph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6649676" cy="4946709"/>
          </a:xfrm>
        </p:spPr>
      </p:pic>
      <p:sp>
        <p:nvSpPr>
          <p:cNvPr id="5" name="Oval 4"/>
          <p:cNvSpPr/>
          <p:nvPr/>
        </p:nvSpPr>
        <p:spPr>
          <a:xfrm>
            <a:off x="3048000" y="2438400"/>
            <a:ext cx="457200" cy="1143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Graph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6649676" cy="4946709"/>
          </a:xfrm>
        </p:spPr>
      </p:pic>
      <p:sp>
        <p:nvSpPr>
          <p:cNvPr id="6" name="Oval 5"/>
          <p:cNvSpPr/>
          <p:nvPr/>
        </p:nvSpPr>
        <p:spPr>
          <a:xfrm>
            <a:off x="2209800" y="2895600"/>
            <a:ext cx="1600200" cy="685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Graph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6649676" cy="4946709"/>
          </a:xfrm>
        </p:spPr>
      </p:pic>
      <p:sp>
        <p:nvSpPr>
          <p:cNvPr id="5" name="Oval 4"/>
          <p:cNvSpPr/>
          <p:nvPr/>
        </p:nvSpPr>
        <p:spPr>
          <a:xfrm>
            <a:off x="2362200" y="2286000"/>
            <a:ext cx="1143000" cy="1066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Evaluation Criteria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/>
              <a:t>It is not just the time or computation cost of constructing a model it also includes the time required to learn to use the model.</a:t>
            </a:r>
          </a:p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Robustness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/>
              <a:t> Data errors are common, in particular when data is being collected from a number of sources and errors may remain even after data cleaning. It is therefore desirable that a method be able to produce good results in spite of some errors and missing values in datasets.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Evaluation Criteria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/>
              <a:t> Many data mining methods were originally designed for small datasets. Given that large datasets are becoming common, it is desirable that a method continues to work efficiently for large disk-resident databases as well.</a:t>
            </a:r>
          </a:p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Goodness of the Model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/>
              <a:t> For a model to be effective, it needs to fit the problem that is being solved. For example in a Decision Tree classification, it is desirable to find a decision tree of the “right” size and compactness with high accuracy.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Evaluation Criteria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Interpretability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/>
              <a:t>An important task of a data mining professional is to ensure that the results of data mining are explained to the decision makers. It is therefore desirable that the end-user be able to understand and gain insight from the results produced by the classification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how pruning can be applied to decision tree induction to help improve the accuracy of the resulting decision trees. Are there general strategies for improving classifier and predictor accuracy?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Yes...  (Ensemble Methods)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proportion of such companies is obviously small, lets say 0.02, so on average out of every 100 companies 2 will become bankrupt.</a:t>
            </a:r>
          </a:p>
          <a:p>
            <a:r>
              <a:rPr lang="en-US" dirty="0" smtClean="0"/>
              <a:t>Call these “bad” and “good” companies.</a:t>
            </a:r>
          </a:p>
          <a:p>
            <a:r>
              <a:rPr lang="en-US" dirty="0" smtClean="0"/>
              <a:t>If we have a very </a:t>
            </a:r>
            <a:r>
              <a:rPr lang="en-US" i="1" u="sng" dirty="0" smtClean="0"/>
              <a:t>trusting </a:t>
            </a:r>
            <a:r>
              <a:rPr lang="en-US" dirty="0" smtClean="0"/>
              <a:t>classifier that always predicts “good” under all circumstances its predictive accuracy will be 98 %, a very high value.</a:t>
            </a:r>
          </a:p>
          <a:p>
            <a:r>
              <a:rPr lang="en-US" dirty="0" smtClean="0"/>
              <a:t>Looked at only in terms of predictive accuracy this is a very successful classifier.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BUT, it will give us no help at all in avoiding investing in  “bad” companies.</a:t>
            </a:r>
          </a:p>
          <a:p>
            <a:r>
              <a:rPr lang="en-US" dirty="0" smtClean="0"/>
              <a:t>Alternatively, if we want to be very safe we could use a very “cautious” classifier that always predicted “bad”. </a:t>
            </a:r>
          </a:p>
          <a:p>
            <a:r>
              <a:rPr lang="en-US" dirty="0" smtClean="0"/>
              <a:t>Though, we would never loose our money in a bankrupt company BUT would never invest in a good one either.</a:t>
            </a:r>
          </a:p>
          <a:p>
            <a:r>
              <a:rPr lang="en-US" dirty="0" smtClean="0"/>
              <a:t>It is clear from this example that predictive accuracy on its own is not a reliable indicator if classes are severely unbalanced.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“confusion matrix” is sometimes used to represent the result of testing in more detail. </a:t>
            </a:r>
          </a:p>
          <a:p>
            <a:r>
              <a:rPr lang="en-US" dirty="0" smtClean="0"/>
              <a:t>The advantage of using this matrix is that it not only tells us how many got misclassified but also what misclassifications occurred.</a:t>
            </a:r>
          </a:p>
          <a:p>
            <a:r>
              <a:rPr lang="en-US" dirty="0" smtClean="0"/>
              <a:t>When there are two classes, positive (+) and negative (-), the confusion matrix consists of four cells, i.e., TP, FP, FN and TN.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905000"/>
          <a:ext cx="6934200" cy="2346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3550"/>
                <a:gridCol w="963085"/>
                <a:gridCol w="2504015"/>
                <a:gridCol w="173355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Predicted Class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Actual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TN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419600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TP: True Positive</a:t>
            </a:r>
            <a:r>
              <a:rPr lang="en-US" sz="2000" dirty="0" smtClean="0"/>
              <a:t>. The number of positive instances that are classified as positive.</a:t>
            </a:r>
          </a:p>
          <a:p>
            <a:r>
              <a:rPr lang="en-US" sz="2000" b="1" dirty="0" smtClean="0"/>
              <a:t>FP: False Positive</a:t>
            </a:r>
            <a:r>
              <a:rPr lang="en-US" sz="2000" dirty="0" smtClean="0"/>
              <a:t>. The number of negative instances that are classified as positive.</a:t>
            </a:r>
          </a:p>
          <a:p>
            <a:r>
              <a:rPr lang="en-US" sz="2000" b="1" dirty="0" smtClean="0"/>
              <a:t>FN: False Negative</a:t>
            </a:r>
            <a:r>
              <a:rPr lang="en-US" sz="2000" dirty="0" smtClean="0"/>
              <a:t>. The number of positive instances that are classified as negative.</a:t>
            </a:r>
          </a:p>
          <a:p>
            <a:r>
              <a:rPr lang="en-US" sz="2000" b="1" dirty="0" smtClean="0"/>
              <a:t>TN: True Negative</a:t>
            </a:r>
            <a:r>
              <a:rPr lang="en-US" sz="2000" dirty="0" smtClean="0"/>
              <a:t>. The number of negative instances that are classified as negative.</a:t>
            </a:r>
          </a:p>
          <a:p>
            <a:endParaRPr lang="en-US" sz="20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“bad” company problem we would like the number of false positives to be as small as possible, ideally zero.</a:t>
            </a:r>
          </a:p>
          <a:p>
            <a:r>
              <a:rPr lang="en-US" dirty="0" smtClean="0"/>
              <a:t>We would probably be willing to accept a high proportion of false negatives since there are large number of possible companies to invest in.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Measures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‘False Positives’ are 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would like the number of false positives to be fairly small.</a:t>
            </a:r>
          </a:p>
          <a:p>
            <a:endParaRPr lang="en-US" dirty="0" smtClean="0"/>
          </a:p>
          <a:p>
            <a:r>
              <a:rPr lang="en-US" dirty="0" smtClean="0"/>
              <a:t>We would probably be willing to accept a high proportion of false negatives.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1856</Words>
  <Application>Microsoft Office PowerPoint</Application>
  <PresentationFormat>On-screen Show (4:3)</PresentationFormat>
  <Paragraphs>193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Performance Measures</vt:lpstr>
      <vt:lpstr>Performance Measures</vt:lpstr>
      <vt:lpstr>Slide 3</vt:lpstr>
      <vt:lpstr>Slide 4</vt:lpstr>
      <vt:lpstr>Slide 5</vt:lpstr>
      <vt:lpstr>Slide 6</vt:lpstr>
      <vt:lpstr>Slide 7</vt:lpstr>
      <vt:lpstr>Slide 8</vt:lpstr>
      <vt:lpstr>‘False Positives’ are Bad</vt:lpstr>
      <vt:lpstr>Slide 10</vt:lpstr>
      <vt:lpstr>‘False Negatives’ are Bad</vt:lpstr>
      <vt:lpstr>So It Depends</vt:lpstr>
      <vt:lpstr>Slide 13</vt:lpstr>
      <vt:lpstr>Slide 14</vt:lpstr>
      <vt:lpstr>Slide 15</vt:lpstr>
      <vt:lpstr>Slide 16</vt:lpstr>
      <vt:lpstr>Receiver Operating Characteristics Graph</vt:lpstr>
      <vt:lpstr>ROC Graph</vt:lpstr>
      <vt:lpstr>Estimating accuracy of a model</vt:lpstr>
      <vt:lpstr>Estimating accuracy of a model</vt:lpstr>
      <vt:lpstr>Estimating accuracy of a model</vt:lpstr>
      <vt:lpstr>Other Evaluation Criteria </vt:lpstr>
      <vt:lpstr>Other Evaluation Criteria </vt:lpstr>
      <vt:lpstr>Other Evaluation Criteria </vt:lpstr>
      <vt:lpstr>Estimating accuracy of a model</vt:lpstr>
      <vt:lpstr>Estimating accuracy of a model</vt:lpstr>
      <vt:lpstr>Estimating accuracy of a model</vt:lpstr>
      <vt:lpstr>The Perfect Classifier</vt:lpstr>
      <vt:lpstr>The Worst Possible Classifier</vt:lpstr>
      <vt:lpstr>The Ultra-Liberal Classifier</vt:lpstr>
      <vt:lpstr>The Ultra-Conservative Classifier</vt:lpstr>
      <vt:lpstr>ROC Graph</vt:lpstr>
      <vt:lpstr>ROC Graph</vt:lpstr>
      <vt:lpstr>ROC Graph</vt:lpstr>
      <vt:lpstr>ROC Graph</vt:lpstr>
      <vt:lpstr>Other Evaluation Criteria </vt:lpstr>
      <vt:lpstr>Other Evaluation Criteria </vt:lpstr>
      <vt:lpstr>Other Evaluation Criteria </vt:lpstr>
      <vt:lpstr>Accuracy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hafiz</dc:creator>
  <cp:lastModifiedBy>imran</cp:lastModifiedBy>
  <cp:revision>57</cp:revision>
  <dcterms:created xsi:type="dcterms:W3CDTF">2012-03-14T17:21:47Z</dcterms:created>
  <dcterms:modified xsi:type="dcterms:W3CDTF">2013-03-14T12:29:25Z</dcterms:modified>
</cp:coreProperties>
</file>