
<file path=[Content_Types].xml><?xml version="1.0" encoding="utf-8"?>
<Types xmlns="http://schemas.openxmlformats.org/package/2006/content-types">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Layout+xml" PartName="/ppt/slideLayouts/slideLayout8.xml"/>
  <Default ContentType="image/png" Extension="png"/>
  <Override ContentType="application/vnd.openxmlformats-officedocument.presentationml.slideMaster+xml" PartName="/ppt/slideMasters/slideMaster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17.xml"/>
  <Override ContentType="application/vnd.openxmlformats-officedocument.presentationml.presProps+xml" PartName="/ppt/presProps.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theme+xml" PartName="/ppt/theme/theme1.xml"/>
  <Default ContentType="image/jpeg" Extension="jpeg"/>
  <Override ContentType="application/vnd.openxmlformats-officedocument.presentationml.slideLayout+xml" PartName="/ppt/slideLayouts/slideLayout2.xml"/>
  <Override ContentType="application/vnd.openxmlformats-officedocument.presentationml.slideLayout+xml" PartName="/ppt/slideLayouts/slideLayout3.xml"/>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slideLayout+xml" PartName="/ppt/slideLayouts/slideLayout1.xml"/>
  <Override ContentType="application/vnd.openxmlformats-officedocument.extended-properties+xml" PartName="/docProps/app.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package.core-properties+xml" PartName="/docProps/core.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3" r:id="rId2"/>
    <p:sldId id="271" r:id="rId3"/>
    <p:sldId id="272" r:id="rId4"/>
    <p:sldId id="27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64" autoAdjust="0"/>
    <p:restoredTop sz="94660"/>
  </p:normalViewPr>
  <p:slideViewPr>
    <p:cSldViewPr>
      <p:cViewPr>
        <p:scale>
          <a:sx n="66" d="100"/>
          <a:sy n="66" d="100"/>
        </p:scale>
        <p:origin x="-1949" y="-4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84931-2B5C-46AA-A4F6-8B33FF97C918}" type="datetimeFigureOut">
              <a:rPr lang="en-US" smtClean="0"/>
              <a:pPr/>
              <a:t>8/17/2021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6DC91-2106-41DC-91F9-7B6366D817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617BAFE-A625-45E0-8BFE-5A70BC9A54D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17BAFE-A625-45E0-8BFE-5A70BC9A54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17BAFE-A625-45E0-8BFE-5A70BC9A54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17BAFE-A625-45E0-8BFE-5A70BC9A54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17BAFE-A625-45E0-8BFE-5A70BC9A54D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17BAFE-A625-45E0-8BFE-5A70BC9A54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617BAFE-A625-45E0-8BFE-5A70BC9A54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617BAFE-A625-45E0-8BFE-5A70BC9A54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617BAFE-A625-45E0-8BFE-5A70BC9A54D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17BAFE-A625-45E0-8BFE-5A70BC9A54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EB0CE41-C441-4441-8E13-8BF5E0A5BE5E}" type="datetimeFigureOut">
              <a:rPr lang="en-US" smtClean="0"/>
              <a:pPr/>
              <a:t>8/17/2021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17BAFE-A625-45E0-8BFE-5A70BC9A54D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EB0CE41-C441-4441-8E13-8BF5E0A5BE5E}" type="datetimeFigureOut">
              <a:rPr lang="en-US" smtClean="0"/>
              <a:pPr/>
              <a:t>8/17/2021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617BAFE-A625-45E0-8BFE-5A70BC9A54D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9.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arget="../media/image17.jpeg" Type="http://schemas.openxmlformats.org/officeDocument/2006/relationships/image"/><Relationship Id="rId2" Target="../media/image16.pn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arget="../media/image20.jpe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4.jpeg" Type="http://schemas.openxmlformats.org/officeDocument/2006/relationships/image"/><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arget="../media/image7.jpe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8.jpe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362200"/>
            <a:ext cx="7406640" cy="1472184"/>
          </a:xfrm>
        </p:spPr>
        <p:txBody>
          <a:bodyPr/>
          <a:lstStyle/>
          <a:p>
            <a:r>
              <a:rPr lang="en-US" dirty="0" smtClean="0"/>
              <a:t>Airlines Management System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382000" cy="3276600"/>
          </a:xfrm>
        </p:spPr>
        <p:txBody>
          <a:bodyPr>
            <a:normAutofit fontScale="70000" lnSpcReduction="20000"/>
          </a:bodyPr>
          <a:lstStyle/>
          <a:p>
            <a:r>
              <a:rPr lang="en-US" dirty="0" smtClean="0"/>
              <a:t>4. Logout Icon : </a:t>
            </a:r>
          </a:p>
          <a:p>
            <a:pPr lvl="1"/>
            <a:r>
              <a:rPr lang="en-US" dirty="0" smtClean="0"/>
              <a:t>This icon completely logs out the current user and also the cookies and attributes which were set by the users during the program.</a:t>
            </a:r>
          </a:p>
          <a:p>
            <a:pPr lvl="1"/>
            <a:endParaRPr lang="en-US" dirty="0" smtClean="0"/>
          </a:p>
          <a:p>
            <a:pPr lvl="1">
              <a:buNone/>
            </a:pPr>
            <a:r>
              <a:rPr lang="en-US" dirty="0" smtClean="0"/>
              <a:t>The Body of the Home Page contains a Welcome Message and some important icons of the program .</a:t>
            </a:r>
          </a:p>
          <a:p>
            <a:pPr lvl="1">
              <a:buNone/>
            </a:pPr>
            <a:r>
              <a:rPr lang="en-US" dirty="0" smtClean="0"/>
              <a:t>1. Check for Ticket : On clicking check for tickets , the request is redirected to the below page where the user can check for the availability of the flights he is willing to travel and results are shown upon the request as shown.</a:t>
            </a:r>
          </a:p>
        </p:txBody>
      </p:sp>
      <p:pic>
        <p:nvPicPr>
          <p:cNvPr id="5" name="Picture 4" descr="Screenshot (29).png"/>
          <p:cNvPicPr>
            <a:picLocks noChangeAspect="1"/>
          </p:cNvPicPr>
          <p:nvPr/>
        </p:nvPicPr>
        <p:blipFill>
          <a:blip r:embed="rId2"/>
          <a:stretch>
            <a:fillRect/>
          </a:stretch>
        </p:blipFill>
        <p:spPr>
          <a:xfrm>
            <a:off x="228600" y="3048000"/>
            <a:ext cx="8816279" cy="333782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0).png"/>
          <p:cNvPicPr>
            <a:picLocks noGrp="1" noChangeAspect="1"/>
          </p:cNvPicPr>
          <p:nvPr>
            <p:ph idx="1"/>
          </p:nvPr>
        </p:nvPicPr>
        <p:blipFill>
          <a:blip r:embed="rId2"/>
          <a:stretch>
            <a:fillRect/>
          </a:stretch>
        </p:blipFill>
        <p:spPr>
          <a:xfrm>
            <a:off x="457200" y="457200"/>
            <a:ext cx="8229600" cy="3950927"/>
          </a:xfrm>
        </p:spPr>
      </p:pic>
      <p:sp>
        <p:nvSpPr>
          <p:cNvPr id="5" name="TextBox 4"/>
          <p:cNvSpPr txBox="1"/>
          <p:nvPr/>
        </p:nvSpPr>
        <p:spPr>
          <a:xfrm>
            <a:off x="685800" y="4495800"/>
            <a:ext cx="8077200" cy="1754326"/>
          </a:xfrm>
          <a:prstGeom prst="rect">
            <a:avLst/>
          </a:prstGeom>
          <a:noFill/>
        </p:spPr>
        <p:txBody>
          <a:bodyPr wrap="square" rtlCol="0">
            <a:spAutoFit/>
          </a:bodyPr>
          <a:lstStyle/>
          <a:p>
            <a:r>
              <a:rPr lang="en-US" dirty="0" smtClean="0"/>
              <a:t>The list of all the available flights are displayed as per the user’s request , </a:t>
            </a:r>
          </a:p>
          <a:p>
            <a:r>
              <a:rPr lang="en-US" dirty="0" smtClean="0"/>
              <a:t>The user can book the desired flight by clicking on the Book button .</a:t>
            </a:r>
          </a:p>
          <a:p>
            <a:r>
              <a:rPr lang="en-US" dirty="0" smtClean="0"/>
              <a:t>For example , if booking a ticket of 4</a:t>
            </a:r>
            <a:r>
              <a:rPr lang="en-US" baseline="30000" dirty="0" smtClean="0"/>
              <a:t>th</a:t>
            </a:r>
            <a:r>
              <a:rPr lang="en-US" dirty="0" smtClean="0"/>
              <a:t> </a:t>
            </a:r>
            <a:r>
              <a:rPr lang="en-US" dirty="0" err="1" smtClean="0"/>
              <a:t>aug</a:t>
            </a:r>
            <a:r>
              <a:rPr lang="en-US" dirty="0" smtClean="0"/>
              <a:t> 2021, note down the </a:t>
            </a:r>
            <a:r>
              <a:rPr lang="en-US" dirty="0" err="1" smtClean="0"/>
              <a:t>flight_id</a:t>
            </a:r>
            <a:r>
              <a:rPr lang="en-US" dirty="0" smtClean="0"/>
              <a:t> and click on </a:t>
            </a:r>
          </a:p>
          <a:p>
            <a:r>
              <a:rPr lang="en-US" dirty="0" smtClean="0"/>
              <a:t>Corresponding book button.</a:t>
            </a:r>
          </a:p>
          <a:p>
            <a:endParaRPr lang="en-US" dirty="0" smtClean="0"/>
          </a:p>
          <a:p>
            <a:r>
              <a:rPr lang="en-US" dirty="0" smtClean="0"/>
              <a:t>NOTE: Please note the </a:t>
            </a:r>
            <a:r>
              <a:rPr lang="en-US" dirty="0" err="1" smtClean="0"/>
              <a:t>flight_id</a:t>
            </a:r>
            <a:r>
              <a:rPr lang="en-US" dirty="0" smtClean="0"/>
              <a:t> as per the above request for further references .</a:t>
            </a:r>
            <a:endParaRPr lang="en-US" dirty="0"/>
          </a:p>
        </p:txBody>
      </p:sp>
      <p:pic>
        <p:nvPicPr>
          <p:cNvPr id="6" name="Picture 5" descr="Screenshot (32).png"/>
          <p:cNvPicPr>
            <a:picLocks noChangeAspect="1"/>
          </p:cNvPicPr>
          <p:nvPr/>
        </p:nvPicPr>
        <p:blipFill>
          <a:blip r:embed="rId3"/>
          <a:stretch>
            <a:fillRect/>
          </a:stretch>
        </p:blipFill>
        <p:spPr>
          <a:xfrm>
            <a:off x="152400" y="457201"/>
            <a:ext cx="8534400" cy="411479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4).png"/>
          <p:cNvPicPr>
            <a:picLocks noGrp="1" noChangeAspect="1"/>
          </p:cNvPicPr>
          <p:nvPr>
            <p:ph idx="1"/>
          </p:nvPr>
        </p:nvPicPr>
        <p:blipFill>
          <a:blip r:embed="rId2"/>
          <a:stretch>
            <a:fillRect/>
          </a:stretch>
        </p:blipFill>
        <p:spPr>
          <a:xfrm>
            <a:off x="381000" y="228600"/>
            <a:ext cx="8229600" cy="3939329"/>
          </a:xfrm>
        </p:spPr>
      </p:pic>
      <p:sp>
        <p:nvSpPr>
          <p:cNvPr id="5" name="TextBox 4"/>
          <p:cNvSpPr txBox="1"/>
          <p:nvPr/>
        </p:nvSpPr>
        <p:spPr>
          <a:xfrm>
            <a:off x="228600" y="3276600"/>
            <a:ext cx="8534400" cy="2031325"/>
          </a:xfrm>
          <a:prstGeom prst="rect">
            <a:avLst/>
          </a:prstGeom>
          <a:noFill/>
        </p:spPr>
        <p:txBody>
          <a:bodyPr wrap="square" rtlCol="0">
            <a:spAutoFit/>
          </a:bodyPr>
          <a:lstStyle/>
          <a:p>
            <a:r>
              <a:rPr lang="en-US" dirty="0" smtClean="0"/>
              <a:t>Upon clicking Book , the above page is displayed where the user needs to submit his Passport details . For example Passport Number , Name of the user / passenger as per passport , Age , Gender, Contact and address  for booking  a ticket. </a:t>
            </a:r>
          </a:p>
          <a:p>
            <a:endParaRPr lang="en-US" dirty="0"/>
          </a:p>
          <a:p>
            <a:r>
              <a:rPr lang="en-US" dirty="0" smtClean="0"/>
              <a:t>Upon submitting the details , reservation of the passenger is confirmed and the following details are displayed as shown in the below figure.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6).png"/>
          <p:cNvPicPr>
            <a:picLocks noGrp="1" noChangeAspect="1"/>
          </p:cNvPicPr>
          <p:nvPr>
            <p:ph idx="1"/>
          </p:nvPr>
        </p:nvPicPr>
        <p:blipFill>
          <a:blip r:embed="rId2"/>
          <a:stretch>
            <a:fillRect/>
          </a:stretch>
        </p:blipFill>
        <p:spPr>
          <a:xfrm>
            <a:off x="381000" y="152400"/>
            <a:ext cx="8229600" cy="3048000"/>
          </a:xfrm>
        </p:spPr>
      </p:pic>
      <p:sp>
        <p:nvSpPr>
          <p:cNvPr id="5" name="TextBox 4"/>
          <p:cNvSpPr txBox="1"/>
          <p:nvPr/>
        </p:nvSpPr>
        <p:spPr>
          <a:xfrm>
            <a:off x="533400" y="4038600"/>
            <a:ext cx="8077200" cy="923330"/>
          </a:xfrm>
          <a:prstGeom prst="rect">
            <a:avLst/>
          </a:prstGeom>
          <a:noFill/>
        </p:spPr>
        <p:txBody>
          <a:bodyPr wrap="square" rtlCol="0">
            <a:spAutoFit/>
          </a:bodyPr>
          <a:lstStyle/>
          <a:p>
            <a:r>
              <a:rPr lang="en-US" dirty="0" smtClean="0"/>
              <a:t>Upon submitting the passenger details , the above page is displayed where we can observe the message ‘Passenger added successfully ‘ .</a:t>
            </a:r>
          </a:p>
          <a:p>
            <a:r>
              <a:rPr lang="en-US" dirty="0" smtClean="0"/>
              <a:t>Upon clicking BOOK TICKET , the request is redirected to the Payment page as shown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2).png"/>
          <p:cNvPicPr>
            <a:picLocks noGrp="1" noChangeAspect="1"/>
          </p:cNvPicPr>
          <p:nvPr>
            <p:ph idx="1"/>
          </p:nvPr>
        </p:nvPicPr>
        <p:blipFill>
          <a:blip r:embed="rId2"/>
          <a:stretch>
            <a:fillRect/>
          </a:stretch>
        </p:blipFill>
        <p:spPr>
          <a:xfrm>
            <a:off x="0" y="0"/>
            <a:ext cx="4190999" cy="3839633"/>
          </a:xfrm>
        </p:spPr>
      </p:pic>
      <p:pic>
        <p:nvPicPr>
          <p:cNvPr id="5" name="Picture 4" descr="Screenshot (43).png"/>
          <p:cNvPicPr>
            <a:picLocks noChangeAspect="1"/>
          </p:cNvPicPr>
          <p:nvPr/>
        </p:nvPicPr>
        <p:blipFill>
          <a:blip r:embed="rId3"/>
          <a:stretch>
            <a:fillRect/>
          </a:stretch>
        </p:blipFill>
        <p:spPr>
          <a:xfrm>
            <a:off x="4876800" y="0"/>
            <a:ext cx="3657600" cy="3657600"/>
          </a:xfrm>
          <a:prstGeom prst="rect">
            <a:avLst/>
          </a:prstGeom>
        </p:spPr>
      </p:pic>
      <p:sp>
        <p:nvSpPr>
          <p:cNvPr id="6" name="TextBox 5"/>
          <p:cNvSpPr txBox="1"/>
          <p:nvPr/>
        </p:nvSpPr>
        <p:spPr>
          <a:xfrm>
            <a:off x="304800" y="4419600"/>
            <a:ext cx="8305800" cy="923330"/>
          </a:xfrm>
          <a:prstGeom prst="rect">
            <a:avLst/>
          </a:prstGeom>
          <a:noFill/>
        </p:spPr>
        <p:txBody>
          <a:bodyPr wrap="square" rtlCol="0">
            <a:spAutoFit/>
          </a:bodyPr>
          <a:lstStyle/>
          <a:p>
            <a:r>
              <a:rPr lang="en-US" dirty="0" smtClean="0"/>
              <a:t>After doing the </a:t>
            </a:r>
            <a:r>
              <a:rPr lang="en-US" dirty="0" err="1" smtClean="0"/>
              <a:t>payement</a:t>
            </a:r>
            <a:r>
              <a:rPr lang="en-US" dirty="0" smtClean="0"/>
              <a:t> , the user needs to enter the </a:t>
            </a:r>
            <a:r>
              <a:rPr lang="en-US" dirty="0" err="1" smtClean="0"/>
              <a:t>transaction_ID</a:t>
            </a:r>
            <a:r>
              <a:rPr lang="en-US" dirty="0" smtClean="0"/>
              <a:t> for generating his ticket . </a:t>
            </a:r>
          </a:p>
          <a:p>
            <a:r>
              <a:rPr lang="en-US" dirty="0" smtClean="0"/>
              <a:t>So after the successful payment , click on proceed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5).png"/>
          <p:cNvPicPr>
            <a:picLocks noGrp="1" noChangeAspect="1"/>
          </p:cNvPicPr>
          <p:nvPr>
            <p:ph idx="1"/>
          </p:nvPr>
        </p:nvPicPr>
        <p:blipFill>
          <a:blip r:embed="rId2"/>
          <a:stretch>
            <a:fillRect/>
          </a:stretch>
        </p:blipFill>
        <p:spPr>
          <a:xfrm>
            <a:off x="457200" y="152400"/>
            <a:ext cx="8229600" cy="3875593"/>
          </a:xfrm>
        </p:spPr>
      </p:pic>
      <p:pic>
        <p:nvPicPr>
          <p:cNvPr id="5" name="Picture 4" descr="Screenshot (47).png"/>
          <p:cNvPicPr>
            <a:picLocks noChangeAspect="1"/>
          </p:cNvPicPr>
          <p:nvPr/>
        </p:nvPicPr>
        <p:blipFill>
          <a:blip r:embed="rId3"/>
          <a:stretch>
            <a:fillRect/>
          </a:stretch>
        </p:blipFill>
        <p:spPr>
          <a:xfrm>
            <a:off x="-30536" y="5334000"/>
            <a:ext cx="9174536" cy="4038600"/>
          </a:xfrm>
          <a:prstGeom prst="rect">
            <a:avLst/>
          </a:prstGeom>
        </p:spPr>
      </p:pic>
      <p:sp>
        <p:nvSpPr>
          <p:cNvPr id="6" name="TextBox 5"/>
          <p:cNvSpPr txBox="1"/>
          <p:nvPr/>
        </p:nvSpPr>
        <p:spPr>
          <a:xfrm>
            <a:off x="304800" y="2895600"/>
            <a:ext cx="8398261" cy="1754326"/>
          </a:xfrm>
          <a:prstGeom prst="rect">
            <a:avLst/>
          </a:prstGeom>
          <a:noFill/>
        </p:spPr>
        <p:txBody>
          <a:bodyPr wrap="none" rtlCol="0">
            <a:spAutoFit/>
          </a:bodyPr>
          <a:lstStyle/>
          <a:p>
            <a:r>
              <a:rPr lang="en-US" dirty="0" smtClean="0"/>
              <a:t>After entering the </a:t>
            </a:r>
            <a:r>
              <a:rPr lang="en-US" dirty="0" err="1" smtClean="0"/>
              <a:t>transaction_ID</a:t>
            </a:r>
            <a:r>
              <a:rPr lang="en-US" dirty="0" smtClean="0"/>
              <a:t> in the given space , the ticket is generated with the </a:t>
            </a:r>
          </a:p>
          <a:p>
            <a:r>
              <a:rPr lang="en-US" dirty="0" smtClean="0"/>
              <a:t>Passenger _ID as Passport number , </a:t>
            </a:r>
            <a:r>
              <a:rPr lang="en-US" dirty="0" err="1" smtClean="0"/>
              <a:t>flight_ID</a:t>
            </a:r>
            <a:r>
              <a:rPr lang="en-US" dirty="0" smtClean="0"/>
              <a:t> which the user chose to travel , Passenger </a:t>
            </a:r>
          </a:p>
          <a:p>
            <a:r>
              <a:rPr lang="en-US" dirty="0" smtClean="0"/>
              <a:t>Name , Source –Destination with </a:t>
            </a:r>
            <a:r>
              <a:rPr lang="en-US" dirty="0" err="1" smtClean="0"/>
              <a:t>Payment_ID</a:t>
            </a:r>
            <a:r>
              <a:rPr lang="en-US" dirty="0" smtClean="0"/>
              <a:t> and </a:t>
            </a:r>
            <a:r>
              <a:rPr lang="en-US" dirty="0" err="1" smtClean="0"/>
              <a:t>Flight_date</a:t>
            </a:r>
            <a:r>
              <a:rPr lang="en-US" dirty="0" smtClean="0"/>
              <a:t>. </a:t>
            </a:r>
          </a:p>
          <a:p>
            <a:endParaRPr lang="en-US" dirty="0"/>
          </a:p>
          <a:p>
            <a:r>
              <a:rPr lang="en-US" dirty="0" smtClean="0"/>
              <a:t>The user can print the ticket or can save as PDF on his/her device and can travel on the</a:t>
            </a:r>
          </a:p>
          <a:p>
            <a:r>
              <a:rPr lang="en-US" dirty="0" smtClean="0"/>
              <a:t> departure date.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9).png"/>
          <p:cNvPicPr>
            <a:picLocks noGrp="1" noChangeAspect="1"/>
          </p:cNvPicPr>
          <p:nvPr>
            <p:ph idx="1"/>
          </p:nvPr>
        </p:nvPicPr>
        <p:blipFill>
          <a:blip r:embed="rId2"/>
          <a:stretch>
            <a:fillRect/>
          </a:stretch>
        </p:blipFill>
        <p:spPr>
          <a:xfrm>
            <a:off x="457200" y="1524000"/>
            <a:ext cx="8229600" cy="409330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51).png"/>
          <p:cNvPicPr>
            <a:picLocks noGrp="1" noChangeAspect="1"/>
          </p:cNvPicPr>
          <p:nvPr>
            <p:ph idx="1"/>
          </p:nvPr>
        </p:nvPicPr>
        <p:blipFill>
          <a:blip r:embed="rId2"/>
          <a:stretch>
            <a:fillRect/>
          </a:stretch>
        </p:blipFill>
        <p:spPr>
          <a:xfrm>
            <a:off x="1435100" y="2135775"/>
            <a:ext cx="7499350" cy="3424650"/>
          </a:xfrm>
        </p:spPr>
      </p:pic>
      <p:sp>
        <p:nvSpPr>
          <p:cNvPr id="5" name="TextBox 4"/>
          <p:cNvSpPr txBox="1"/>
          <p:nvPr/>
        </p:nvSpPr>
        <p:spPr>
          <a:xfrm>
            <a:off x="457200" y="304800"/>
            <a:ext cx="7924800" cy="1754326"/>
          </a:xfrm>
          <a:prstGeom prst="rect">
            <a:avLst/>
          </a:prstGeom>
          <a:noFill/>
        </p:spPr>
        <p:txBody>
          <a:bodyPr wrap="square" rtlCol="0">
            <a:spAutoFit/>
          </a:bodyPr>
          <a:lstStyle/>
          <a:p>
            <a:r>
              <a:rPr lang="en-US" dirty="0" smtClean="0"/>
              <a:t>The user can view the tickets he booked by clicking on the icon ‘View Ticket’ on the home page. </a:t>
            </a:r>
          </a:p>
          <a:p>
            <a:r>
              <a:rPr lang="en-US" dirty="0" smtClean="0"/>
              <a:t>If ‘View Ticket’ icon is clicked ,the below page is displayed .</a:t>
            </a:r>
          </a:p>
          <a:p>
            <a:r>
              <a:rPr lang="en-US" dirty="0" smtClean="0"/>
              <a:t> </a:t>
            </a:r>
          </a:p>
          <a:p>
            <a:r>
              <a:rPr lang="en-US" dirty="0" smtClean="0"/>
              <a:t>If the user decides to cancel the ticket he can click on ‘Cancel Ticket’ button and his/her ticket will be cancelled .</a:t>
            </a:r>
            <a:endParaRPr lang="en-US" dirty="0"/>
          </a:p>
        </p:txBody>
      </p:sp>
      <p:pic>
        <p:nvPicPr>
          <p:cNvPr id="6" name="Picture 5" descr="Screenshot (53).png"/>
          <p:cNvPicPr>
            <a:picLocks noChangeAspect="1"/>
          </p:cNvPicPr>
          <p:nvPr/>
        </p:nvPicPr>
        <p:blipFill>
          <a:blip r:embed="rId3"/>
          <a:stretch>
            <a:fillRect/>
          </a:stretch>
        </p:blipFill>
        <p:spPr>
          <a:xfrm>
            <a:off x="0" y="5562600"/>
            <a:ext cx="9144000" cy="2932889"/>
          </a:xfrm>
          <a:prstGeom prst="rect">
            <a:avLst/>
          </a:prstGeom>
        </p:spPr>
      </p:pic>
      <p:sp>
        <p:nvSpPr>
          <p:cNvPr id="7" name="TextBox 6"/>
          <p:cNvSpPr txBox="1"/>
          <p:nvPr/>
        </p:nvSpPr>
        <p:spPr>
          <a:xfrm>
            <a:off x="609600" y="4876800"/>
            <a:ext cx="3200400" cy="369332"/>
          </a:xfrm>
          <a:prstGeom prst="rect">
            <a:avLst/>
          </a:prstGeom>
          <a:noFill/>
        </p:spPr>
        <p:txBody>
          <a:bodyPr wrap="square" rtlCol="0">
            <a:spAutoFit/>
          </a:bodyPr>
          <a:lstStyle/>
          <a:p>
            <a:r>
              <a:rPr lang="en-US" dirty="0" smtClean="0"/>
              <a:t>If cancel ticket is clicked . </a:t>
            </a:r>
            <a:endParaRPr lang="en-US" dirty="0"/>
          </a:p>
        </p:txBody>
      </p:sp>
      <p:sp>
        <p:nvSpPr>
          <p:cNvPr id="8" name="TextBox 7"/>
          <p:cNvSpPr txBox="1"/>
          <p:nvPr/>
        </p:nvSpPr>
        <p:spPr>
          <a:xfrm>
            <a:off x="609600" y="8001000"/>
            <a:ext cx="7543800" cy="369332"/>
          </a:xfrm>
          <a:prstGeom prst="rect">
            <a:avLst/>
          </a:prstGeom>
          <a:noFill/>
        </p:spPr>
        <p:txBody>
          <a:bodyPr wrap="square" rtlCol="0">
            <a:spAutoFit/>
          </a:bodyPr>
          <a:lstStyle/>
          <a:p>
            <a:r>
              <a:rPr lang="en-US" dirty="0" smtClean="0"/>
              <a:t>After this the user logout or can book multiple tickets.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normAutofit/>
          </a:bodyPr>
          <a:lstStyle/>
          <a:p>
            <a:r>
              <a:rPr lang="en-US" sz="3600" dirty="0"/>
              <a:t>Problem Statement</a:t>
            </a:r>
          </a:p>
        </p:txBody>
      </p:sp>
      <p:sp>
        <p:nvSpPr>
          <p:cNvPr id="5" name="Text Placeholder 5"/>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purpose of the project “AIRLINE MANAGEMENT SYSTEM”, the manual work makes the process slow and other problems such as inconsistency and ambiguity on operations. </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Passenger </a:t>
            </a:r>
            <a:r>
              <a:rPr lang="en-US" sz="1800" dirty="0">
                <a:latin typeface="Calibri" panose="020F0502020204030204" pitchFamily="34" charset="0"/>
                <a:ea typeface="Calibri" panose="020F0502020204030204" pitchFamily="34" charset="0"/>
                <a:cs typeface="Times New Roman" panose="02020603050405020304" pitchFamily="18" charset="0"/>
              </a:rPr>
              <a:t>service and revenue management systems, which were not available in the previous system, are now basic requirements for airline management systems. Customers and companies must be up to date on all areas in today's competitive business environment.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The </a:t>
            </a:r>
            <a:r>
              <a:rPr lang="en-US" sz="1800" dirty="0">
                <a:latin typeface="Calibri" panose="020F0502020204030204" pitchFamily="34" charset="0"/>
                <a:ea typeface="Calibri" panose="020F0502020204030204" pitchFamily="34" charset="0"/>
                <a:cs typeface="Times New Roman" panose="02020603050405020304" pitchFamily="18" charset="0"/>
              </a:rPr>
              <a:t>existing airline management system control panel was not advanced enough to make frequent modifications based on specified rules, necessitating human interaction every time information needed to be updated. There was no comprehensive management tool that could assist a three-tier management architecture in collaborating and </a:t>
            </a:r>
            <a:r>
              <a:rPr lang="en-US" sz="1800" dirty="0" err="1">
                <a:latin typeface="Calibri" panose="020F0502020204030204" pitchFamily="34" charset="0"/>
                <a:ea typeface="Calibri" panose="020F0502020204030204" pitchFamily="34" charset="0"/>
                <a:cs typeface="Times New Roman" panose="02020603050405020304" pitchFamily="18" charset="0"/>
              </a:rPr>
              <a:t>maximising</a:t>
            </a:r>
            <a:r>
              <a:rPr lang="en-US" sz="1800" dirty="0">
                <a:latin typeface="Calibri" panose="020F0502020204030204" pitchFamily="34" charset="0"/>
                <a:ea typeface="Calibri" panose="020F0502020204030204" pitchFamily="34" charset="0"/>
                <a:cs typeface="Times New Roman" panose="02020603050405020304" pitchFamily="18" charset="0"/>
              </a:rPr>
              <a:t> profits.</a:t>
            </a: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4000" dirty="0" smtClean="0"/>
              <a:t>Flow of Control </a:t>
            </a:r>
            <a:r>
              <a:rPr lang="en-US" sz="4000" dirty="0" smtClean="0"/>
              <a:t>throughout the Program</a:t>
            </a:r>
            <a:r>
              <a:rPr lang="en-US" sz="4000" dirty="0" smtClean="0"/>
              <a:t>:</a:t>
            </a:r>
            <a:r>
              <a:rPr lang="en-US" dirty="0" smtClean="0"/>
              <a:t/>
            </a:r>
            <a:br>
              <a:rPr lang="en-US" dirty="0" smtClean="0"/>
            </a:br>
            <a:endParaRPr lang="en-US" dirty="0"/>
          </a:p>
        </p:txBody>
      </p:sp>
      <p:sp>
        <p:nvSpPr>
          <p:cNvPr id="8" name="Content Placeholder 7"/>
          <p:cNvSpPr>
            <a:spLocks noGrp="1"/>
          </p:cNvSpPr>
          <p:nvPr>
            <p:ph idx="1"/>
          </p:nvPr>
        </p:nvSpPr>
        <p:spPr>
          <a:xfrm>
            <a:off x="457200" y="990600"/>
            <a:ext cx="8229600" cy="5867400"/>
          </a:xfrm>
        </p:spPr>
        <p:txBody>
          <a:bodyPr/>
          <a:lstStyle/>
          <a:p>
            <a:pPr>
              <a:buNone/>
            </a:pPr>
            <a:r>
              <a:rPr lang="en-US" b="1" dirty="0" smtClean="0"/>
              <a:t> </a:t>
            </a:r>
            <a:r>
              <a:rPr lang="en-US" b="1" dirty="0" smtClean="0"/>
              <a:t>                          </a:t>
            </a:r>
            <a:r>
              <a:rPr lang="en-US" sz="2000" b="1" dirty="0" smtClean="0"/>
              <a:t>START</a:t>
            </a:r>
            <a:endParaRPr lang="en-US" sz="2000" dirty="0"/>
          </a:p>
        </p:txBody>
      </p:sp>
      <p:cxnSp>
        <p:nvCxnSpPr>
          <p:cNvPr id="1026" name="AutoShape 2"/>
          <p:cNvCxnSpPr>
            <a:cxnSpLocks noChangeShapeType="1"/>
          </p:cNvCxnSpPr>
          <p:nvPr/>
        </p:nvCxnSpPr>
        <p:spPr bwMode="auto">
          <a:xfrm>
            <a:off x="4038600" y="1524000"/>
            <a:ext cx="11112" cy="584200"/>
          </a:xfrm>
          <a:prstGeom prst="straightConnector1">
            <a:avLst/>
          </a:prstGeom>
          <a:noFill/>
          <a:ln w="9525">
            <a:solidFill>
              <a:srgbClr val="000000"/>
            </a:solidFill>
            <a:round/>
            <a:headEnd/>
            <a:tailEnd type="triangle" w="med" len="med"/>
          </a:ln>
        </p:spPr>
      </p:cxnSp>
      <p:cxnSp>
        <p:nvCxnSpPr>
          <p:cNvPr id="1027" name="AutoShape 3"/>
          <p:cNvCxnSpPr>
            <a:cxnSpLocks noChangeShapeType="1"/>
          </p:cNvCxnSpPr>
          <p:nvPr/>
        </p:nvCxnSpPr>
        <p:spPr bwMode="auto">
          <a:xfrm>
            <a:off x="4038600" y="2438400"/>
            <a:ext cx="11112" cy="584200"/>
          </a:xfrm>
          <a:prstGeom prst="straightConnector1">
            <a:avLst/>
          </a:prstGeom>
          <a:noFill/>
          <a:ln w="9525">
            <a:solidFill>
              <a:srgbClr val="000000"/>
            </a:solidFill>
            <a:round/>
            <a:headEnd/>
            <a:tailEnd type="triangle" w="med" len="med"/>
          </a:ln>
        </p:spPr>
      </p:cxnSp>
      <p:sp>
        <p:nvSpPr>
          <p:cNvPr id="1028" name="Rectangle 4"/>
          <p:cNvSpPr>
            <a:spLocks noChangeArrowheads="1"/>
          </p:cNvSpPr>
          <p:nvPr/>
        </p:nvSpPr>
        <p:spPr bwMode="auto">
          <a:xfrm>
            <a:off x="3048000" y="2133600"/>
            <a:ext cx="1949450" cy="330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LOGIN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3276600" y="3048000"/>
            <a:ext cx="1562100" cy="2841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HOME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AutoShape 6"/>
          <p:cNvSpPr>
            <a:spLocks noChangeArrowheads="1"/>
          </p:cNvSpPr>
          <p:nvPr/>
        </p:nvSpPr>
        <p:spPr bwMode="auto">
          <a:xfrm>
            <a:off x="4267200" y="2438400"/>
            <a:ext cx="885825" cy="492125"/>
          </a:xfrm>
          <a:prstGeom prst="curvedUpArrow">
            <a:avLst>
              <a:gd name="adj1" fmla="val 36000"/>
              <a:gd name="adj2" fmla="val 72000"/>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TextBox 19"/>
          <p:cNvSpPr txBox="1"/>
          <p:nvPr/>
        </p:nvSpPr>
        <p:spPr>
          <a:xfrm>
            <a:off x="5334000" y="1828800"/>
            <a:ext cx="3657600" cy="1200329"/>
          </a:xfrm>
          <a:prstGeom prst="rect">
            <a:avLst/>
          </a:prstGeom>
          <a:noFill/>
        </p:spPr>
        <p:txBody>
          <a:bodyPr wrap="square" rtlCol="0">
            <a:spAutoFit/>
          </a:bodyPr>
          <a:lstStyle/>
          <a:p>
            <a:r>
              <a:rPr lang="en-US" dirty="0" smtClean="0"/>
              <a:t> </a:t>
            </a:r>
          </a:p>
          <a:p>
            <a:r>
              <a:rPr lang="en-US" dirty="0" smtClean="0"/>
              <a:t> </a:t>
            </a:r>
          </a:p>
          <a:p>
            <a:r>
              <a:rPr lang="en-US" dirty="0" smtClean="0"/>
              <a:t>If username and </a:t>
            </a:r>
            <a:r>
              <a:rPr lang="en-US" dirty="0" smtClean="0"/>
              <a:t>password                                                                                                                               </a:t>
            </a:r>
            <a:r>
              <a:rPr lang="en-US" dirty="0" smtClean="0"/>
              <a:t>Doesn’t match, access denied </a:t>
            </a:r>
            <a:endParaRPr lang="en-US" dirty="0"/>
          </a:p>
        </p:txBody>
      </p:sp>
      <p:sp>
        <p:nvSpPr>
          <p:cNvPr id="1045" name="Rectangle 21"/>
          <p:cNvSpPr>
            <a:spLocks noChangeArrowheads="1"/>
          </p:cNvSpPr>
          <p:nvPr/>
        </p:nvSpPr>
        <p:spPr bwMode="auto">
          <a:xfrm>
            <a:off x="3276600" y="3733800"/>
            <a:ext cx="1649413"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Booking Ticket page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8" name="AutoShape 3"/>
          <p:cNvCxnSpPr>
            <a:cxnSpLocks noChangeShapeType="1"/>
          </p:cNvCxnSpPr>
          <p:nvPr/>
        </p:nvCxnSpPr>
        <p:spPr bwMode="auto">
          <a:xfrm rot="16200000" flipH="1">
            <a:off x="3866356" y="3525044"/>
            <a:ext cx="355600" cy="11112"/>
          </a:xfrm>
          <a:prstGeom prst="straightConnector1">
            <a:avLst/>
          </a:prstGeom>
          <a:noFill/>
          <a:ln w="9525">
            <a:solidFill>
              <a:srgbClr val="000000"/>
            </a:solidFill>
            <a:round/>
            <a:headEnd/>
            <a:tailEnd type="triangle" w="med" len="med"/>
          </a:ln>
        </p:spPr>
      </p:cxnSp>
      <p:sp>
        <p:nvSpPr>
          <p:cNvPr id="1046" name="Rectangle 22"/>
          <p:cNvSpPr>
            <a:spLocks noChangeArrowheads="1"/>
          </p:cNvSpPr>
          <p:nvPr/>
        </p:nvSpPr>
        <p:spPr bwMode="auto">
          <a:xfrm>
            <a:off x="3200400" y="4343400"/>
            <a:ext cx="1649413" cy="2778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Ticket reservation page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0" name="AutoShape 3"/>
          <p:cNvCxnSpPr>
            <a:cxnSpLocks noChangeShapeType="1"/>
          </p:cNvCxnSpPr>
          <p:nvPr/>
        </p:nvCxnSpPr>
        <p:spPr bwMode="auto">
          <a:xfrm rot="16200000" flipH="1">
            <a:off x="3866356" y="4134644"/>
            <a:ext cx="355600" cy="11112"/>
          </a:xfrm>
          <a:prstGeom prst="straightConnector1">
            <a:avLst/>
          </a:prstGeom>
          <a:noFill/>
          <a:ln w="9525">
            <a:solidFill>
              <a:srgbClr val="000000"/>
            </a:solidFill>
            <a:round/>
            <a:headEnd/>
            <a:tailEnd type="triangle" w="med" len="med"/>
          </a:ln>
        </p:spPr>
      </p:cxnSp>
      <p:cxnSp>
        <p:nvCxnSpPr>
          <p:cNvPr id="33" name="AutoShape 3"/>
          <p:cNvCxnSpPr>
            <a:cxnSpLocks noChangeShapeType="1"/>
          </p:cNvCxnSpPr>
          <p:nvPr/>
        </p:nvCxnSpPr>
        <p:spPr bwMode="auto">
          <a:xfrm rot="16200000" flipH="1">
            <a:off x="3866356" y="4820444"/>
            <a:ext cx="355600" cy="11112"/>
          </a:xfrm>
          <a:prstGeom prst="straightConnector1">
            <a:avLst/>
          </a:prstGeom>
          <a:noFill/>
          <a:ln w="9525">
            <a:solidFill>
              <a:srgbClr val="000000"/>
            </a:solidFill>
            <a:round/>
            <a:headEnd/>
            <a:tailEnd type="triangle" w="med" len="med"/>
          </a:ln>
        </p:spPr>
      </p:cxnSp>
      <p:sp>
        <p:nvSpPr>
          <p:cNvPr id="1047" name="Rectangle 23"/>
          <p:cNvSpPr>
            <a:spLocks noChangeArrowheads="1"/>
          </p:cNvSpPr>
          <p:nvPr/>
        </p:nvSpPr>
        <p:spPr bwMode="auto">
          <a:xfrm>
            <a:off x="3200400" y="5029200"/>
            <a:ext cx="1649413"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Payment Page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5" name="AutoShape 3"/>
          <p:cNvCxnSpPr>
            <a:cxnSpLocks noChangeShapeType="1"/>
          </p:cNvCxnSpPr>
          <p:nvPr/>
        </p:nvCxnSpPr>
        <p:spPr bwMode="auto">
          <a:xfrm rot="16200000" flipH="1">
            <a:off x="3866356" y="5430044"/>
            <a:ext cx="355600" cy="11112"/>
          </a:xfrm>
          <a:prstGeom prst="straightConnector1">
            <a:avLst/>
          </a:prstGeom>
          <a:noFill/>
          <a:ln w="9525">
            <a:solidFill>
              <a:srgbClr val="000000"/>
            </a:solidFill>
            <a:round/>
            <a:headEnd/>
            <a:tailEnd type="triangle" w="med" len="med"/>
          </a:ln>
        </p:spPr>
      </p:cxnSp>
      <p:sp>
        <p:nvSpPr>
          <p:cNvPr id="1048" name="Rectangle 24"/>
          <p:cNvSpPr>
            <a:spLocks noChangeArrowheads="1"/>
          </p:cNvSpPr>
          <p:nvPr/>
        </p:nvSpPr>
        <p:spPr bwMode="auto">
          <a:xfrm>
            <a:off x="3124200" y="5638800"/>
            <a:ext cx="1682750" cy="3000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Ticket Generation page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9" name="Rectangle 25"/>
          <p:cNvSpPr>
            <a:spLocks noChangeArrowheads="1"/>
          </p:cNvSpPr>
          <p:nvPr/>
        </p:nvSpPr>
        <p:spPr bwMode="auto">
          <a:xfrm>
            <a:off x="3276600" y="6324600"/>
            <a:ext cx="1454150" cy="3190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Logout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8" name="AutoShape 3"/>
          <p:cNvCxnSpPr>
            <a:cxnSpLocks noChangeShapeType="1"/>
          </p:cNvCxnSpPr>
          <p:nvPr/>
        </p:nvCxnSpPr>
        <p:spPr bwMode="auto">
          <a:xfrm rot="16200000" flipH="1">
            <a:off x="3866356" y="6115844"/>
            <a:ext cx="355600" cy="11112"/>
          </a:xfrm>
          <a:prstGeom prst="straightConnector1">
            <a:avLst/>
          </a:prstGeom>
          <a:noFill/>
          <a:ln w="9525">
            <a:solidFill>
              <a:srgbClr val="000000"/>
            </a:solidFill>
            <a:round/>
            <a:headEn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3657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1. LOGIN page:</a:t>
            </a:r>
          </a:p>
        </p:txBody>
      </p:sp>
      <p:pic>
        <p:nvPicPr>
          <p:cNvPr id="5" name="Picture 4" descr="Screenshot (14).png"/>
          <p:cNvPicPr>
            <a:picLocks noChangeAspect="1"/>
          </p:cNvPicPr>
          <p:nvPr/>
        </p:nvPicPr>
        <p:blipFill>
          <a:blip r:embed="rId2"/>
          <a:stretch>
            <a:fillRect/>
          </a:stretch>
        </p:blipFill>
        <p:spPr>
          <a:xfrm>
            <a:off x="0" y="838200"/>
            <a:ext cx="9144000" cy="4342203"/>
          </a:xfrm>
          <a:prstGeom prst="rect">
            <a:avLst/>
          </a:prstGeom>
        </p:spPr>
      </p:pic>
      <p:sp>
        <p:nvSpPr>
          <p:cNvPr id="6" name="TextBox 5"/>
          <p:cNvSpPr txBox="1"/>
          <p:nvPr/>
        </p:nvSpPr>
        <p:spPr>
          <a:xfrm>
            <a:off x="152400" y="5380672"/>
            <a:ext cx="8814529" cy="1477328"/>
          </a:xfrm>
          <a:prstGeom prst="rect">
            <a:avLst/>
          </a:prstGeom>
          <a:noFill/>
        </p:spPr>
        <p:txBody>
          <a:bodyPr wrap="none" rtlCol="0">
            <a:spAutoFit/>
          </a:bodyPr>
          <a:lstStyle/>
          <a:p>
            <a:r>
              <a:rPr lang="en-US" dirty="0" smtClean="0"/>
              <a:t>Users or clients are required to login to our application for ticket booking and making use </a:t>
            </a:r>
            <a:endParaRPr lang="en-US" dirty="0"/>
          </a:p>
          <a:p>
            <a:r>
              <a:rPr lang="en-US" dirty="0"/>
              <a:t>o</a:t>
            </a:r>
            <a:r>
              <a:rPr lang="en-US" dirty="0" smtClean="0"/>
              <a:t>ur services . </a:t>
            </a:r>
          </a:p>
          <a:p>
            <a:r>
              <a:rPr lang="en-US" dirty="0" smtClean="0"/>
              <a:t>First of all users need to register on our application , only registered users are allowed to </a:t>
            </a:r>
          </a:p>
          <a:p>
            <a:r>
              <a:rPr lang="en-US" dirty="0"/>
              <a:t>l</a:t>
            </a:r>
            <a:r>
              <a:rPr lang="en-US" dirty="0" smtClean="0"/>
              <a:t>ogin , If unregistered users try to login an alert pops up saying </a:t>
            </a:r>
            <a:r>
              <a:rPr lang="en-US" dirty="0" err="1" smtClean="0"/>
              <a:t>UserName</a:t>
            </a:r>
            <a:r>
              <a:rPr lang="en-US" dirty="0" smtClean="0"/>
              <a:t> and Password are </a:t>
            </a:r>
          </a:p>
          <a:p>
            <a:r>
              <a:rPr lang="en-US" dirty="0" smtClean="0"/>
              <a:t>Incorrect.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9).png"/>
          <p:cNvPicPr>
            <a:picLocks noChangeAspect="1"/>
          </p:cNvPicPr>
          <p:nvPr/>
        </p:nvPicPr>
        <p:blipFill>
          <a:blip r:embed="rId2"/>
          <a:stretch>
            <a:fillRect/>
          </a:stretch>
        </p:blipFill>
        <p:spPr>
          <a:xfrm>
            <a:off x="0" y="406604"/>
            <a:ext cx="9144000" cy="5155996"/>
          </a:xfrm>
          <a:prstGeom prst="rect">
            <a:avLst/>
          </a:prstGeom>
        </p:spPr>
      </p:pic>
      <p:pic>
        <p:nvPicPr>
          <p:cNvPr id="6" name="Picture 5" descr="Screenshot (15).png"/>
          <p:cNvPicPr>
            <a:picLocks noChangeAspect="1"/>
          </p:cNvPicPr>
          <p:nvPr/>
        </p:nvPicPr>
        <p:blipFill>
          <a:blip r:embed="rId3"/>
          <a:stretch>
            <a:fillRect/>
          </a:stretch>
        </p:blipFill>
        <p:spPr>
          <a:xfrm>
            <a:off x="0" y="2514600"/>
            <a:ext cx="9144000" cy="4343400"/>
          </a:xfrm>
          <a:prstGeom prst="rect">
            <a:avLst/>
          </a:prstGeom>
        </p:spPr>
      </p:pic>
      <p:sp>
        <p:nvSpPr>
          <p:cNvPr id="9" name="TextBox 8"/>
          <p:cNvSpPr txBox="1"/>
          <p:nvPr/>
        </p:nvSpPr>
        <p:spPr>
          <a:xfrm>
            <a:off x="228600" y="1752600"/>
            <a:ext cx="8077200" cy="646331"/>
          </a:xfrm>
          <a:prstGeom prst="rect">
            <a:avLst/>
          </a:prstGeom>
          <a:noFill/>
        </p:spPr>
        <p:txBody>
          <a:bodyPr wrap="square" rtlCol="0">
            <a:spAutoFit/>
          </a:bodyPr>
          <a:lstStyle/>
          <a:p>
            <a:r>
              <a:rPr lang="en-US" b="1" dirty="0" smtClean="0"/>
              <a:t>2. REGISTER page</a:t>
            </a:r>
          </a:p>
          <a:p>
            <a:r>
              <a:rPr lang="en-US" b="1" dirty="0"/>
              <a:t>	</a:t>
            </a:r>
            <a:r>
              <a:rPr lang="en-US" dirty="0" smtClean="0"/>
              <a:t>page for New users to register on our page</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png"/>
          <p:cNvPicPr>
            <a:picLocks noGrp="1" noChangeAspect="1"/>
          </p:cNvPicPr>
          <p:nvPr>
            <p:ph idx="1"/>
          </p:nvPr>
        </p:nvPicPr>
        <p:blipFill>
          <a:blip r:embed="rId2"/>
          <a:stretch>
            <a:fillRect/>
          </a:stretch>
        </p:blipFill>
        <p:spPr>
          <a:xfrm>
            <a:off x="1435100" y="2090010"/>
            <a:ext cx="7499350" cy="3516179"/>
          </a:xfrm>
        </p:spPr>
      </p:pic>
      <p:sp>
        <p:nvSpPr>
          <p:cNvPr id="5" name="TextBox 4"/>
          <p:cNvSpPr txBox="1"/>
          <p:nvPr/>
        </p:nvSpPr>
        <p:spPr>
          <a:xfrm>
            <a:off x="838200" y="914400"/>
            <a:ext cx="7543800" cy="646331"/>
          </a:xfrm>
          <a:prstGeom prst="rect">
            <a:avLst/>
          </a:prstGeom>
          <a:noFill/>
        </p:spPr>
        <p:txBody>
          <a:bodyPr wrap="square" rtlCol="0">
            <a:spAutoFit/>
          </a:bodyPr>
          <a:lstStyle/>
          <a:p>
            <a:r>
              <a:rPr lang="en-US" b="1" dirty="0" smtClean="0"/>
              <a:t>3. FORGOT password page</a:t>
            </a:r>
          </a:p>
          <a:p>
            <a:r>
              <a:rPr lang="en-US" b="1" dirty="0"/>
              <a:t>	</a:t>
            </a:r>
            <a:r>
              <a:rPr lang="en-US" dirty="0" smtClean="0"/>
              <a:t>page for users to change , update passwords .</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png"/>
          <p:cNvPicPr>
            <a:picLocks noGrp="1" noChangeAspect="1"/>
          </p:cNvPicPr>
          <p:nvPr>
            <p:ph idx="1"/>
          </p:nvPr>
        </p:nvPicPr>
        <p:blipFill>
          <a:blip r:embed="rId2"/>
          <a:stretch>
            <a:fillRect/>
          </a:stretch>
        </p:blipFill>
        <p:spPr>
          <a:xfrm>
            <a:off x="228600" y="838200"/>
            <a:ext cx="8229600" cy="3811196"/>
          </a:xfrm>
        </p:spPr>
      </p:pic>
      <p:sp>
        <p:nvSpPr>
          <p:cNvPr id="5" name="TextBox 4"/>
          <p:cNvSpPr txBox="1"/>
          <p:nvPr/>
        </p:nvSpPr>
        <p:spPr>
          <a:xfrm>
            <a:off x="533400" y="381000"/>
            <a:ext cx="1543115" cy="369332"/>
          </a:xfrm>
          <a:prstGeom prst="rect">
            <a:avLst/>
          </a:prstGeom>
          <a:noFill/>
        </p:spPr>
        <p:txBody>
          <a:bodyPr wrap="none" rtlCol="0">
            <a:spAutoFit/>
          </a:bodyPr>
          <a:lstStyle/>
          <a:p>
            <a:r>
              <a:rPr lang="en-US" b="1" dirty="0" smtClean="0"/>
              <a:t>4. HOME page</a:t>
            </a:r>
            <a:endParaRPr lang="en-US" b="1" dirty="0"/>
          </a:p>
        </p:txBody>
      </p:sp>
      <p:sp>
        <p:nvSpPr>
          <p:cNvPr id="6" name="TextBox 5"/>
          <p:cNvSpPr txBox="1"/>
          <p:nvPr/>
        </p:nvSpPr>
        <p:spPr>
          <a:xfrm>
            <a:off x="304800" y="5181600"/>
            <a:ext cx="8305800" cy="1477328"/>
          </a:xfrm>
          <a:prstGeom prst="rect">
            <a:avLst/>
          </a:prstGeom>
          <a:noFill/>
        </p:spPr>
        <p:txBody>
          <a:bodyPr wrap="square" rtlCol="0">
            <a:spAutoFit/>
          </a:bodyPr>
          <a:lstStyle/>
          <a:p>
            <a:r>
              <a:rPr lang="en-US" dirty="0" smtClean="0"/>
              <a:t>Home page is where the control passes after logging in where the users can start exploring our project.</a:t>
            </a:r>
          </a:p>
          <a:p>
            <a:r>
              <a:rPr lang="en-US" dirty="0" smtClean="0"/>
              <a:t>The Home page has two main sections </a:t>
            </a:r>
          </a:p>
          <a:p>
            <a:pPr marL="342900" indent="-342900">
              <a:buAutoNum type="arabicPeriod"/>
            </a:pPr>
            <a:r>
              <a:rPr lang="en-US" dirty="0" err="1" smtClean="0"/>
              <a:t>TaskBar</a:t>
            </a:r>
            <a:r>
              <a:rPr lang="en-US" dirty="0" smtClean="0"/>
              <a:t> </a:t>
            </a:r>
          </a:p>
          <a:p>
            <a:pPr marL="342900" indent="-342900">
              <a:buAutoNum type="arabicPeriod"/>
            </a:pPr>
            <a:r>
              <a:rPr lang="en-US" dirty="0" smtClean="0"/>
              <a:t>Main Body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4).png"/>
          <p:cNvPicPr>
            <a:picLocks noChangeAspect="1"/>
          </p:cNvPicPr>
          <p:nvPr/>
        </p:nvPicPr>
        <p:blipFill>
          <a:blip r:embed="rId2"/>
          <a:stretch>
            <a:fillRect/>
          </a:stretch>
        </p:blipFill>
        <p:spPr>
          <a:xfrm>
            <a:off x="304800" y="2590800"/>
            <a:ext cx="8458200" cy="4061386"/>
          </a:xfrm>
          <a:prstGeom prst="rect">
            <a:avLst/>
          </a:prstGeom>
        </p:spPr>
      </p:pic>
      <p:sp>
        <p:nvSpPr>
          <p:cNvPr id="7" name="TextBox 6"/>
          <p:cNvSpPr txBox="1"/>
          <p:nvPr/>
        </p:nvSpPr>
        <p:spPr>
          <a:xfrm>
            <a:off x="457200" y="381000"/>
            <a:ext cx="8229600" cy="2031325"/>
          </a:xfrm>
          <a:prstGeom prst="rect">
            <a:avLst/>
          </a:prstGeom>
          <a:noFill/>
        </p:spPr>
        <p:txBody>
          <a:bodyPr wrap="square" rtlCol="0">
            <a:spAutoFit/>
          </a:bodyPr>
          <a:lstStyle/>
          <a:p>
            <a:r>
              <a:rPr lang="en-US" dirty="0" smtClean="0"/>
              <a:t>The Taskbar contains the following icons </a:t>
            </a:r>
          </a:p>
          <a:p>
            <a:endParaRPr lang="en-US" dirty="0"/>
          </a:p>
          <a:p>
            <a:r>
              <a:rPr lang="en-US" dirty="0" smtClean="0"/>
              <a:t>1. Home Icon : on clicking this icon , the request is redirected to the home page from      </a:t>
            </a:r>
          </a:p>
          <a:p>
            <a:r>
              <a:rPr lang="en-US" dirty="0"/>
              <a:t> </a:t>
            </a:r>
            <a:r>
              <a:rPr lang="en-US" dirty="0" smtClean="0"/>
              <a:t>    any corner of the program.</a:t>
            </a:r>
            <a:endParaRPr lang="en-US" dirty="0"/>
          </a:p>
          <a:p>
            <a:endParaRPr lang="en-US" dirty="0" smtClean="0"/>
          </a:p>
          <a:p>
            <a:r>
              <a:rPr lang="en-US" dirty="0" smtClean="0"/>
              <a:t>2. </a:t>
            </a:r>
            <a:r>
              <a:rPr lang="en-US" dirty="0" err="1" smtClean="0"/>
              <a:t>FeedBack</a:t>
            </a:r>
            <a:r>
              <a:rPr lang="en-US" dirty="0" smtClean="0"/>
              <a:t> Icon : this icon helps users to give feedbacks on how the developers can </a:t>
            </a:r>
          </a:p>
          <a:p>
            <a:r>
              <a:rPr lang="en-US" dirty="0"/>
              <a:t> </a:t>
            </a:r>
            <a:r>
              <a:rPr lang="en-US" dirty="0" smtClean="0"/>
              <a:t>    improve their project , add some features if required  etc….   .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5).png"/>
          <p:cNvPicPr>
            <a:picLocks noGrp="1" noChangeAspect="1"/>
          </p:cNvPicPr>
          <p:nvPr>
            <p:ph idx="1"/>
          </p:nvPr>
        </p:nvPicPr>
        <p:blipFill>
          <a:blip r:embed="rId2"/>
          <a:stretch>
            <a:fillRect/>
          </a:stretch>
        </p:blipFill>
        <p:spPr>
          <a:xfrm>
            <a:off x="990599" y="1676400"/>
            <a:ext cx="7359743" cy="3733800"/>
          </a:xfrm>
        </p:spPr>
      </p:pic>
      <p:sp>
        <p:nvSpPr>
          <p:cNvPr id="5" name="TextBox 4"/>
          <p:cNvSpPr txBox="1"/>
          <p:nvPr/>
        </p:nvSpPr>
        <p:spPr>
          <a:xfrm>
            <a:off x="457200" y="304800"/>
            <a:ext cx="7848600" cy="923330"/>
          </a:xfrm>
          <a:prstGeom prst="rect">
            <a:avLst/>
          </a:prstGeom>
          <a:noFill/>
        </p:spPr>
        <p:txBody>
          <a:bodyPr wrap="square" rtlCol="0">
            <a:spAutoFit/>
          </a:bodyPr>
          <a:lstStyle/>
          <a:p>
            <a:r>
              <a:rPr lang="en-US" dirty="0" smtClean="0"/>
              <a:t>3. Contact Us icon: </a:t>
            </a:r>
          </a:p>
          <a:p>
            <a:r>
              <a:rPr lang="en-US" dirty="0"/>
              <a:t>	</a:t>
            </a:r>
            <a:r>
              <a:rPr lang="en-US" dirty="0" smtClean="0"/>
              <a:t>this icon is basically a help desk which on clicking provides space for users to enter their problems , any kind queries and so 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358</TotalTime>
  <Words>766</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Airlines Management System </vt:lpstr>
      <vt:lpstr>Problem Statement</vt:lpstr>
      <vt:lpstr>Flow of Control throughout the Program: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30</cp:revision>
  <dcterms:created xsi:type="dcterms:W3CDTF">2021-08-01T13:22:09Z</dcterms:created>
  <dcterms:modified xsi:type="dcterms:W3CDTF">2021-08-17T16:33:58Z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603647</vt:lpwstr>
  </property>
  <property fmtid="{D5CDD505-2E9C-101B-9397-08002B2CF9AE}" name="NXPowerLiteSettings" pid="3">
    <vt:lpwstr>C7000400038000</vt:lpwstr>
  </property>
  <property fmtid="{D5CDD505-2E9C-101B-9397-08002B2CF9AE}" name="NXPowerLiteVersion" pid="4">
    <vt:lpwstr>S9.0.3</vt:lpwstr>
  </property>
</Properties>
</file>