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60" r:id="rId1"/>
  </p:sldMasterIdLst>
  <p:notesMasterIdLst>
    <p:notesMasterId r:id="rId10"/>
  </p:notesMasterIdLst>
  <p:sldIdLst>
    <p:sldId id="256" r:id="rId2"/>
    <p:sldId id="257" r:id="rId3"/>
    <p:sldId id="275" r:id="rId4"/>
    <p:sldId id="273" r:id="rId5"/>
    <p:sldId id="269" r:id="rId6"/>
    <p:sldId id="272" r:id="rId7"/>
    <p:sldId id="274"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h6c0oaeYIPXzHq9Mz4XVqJzDHF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EC2ECE-2AC3-40D0-96FF-A9428B11229D}" v="14" dt="2023-03-09T15:37:59.8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9" autoAdjust="0"/>
    <p:restoredTop sz="94660"/>
  </p:normalViewPr>
  <p:slideViewPr>
    <p:cSldViewPr snapToGrid="0">
      <p:cViewPr varScale="1">
        <p:scale>
          <a:sx n="64" d="100"/>
          <a:sy n="64" d="100"/>
        </p:scale>
        <p:origin x="9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Shoeb" userId="4196c547ddec1fc7" providerId="LiveId" clId="{39EC2ECE-2AC3-40D0-96FF-A9428B11229D}"/>
    <pc:docChg chg="custSel modSld">
      <pc:chgData name="Syed Shoeb" userId="4196c547ddec1fc7" providerId="LiveId" clId="{39EC2ECE-2AC3-40D0-96FF-A9428B11229D}" dt="2023-03-09T15:35:24.069" v="87" actId="1076"/>
      <pc:docMkLst>
        <pc:docMk/>
      </pc:docMkLst>
      <pc:sldChg chg="modSp mod">
        <pc:chgData name="Syed Shoeb" userId="4196c547ddec1fc7" providerId="LiveId" clId="{39EC2ECE-2AC3-40D0-96FF-A9428B11229D}" dt="2023-03-09T15:35:24.069" v="87" actId="1076"/>
        <pc:sldMkLst>
          <pc:docMk/>
          <pc:sldMk cId="0" sldId="256"/>
        </pc:sldMkLst>
        <pc:spChg chg="mod">
          <ac:chgData name="Syed Shoeb" userId="4196c547ddec1fc7" providerId="LiveId" clId="{39EC2ECE-2AC3-40D0-96FF-A9428B11229D}" dt="2023-03-09T15:35:24.069" v="87" actId="1076"/>
          <ac:spMkLst>
            <pc:docMk/>
            <pc:sldMk cId="0" sldId="256"/>
            <ac:spMk id="143" creationId="{00000000-0000-0000-0000-000000000000}"/>
          </ac:spMkLst>
        </pc:spChg>
        <pc:spChg chg="mod">
          <ac:chgData name="Syed Shoeb" userId="4196c547ddec1fc7" providerId="LiveId" clId="{39EC2ECE-2AC3-40D0-96FF-A9428B11229D}" dt="2023-03-09T15:35:16.123" v="86" actId="1076"/>
          <ac:spMkLst>
            <pc:docMk/>
            <pc:sldMk cId="0" sldId="256"/>
            <ac:spMk id="144" creationId="{00000000-0000-0000-0000-000000000000}"/>
          </ac:spMkLst>
        </pc:spChg>
      </pc:sldChg>
      <pc:sldChg chg="modSp mod">
        <pc:chgData name="Syed Shoeb" userId="4196c547ddec1fc7" providerId="LiveId" clId="{39EC2ECE-2AC3-40D0-96FF-A9428B11229D}" dt="2023-03-09T15:33:06.507" v="84" actId="1076"/>
        <pc:sldMkLst>
          <pc:docMk/>
          <pc:sldMk cId="0" sldId="258"/>
        </pc:sldMkLst>
        <pc:spChg chg="mod">
          <ac:chgData name="Syed Shoeb" userId="4196c547ddec1fc7" providerId="LiveId" clId="{39EC2ECE-2AC3-40D0-96FF-A9428B11229D}" dt="2023-03-09T15:32:52.378" v="82" actId="1076"/>
          <ac:spMkLst>
            <pc:docMk/>
            <pc:sldMk cId="0" sldId="258"/>
            <ac:spMk id="156" creationId="{00000000-0000-0000-0000-000000000000}"/>
          </ac:spMkLst>
        </pc:spChg>
        <pc:spChg chg="mod">
          <ac:chgData name="Syed Shoeb" userId="4196c547ddec1fc7" providerId="LiveId" clId="{39EC2ECE-2AC3-40D0-96FF-A9428B11229D}" dt="2023-03-02T09:20:21.229" v="79" actId="1076"/>
          <ac:spMkLst>
            <pc:docMk/>
            <pc:sldMk cId="0" sldId="258"/>
            <ac:spMk id="161" creationId="{00000000-0000-0000-0000-000000000000}"/>
          </ac:spMkLst>
        </pc:spChg>
        <pc:spChg chg="mod">
          <ac:chgData name="Syed Shoeb" userId="4196c547ddec1fc7" providerId="LiveId" clId="{39EC2ECE-2AC3-40D0-96FF-A9428B11229D}" dt="2023-03-02T09:20:29.957" v="80" actId="1076"/>
          <ac:spMkLst>
            <pc:docMk/>
            <pc:sldMk cId="0" sldId="258"/>
            <ac:spMk id="162" creationId="{00000000-0000-0000-0000-000000000000}"/>
          </ac:spMkLst>
        </pc:spChg>
        <pc:picChg chg="mod">
          <ac:chgData name="Syed Shoeb" userId="4196c547ddec1fc7" providerId="LiveId" clId="{39EC2ECE-2AC3-40D0-96FF-A9428B11229D}" dt="2023-03-09T15:32:37.424" v="81" actId="1076"/>
          <ac:picMkLst>
            <pc:docMk/>
            <pc:sldMk cId="0" sldId="258"/>
            <ac:picMk id="155" creationId="{00000000-0000-0000-0000-000000000000}"/>
          </ac:picMkLst>
        </pc:picChg>
        <pc:picChg chg="mod">
          <ac:chgData name="Syed Shoeb" userId="4196c547ddec1fc7" providerId="LiveId" clId="{39EC2ECE-2AC3-40D0-96FF-A9428B11229D}" dt="2023-03-09T15:33:00.845" v="83" actId="1076"/>
          <ac:picMkLst>
            <pc:docMk/>
            <pc:sldMk cId="0" sldId="258"/>
            <ac:picMk id="158" creationId="{00000000-0000-0000-0000-000000000000}"/>
          </ac:picMkLst>
        </pc:picChg>
        <pc:picChg chg="mod">
          <ac:chgData name="Syed Shoeb" userId="4196c547ddec1fc7" providerId="LiveId" clId="{39EC2ECE-2AC3-40D0-96FF-A9428B11229D}" dt="2023-03-09T15:33:06.507" v="84" actId="1076"/>
          <ac:picMkLst>
            <pc:docMk/>
            <pc:sldMk cId="0" sldId="258"/>
            <ac:picMk id="159" creationId="{00000000-0000-0000-0000-000000000000}"/>
          </ac:picMkLst>
        </pc:picChg>
      </pc:sldChg>
      <pc:sldChg chg="modSp mod">
        <pc:chgData name="Syed Shoeb" userId="4196c547ddec1fc7" providerId="LiveId" clId="{39EC2ECE-2AC3-40D0-96FF-A9428B11229D}" dt="2023-03-02T09:16:41.779" v="33" actId="20577"/>
        <pc:sldMkLst>
          <pc:docMk/>
          <pc:sldMk cId="4266629670" sldId="272"/>
        </pc:sldMkLst>
        <pc:spChg chg="mod">
          <ac:chgData name="Syed Shoeb" userId="4196c547ddec1fc7" providerId="LiveId" clId="{39EC2ECE-2AC3-40D0-96FF-A9428B11229D}" dt="2023-03-02T09:16:30.350" v="24" actId="20577"/>
          <ac:spMkLst>
            <pc:docMk/>
            <pc:sldMk cId="4266629670" sldId="272"/>
            <ac:spMk id="2" creationId="{A7BE8A08-360B-8A6B-3637-96A1E560334B}"/>
          </ac:spMkLst>
        </pc:spChg>
        <pc:spChg chg="mod">
          <ac:chgData name="Syed Shoeb" userId="4196c547ddec1fc7" providerId="LiveId" clId="{39EC2ECE-2AC3-40D0-96FF-A9428B11229D}" dt="2023-03-02T09:16:41.779" v="33" actId="20577"/>
          <ac:spMkLst>
            <pc:docMk/>
            <pc:sldMk cId="4266629670" sldId="272"/>
            <ac:spMk id="3" creationId="{9C150B6A-D8C2-B081-39D0-CA629AF89BDD}"/>
          </ac:spMkLst>
        </pc:spChg>
      </pc:sldChg>
      <pc:sldChg chg="modSp mod">
        <pc:chgData name="Syed Shoeb" userId="4196c547ddec1fc7" providerId="LiveId" clId="{39EC2ECE-2AC3-40D0-96FF-A9428B11229D}" dt="2023-03-02T09:17:45.215" v="65" actId="20577"/>
        <pc:sldMkLst>
          <pc:docMk/>
          <pc:sldMk cId="2248572658" sldId="274"/>
        </pc:sldMkLst>
        <pc:spChg chg="mod">
          <ac:chgData name="Syed Shoeb" userId="4196c547ddec1fc7" providerId="LiveId" clId="{39EC2ECE-2AC3-40D0-96FF-A9428B11229D}" dt="2023-03-02T09:17:45.215" v="65" actId="20577"/>
          <ac:spMkLst>
            <pc:docMk/>
            <pc:sldMk cId="2248572658" sldId="274"/>
            <ac:spMk id="3" creationId="{0DCCC055-E499-F319-38A9-9DA7D572265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3" name="Google Shape;21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endParaRPr lang="en-IN" dirty="0"/>
          </a:p>
        </p:txBody>
      </p:sp>
      <p:sp>
        <p:nvSpPr>
          <p:cNvPr id="5" name="Footer Placeholder 4"/>
          <p:cNvSpPr>
            <a:spLocks noGrp="1"/>
          </p:cNvSpPr>
          <p:nvPr>
            <p:ph type="ftr" sz="quarter" idx="11"/>
          </p:nvPr>
        </p:nvSpPr>
        <p:spPr>
          <a:xfrm>
            <a:off x="2692397" y="5037663"/>
            <a:ext cx="5214635" cy="279400"/>
          </a:xfrm>
        </p:spPr>
        <p:txBody>
          <a:bodyPr/>
          <a:lstStyle/>
          <a:p>
            <a:endParaRPr lang="en-IN" dirty="0"/>
          </a:p>
        </p:txBody>
      </p:sp>
      <p:sp>
        <p:nvSpPr>
          <p:cNvPr id="6" name="Slide Number Placeholder 5"/>
          <p:cNvSpPr>
            <a:spLocks noGrp="1"/>
          </p:cNvSpPr>
          <p:nvPr>
            <p:ph type="sldNum" sz="quarter" idx="12"/>
          </p:nvPr>
        </p:nvSpPr>
        <p:spPr>
          <a:xfrm>
            <a:off x="8956900" y="5037663"/>
            <a:ext cx="551167" cy="279400"/>
          </a:xfrm>
        </p:spPr>
        <p:txBody>
          <a:bodyPr/>
          <a:lstStyle/>
          <a:p>
            <a:pPr marL="0" lvl="0" indent="0" algn="r" rtl="0">
              <a:spcBef>
                <a:spcPts val="0"/>
              </a:spcBef>
              <a:spcAft>
                <a:spcPts val="0"/>
              </a:spcAft>
              <a:buNone/>
            </a:pPr>
            <a:fld id="{00000000-1234-1234-1234-123412341234}"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8429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2805852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69330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486779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0969942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763680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73734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9803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94413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with Caption">
  <p:cSld name="1_Quote with Caption">
    <p:spTree>
      <p:nvGrpSpPr>
        <p:cNvPr id="1" name="Shape 39"/>
        <p:cNvGrpSpPr/>
        <p:nvPr/>
      </p:nvGrpSpPr>
      <p:grpSpPr>
        <a:xfrm>
          <a:off x="0" y="0"/>
          <a:ext cx="0" cy="0"/>
          <a:chOff x="0" y="0"/>
          <a:chExt cx="0" cy="0"/>
        </a:xfrm>
      </p:grpSpPr>
      <p:sp>
        <p:nvSpPr>
          <p:cNvPr id="40" name="Google Shape;40;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4"/>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14"/>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3" name="Google Shape;43;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4" name="Google Shape;44;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5" name="Google Shape;45;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1766842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179250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9065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054753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8240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114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792685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8671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8503951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IN"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255136121"/>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 id="2147483978" r:id="rId18"/>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3" name="Google Shape;143;p1"/>
          <p:cNvSpPr txBox="1">
            <a:spLocks noGrp="1"/>
          </p:cNvSpPr>
          <p:nvPr>
            <p:ph type="ctrTitle"/>
          </p:nvPr>
        </p:nvSpPr>
        <p:spPr>
          <a:xfrm>
            <a:off x="2938966" y="2109865"/>
            <a:ext cx="6269347" cy="2638269"/>
          </a:xfrm>
          <a:prstGeom prst="rect">
            <a:avLst/>
          </a:prstGeom>
          <a:noFill/>
          <a:ln>
            <a:noFill/>
          </a:ln>
        </p:spPr>
        <p:txBody>
          <a:bodyPr spcFirstLastPara="1" wrap="square" lIns="91425" tIns="45700" rIns="91425" bIns="45700" anchor="b" anchorCtr="0">
            <a:normAutofit fontScale="90000"/>
          </a:bodyPr>
          <a:lstStyle/>
          <a:p>
            <a:pPr marL="0" lvl="0" indent="0" rtl="0">
              <a:spcBef>
                <a:spcPts val="0"/>
              </a:spcBef>
              <a:spcAft>
                <a:spcPts val="0"/>
              </a:spcAft>
              <a:buClr>
                <a:schemeClr val="accent1"/>
              </a:buClr>
              <a:buSzPts val="7200"/>
              <a:buFont typeface="Trebuchet MS"/>
              <a:buNone/>
            </a:pPr>
            <a:r>
              <a:rPr lang="en-US" sz="7200" dirty="0"/>
              <a:t>HOST BEHAVIOR </a:t>
            </a:r>
            <a:br>
              <a:rPr lang="en-US" sz="7200" dirty="0"/>
            </a:br>
            <a:r>
              <a:rPr lang="en-US" sz="7200" dirty="0"/>
              <a:t>ANALYSIS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title"/>
          </p:nvPr>
        </p:nvSpPr>
        <p:spPr>
          <a:xfrm>
            <a:off x="931333" y="609599"/>
            <a:ext cx="10701033" cy="239864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6600"/>
              <a:buFont typeface="Trebuchet MS"/>
              <a:buNone/>
            </a:pPr>
            <a:r>
              <a:rPr lang="en-US" sz="6600" dirty="0"/>
              <a:t>Introduction</a:t>
            </a:r>
            <a:endParaRPr dirty="0"/>
          </a:p>
        </p:txBody>
      </p:sp>
      <p:sp>
        <p:nvSpPr>
          <p:cNvPr id="150" name="Google Shape;150;p2"/>
          <p:cNvSpPr txBox="1">
            <a:spLocks noGrp="1"/>
          </p:cNvSpPr>
          <p:nvPr>
            <p:ph type="body" idx="1"/>
          </p:nvPr>
        </p:nvSpPr>
        <p:spPr>
          <a:xfrm>
            <a:off x="1808815" y="2678459"/>
            <a:ext cx="8574370" cy="2013463"/>
          </a:xfrm>
          <a:prstGeom prst="rect">
            <a:avLst/>
          </a:prstGeom>
          <a:noFill/>
          <a:ln>
            <a:noFill/>
          </a:ln>
        </p:spPr>
        <p:txBody>
          <a:bodyPr spcFirstLastPara="1" wrap="square" lIns="91425" tIns="45700" rIns="91425" bIns="45700" anchor="ctr" anchorCtr="0">
            <a:normAutofit fontScale="25000" lnSpcReduction="20000"/>
          </a:bodyPr>
          <a:lstStyle/>
          <a:p>
            <a:pPr marL="0" lvl="0" indent="0" algn="l" rtl="0">
              <a:spcBef>
                <a:spcPts val="0"/>
              </a:spcBef>
              <a:spcAft>
                <a:spcPts val="0"/>
              </a:spcAft>
              <a:buSzPct val="79999"/>
              <a:buNone/>
            </a:pPr>
            <a:endParaRPr sz="1800" dirty="0">
              <a:solidFill>
                <a:schemeClr val="dk1"/>
              </a:solidFill>
            </a:endParaRPr>
          </a:p>
          <a:p>
            <a:pPr marL="0" lvl="0" indent="0" algn="l" rtl="0">
              <a:spcBef>
                <a:spcPts val="1000"/>
              </a:spcBef>
              <a:spcAft>
                <a:spcPts val="0"/>
              </a:spcAft>
              <a:buSzPct val="80000"/>
              <a:buNone/>
            </a:pPr>
            <a:r>
              <a:rPr lang="en-US" sz="8000" dirty="0">
                <a:solidFill>
                  <a:schemeClr val="dk1"/>
                </a:solidFill>
              </a:rPr>
              <a:t>Analyze how host behavior varies across a variety of metrics: In this project, we analyzed a dataset of both Super Hosts and Other Hosts to uncover the key differences in behavior and performance between the two groups. By examining metrics such as ratings, response times, and bookings, we were able to gain valuable insights into how Super Hosts excel and where other hosts have room for improvement. This report will present our findings and offer practical recommendations for hosts looking to elevate their performance and provide an exceptional guest experience.</a:t>
            </a:r>
          </a:p>
          <a:p>
            <a:pPr marL="0" lvl="0" indent="0" algn="l" rtl="0">
              <a:spcBef>
                <a:spcPts val="1000"/>
              </a:spcBef>
              <a:spcAft>
                <a:spcPts val="0"/>
              </a:spcAft>
              <a:buSzPct val="80000"/>
              <a:buNone/>
            </a:pPr>
            <a:endParaRPr sz="8000" dirty="0">
              <a:solidFill>
                <a:schemeClr val="dk1"/>
              </a:solidFill>
            </a:endParaRPr>
          </a:p>
          <a:p>
            <a:pPr marL="0" lvl="0" indent="0" algn="l" rtl="0">
              <a:spcBef>
                <a:spcPts val="1000"/>
              </a:spcBef>
              <a:spcAft>
                <a:spcPts val="0"/>
              </a:spcAft>
              <a:buSzPct val="80000"/>
              <a:buNone/>
            </a:pPr>
            <a:r>
              <a:rPr lang="en-US" sz="8000" dirty="0">
                <a:solidFill>
                  <a:schemeClr val="dk1"/>
                </a:solidFill>
              </a:rPr>
              <a:t>Technology: SQL, Excel    </a:t>
            </a:r>
            <a:endParaRPr dirty="0"/>
          </a:p>
          <a:p>
            <a:pPr marL="0" lvl="0" indent="0" algn="l" rtl="0">
              <a:spcBef>
                <a:spcPts val="1000"/>
              </a:spcBef>
              <a:spcAft>
                <a:spcPts val="0"/>
              </a:spcAft>
              <a:buSzPct val="79999"/>
              <a:buNone/>
            </a:pPr>
            <a:endParaRPr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155;p3">
            <a:extLst>
              <a:ext uri="{FF2B5EF4-FFF2-40B4-BE49-F238E27FC236}">
                <a16:creationId xmlns:a16="http://schemas.microsoft.com/office/drawing/2014/main" id="{1F8B272B-6326-E5AF-C568-F121BF58FE62}"/>
              </a:ext>
            </a:extLst>
          </p:cNvPr>
          <p:cNvPicPr preferRelativeResize="0"/>
          <p:nvPr/>
        </p:nvPicPr>
        <p:blipFill rotWithShape="1">
          <a:blip r:embed="rId2">
            <a:alphaModFix/>
          </a:blip>
          <a:srcRect/>
          <a:stretch/>
        </p:blipFill>
        <p:spPr>
          <a:xfrm>
            <a:off x="4443251" y="1988110"/>
            <a:ext cx="2401957" cy="2401957"/>
          </a:xfrm>
          <a:prstGeom prst="rect">
            <a:avLst/>
          </a:prstGeom>
          <a:noFill/>
          <a:ln>
            <a:noFill/>
          </a:ln>
        </p:spPr>
      </p:pic>
      <p:sp>
        <p:nvSpPr>
          <p:cNvPr id="8" name="Google Shape;156;p3">
            <a:extLst>
              <a:ext uri="{FF2B5EF4-FFF2-40B4-BE49-F238E27FC236}">
                <a16:creationId xmlns:a16="http://schemas.microsoft.com/office/drawing/2014/main" id="{BCEDA2BD-944B-071B-6D6B-78966EA0332F}"/>
              </a:ext>
            </a:extLst>
          </p:cNvPr>
          <p:cNvSpPr txBox="1"/>
          <p:nvPr/>
        </p:nvSpPr>
        <p:spPr>
          <a:xfrm>
            <a:off x="4344860" y="4695987"/>
            <a:ext cx="2598737" cy="47312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accent1"/>
              </a:buClr>
              <a:buSzPts val="1920"/>
              <a:buFont typeface="Noto Sans Symbols"/>
              <a:buNone/>
            </a:pPr>
            <a:r>
              <a:rPr lang="en-US" sz="3200" b="0" i="0" u="none" strike="noStrike" cap="none" dirty="0">
                <a:solidFill>
                  <a:srgbClr val="418AD8"/>
                </a:solidFill>
                <a:latin typeface="Trebuchet MS"/>
                <a:ea typeface="Trebuchet MS"/>
                <a:cs typeface="Trebuchet MS"/>
                <a:sym typeface="Trebuchet MS"/>
              </a:rPr>
              <a:t>Lokesh Pal Arya</a:t>
            </a:r>
            <a:endParaRPr sz="3200" dirty="0"/>
          </a:p>
        </p:txBody>
      </p:sp>
      <p:pic>
        <p:nvPicPr>
          <p:cNvPr id="9" name="Google Shape;158;p3">
            <a:extLst>
              <a:ext uri="{FF2B5EF4-FFF2-40B4-BE49-F238E27FC236}">
                <a16:creationId xmlns:a16="http://schemas.microsoft.com/office/drawing/2014/main" id="{82C265EA-AF51-7CE8-2190-CDCE2BD39EEC}"/>
              </a:ext>
            </a:extLst>
          </p:cNvPr>
          <p:cNvPicPr preferRelativeResize="0"/>
          <p:nvPr/>
        </p:nvPicPr>
        <p:blipFill rotWithShape="1">
          <a:blip r:embed="rId2">
            <a:alphaModFix/>
          </a:blip>
          <a:srcRect/>
          <a:stretch/>
        </p:blipFill>
        <p:spPr>
          <a:xfrm>
            <a:off x="8128088" y="1988109"/>
            <a:ext cx="2401957" cy="2401957"/>
          </a:xfrm>
          <a:prstGeom prst="rect">
            <a:avLst/>
          </a:prstGeom>
          <a:noFill/>
          <a:ln>
            <a:noFill/>
          </a:ln>
        </p:spPr>
      </p:pic>
      <p:pic>
        <p:nvPicPr>
          <p:cNvPr id="10" name="Google Shape;159;p3">
            <a:extLst>
              <a:ext uri="{FF2B5EF4-FFF2-40B4-BE49-F238E27FC236}">
                <a16:creationId xmlns:a16="http://schemas.microsoft.com/office/drawing/2014/main" id="{43C692E7-F615-7A6D-028A-24FF3966CFC2}"/>
              </a:ext>
            </a:extLst>
          </p:cNvPr>
          <p:cNvPicPr preferRelativeResize="0"/>
          <p:nvPr/>
        </p:nvPicPr>
        <p:blipFill rotWithShape="1">
          <a:blip r:embed="rId2">
            <a:alphaModFix/>
          </a:blip>
          <a:srcRect/>
          <a:stretch/>
        </p:blipFill>
        <p:spPr>
          <a:xfrm>
            <a:off x="1053582" y="1988110"/>
            <a:ext cx="2401957" cy="2401957"/>
          </a:xfrm>
          <a:prstGeom prst="rect">
            <a:avLst/>
          </a:prstGeom>
          <a:noFill/>
          <a:ln>
            <a:noFill/>
          </a:ln>
        </p:spPr>
      </p:pic>
      <p:sp>
        <p:nvSpPr>
          <p:cNvPr id="11" name="Google Shape;161;p3">
            <a:extLst>
              <a:ext uri="{FF2B5EF4-FFF2-40B4-BE49-F238E27FC236}">
                <a16:creationId xmlns:a16="http://schemas.microsoft.com/office/drawing/2014/main" id="{A495552C-6197-E1AF-5C8F-EFACB7A65B9E}"/>
              </a:ext>
            </a:extLst>
          </p:cNvPr>
          <p:cNvSpPr txBox="1"/>
          <p:nvPr/>
        </p:nvSpPr>
        <p:spPr>
          <a:xfrm>
            <a:off x="7870591" y="4559447"/>
            <a:ext cx="2916950" cy="768096"/>
          </a:xfrm>
          <a:prstGeom prst="rect">
            <a:avLst/>
          </a:prstGeom>
          <a:noFill/>
          <a:ln>
            <a:noFill/>
          </a:ln>
        </p:spPr>
        <p:txBody>
          <a:bodyPr spcFirstLastPara="1" wrap="square" lIns="91425" tIns="45700" rIns="91425" bIns="45700" anchor="t" anchorCtr="0">
            <a:noAutofit/>
          </a:bodyPr>
          <a:lstStyle/>
          <a:p>
            <a:pPr marL="0" marR="0" lvl="0" indent="0" algn="ctr" rtl="0">
              <a:spcBef>
                <a:spcPts val="1000"/>
              </a:spcBef>
              <a:spcAft>
                <a:spcPts val="0"/>
              </a:spcAft>
              <a:buClr>
                <a:schemeClr val="accent1"/>
              </a:buClr>
              <a:buSzPts val="1600"/>
              <a:buFont typeface="Noto Sans Symbols"/>
              <a:buNone/>
            </a:pPr>
            <a:r>
              <a:rPr lang="en-US" sz="3200" dirty="0">
                <a:solidFill>
                  <a:srgbClr val="418AD8"/>
                </a:solidFill>
                <a:latin typeface="Trebuchet MS"/>
                <a:ea typeface="Trebuchet MS"/>
                <a:cs typeface="Trebuchet MS"/>
                <a:sym typeface="Trebuchet MS"/>
              </a:rPr>
              <a:t>Avinash Kumar</a:t>
            </a:r>
          </a:p>
          <a:p>
            <a:pPr marL="0" marR="0" lvl="0" indent="0" algn="ctr" rtl="0">
              <a:spcBef>
                <a:spcPts val="1000"/>
              </a:spcBef>
              <a:spcAft>
                <a:spcPts val="0"/>
              </a:spcAft>
              <a:buClr>
                <a:schemeClr val="accent1"/>
              </a:buClr>
              <a:buSzPts val="1600"/>
              <a:buFont typeface="Noto Sans Symbols"/>
              <a:buNone/>
            </a:pPr>
            <a:endParaRPr dirty="0"/>
          </a:p>
        </p:txBody>
      </p:sp>
      <p:sp>
        <p:nvSpPr>
          <p:cNvPr id="12" name="Google Shape;162;p3">
            <a:extLst>
              <a:ext uri="{FF2B5EF4-FFF2-40B4-BE49-F238E27FC236}">
                <a16:creationId xmlns:a16="http://schemas.microsoft.com/office/drawing/2014/main" id="{6F13525E-AA9C-C94B-B30D-7CAC98254AF7}"/>
              </a:ext>
            </a:extLst>
          </p:cNvPr>
          <p:cNvSpPr txBox="1"/>
          <p:nvPr/>
        </p:nvSpPr>
        <p:spPr>
          <a:xfrm>
            <a:off x="955191" y="4559447"/>
            <a:ext cx="2598737" cy="609662"/>
          </a:xfrm>
          <a:prstGeom prst="rect">
            <a:avLst/>
          </a:prstGeom>
          <a:noFill/>
          <a:ln>
            <a:noFill/>
          </a:ln>
        </p:spPr>
        <p:txBody>
          <a:bodyPr spcFirstLastPara="1" wrap="square" lIns="91425" tIns="45700" rIns="91425" bIns="45700" anchor="t" anchorCtr="0">
            <a:noAutofit/>
          </a:bodyPr>
          <a:lstStyle/>
          <a:p>
            <a:pPr marL="0" marR="0" lvl="0" indent="0" algn="ctr" rtl="0">
              <a:spcBef>
                <a:spcPts val="1000"/>
              </a:spcBef>
              <a:spcAft>
                <a:spcPts val="0"/>
              </a:spcAft>
              <a:buClr>
                <a:schemeClr val="accent1"/>
              </a:buClr>
              <a:buSzPts val="1600"/>
              <a:buFont typeface="Noto Sans Symbols"/>
              <a:buNone/>
            </a:pPr>
            <a:r>
              <a:rPr lang="en-US" sz="3200" dirty="0">
                <a:solidFill>
                  <a:srgbClr val="418AD8"/>
                </a:solidFill>
                <a:latin typeface="Trebuchet MS"/>
                <a:ea typeface="Trebuchet MS"/>
                <a:cs typeface="Trebuchet MS"/>
                <a:sym typeface="Trebuchet MS"/>
              </a:rPr>
              <a:t>Syed Shoeb</a:t>
            </a:r>
            <a:endParaRPr lang="en-US" sz="3200" b="0" i="0" u="none" strike="noStrike" cap="none" dirty="0">
              <a:solidFill>
                <a:srgbClr val="418AD8"/>
              </a:solidFill>
              <a:latin typeface="Trebuchet MS"/>
              <a:ea typeface="Trebuchet MS"/>
              <a:cs typeface="Trebuchet MS"/>
              <a:sym typeface="Trebuchet MS"/>
            </a:endParaRPr>
          </a:p>
        </p:txBody>
      </p:sp>
      <p:sp>
        <p:nvSpPr>
          <p:cNvPr id="13" name="Google Shape;163;p3">
            <a:extLst>
              <a:ext uri="{FF2B5EF4-FFF2-40B4-BE49-F238E27FC236}">
                <a16:creationId xmlns:a16="http://schemas.microsoft.com/office/drawing/2014/main" id="{8EDB68A5-FA23-59E6-4246-B407D948681C}"/>
              </a:ext>
            </a:extLst>
          </p:cNvPr>
          <p:cNvSpPr txBox="1"/>
          <p:nvPr/>
        </p:nvSpPr>
        <p:spPr>
          <a:xfrm>
            <a:off x="595423" y="677533"/>
            <a:ext cx="10671048" cy="76809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accent1"/>
              </a:buClr>
              <a:buSzPts val="6600"/>
              <a:buFont typeface="Trebuchet MS"/>
              <a:buNone/>
            </a:pPr>
            <a:r>
              <a:rPr lang="en-US" sz="6600" b="0" i="0" u="none" strike="noStrike" cap="none" dirty="0">
                <a:solidFill>
                  <a:schemeClr val="accent1"/>
                </a:solidFill>
                <a:latin typeface="Trebuchet MS"/>
                <a:ea typeface="Trebuchet MS"/>
                <a:cs typeface="Trebuchet MS"/>
                <a:sym typeface="Trebuchet MS"/>
              </a:rPr>
              <a:t>MEET OUR TEAM</a:t>
            </a:r>
            <a:endParaRPr dirty="0"/>
          </a:p>
        </p:txBody>
      </p:sp>
    </p:spTree>
    <p:extLst>
      <p:ext uri="{BB962C8B-B14F-4D97-AF65-F5344CB8AC3E}">
        <p14:creationId xmlns:p14="http://schemas.microsoft.com/office/powerpoint/2010/main" val="65727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9B371F-DA95-B56C-33F7-72952EA328A5}"/>
              </a:ext>
            </a:extLst>
          </p:cNvPr>
          <p:cNvPicPr>
            <a:picLocks noChangeAspect="1"/>
          </p:cNvPicPr>
          <p:nvPr/>
        </p:nvPicPr>
        <p:blipFill>
          <a:blip r:embed="rId2"/>
          <a:stretch>
            <a:fillRect/>
          </a:stretch>
        </p:blipFill>
        <p:spPr>
          <a:xfrm>
            <a:off x="671509" y="-80693"/>
            <a:ext cx="10401300" cy="7034780"/>
          </a:xfrm>
          <a:prstGeom prst="rect">
            <a:avLst/>
          </a:prstGeom>
        </p:spPr>
      </p:pic>
      <p:pic>
        <p:nvPicPr>
          <p:cNvPr id="6" name="Picture 5">
            <a:extLst>
              <a:ext uri="{FF2B5EF4-FFF2-40B4-BE49-F238E27FC236}">
                <a16:creationId xmlns:a16="http://schemas.microsoft.com/office/drawing/2014/main" id="{E37F294E-D1B4-0FB3-55F3-326E7BDA922A}"/>
              </a:ext>
            </a:extLst>
          </p:cNvPr>
          <p:cNvPicPr>
            <a:picLocks noChangeAspect="1"/>
          </p:cNvPicPr>
          <p:nvPr/>
        </p:nvPicPr>
        <p:blipFill>
          <a:blip r:embed="rId3"/>
          <a:stretch>
            <a:fillRect/>
          </a:stretch>
        </p:blipFill>
        <p:spPr>
          <a:xfrm>
            <a:off x="2353455" y="508778"/>
            <a:ext cx="8719357" cy="2144481"/>
          </a:xfrm>
          <a:prstGeom prst="rect">
            <a:avLst/>
          </a:prstGeom>
        </p:spPr>
      </p:pic>
      <p:pic>
        <p:nvPicPr>
          <p:cNvPr id="14" name="Picture 13">
            <a:extLst>
              <a:ext uri="{FF2B5EF4-FFF2-40B4-BE49-F238E27FC236}">
                <a16:creationId xmlns:a16="http://schemas.microsoft.com/office/drawing/2014/main" id="{0EEC5901-5908-A9B0-8E94-DF39E79D7CB1}"/>
              </a:ext>
            </a:extLst>
          </p:cNvPr>
          <p:cNvPicPr>
            <a:picLocks noChangeAspect="1"/>
          </p:cNvPicPr>
          <p:nvPr/>
        </p:nvPicPr>
        <p:blipFill>
          <a:blip r:embed="rId4"/>
          <a:stretch>
            <a:fillRect/>
          </a:stretch>
        </p:blipFill>
        <p:spPr>
          <a:xfrm>
            <a:off x="2353452" y="4809606"/>
            <a:ext cx="8719357" cy="2144481"/>
          </a:xfrm>
          <a:prstGeom prst="rect">
            <a:avLst/>
          </a:prstGeom>
        </p:spPr>
      </p:pic>
      <p:pic>
        <p:nvPicPr>
          <p:cNvPr id="20" name="Picture 19">
            <a:extLst>
              <a:ext uri="{FF2B5EF4-FFF2-40B4-BE49-F238E27FC236}">
                <a16:creationId xmlns:a16="http://schemas.microsoft.com/office/drawing/2014/main" id="{8FAE0E08-5EE2-18E0-29DB-7D046336BEF2}"/>
              </a:ext>
            </a:extLst>
          </p:cNvPr>
          <p:cNvPicPr>
            <a:picLocks noChangeAspect="1"/>
          </p:cNvPicPr>
          <p:nvPr/>
        </p:nvPicPr>
        <p:blipFill>
          <a:blip r:embed="rId5"/>
          <a:stretch>
            <a:fillRect/>
          </a:stretch>
        </p:blipFill>
        <p:spPr>
          <a:xfrm>
            <a:off x="2353452" y="2653259"/>
            <a:ext cx="8719357" cy="2156347"/>
          </a:xfrm>
          <a:prstGeom prst="rect">
            <a:avLst/>
          </a:prstGeom>
        </p:spPr>
      </p:pic>
    </p:spTree>
    <p:extLst>
      <p:ext uri="{BB962C8B-B14F-4D97-AF65-F5344CB8AC3E}">
        <p14:creationId xmlns:p14="http://schemas.microsoft.com/office/powerpoint/2010/main" val="2754141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2A5D8F-883C-C32E-AC40-50138D82A1DB}"/>
              </a:ext>
            </a:extLst>
          </p:cNvPr>
          <p:cNvPicPr>
            <a:picLocks noChangeAspect="1"/>
          </p:cNvPicPr>
          <p:nvPr/>
        </p:nvPicPr>
        <p:blipFill>
          <a:blip r:embed="rId2"/>
          <a:stretch>
            <a:fillRect/>
          </a:stretch>
        </p:blipFill>
        <p:spPr>
          <a:xfrm>
            <a:off x="485769" y="0"/>
            <a:ext cx="10605012" cy="6858000"/>
          </a:xfrm>
          <a:prstGeom prst="rect">
            <a:avLst/>
          </a:prstGeom>
        </p:spPr>
      </p:pic>
      <p:pic>
        <p:nvPicPr>
          <p:cNvPr id="6" name="Picture 5">
            <a:extLst>
              <a:ext uri="{FF2B5EF4-FFF2-40B4-BE49-F238E27FC236}">
                <a16:creationId xmlns:a16="http://schemas.microsoft.com/office/drawing/2014/main" id="{D4C23DB9-05AB-B096-4E86-2F67879E55CB}"/>
              </a:ext>
            </a:extLst>
          </p:cNvPr>
          <p:cNvPicPr>
            <a:picLocks noChangeAspect="1"/>
          </p:cNvPicPr>
          <p:nvPr/>
        </p:nvPicPr>
        <p:blipFill>
          <a:blip r:embed="rId3"/>
          <a:stretch>
            <a:fillRect/>
          </a:stretch>
        </p:blipFill>
        <p:spPr>
          <a:xfrm>
            <a:off x="2298919" y="2743200"/>
            <a:ext cx="8791865" cy="1963711"/>
          </a:xfrm>
          <a:prstGeom prst="rect">
            <a:avLst/>
          </a:prstGeom>
        </p:spPr>
      </p:pic>
      <p:pic>
        <p:nvPicPr>
          <p:cNvPr id="8" name="Picture 7">
            <a:extLst>
              <a:ext uri="{FF2B5EF4-FFF2-40B4-BE49-F238E27FC236}">
                <a16:creationId xmlns:a16="http://schemas.microsoft.com/office/drawing/2014/main" id="{93BC1F4B-7651-EB2E-F5A0-C548F6C30596}"/>
              </a:ext>
            </a:extLst>
          </p:cNvPr>
          <p:cNvPicPr>
            <a:picLocks noChangeAspect="1"/>
          </p:cNvPicPr>
          <p:nvPr/>
        </p:nvPicPr>
        <p:blipFill>
          <a:blip r:embed="rId4"/>
          <a:stretch>
            <a:fillRect/>
          </a:stretch>
        </p:blipFill>
        <p:spPr>
          <a:xfrm>
            <a:off x="2298916" y="553287"/>
            <a:ext cx="8791865" cy="2189913"/>
          </a:xfrm>
          <a:prstGeom prst="rect">
            <a:avLst/>
          </a:prstGeom>
        </p:spPr>
      </p:pic>
      <p:pic>
        <p:nvPicPr>
          <p:cNvPr id="12" name="Picture 11">
            <a:extLst>
              <a:ext uri="{FF2B5EF4-FFF2-40B4-BE49-F238E27FC236}">
                <a16:creationId xmlns:a16="http://schemas.microsoft.com/office/drawing/2014/main" id="{D5CF4065-C3B9-8AE0-396E-F62344514263}"/>
              </a:ext>
            </a:extLst>
          </p:cNvPr>
          <p:cNvPicPr>
            <a:picLocks noChangeAspect="1"/>
          </p:cNvPicPr>
          <p:nvPr/>
        </p:nvPicPr>
        <p:blipFill>
          <a:blip r:embed="rId5"/>
          <a:stretch>
            <a:fillRect/>
          </a:stretch>
        </p:blipFill>
        <p:spPr>
          <a:xfrm>
            <a:off x="2298915" y="4706910"/>
            <a:ext cx="8791865" cy="2023674"/>
          </a:xfrm>
          <a:prstGeom prst="rect">
            <a:avLst/>
          </a:prstGeom>
        </p:spPr>
      </p:pic>
    </p:spTree>
    <p:extLst>
      <p:ext uri="{BB962C8B-B14F-4D97-AF65-F5344CB8AC3E}">
        <p14:creationId xmlns:p14="http://schemas.microsoft.com/office/powerpoint/2010/main" val="424611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BE8A08-360B-8A6B-3637-96A1E560334B}"/>
              </a:ext>
            </a:extLst>
          </p:cNvPr>
          <p:cNvSpPr txBox="1"/>
          <p:nvPr/>
        </p:nvSpPr>
        <p:spPr>
          <a:xfrm>
            <a:off x="1339979" y="1026239"/>
            <a:ext cx="4900613" cy="4370427"/>
          </a:xfrm>
          <a:prstGeom prst="rect">
            <a:avLst/>
          </a:prstGeom>
          <a:noFill/>
        </p:spPr>
        <p:txBody>
          <a:bodyPr wrap="square" rtlCol="0">
            <a:spAutoFit/>
          </a:bodyPr>
          <a:lstStyle/>
          <a:p>
            <a:r>
              <a:rPr lang="en-US" sz="3600" b="1" dirty="0"/>
              <a:t>CHALLENGES</a:t>
            </a:r>
          </a:p>
          <a:p>
            <a:endParaRPr lang="en-US" sz="3600" b="1" dirty="0"/>
          </a:p>
          <a:p>
            <a:pPr marL="571500" indent="-571500">
              <a:buFont typeface="Wingdings" panose="05000000000000000000" pitchFamily="2" charset="2"/>
              <a:buChar char="q"/>
            </a:pPr>
            <a:r>
              <a:rPr lang="en-US" sz="2400" dirty="0"/>
              <a:t>Importing data into ssms.</a:t>
            </a:r>
          </a:p>
          <a:p>
            <a:pPr marL="571500" indent="-571500">
              <a:buFont typeface="Wingdings" panose="05000000000000000000" pitchFamily="2" charset="2"/>
              <a:buChar char="q"/>
            </a:pPr>
            <a:r>
              <a:rPr lang="en-US" sz="2400" dirty="0"/>
              <a:t>Understanding the data.</a:t>
            </a:r>
          </a:p>
          <a:p>
            <a:pPr marL="571500" indent="-571500">
              <a:buFont typeface="Wingdings" panose="05000000000000000000" pitchFamily="2" charset="2"/>
              <a:buChar char="q"/>
            </a:pPr>
            <a:r>
              <a:rPr lang="en-US" sz="2400" dirty="0"/>
              <a:t>Cleaning the data such as Null values, and unwanted strings.</a:t>
            </a:r>
          </a:p>
          <a:p>
            <a:pPr marL="571500" indent="-571500">
              <a:buFont typeface="Wingdings" panose="05000000000000000000" pitchFamily="2" charset="2"/>
              <a:buChar char="q"/>
            </a:pPr>
            <a:r>
              <a:rPr lang="en-US" sz="2400" dirty="0"/>
              <a:t>Taking string data into consideration</a:t>
            </a:r>
          </a:p>
          <a:p>
            <a:pPr marL="571500" indent="-571500">
              <a:buFont typeface="Wingdings" panose="05000000000000000000" pitchFamily="2" charset="2"/>
              <a:buChar char="q"/>
            </a:pPr>
            <a:endParaRPr lang="en-US" sz="2400" b="1" dirty="0"/>
          </a:p>
          <a:p>
            <a:pPr marL="571500" indent="-571500">
              <a:buFont typeface="Wingdings" panose="05000000000000000000" pitchFamily="2" charset="2"/>
              <a:buChar char="q"/>
            </a:pPr>
            <a:endParaRPr lang="en-US" sz="2000" b="1" dirty="0"/>
          </a:p>
          <a:p>
            <a:endParaRPr lang="en-IN" dirty="0"/>
          </a:p>
        </p:txBody>
      </p:sp>
      <p:sp>
        <p:nvSpPr>
          <p:cNvPr id="3" name="TextBox 2">
            <a:extLst>
              <a:ext uri="{FF2B5EF4-FFF2-40B4-BE49-F238E27FC236}">
                <a16:creationId xmlns:a16="http://schemas.microsoft.com/office/drawing/2014/main" id="{9C150B6A-D8C2-B081-39D0-CA629AF89BDD}"/>
              </a:ext>
            </a:extLst>
          </p:cNvPr>
          <p:cNvSpPr txBox="1"/>
          <p:nvPr/>
        </p:nvSpPr>
        <p:spPr>
          <a:xfrm>
            <a:off x="6426096" y="1026239"/>
            <a:ext cx="4900613" cy="3231654"/>
          </a:xfrm>
          <a:prstGeom prst="rect">
            <a:avLst/>
          </a:prstGeom>
          <a:noFill/>
        </p:spPr>
        <p:txBody>
          <a:bodyPr wrap="square" rtlCol="0">
            <a:spAutoFit/>
          </a:bodyPr>
          <a:lstStyle/>
          <a:p>
            <a:r>
              <a:rPr lang="en-US" sz="3600" b="1" dirty="0"/>
              <a:t>LEARNINGS</a:t>
            </a:r>
          </a:p>
          <a:p>
            <a:endParaRPr lang="en-IN" sz="2400" b="1" dirty="0"/>
          </a:p>
          <a:p>
            <a:pPr marL="571500" indent="-571500">
              <a:buFont typeface="Wingdings" panose="05000000000000000000" pitchFamily="2" charset="2"/>
              <a:buChar char="q"/>
            </a:pPr>
            <a:r>
              <a:rPr lang="en-IN" sz="2400" dirty="0"/>
              <a:t>Importing large data in </a:t>
            </a:r>
            <a:r>
              <a:rPr lang="en-IN" sz="2400" dirty="0" err="1"/>
              <a:t>ssms</a:t>
            </a:r>
            <a:r>
              <a:rPr lang="en-IN" sz="2400" dirty="0"/>
              <a:t>.</a:t>
            </a:r>
          </a:p>
          <a:p>
            <a:pPr marL="571500" indent="-571500">
              <a:buFont typeface="Wingdings" panose="05000000000000000000" pitchFamily="2" charset="2"/>
              <a:buChar char="q"/>
            </a:pPr>
            <a:r>
              <a:rPr lang="en-IN" sz="2400" dirty="0"/>
              <a:t>Research the tasks which were not known previously.</a:t>
            </a:r>
          </a:p>
          <a:p>
            <a:pPr marL="571500" indent="-571500">
              <a:buFont typeface="Wingdings" panose="05000000000000000000" pitchFamily="2" charset="2"/>
              <a:buChar char="q"/>
            </a:pPr>
            <a:r>
              <a:rPr lang="en-IN" sz="2400" dirty="0"/>
              <a:t>Importance of Dashboard.</a:t>
            </a:r>
          </a:p>
          <a:p>
            <a:pPr marL="571500" indent="-571500">
              <a:buFont typeface="Wingdings" panose="05000000000000000000" pitchFamily="2" charset="2"/>
              <a:buChar char="q"/>
            </a:pPr>
            <a:r>
              <a:rPr lang="en-IN" sz="2400" dirty="0"/>
              <a:t>How different charts provide different insights.</a:t>
            </a:r>
          </a:p>
        </p:txBody>
      </p:sp>
    </p:spTree>
    <p:extLst>
      <p:ext uri="{BB962C8B-B14F-4D97-AF65-F5344CB8AC3E}">
        <p14:creationId xmlns:p14="http://schemas.microsoft.com/office/powerpoint/2010/main" val="4266629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9F75BB-0C6A-2998-8414-5D4E880B3B15}"/>
              </a:ext>
            </a:extLst>
          </p:cNvPr>
          <p:cNvSpPr txBox="1"/>
          <p:nvPr/>
        </p:nvSpPr>
        <p:spPr>
          <a:xfrm>
            <a:off x="2978943" y="756301"/>
            <a:ext cx="6600825" cy="646331"/>
          </a:xfrm>
          <a:prstGeom prst="rect">
            <a:avLst/>
          </a:prstGeom>
          <a:noFill/>
        </p:spPr>
        <p:txBody>
          <a:bodyPr wrap="square" rtlCol="0">
            <a:spAutoFit/>
          </a:bodyPr>
          <a:lstStyle/>
          <a:p>
            <a:pPr algn="ctr"/>
            <a:r>
              <a:rPr lang="en-US" sz="3600" b="1" dirty="0"/>
              <a:t>FUTURE SCOPE</a:t>
            </a:r>
            <a:endParaRPr lang="en-IN" sz="3600" b="1" dirty="0"/>
          </a:p>
        </p:txBody>
      </p:sp>
      <p:sp>
        <p:nvSpPr>
          <p:cNvPr id="3" name="TextBox 2">
            <a:extLst>
              <a:ext uri="{FF2B5EF4-FFF2-40B4-BE49-F238E27FC236}">
                <a16:creationId xmlns:a16="http://schemas.microsoft.com/office/drawing/2014/main" id="{0DCCC055-E499-F319-38A9-9DA7D5722653}"/>
              </a:ext>
            </a:extLst>
          </p:cNvPr>
          <p:cNvSpPr txBox="1"/>
          <p:nvPr/>
        </p:nvSpPr>
        <p:spPr>
          <a:xfrm>
            <a:off x="1130234" y="1402632"/>
            <a:ext cx="10298242" cy="5262979"/>
          </a:xfrm>
          <a:prstGeom prst="rect">
            <a:avLst/>
          </a:prstGeom>
          <a:noFill/>
        </p:spPr>
        <p:txBody>
          <a:bodyPr wrap="square" rtlCol="0">
            <a:spAutoFit/>
          </a:bodyPr>
          <a:lstStyle/>
          <a:p>
            <a:pPr marL="285750" indent="-285750">
              <a:buFont typeface="Wingdings" panose="05000000000000000000" pitchFamily="2" charset="2"/>
              <a:buChar char="q"/>
            </a:pPr>
            <a:r>
              <a:rPr lang="en-IN" sz="2400" dirty="0"/>
              <a:t>Analyze the host behavior of an industry: One can get an idea of how to analyze the host behavior of an industry, if there is an industry based on a host then they can analyze their behavior by taking different metrics into consideration. </a:t>
            </a:r>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r>
              <a:rPr lang="en-IN" sz="2400" dirty="0"/>
              <a:t> Well-performed area by the host: One can understand which area is well performed by a particular host, they can differentiate the host into categories based on their performance by taking different metrics into consideration.</a:t>
            </a:r>
          </a:p>
          <a:p>
            <a:endParaRPr lang="en-IN" sz="2400" dirty="0"/>
          </a:p>
          <a:p>
            <a:pPr marL="285750" indent="-285750">
              <a:buFont typeface="Wingdings" panose="05000000000000000000" pitchFamily="2" charset="2"/>
              <a:buChar char="q"/>
            </a:pPr>
            <a:r>
              <a:rPr lang="en-US" sz="2400" dirty="0"/>
              <a:t>Additionally, this project highlights the importance of data analysis and visualization techniques in gaining insights from large datasets. The techniques used in this project can also be applied to other fields, providing valuable insights for decision-making and performance improvement.</a:t>
            </a:r>
            <a:endParaRPr lang="en-IN" sz="2400" dirty="0"/>
          </a:p>
          <a:p>
            <a:endParaRPr lang="en-IN" sz="2400" dirty="0"/>
          </a:p>
          <a:p>
            <a:pPr marL="285750" indent="-285750">
              <a:buFont typeface="Wingdings" panose="05000000000000000000" pitchFamily="2" charset="2"/>
              <a:buChar char="q"/>
            </a:pPr>
            <a:endParaRPr lang="en-US" sz="2400" dirty="0"/>
          </a:p>
        </p:txBody>
      </p:sp>
    </p:spTree>
    <p:extLst>
      <p:ext uri="{BB962C8B-B14F-4D97-AF65-F5344CB8AC3E}">
        <p14:creationId xmlns:p14="http://schemas.microsoft.com/office/powerpoint/2010/main" val="2248572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1"/>
          <p:cNvSpPr txBox="1"/>
          <p:nvPr/>
        </p:nvSpPr>
        <p:spPr>
          <a:xfrm>
            <a:off x="1113183" y="2644170"/>
            <a:ext cx="9994528"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600" dirty="0">
                <a:solidFill>
                  <a:srgbClr val="2190C8"/>
                </a:solidFill>
                <a:latin typeface="Trebuchet MS"/>
                <a:ea typeface="Trebuchet MS"/>
                <a:cs typeface="Trebuchet MS"/>
                <a:sym typeface="Trebuchet MS"/>
              </a:rPr>
              <a:t>THANK YOU</a:t>
            </a:r>
            <a:endParaRPr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216</TotalTime>
  <Words>303</Words>
  <Application>Microsoft Office PowerPoint</Application>
  <PresentationFormat>Widescreen</PresentationFormat>
  <Paragraphs>30</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Garamond</vt:lpstr>
      <vt:lpstr>Noto Sans Symbols</vt:lpstr>
      <vt:lpstr>Trebuchet MS</vt:lpstr>
      <vt:lpstr>Wingdings</vt:lpstr>
      <vt:lpstr>Organic</vt:lpstr>
      <vt:lpstr>HOST BEHAVIOR  ANALYSIS</vt:lpstr>
      <vt:lpstr>Introduction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 BEHAVIOR  ANALYSIS</dc:title>
  <dc:creator>jiteshmore2002@outlook.com</dc:creator>
  <cp:lastModifiedBy>Syed Shoeb</cp:lastModifiedBy>
  <cp:revision>13</cp:revision>
  <dcterms:created xsi:type="dcterms:W3CDTF">2022-12-05T04:22:52Z</dcterms:created>
  <dcterms:modified xsi:type="dcterms:W3CDTF">2023-04-10T19:27:44Z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2022-12-13T00:20:50Z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129b1754-84c8-44e3-be56-8e7021b42d3d</vt:lpwstr>
  </property>
  <property fmtid="{D5CDD505-2E9C-101B-9397-08002B2CF9AE}" pid="8" name="MSIP_Label_defa4170-0d19-0005-0004-bc88714345d2_ActionId">
    <vt:lpwstr>f24f4cbc-8e56-4df5-880b-0cffe342ed47</vt:lpwstr>
  </property>
  <property fmtid="{D5CDD505-2E9C-101B-9397-08002B2CF9AE}" pid="9" name="MSIP_Label_defa4170-0d19-0005-0004-bc88714345d2_ContentBits">
    <vt:lpwstr>0</vt:lpwstr>
  </property>
</Properties>
</file>