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0" r:id="rId3"/>
    <p:sldId id="285" r:id="rId4"/>
    <p:sldId id="287" r:id="rId5"/>
    <p:sldId id="292" r:id="rId6"/>
    <p:sldId id="293" r:id="rId7"/>
    <p:sldId id="288" r:id="rId8"/>
    <p:sldId id="294" r:id="rId9"/>
    <p:sldId id="295" r:id="rId10"/>
    <p:sldId id="272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nton" panose="020B0604020202020204" charset="0"/>
      <p:regular r:id="rId17"/>
    </p:embeddedFont>
    <p:embeddedFont>
      <p:font typeface="Californian FB" panose="0207040306080B030204" pitchFamily="18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503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-list-visualizer.vercel.app/ap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-list-visualizer.vercel.app/app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-list-visualizer.vercel.app/ap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1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6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72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0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Credit: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Linked List Visualizer</a:t>
            </a:r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3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Credit: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Linked List Visualizer</a:t>
            </a:r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17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Credit: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Linked List Visualizer</a:t>
            </a:r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265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79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28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13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4"/>
            <a:ext cx="10407992" cy="1437159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1040799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1"/>
            <a:ext cx="88935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smtClean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 Structures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49" y="7437471"/>
            <a:ext cx="954166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Lab # </a:t>
            </a:r>
            <a:r>
              <a:rPr lang="en-US" sz="5963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 Doubly Linked List</a:t>
            </a: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3785666" y="417422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Doubly 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8" name="Google Shape;8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496" y="3247919"/>
            <a:ext cx="10155672" cy="5836159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latin typeface="Californian FB" panose="0207040306080B030204" pitchFamily="18" charset="0"/>
              </a:rPr>
              <a:t>A doubly linked list (DLL) is a type of linked data structure where each node contains three parts:</a:t>
            </a:r>
            <a:endParaRPr lang="en-US" sz="3200" dirty="0" smtClean="0">
              <a:latin typeface="Californian FB" panose="0207040306080B030204" pitchFamily="18" charset="0"/>
            </a:endParaRP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Data</a:t>
            </a:r>
            <a:r>
              <a:rPr lang="en-US" sz="3200" dirty="0" smtClean="0">
                <a:latin typeface="Californian FB" panose="0207040306080B030204" pitchFamily="18" charset="0"/>
              </a:rPr>
              <a:t> → </a:t>
            </a:r>
            <a:r>
              <a:rPr lang="en-US" sz="3200" dirty="0">
                <a:latin typeface="Californian FB" panose="0207040306080B030204" pitchFamily="18" charset="0"/>
              </a:rPr>
              <a:t>the actual value to store</a:t>
            </a:r>
            <a:r>
              <a:rPr lang="en-US" sz="3200" dirty="0" smtClean="0">
                <a:latin typeface="Californian FB" panose="0207040306080B030204" pitchFamily="18" charset="0"/>
              </a:rPr>
              <a:t>.</a:t>
            </a: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Next Pointer</a:t>
            </a:r>
            <a:r>
              <a:rPr lang="en-US" sz="3200" dirty="0" smtClean="0">
                <a:latin typeface="Californian FB" panose="0207040306080B030204" pitchFamily="18" charset="0"/>
              </a:rPr>
              <a:t>→ </a:t>
            </a:r>
            <a:r>
              <a:rPr lang="en-US" sz="3200" dirty="0">
                <a:latin typeface="Californian FB" panose="0207040306080B030204" pitchFamily="18" charset="0"/>
              </a:rPr>
              <a:t>the address/reference of the next node</a:t>
            </a:r>
            <a:r>
              <a:rPr lang="en-US" sz="3200" dirty="0" smtClean="0">
                <a:latin typeface="Californian FB" panose="0207040306080B030204" pitchFamily="18" charset="0"/>
              </a:rPr>
              <a:t>.</a:t>
            </a:r>
          </a:p>
          <a:p>
            <a:pPr algn="just"/>
            <a:r>
              <a:rPr lang="en-US" sz="32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Previous Pointer </a:t>
            </a:r>
            <a:r>
              <a:rPr lang="en-US" sz="3200" dirty="0" smtClean="0">
                <a:latin typeface="Californian FB" panose="0207040306080B030204" pitchFamily="18" charset="0"/>
                <a:sym typeface="Wingdings" panose="05000000000000000000" pitchFamily="2" charset="2"/>
              </a:rPr>
              <a:t> </a:t>
            </a:r>
            <a:r>
              <a:rPr lang="en-US" sz="3200" dirty="0">
                <a:latin typeface="Californian FB" panose="0207040306080B030204" pitchFamily="18" charset="0"/>
              </a:rPr>
              <a:t>the address/reference of the next </a:t>
            </a:r>
            <a:r>
              <a:rPr lang="en-US" sz="3200" dirty="0" smtClean="0">
                <a:latin typeface="Californian FB" panose="0207040306080B030204" pitchFamily="18" charset="0"/>
              </a:rPr>
              <a:t>Previous.</a:t>
            </a:r>
            <a:endParaRPr lang="en-US" sz="3200" dirty="0">
              <a:latin typeface="Californian FB" panose="0207040306080B030204" pitchFamily="18" charset="0"/>
            </a:endParaRPr>
          </a:p>
          <a:p>
            <a:pPr algn="just"/>
            <a:endParaRPr lang="en-US" sz="3200" dirty="0">
              <a:latin typeface="Californian FB" panose="0207040306080B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89" y="7365578"/>
            <a:ext cx="8630036" cy="2085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70" y="2586852"/>
            <a:ext cx="8042617" cy="7144001"/>
          </a:xfrm>
          <a:prstGeom prst="rect">
            <a:avLst/>
          </a:prstGeom>
        </p:spPr>
      </p:pic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DLL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509408" y="3845970"/>
            <a:ext cx="15381027" cy="614150"/>
            <a:chOff x="2661312" y="2947916"/>
            <a:chExt cx="15381027" cy="614150"/>
          </a:xfrm>
        </p:grpSpPr>
        <p:sp>
          <p:nvSpPr>
            <p:cNvPr id="14" name="Rectangle 13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44756" y="3044744"/>
              <a:ext cx="7383439" cy="39998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The type of data that will be stored in a Node in </a:t>
              </a:r>
              <a:r>
                <a:rPr lang="en-US" sz="2000" b="1" dirty="0" smtClean="0"/>
                <a:t>DLL</a:t>
              </a:r>
              <a:endParaRPr lang="en-US" sz="20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509407" y="4492536"/>
            <a:ext cx="15381027" cy="614150"/>
            <a:chOff x="2661312" y="2947916"/>
            <a:chExt cx="15381027" cy="614150"/>
          </a:xfrm>
        </p:grpSpPr>
        <p:sp>
          <p:nvSpPr>
            <p:cNvPr id="75" name="Rectangle 74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044756" y="3044744"/>
              <a:ext cx="7383439" cy="39998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Next pointer is used to Point to the next Node. </a:t>
              </a:r>
              <a:endParaRPr lang="en-US" sz="2000" b="1" dirty="0"/>
            </a:p>
          </p:txBody>
        </p:sp>
      </p:grpSp>
      <p:sp>
        <p:nvSpPr>
          <p:cNvPr id="17" name="Left Brace 16"/>
          <p:cNvSpPr/>
          <p:nvPr/>
        </p:nvSpPr>
        <p:spPr>
          <a:xfrm rot="10800000">
            <a:off x="7779224" y="6373503"/>
            <a:ext cx="2472900" cy="2353135"/>
          </a:xfrm>
          <a:prstGeom prst="leftBrace">
            <a:avLst>
              <a:gd name="adj1" fmla="val 9372"/>
              <a:gd name="adj2" fmla="val 5457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460743" y="7157413"/>
            <a:ext cx="7383439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Constructor that initialize the members. </a:t>
            </a:r>
            <a:endParaRPr lang="en-US" sz="20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09407" y="5155596"/>
            <a:ext cx="15381027" cy="614150"/>
            <a:chOff x="2661312" y="2947916"/>
            <a:chExt cx="15381027" cy="614150"/>
          </a:xfrm>
        </p:grpSpPr>
        <p:sp>
          <p:nvSpPr>
            <p:cNvPr id="71" name="Rectangle 70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044756" y="3044744"/>
              <a:ext cx="7383439" cy="39998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Previous pointer </a:t>
              </a:r>
              <a:r>
                <a:rPr lang="en-US" sz="2000" b="1" dirty="0" smtClean="0"/>
                <a:t>is used to Point to the </a:t>
              </a:r>
              <a:r>
                <a:rPr lang="en-US" sz="2000" b="1" dirty="0" smtClean="0"/>
                <a:t>Previous </a:t>
              </a:r>
              <a:r>
                <a:rPr lang="en-US" sz="2000" b="1" dirty="0" smtClean="0"/>
                <a:t>Node. 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08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3" y="2380681"/>
            <a:ext cx="6912960" cy="7377467"/>
          </a:xfrm>
          <a:prstGeom prst="rect">
            <a:avLst/>
          </a:prstGeom>
        </p:spPr>
      </p:pic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DLL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706301" y="4395340"/>
            <a:ext cx="15381027" cy="1059798"/>
            <a:chOff x="2661312" y="2947916"/>
            <a:chExt cx="15381027" cy="614150"/>
          </a:xfrm>
        </p:grpSpPr>
        <p:sp>
          <p:nvSpPr>
            <p:cNvPr id="71" name="Rectangle 70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57536" y="3065947"/>
              <a:ext cx="11490814" cy="23186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Pointers </a:t>
              </a:r>
              <a:r>
                <a:rPr lang="en-US" sz="2000" b="1" dirty="0" smtClean="0"/>
                <a:t>to the Node. </a:t>
              </a:r>
              <a:r>
                <a:rPr lang="en-US" sz="2000" b="1" dirty="0" smtClean="0"/>
                <a:t>Start and end of the Linked List</a:t>
              </a:r>
              <a:endParaRPr lang="en-US" sz="20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283901" y="7787392"/>
            <a:ext cx="3431235" cy="1631216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the constructor, the head pointer is initialized to </a:t>
            </a:r>
            <a:r>
              <a:rPr lang="en-US" sz="2000" b="1" dirty="0" err="1"/>
              <a:t>nullptr</a:t>
            </a:r>
            <a:r>
              <a:rPr lang="en-US" sz="2000" b="1" dirty="0"/>
              <a:t>, because initially the linked list is empty and no nodes exist.</a:t>
            </a:r>
          </a:p>
        </p:txBody>
      </p:sp>
      <p:pic>
        <p:nvPicPr>
          <p:cNvPr id="1026" name="Picture 2" descr="C program to reverse a doubly linked list - Codeforw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68" y="5658816"/>
            <a:ext cx="9743485" cy="188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3" y="2380681"/>
            <a:ext cx="6912960" cy="7377467"/>
          </a:xfrm>
          <a:prstGeom prst="rect">
            <a:avLst/>
          </a:prstGeom>
        </p:spPr>
      </p:pic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DLL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1706301" y="4395340"/>
            <a:ext cx="15381027" cy="1059798"/>
            <a:chOff x="2661312" y="2947916"/>
            <a:chExt cx="15381027" cy="614150"/>
          </a:xfrm>
        </p:grpSpPr>
        <p:sp>
          <p:nvSpPr>
            <p:cNvPr id="71" name="Rectangle 70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57536" y="3065947"/>
              <a:ext cx="11490814" cy="23186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Pointers </a:t>
              </a:r>
              <a:r>
                <a:rPr lang="en-US" sz="2000" b="1" dirty="0" smtClean="0"/>
                <a:t>to the Node. </a:t>
              </a:r>
              <a:r>
                <a:rPr lang="en-US" sz="2000" b="1" dirty="0" smtClean="0"/>
                <a:t>Start and end of the Linked List</a:t>
              </a:r>
              <a:endParaRPr lang="en-US" sz="20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283901" y="7787392"/>
            <a:ext cx="3431235" cy="1631216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the constructor, the head pointer is initialized to </a:t>
            </a:r>
            <a:r>
              <a:rPr lang="en-US" sz="2000" b="1" dirty="0" err="1"/>
              <a:t>nullptr</a:t>
            </a:r>
            <a:r>
              <a:rPr lang="en-US" sz="2000" b="1" dirty="0"/>
              <a:t>, because initially the linked list is empty and no nodes exist.</a:t>
            </a:r>
          </a:p>
        </p:txBody>
      </p:sp>
      <p:pic>
        <p:nvPicPr>
          <p:cNvPr id="1026" name="Picture 2" descr="C program to reverse a doubly linked list - Codeforw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85" y="5581737"/>
            <a:ext cx="9743485" cy="188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5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1580"/>
            <a:ext cx="7680224" cy="6237028"/>
          </a:xfrm>
          <a:prstGeom prst="rect">
            <a:avLst/>
          </a:prstGeom>
        </p:spPr>
      </p:pic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DLL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6" name="Picture 2" descr="C program to reverse a doubly linked list - Codeforw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80" y="1738997"/>
            <a:ext cx="9743485" cy="188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835" y="5805558"/>
            <a:ext cx="6829425" cy="1924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4975" y="4913208"/>
            <a:ext cx="7617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 you think we can comment this line and still get the same output?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608837" y="3761297"/>
            <a:ext cx="4446348" cy="1237583"/>
            <a:chOff x="8297839" y="4718606"/>
            <a:chExt cx="5854624" cy="1551710"/>
          </a:xfrm>
        </p:grpSpPr>
        <p:sp>
          <p:nvSpPr>
            <p:cNvPr id="79" name="Rectangle 78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12" name="Straight Connector 111"/>
              <p:cNvCxnSpPr>
                <a:stCxn id="111" idx="0"/>
                <a:endCxn id="111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5667857" y="2690445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Tail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5" y="2002211"/>
            <a:ext cx="8757035" cy="7892416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flipV="1">
            <a:off x="6999519" y="2468949"/>
            <a:ext cx="3631230" cy="598839"/>
          </a:xfrm>
          <a:prstGeom prst="curvedConnector3">
            <a:avLst>
              <a:gd name="adj1" fmla="val 9472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10625901" y="1935513"/>
            <a:ext cx="4446348" cy="1237583"/>
            <a:chOff x="8297839" y="4718606"/>
            <a:chExt cx="5854624" cy="1551710"/>
          </a:xfrm>
        </p:grpSpPr>
        <p:sp>
          <p:nvSpPr>
            <p:cNvPr id="94" name="Rectangle 93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97" name="Straight Connector 96"/>
              <p:cNvCxnSpPr>
                <a:stCxn id="96" idx="0"/>
                <a:endCxn id="96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2" name="Rectangle 81"/>
          <p:cNvSpPr/>
          <p:nvPr/>
        </p:nvSpPr>
        <p:spPr>
          <a:xfrm>
            <a:off x="15667858" y="1684243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002927" y="5029973"/>
            <a:ext cx="3964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000001701A9C1890</a:t>
            </a:r>
          </a:p>
        </p:txBody>
      </p:sp>
    </p:spTree>
    <p:extLst>
      <p:ext uri="{BB962C8B-B14F-4D97-AF65-F5344CB8AC3E}">
        <p14:creationId xmlns:p14="http://schemas.microsoft.com/office/powerpoint/2010/main" val="21851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33333E-6 L -0.39228 0.217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18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-0.02865 0.1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2" y="60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2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917438" y="1552176"/>
            <a:ext cx="4446348" cy="1237583"/>
            <a:chOff x="8297839" y="4718606"/>
            <a:chExt cx="5854624" cy="1551710"/>
          </a:xfrm>
        </p:grpSpPr>
        <p:sp>
          <p:nvSpPr>
            <p:cNvPr id="79" name="Rectangle 78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12" name="Straight Connector 111"/>
              <p:cNvCxnSpPr>
                <a:stCxn id="111" idx="0"/>
                <a:endCxn id="111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5516734" y="1617820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Tail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5" y="2002211"/>
            <a:ext cx="8575243" cy="7892416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8789158" y="1669328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80138" y="2880708"/>
            <a:ext cx="3964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000001701A9C1890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0074598" y="5578822"/>
            <a:ext cx="3262854" cy="890217"/>
            <a:chOff x="8297839" y="4718606"/>
            <a:chExt cx="5854624" cy="1551710"/>
          </a:xfrm>
        </p:grpSpPr>
        <p:sp>
          <p:nvSpPr>
            <p:cNvPr id="85" name="Rectangle 84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88" name="Straight Connector 87"/>
              <p:cNvCxnSpPr>
                <a:stCxn id="87" idx="0"/>
                <a:endCxn id="87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9126271" y="6423313"/>
                <a:ext cx="331468" cy="11266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127249" y="6449946"/>
                <a:ext cx="331466" cy="9120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3885307" y="5578821"/>
            <a:ext cx="3262854" cy="890217"/>
            <a:chOff x="8297839" y="4718606"/>
            <a:chExt cx="5854624" cy="1551710"/>
          </a:xfrm>
        </p:grpSpPr>
        <p:sp>
          <p:nvSpPr>
            <p:cNvPr id="92" name="Rectangle 91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02" name="Straight Connector 101"/>
              <p:cNvCxnSpPr>
                <a:stCxn id="101" idx="0"/>
                <a:endCxn id="101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6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917438" y="1552176"/>
            <a:ext cx="4446348" cy="1237583"/>
            <a:chOff x="8297839" y="4718606"/>
            <a:chExt cx="5854624" cy="1551710"/>
          </a:xfrm>
        </p:grpSpPr>
        <p:sp>
          <p:nvSpPr>
            <p:cNvPr id="79" name="Rectangle 78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12" name="Straight Connector 111"/>
              <p:cNvCxnSpPr>
                <a:stCxn id="111" idx="0"/>
                <a:endCxn id="111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3" name="Rectangle 82"/>
          <p:cNvSpPr/>
          <p:nvPr/>
        </p:nvSpPr>
        <p:spPr>
          <a:xfrm>
            <a:off x="15516734" y="1617820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Tail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789158" y="1669328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280138" y="2880708"/>
            <a:ext cx="3964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000001701A9C1890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3812771" y="5793163"/>
            <a:ext cx="3262854" cy="890217"/>
            <a:chOff x="8297839" y="4718606"/>
            <a:chExt cx="5854624" cy="1551710"/>
          </a:xfrm>
        </p:grpSpPr>
        <p:sp>
          <p:nvSpPr>
            <p:cNvPr id="85" name="Rectangle 84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88" name="Straight Connector 87"/>
              <p:cNvCxnSpPr>
                <a:stCxn id="87" idx="0"/>
                <a:endCxn id="87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Rectangle 88"/>
              <p:cNvSpPr/>
              <p:nvPr/>
            </p:nvSpPr>
            <p:spPr>
              <a:xfrm>
                <a:off x="9126271" y="6423313"/>
                <a:ext cx="331468" cy="112660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1127249" y="6449946"/>
                <a:ext cx="331466" cy="91200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10074598" y="5793163"/>
            <a:ext cx="3262854" cy="890217"/>
            <a:chOff x="8297839" y="4718606"/>
            <a:chExt cx="5854624" cy="1551710"/>
          </a:xfrm>
        </p:grpSpPr>
        <p:sp>
          <p:nvSpPr>
            <p:cNvPr id="92" name="Rectangle 91"/>
            <p:cNvSpPr/>
            <p:nvPr/>
          </p:nvSpPr>
          <p:spPr>
            <a:xfrm>
              <a:off x="8297839" y="4718606"/>
              <a:ext cx="181752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Ø</a:t>
              </a:r>
              <a:endPara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0115361" y="4718607"/>
              <a:ext cx="4037102" cy="1551709"/>
              <a:chOff x="8269753" y="6109125"/>
              <a:chExt cx="4037102" cy="155170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8269753" y="6109125"/>
                <a:ext cx="4037102" cy="15517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cxnSp>
            <p:nvCxnSpPr>
              <p:cNvPr id="102" name="Straight Connector 101"/>
              <p:cNvCxnSpPr>
                <a:stCxn id="101" idx="0"/>
                <a:endCxn id="101" idx="2"/>
              </p:cNvCxnSpPr>
              <p:nvPr/>
            </p:nvCxnSpPr>
            <p:spPr>
              <a:xfrm>
                <a:off x="10288304" y="6109125"/>
                <a:ext cx="0" cy="1551709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Rectangle 102"/>
              <p:cNvSpPr/>
              <p:nvPr/>
            </p:nvSpPr>
            <p:spPr>
              <a:xfrm>
                <a:off x="8663857" y="6423314"/>
                <a:ext cx="1256298" cy="81038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876</a:t>
                </a:r>
                <a:endParaRPr lang="en-US" sz="3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987772" y="6449945"/>
                <a:ext cx="610419" cy="65602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Ø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3" y="3111689"/>
            <a:ext cx="9009192" cy="625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243</Words>
  <Application>Microsoft Office PowerPoint</Application>
  <PresentationFormat>Custom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Calibri</vt:lpstr>
      <vt:lpstr>Anton</vt:lpstr>
      <vt:lpstr>Californian FB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81</cp:revision>
  <dcterms:modified xsi:type="dcterms:W3CDTF">2025-10-16T02:01:16Z</dcterms:modified>
</cp:coreProperties>
</file>