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79637"/>
  </p:normalViewPr>
  <p:slideViewPr>
    <p:cSldViewPr snapToGrid="0">
      <p:cViewPr varScale="1">
        <p:scale>
          <a:sx n="102" d="100"/>
          <a:sy n="102" d="100"/>
        </p:scale>
        <p:origin x="10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A2ECE-E362-3447-8273-FCD97E984076}" type="datetimeFigureOut">
              <a:rPr lang="en-US" smtClean="0"/>
              <a:t>9/18/24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1322C7-2035-9443-9C59-DFD2D05DC837}" type="slidenum">
              <a:rPr lang="en-US" smtClean="0"/>
              <a:t>‹#›</a:t>
            </a:fld>
            <a:endParaRPr lang="en-US"/>
          </a:p>
        </p:txBody>
      </p:sp>
    </p:spTree>
    <p:extLst>
      <p:ext uri="{BB962C8B-B14F-4D97-AF65-F5344CB8AC3E}">
        <p14:creationId xmlns:p14="http://schemas.microsoft.com/office/powerpoint/2010/main" val="314177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
            </a:r>
            <a:r>
              <a:rPr lang="en-US" b="1" dirty="0"/>
              <a:t>association relationship</a:t>
            </a:r>
            <a:r>
              <a:rPr lang="en-US" dirty="0"/>
              <a:t> in OOP is a connection between two or more classes where the objects of these classes can interact with one another. Unlike other relationships like inheritance or composition, association does not imply any hierarchical structure or ownership between the involved objects.</a:t>
            </a:r>
          </a:p>
          <a:p>
            <a:endParaRPr lang="en-US" dirty="0"/>
          </a:p>
          <a:p>
            <a:r>
              <a:rPr lang="en-US" b="1" dirty="0"/>
              <a:t>No Hierarchy</a:t>
            </a:r>
            <a:r>
              <a:rPr lang="en-US" dirty="0"/>
              <a:t>:</a:t>
            </a:r>
          </a:p>
          <a:p>
            <a:pPr>
              <a:buFont typeface="Arial" panose="020B0604020202020204" pitchFamily="34" charset="0"/>
              <a:buChar char="•"/>
            </a:pPr>
            <a:r>
              <a:rPr lang="en-US" dirty="0"/>
              <a:t>In association, the two classes involved are treated as peers. This means one class does not derive from or inherit the other. There’s no "is-a" relationship here like in inheritance (where one class is a specialized version of another).</a:t>
            </a:r>
          </a:p>
          <a:p>
            <a:r>
              <a:rPr lang="en-US" b="1" dirty="0"/>
              <a:t>Weak Connection</a:t>
            </a:r>
            <a:r>
              <a:rPr lang="en-US" dirty="0"/>
              <a:t>:</a:t>
            </a:r>
          </a:p>
          <a:p>
            <a:pPr>
              <a:buFont typeface="Arial" panose="020B0604020202020204" pitchFamily="34" charset="0"/>
              <a:buChar char="•"/>
            </a:pPr>
            <a:r>
              <a:rPr lang="en-US" dirty="0"/>
              <a:t>Association describes a relationship where the two classes are loosely coupled. The phrase "weakly connected" emphasizes that the objects of one class are aware of objects from another class, but they are not tightly bound. This means changes to one class don't necessarily affect the other class directly.</a:t>
            </a:r>
          </a:p>
          <a:p>
            <a:pPr>
              <a:buFont typeface="Arial" panose="020B0604020202020204" pitchFamily="34" charset="0"/>
              <a:buChar char="•"/>
            </a:pPr>
            <a:r>
              <a:rPr lang="en-US" dirty="0"/>
              <a:t>They are "associates," meaning that while they can work together, they operate independently.</a:t>
            </a:r>
          </a:p>
          <a:p>
            <a:endParaRPr lang="en-US" dirty="0"/>
          </a:p>
          <a:p>
            <a:r>
              <a:rPr lang="en-US" b="1" dirty="0"/>
              <a:t>Objects Have Their Own Lifecycle</a:t>
            </a:r>
            <a:r>
              <a:rPr lang="en-US" dirty="0"/>
              <a:t>:</a:t>
            </a:r>
          </a:p>
          <a:p>
            <a:pPr>
              <a:buFont typeface="Arial" panose="020B0604020202020204" pitchFamily="34" charset="0"/>
              <a:buChar char="•"/>
            </a:pPr>
            <a:r>
              <a:rPr lang="en-US" dirty="0"/>
              <a:t>Each object in the association maintains its own lifecycle. If one object is destroyed or goes out of scope, it does not necessarily affect the existence of the other object.</a:t>
            </a:r>
          </a:p>
          <a:p>
            <a:pPr>
              <a:buFont typeface="Arial" panose="020B0604020202020204" pitchFamily="34" charset="0"/>
              <a:buChar char="•"/>
            </a:pPr>
            <a:r>
              <a:rPr lang="en-US" dirty="0"/>
              <a:t>For example, a "Student" class and a "Course" class can have an association. A student may enroll in a course, but if the course is canceled, the student still exists independently, and vice versa.</a:t>
            </a:r>
          </a:p>
          <a:p>
            <a:endParaRPr lang="en-US" dirty="0"/>
          </a:p>
          <a:p>
            <a:r>
              <a:rPr lang="en-US" b="1" dirty="0"/>
              <a:t>No Ownership</a:t>
            </a:r>
            <a:r>
              <a:rPr lang="en-US" dirty="0"/>
              <a:t>:</a:t>
            </a:r>
          </a:p>
          <a:p>
            <a:pPr>
              <a:buFont typeface="Arial" panose="020B0604020202020204" pitchFamily="34" charset="0"/>
              <a:buChar char="•"/>
            </a:pPr>
            <a:r>
              <a:rPr lang="en-US" dirty="0"/>
              <a:t>Neither class owns the other. In some relationships like composition, one class can "own" another (e.g., a class "Car" owns a class "Engine"). But in association, both classes are independent. This means no one class controls the lifecycle or actions of the other.</a:t>
            </a:r>
          </a:p>
          <a:p>
            <a:endParaRPr lang="en-US" dirty="0"/>
          </a:p>
          <a:p>
            <a:pPr>
              <a:buFont typeface="+mj-lt"/>
              <a:buAutoNum type="arabicPeriod"/>
            </a:pPr>
            <a:r>
              <a:rPr lang="en-US" b="1" dirty="0"/>
              <a:t>No Whole-Part Relationship</a:t>
            </a:r>
            <a:r>
              <a:rPr lang="en-US" dirty="0"/>
              <a:t>:</a:t>
            </a:r>
          </a:p>
          <a:p>
            <a:pPr marL="742950" lvl="1" indent="-285750">
              <a:buFont typeface="+mj-lt"/>
              <a:buAutoNum type="arabicPeriod"/>
            </a:pPr>
            <a:r>
              <a:rPr lang="en-US" dirty="0"/>
              <a:t>In composition, there's typically a whole-part relationship where one class is made up of the other class. For example, a "Library" class may be composed of "Books," where the library owns the books.</a:t>
            </a:r>
          </a:p>
          <a:p>
            <a:pPr marL="742950" lvl="1" indent="-285750">
              <a:buFont typeface="+mj-lt"/>
              <a:buAutoNum type="arabicPeriod"/>
            </a:pPr>
            <a:r>
              <a:rPr lang="en-US" dirty="0"/>
              <a:t>However, in association, there is no such whole-part relationship. The classes involved are just loosely related for a specific purpose without being a part of one another.</a:t>
            </a:r>
          </a:p>
          <a:p>
            <a:pPr marL="742950" lvl="1" indent="-285750">
              <a:buFont typeface="+mj-lt"/>
              <a:buAutoNum type="arabicPeriod"/>
            </a:pPr>
            <a:endParaRPr lang="en-US" dirty="0"/>
          </a:p>
          <a:p>
            <a:pPr marL="742950" lvl="1" indent="-285750">
              <a:buFont typeface="+mj-lt"/>
              <a:buAutoNum type="arabicPeriod"/>
            </a:pPr>
            <a:endParaRPr lang="en-US" dirty="0"/>
          </a:p>
          <a:p>
            <a:r>
              <a:rPr lang="en-US" b="1" dirty="0"/>
              <a:t>When is it an Association?</a:t>
            </a:r>
          </a:p>
          <a:p>
            <a:pPr>
              <a:buFont typeface="Arial" panose="020B0604020202020204" pitchFamily="34" charset="0"/>
              <a:buChar char="•"/>
            </a:pPr>
            <a:r>
              <a:rPr lang="en-US" b="1" dirty="0"/>
              <a:t>No inheritance or composition/aggregation</a:t>
            </a:r>
            <a:r>
              <a:rPr lang="en-US" dirty="0"/>
              <a:t>:</a:t>
            </a:r>
          </a:p>
          <a:p>
            <a:pPr marL="742950" lvl="1" indent="-285750">
              <a:buFont typeface="Arial" panose="020B0604020202020204" pitchFamily="34" charset="0"/>
              <a:buChar char="•"/>
            </a:pPr>
            <a:r>
              <a:rPr lang="en-US" dirty="0"/>
              <a:t>If a relationship between classes doesn’t involve inheritance (where one class is derived from another) or composition/aggregation (where one class is made up of other objects or parts), it is most likely an association.</a:t>
            </a:r>
          </a:p>
          <a:p>
            <a:pPr marL="742950" lvl="1" indent="-285750">
              <a:buFont typeface="Arial" panose="020B0604020202020204" pitchFamily="34" charset="0"/>
              <a:buChar char="•"/>
            </a:pPr>
            <a:r>
              <a:rPr lang="en-US" dirty="0"/>
              <a:t>In other words, association is often the default relationship when more structured relationships like inheritance or composition do not fit.</a:t>
            </a:r>
          </a:p>
          <a:p>
            <a:pPr marL="742950" lvl="1" indent="-285750">
              <a:buFont typeface="+mj-lt"/>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FA1322C7-2035-9443-9C59-DFD2D05DC837}" type="slidenum">
              <a:rPr lang="en-US" smtClean="0"/>
              <a:t>2</a:t>
            </a:fld>
            <a:endParaRPr lang="en-US"/>
          </a:p>
        </p:txBody>
      </p:sp>
    </p:spTree>
    <p:extLst>
      <p:ext uri="{BB962C8B-B14F-4D97-AF65-F5344CB8AC3E}">
        <p14:creationId xmlns:p14="http://schemas.microsoft.com/office/powerpoint/2010/main" val="1564142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person has only one passport, and a passport is associated with only one person.</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teacher can teach many students, but a student usually has one main teacher.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Students and courses have a many-to-many association, where a student can enroll in multiple courses, and a course can have many students.</a:t>
            </a:r>
          </a:p>
          <a:p>
            <a:endParaRPr lang="en-US" dirty="0"/>
          </a:p>
        </p:txBody>
      </p:sp>
      <p:sp>
        <p:nvSpPr>
          <p:cNvPr id="4" name="Slide Number Placeholder 3"/>
          <p:cNvSpPr>
            <a:spLocks noGrp="1"/>
          </p:cNvSpPr>
          <p:nvPr>
            <p:ph type="sldNum" sz="quarter" idx="5"/>
          </p:nvPr>
        </p:nvSpPr>
        <p:spPr/>
        <p:txBody>
          <a:bodyPr/>
          <a:lstStyle/>
          <a:p>
            <a:fld id="{FA1322C7-2035-9443-9C59-DFD2D05DC837}" type="slidenum">
              <a:rPr lang="en-US" smtClean="0"/>
              <a:t>3</a:t>
            </a:fld>
            <a:endParaRPr lang="en-US"/>
          </a:p>
        </p:txBody>
      </p:sp>
    </p:spTree>
    <p:extLst>
      <p:ext uri="{BB962C8B-B14F-4D97-AF65-F5344CB8AC3E}">
        <p14:creationId xmlns:p14="http://schemas.microsoft.com/office/powerpoint/2010/main" val="1624807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0503-EBDF-3425-CF10-BC81026732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0A25F1-175F-6C79-FB4B-9E853AF84B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FA4C87-4322-B313-B317-A3583FA769EA}"/>
              </a:ext>
            </a:extLst>
          </p:cNvPr>
          <p:cNvSpPr>
            <a:spLocks noGrp="1"/>
          </p:cNvSpPr>
          <p:nvPr>
            <p:ph type="dt" sz="half" idx="10"/>
          </p:nvPr>
        </p:nvSpPr>
        <p:spPr/>
        <p:txBody>
          <a:bodyPr/>
          <a:lstStyle/>
          <a:p>
            <a:fld id="{CAF17702-EA97-C34C-917F-881AA8667FC4}" type="datetimeFigureOut">
              <a:rPr lang="en-US" smtClean="0"/>
              <a:t>9/18/24</a:t>
            </a:fld>
            <a:endParaRPr lang="en-US"/>
          </a:p>
        </p:txBody>
      </p:sp>
      <p:sp>
        <p:nvSpPr>
          <p:cNvPr id="5" name="Footer Placeholder 4">
            <a:extLst>
              <a:ext uri="{FF2B5EF4-FFF2-40B4-BE49-F238E27FC236}">
                <a16:creationId xmlns:a16="http://schemas.microsoft.com/office/drawing/2014/main" id="{B7602477-9E95-77DF-687B-BF8E94F3B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5230C-20F4-9057-3736-F25504E5A9DA}"/>
              </a:ext>
            </a:extLst>
          </p:cNvPr>
          <p:cNvSpPr>
            <a:spLocks noGrp="1"/>
          </p:cNvSpPr>
          <p:nvPr>
            <p:ph type="sldNum" sz="quarter" idx="12"/>
          </p:nvPr>
        </p:nvSpPr>
        <p:spPr/>
        <p:txBody>
          <a:bodyPr/>
          <a:lstStyle/>
          <a:p>
            <a:fld id="{8F0CBDBF-9903-9541-B20A-15CDCA7B2891}" type="slidenum">
              <a:rPr lang="en-US" smtClean="0"/>
              <a:t>‹#›</a:t>
            </a:fld>
            <a:endParaRPr lang="en-US"/>
          </a:p>
        </p:txBody>
      </p:sp>
    </p:spTree>
    <p:extLst>
      <p:ext uri="{BB962C8B-B14F-4D97-AF65-F5344CB8AC3E}">
        <p14:creationId xmlns:p14="http://schemas.microsoft.com/office/powerpoint/2010/main" val="201453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B5C5-4E20-9FEA-CAEE-7303FF9246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D7A384-F45A-DA7E-271E-1DC7A34FB3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0C730-5EC7-0723-5EF4-DF7E3F101B10}"/>
              </a:ext>
            </a:extLst>
          </p:cNvPr>
          <p:cNvSpPr>
            <a:spLocks noGrp="1"/>
          </p:cNvSpPr>
          <p:nvPr>
            <p:ph type="dt" sz="half" idx="10"/>
          </p:nvPr>
        </p:nvSpPr>
        <p:spPr/>
        <p:txBody>
          <a:bodyPr/>
          <a:lstStyle/>
          <a:p>
            <a:fld id="{CAF17702-EA97-C34C-917F-881AA8667FC4}" type="datetimeFigureOut">
              <a:rPr lang="en-US" smtClean="0"/>
              <a:t>9/18/24</a:t>
            </a:fld>
            <a:endParaRPr lang="en-US"/>
          </a:p>
        </p:txBody>
      </p:sp>
      <p:sp>
        <p:nvSpPr>
          <p:cNvPr id="5" name="Footer Placeholder 4">
            <a:extLst>
              <a:ext uri="{FF2B5EF4-FFF2-40B4-BE49-F238E27FC236}">
                <a16:creationId xmlns:a16="http://schemas.microsoft.com/office/drawing/2014/main" id="{CD6D7A26-C869-5DE7-9BC0-02456A460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3EC15-16FD-91BC-D6B1-A7529286A5C3}"/>
              </a:ext>
            </a:extLst>
          </p:cNvPr>
          <p:cNvSpPr>
            <a:spLocks noGrp="1"/>
          </p:cNvSpPr>
          <p:nvPr>
            <p:ph type="sldNum" sz="quarter" idx="12"/>
          </p:nvPr>
        </p:nvSpPr>
        <p:spPr/>
        <p:txBody>
          <a:bodyPr/>
          <a:lstStyle/>
          <a:p>
            <a:fld id="{8F0CBDBF-9903-9541-B20A-15CDCA7B2891}" type="slidenum">
              <a:rPr lang="en-US" smtClean="0"/>
              <a:t>‹#›</a:t>
            </a:fld>
            <a:endParaRPr lang="en-US"/>
          </a:p>
        </p:txBody>
      </p:sp>
    </p:spTree>
    <p:extLst>
      <p:ext uri="{BB962C8B-B14F-4D97-AF65-F5344CB8AC3E}">
        <p14:creationId xmlns:p14="http://schemas.microsoft.com/office/powerpoint/2010/main" val="417187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F8C832-C309-D1CB-5C4C-40E692C0FF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69BD56-901C-E6FC-23E6-505D65071E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B7C50-E0D4-4649-4C82-01525CB6EEEB}"/>
              </a:ext>
            </a:extLst>
          </p:cNvPr>
          <p:cNvSpPr>
            <a:spLocks noGrp="1"/>
          </p:cNvSpPr>
          <p:nvPr>
            <p:ph type="dt" sz="half" idx="10"/>
          </p:nvPr>
        </p:nvSpPr>
        <p:spPr/>
        <p:txBody>
          <a:bodyPr/>
          <a:lstStyle/>
          <a:p>
            <a:fld id="{CAF17702-EA97-C34C-917F-881AA8667FC4}" type="datetimeFigureOut">
              <a:rPr lang="en-US" smtClean="0"/>
              <a:t>9/18/24</a:t>
            </a:fld>
            <a:endParaRPr lang="en-US"/>
          </a:p>
        </p:txBody>
      </p:sp>
      <p:sp>
        <p:nvSpPr>
          <p:cNvPr id="5" name="Footer Placeholder 4">
            <a:extLst>
              <a:ext uri="{FF2B5EF4-FFF2-40B4-BE49-F238E27FC236}">
                <a16:creationId xmlns:a16="http://schemas.microsoft.com/office/drawing/2014/main" id="{35030C95-B565-3BB9-1E76-7AAEDF142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1900A-5DEB-5E01-F5DD-3A722F40B8DF}"/>
              </a:ext>
            </a:extLst>
          </p:cNvPr>
          <p:cNvSpPr>
            <a:spLocks noGrp="1"/>
          </p:cNvSpPr>
          <p:nvPr>
            <p:ph type="sldNum" sz="quarter" idx="12"/>
          </p:nvPr>
        </p:nvSpPr>
        <p:spPr/>
        <p:txBody>
          <a:bodyPr/>
          <a:lstStyle/>
          <a:p>
            <a:fld id="{8F0CBDBF-9903-9541-B20A-15CDCA7B2891}" type="slidenum">
              <a:rPr lang="en-US" smtClean="0"/>
              <a:t>‹#›</a:t>
            </a:fld>
            <a:endParaRPr lang="en-US"/>
          </a:p>
        </p:txBody>
      </p:sp>
    </p:spTree>
    <p:extLst>
      <p:ext uri="{BB962C8B-B14F-4D97-AF65-F5344CB8AC3E}">
        <p14:creationId xmlns:p14="http://schemas.microsoft.com/office/powerpoint/2010/main" val="207194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A1E1F-D0BA-86F5-4450-7E71B4AFFA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CDBE0F-5324-F3CC-862D-BA8B665785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B3B11-744C-F157-8FE7-E1C21AC69F53}"/>
              </a:ext>
            </a:extLst>
          </p:cNvPr>
          <p:cNvSpPr>
            <a:spLocks noGrp="1"/>
          </p:cNvSpPr>
          <p:nvPr>
            <p:ph type="dt" sz="half" idx="10"/>
          </p:nvPr>
        </p:nvSpPr>
        <p:spPr/>
        <p:txBody>
          <a:bodyPr/>
          <a:lstStyle/>
          <a:p>
            <a:fld id="{CAF17702-EA97-C34C-917F-881AA8667FC4}" type="datetimeFigureOut">
              <a:rPr lang="en-US" smtClean="0"/>
              <a:t>9/18/24</a:t>
            </a:fld>
            <a:endParaRPr lang="en-US"/>
          </a:p>
        </p:txBody>
      </p:sp>
      <p:sp>
        <p:nvSpPr>
          <p:cNvPr id="5" name="Footer Placeholder 4">
            <a:extLst>
              <a:ext uri="{FF2B5EF4-FFF2-40B4-BE49-F238E27FC236}">
                <a16:creationId xmlns:a16="http://schemas.microsoft.com/office/drawing/2014/main" id="{F7E755C2-CD3A-FD0C-CD31-D5101BABA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C8871-12CC-89CB-2D42-40AEA3CF38A0}"/>
              </a:ext>
            </a:extLst>
          </p:cNvPr>
          <p:cNvSpPr>
            <a:spLocks noGrp="1"/>
          </p:cNvSpPr>
          <p:nvPr>
            <p:ph type="sldNum" sz="quarter" idx="12"/>
          </p:nvPr>
        </p:nvSpPr>
        <p:spPr/>
        <p:txBody>
          <a:bodyPr/>
          <a:lstStyle/>
          <a:p>
            <a:fld id="{8F0CBDBF-9903-9541-B20A-15CDCA7B2891}" type="slidenum">
              <a:rPr lang="en-US" smtClean="0"/>
              <a:t>‹#›</a:t>
            </a:fld>
            <a:endParaRPr lang="en-US"/>
          </a:p>
        </p:txBody>
      </p:sp>
    </p:spTree>
    <p:extLst>
      <p:ext uri="{BB962C8B-B14F-4D97-AF65-F5344CB8AC3E}">
        <p14:creationId xmlns:p14="http://schemas.microsoft.com/office/powerpoint/2010/main" val="122426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8D049-B139-98C5-8537-061406F0FF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0482BB-D51F-CE68-1305-1833A87ECC8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E923C3-634F-698C-5736-261AEBE62485}"/>
              </a:ext>
            </a:extLst>
          </p:cNvPr>
          <p:cNvSpPr>
            <a:spLocks noGrp="1"/>
          </p:cNvSpPr>
          <p:nvPr>
            <p:ph type="dt" sz="half" idx="10"/>
          </p:nvPr>
        </p:nvSpPr>
        <p:spPr/>
        <p:txBody>
          <a:bodyPr/>
          <a:lstStyle/>
          <a:p>
            <a:fld id="{CAF17702-EA97-C34C-917F-881AA8667FC4}" type="datetimeFigureOut">
              <a:rPr lang="en-US" smtClean="0"/>
              <a:t>9/18/24</a:t>
            </a:fld>
            <a:endParaRPr lang="en-US"/>
          </a:p>
        </p:txBody>
      </p:sp>
      <p:sp>
        <p:nvSpPr>
          <p:cNvPr id="5" name="Footer Placeholder 4">
            <a:extLst>
              <a:ext uri="{FF2B5EF4-FFF2-40B4-BE49-F238E27FC236}">
                <a16:creationId xmlns:a16="http://schemas.microsoft.com/office/drawing/2014/main" id="{8E5C7AB9-32CF-52F5-6220-D2439C6FC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C4067-E1BA-4898-68CD-E9D33136C241}"/>
              </a:ext>
            </a:extLst>
          </p:cNvPr>
          <p:cNvSpPr>
            <a:spLocks noGrp="1"/>
          </p:cNvSpPr>
          <p:nvPr>
            <p:ph type="sldNum" sz="quarter" idx="12"/>
          </p:nvPr>
        </p:nvSpPr>
        <p:spPr/>
        <p:txBody>
          <a:bodyPr/>
          <a:lstStyle/>
          <a:p>
            <a:fld id="{8F0CBDBF-9903-9541-B20A-15CDCA7B2891}" type="slidenum">
              <a:rPr lang="en-US" smtClean="0"/>
              <a:t>‹#›</a:t>
            </a:fld>
            <a:endParaRPr lang="en-US"/>
          </a:p>
        </p:txBody>
      </p:sp>
    </p:spTree>
    <p:extLst>
      <p:ext uri="{BB962C8B-B14F-4D97-AF65-F5344CB8AC3E}">
        <p14:creationId xmlns:p14="http://schemas.microsoft.com/office/powerpoint/2010/main" val="812600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B8C6-B9CF-7985-9125-DB7EE2D0E6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6D95E2-3083-B371-B3D6-E21BB3B5A4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EA2759-A7CA-9DA9-BA86-2415B6224B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C2BF3E-5685-2579-6139-EC51722511DD}"/>
              </a:ext>
            </a:extLst>
          </p:cNvPr>
          <p:cNvSpPr>
            <a:spLocks noGrp="1"/>
          </p:cNvSpPr>
          <p:nvPr>
            <p:ph type="dt" sz="half" idx="10"/>
          </p:nvPr>
        </p:nvSpPr>
        <p:spPr/>
        <p:txBody>
          <a:bodyPr/>
          <a:lstStyle/>
          <a:p>
            <a:fld id="{CAF17702-EA97-C34C-917F-881AA8667FC4}" type="datetimeFigureOut">
              <a:rPr lang="en-US" smtClean="0"/>
              <a:t>9/18/24</a:t>
            </a:fld>
            <a:endParaRPr lang="en-US"/>
          </a:p>
        </p:txBody>
      </p:sp>
      <p:sp>
        <p:nvSpPr>
          <p:cNvPr id="6" name="Footer Placeholder 5">
            <a:extLst>
              <a:ext uri="{FF2B5EF4-FFF2-40B4-BE49-F238E27FC236}">
                <a16:creationId xmlns:a16="http://schemas.microsoft.com/office/drawing/2014/main" id="{EF28774C-ABCC-83A8-08A6-C6EFB30A70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E90B7-913A-9F95-A13C-43951FA65DBF}"/>
              </a:ext>
            </a:extLst>
          </p:cNvPr>
          <p:cNvSpPr>
            <a:spLocks noGrp="1"/>
          </p:cNvSpPr>
          <p:nvPr>
            <p:ph type="sldNum" sz="quarter" idx="12"/>
          </p:nvPr>
        </p:nvSpPr>
        <p:spPr/>
        <p:txBody>
          <a:bodyPr/>
          <a:lstStyle/>
          <a:p>
            <a:fld id="{8F0CBDBF-9903-9541-B20A-15CDCA7B2891}" type="slidenum">
              <a:rPr lang="en-US" smtClean="0"/>
              <a:t>‹#›</a:t>
            </a:fld>
            <a:endParaRPr lang="en-US"/>
          </a:p>
        </p:txBody>
      </p:sp>
    </p:spTree>
    <p:extLst>
      <p:ext uri="{BB962C8B-B14F-4D97-AF65-F5344CB8AC3E}">
        <p14:creationId xmlns:p14="http://schemas.microsoft.com/office/powerpoint/2010/main" val="2555789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B665-052A-84CB-A9AC-E2A3274AE9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654735-EEF4-356C-C236-90118352A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14E887-475E-CF64-7519-45F7464643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BA6D77-518D-F7A0-C423-9DCC59F6C0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17E2D6-F4EF-F8F2-E054-D04763ACD8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8402E-A776-847C-B0D1-CE794E470E27}"/>
              </a:ext>
            </a:extLst>
          </p:cNvPr>
          <p:cNvSpPr>
            <a:spLocks noGrp="1"/>
          </p:cNvSpPr>
          <p:nvPr>
            <p:ph type="dt" sz="half" idx="10"/>
          </p:nvPr>
        </p:nvSpPr>
        <p:spPr/>
        <p:txBody>
          <a:bodyPr/>
          <a:lstStyle/>
          <a:p>
            <a:fld id="{CAF17702-EA97-C34C-917F-881AA8667FC4}" type="datetimeFigureOut">
              <a:rPr lang="en-US" smtClean="0"/>
              <a:t>9/18/24</a:t>
            </a:fld>
            <a:endParaRPr lang="en-US"/>
          </a:p>
        </p:txBody>
      </p:sp>
      <p:sp>
        <p:nvSpPr>
          <p:cNvPr id="8" name="Footer Placeholder 7">
            <a:extLst>
              <a:ext uri="{FF2B5EF4-FFF2-40B4-BE49-F238E27FC236}">
                <a16:creationId xmlns:a16="http://schemas.microsoft.com/office/drawing/2014/main" id="{78C5B8F0-9271-450F-A84D-6EB7039006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930B45-F499-971E-1949-DFF3683D5337}"/>
              </a:ext>
            </a:extLst>
          </p:cNvPr>
          <p:cNvSpPr>
            <a:spLocks noGrp="1"/>
          </p:cNvSpPr>
          <p:nvPr>
            <p:ph type="sldNum" sz="quarter" idx="12"/>
          </p:nvPr>
        </p:nvSpPr>
        <p:spPr/>
        <p:txBody>
          <a:bodyPr/>
          <a:lstStyle/>
          <a:p>
            <a:fld id="{8F0CBDBF-9903-9541-B20A-15CDCA7B2891}" type="slidenum">
              <a:rPr lang="en-US" smtClean="0"/>
              <a:t>‹#›</a:t>
            </a:fld>
            <a:endParaRPr lang="en-US"/>
          </a:p>
        </p:txBody>
      </p:sp>
    </p:spTree>
    <p:extLst>
      <p:ext uri="{BB962C8B-B14F-4D97-AF65-F5344CB8AC3E}">
        <p14:creationId xmlns:p14="http://schemas.microsoft.com/office/powerpoint/2010/main" val="355977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4C545-8641-5A33-D2F4-5B8957CB50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C5226F-49C4-3CEF-CBA0-6AADD47783F9}"/>
              </a:ext>
            </a:extLst>
          </p:cNvPr>
          <p:cNvSpPr>
            <a:spLocks noGrp="1"/>
          </p:cNvSpPr>
          <p:nvPr>
            <p:ph type="dt" sz="half" idx="10"/>
          </p:nvPr>
        </p:nvSpPr>
        <p:spPr/>
        <p:txBody>
          <a:bodyPr/>
          <a:lstStyle/>
          <a:p>
            <a:fld id="{CAF17702-EA97-C34C-917F-881AA8667FC4}" type="datetimeFigureOut">
              <a:rPr lang="en-US" smtClean="0"/>
              <a:t>9/18/24</a:t>
            </a:fld>
            <a:endParaRPr lang="en-US"/>
          </a:p>
        </p:txBody>
      </p:sp>
      <p:sp>
        <p:nvSpPr>
          <p:cNvPr id="4" name="Footer Placeholder 3">
            <a:extLst>
              <a:ext uri="{FF2B5EF4-FFF2-40B4-BE49-F238E27FC236}">
                <a16:creationId xmlns:a16="http://schemas.microsoft.com/office/drawing/2014/main" id="{20502B68-6345-8A88-96FA-DD94BE92B1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6142C0-F0CB-585D-36EE-A0B86FEFEBA7}"/>
              </a:ext>
            </a:extLst>
          </p:cNvPr>
          <p:cNvSpPr>
            <a:spLocks noGrp="1"/>
          </p:cNvSpPr>
          <p:nvPr>
            <p:ph type="sldNum" sz="quarter" idx="12"/>
          </p:nvPr>
        </p:nvSpPr>
        <p:spPr/>
        <p:txBody>
          <a:bodyPr/>
          <a:lstStyle/>
          <a:p>
            <a:fld id="{8F0CBDBF-9903-9541-B20A-15CDCA7B2891}" type="slidenum">
              <a:rPr lang="en-US" smtClean="0"/>
              <a:t>‹#›</a:t>
            </a:fld>
            <a:endParaRPr lang="en-US"/>
          </a:p>
        </p:txBody>
      </p:sp>
    </p:spTree>
    <p:extLst>
      <p:ext uri="{BB962C8B-B14F-4D97-AF65-F5344CB8AC3E}">
        <p14:creationId xmlns:p14="http://schemas.microsoft.com/office/powerpoint/2010/main" val="677958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814A31-4854-4AD2-BF01-078E6E6D4D12}"/>
              </a:ext>
            </a:extLst>
          </p:cNvPr>
          <p:cNvSpPr>
            <a:spLocks noGrp="1"/>
          </p:cNvSpPr>
          <p:nvPr>
            <p:ph type="dt" sz="half" idx="10"/>
          </p:nvPr>
        </p:nvSpPr>
        <p:spPr/>
        <p:txBody>
          <a:bodyPr/>
          <a:lstStyle/>
          <a:p>
            <a:fld id="{CAF17702-EA97-C34C-917F-881AA8667FC4}" type="datetimeFigureOut">
              <a:rPr lang="en-US" smtClean="0"/>
              <a:t>9/18/24</a:t>
            </a:fld>
            <a:endParaRPr lang="en-US"/>
          </a:p>
        </p:txBody>
      </p:sp>
      <p:sp>
        <p:nvSpPr>
          <p:cNvPr id="3" name="Footer Placeholder 2">
            <a:extLst>
              <a:ext uri="{FF2B5EF4-FFF2-40B4-BE49-F238E27FC236}">
                <a16:creationId xmlns:a16="http://schemas.microsoft.com/office/drawing/2014/main" id="{A642D8E8-656F-E625-CA32-66197B50DB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F60210-BE4D-D2D7-0BFF-C376C796B67C}"/>
              </a:ext>
            </a:extLst>
          </p:cNvPr>
          <p:cNvSpPr>
            <a:spLocks noGrp="1"/>
          </p:cNvSpPr>
          <p:nvPr>
            <p:ph type="sldNum" sz="quarter" idx="12"/>
          </p:nvPr>
        </p:nvSpPr>
        <p:spPr/>
        <p:txBody>
          <a:bodyPr/>
          <a:lstStyle/>
          <a:p>
            <a:fld id="{8F0CBDBF-9903-9541-B20A-15CDCA7B2891}" type="slidenum">
              <a:rPr lang="en-US" smtClean="0"/>
              <a:t>‹#›</a:t>
            </a:fld>
            <a:endParaRPr lang="en-US"/>
          </a:p>
        </p:txBody>
      </p:sp>
    </p:spTree>
    <p:extLst>
      <p:ext uri="{BB962C8B-B14F-4D97-AF65-F5344CB8AC3E}">
        <p14:creationId xmlns:p14="http://schemas.microsoft.com/office/powerpoint/2010/main" val="506014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AFB2-D68E-9009-AEA7-0DFEE74D4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21FD0C-05C5-7E30-B41F-AACCD5BB4D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631A8-FDCB-A484-709F-17868B855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33FE1F-15CC-5310-9015-387FE31CC3D7}"/>
              </a:ext>
            </a:extLst>
          </p:cNvPr>
          <p:cNvSpPr>
            <a:spLocks noGrp="1"/>
          </p:cNvSpPr>
          <p:nvPr>
            <p:ph type="dt" sz="half" idx="10"/>
          </p:nvPr>
        </p:nvSpPr>
        <p:spPr/>
        <p:txBody>
          <a:bodyPr/>
          <a:lstStyle/>
          <a:p>
            <a:fld id="{CAF17702-EA97-C34C-917F-881AA8667FC4}" type="datetimeFigureOut">
              <a:rPr lang="en-US" smtClean="0"/>
              <a:t>9/18/24</a:t>
            </a:fld>
            <a:endParaRPr lang="en-US"/>
          </a:p>
        </p:txBody>
      </p:sp>
      <p:sp>
        <p:nvSpPr>
          <p:cNvPr id="6" name="Footer Placeholder 5">
            <a:extLst>
              <a:ext uri="{FF2B5EF4-FFF2-40B4-BE49-F238E27FC236}">
                <a16:creationId xmlns:a16="http://schemas.microsoft.com/office/drawing/2014/main" id="{20F7E331-47DC-D48F-9B1E-3EF768EAF0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848D5-0898-49B1-A178-6B6EAA7B8064}"/>
              </a:ext>
            </a:extLst>
          </p:cNvPr>
          <p:cNvSpPr>
            <a:spLocks noGrp="1"/>
          </p:cNvSpPr>
          <p:nvPr>
            <p:ph type="sldNum" sz="quarter" idx="12"/>
          </p:nvPr>
        </p:nvSpPr>
        <p:spPr/>
        <p:txBody>
          <a:bodyPr/>
          <a:lstStyle/>
          <a:p>
            <a:fld id="{8F0CBDBF-9903-9541-B20A-15CDCA7B2891}" type="slidenum">
              <a:rPr lang="en-US" smtClean="0"/>
              <a:t>‹#›</a:t>
            </a:fld>
            <a:endParaRPr lang="en-US"/>
          </a:p>
        </p:txBody>
      </p:sp>
    </p:spTree>
    <p:extLst>
      <p:ext uri="{BB962C8B-B14F-4D97-AF65-F5344CB8AC3E}">
        <p14:creationId xmlns:p14="http://schemas.microsoft.com/office/powerpoint/2010/main" val="77564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8041-36B5-28E0-065D-2C658A6A09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272B3E-6EEA-B909-B0C6-AE445EF98D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23D75C-7F22-1B51-FA66-38B310065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2ED0D2-4C4B-E6D4-2174-064CB6F8B5DA}"/>
              </a:ext>
            </a:extLst>
          </p:cNvPr>
          <p:cNvSpPr>
            <a:spLocks noGrp="1"/>
          </p:cNvSpPr>
          <p:nvPr>
            <p:ph type="dt" sz="half" idx="10"/>
          </p:nvPr>
        </p:nvSpPr>
        <p:spPr/>
        <p:txBody>
          <a:bodyPr/>
          <a:lstStyle/>
          <a:p>
            <a:fld id="{CAF17702-EA97-C34C-917F-881AA8667FC4}" type="datetimeFigureOut">
              <a:rPr lang="en-US" smtClean="0"/>
              <a:t>9/18/24</a:t>
            </a:fld>
            <a:endParaRPr lang="en-US"/>
          </a:p>
        </p:txBody>
      </p:sp>
      <p:sp>
        <p:nvSpPr>
          <p:cNvPr id="6" name="Footer Placeholder 5">
            <a:extLst>
              <a:ext uri="{FF2B5EF4-FFF2-40B4-BE49-F238E27FC236}">
                <a16:creationId xmlns:a16="http://schemas.microsoft.com/office/drawing/2014/main" id="{E7FF659F-1A87-8AAB-351D-9A55CAD589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B18CA7-6C75-7C0D-3B40-12D10C9E2720}"/>
              </a:ext>
            </a:extLst>
          </p:cNvPr>
          <p:cNvSpPr>
            <a:spLocks noGrp="1"/>
          </p:cNvSpPr>
          <p:nvPr>
            <p:ph type="sldNum" sz="quarter" idx="12"/>
          </p:nvPr>
        </p:nvSpPr>
        <p:spPr/>
        <p:txBody>
          <a:bodyPr/>
          <a:lstStyle/>
          <a:p>
            <a:fld id="{8F0CBDBF-9903-9541-B20A-15CDCA7B2891}" type="slidenum">
              <a:rPr lang="en-US" smtClean="0"/>
              <a:t>‹#›</a:t>
            </a:fld>
            <a:endParaRPr lang="en-US"/>
          </a:p>
        </p:txBody>
      </p:sp>
    </p:spTree>
    <p:extLst>
      <p:ext uri="{BB962C8B-B14F-4D97-AF65-F5344CB8AC3E}">
        <p14:creationId xmlns:p14="http://schemas.microsoft.com/office/powerpoint/2010/main" val="19755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8AED9F-A74D-CFA3-4F92-FFF453736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DF31F3-A30F-F617-8E6A-F060C89BBD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790B3-C0B5-7570-6FC3-ED906B2351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F17702-EA97-C34C-917F-881AA8667FC4}" type="datetimeFigureOut">
              <a:rPr lang="en-US" smtClean="0"/>
              <a:t>9/18/24</a:t>
            </a:fld>
            <a:endParaRPr lang="en-US"/>
          </a:p>
        </p:txBody>
      </p:sp>
      <p:sp>
        <p:nvSpPr>
          <p:cNvPr id="5" name="Footer Placeholder 4">
            <a:extLst>
              <a:ext uri="{FF2B5EF4-FFF2-40B4-BE49-F238E27FC236}">
                <a16:creationId xmlns:a16="http://schemas.microsoft.com/office/drawing/2014/main" id="{009FE825-DBDC-A289-A156-F9CB4C1EC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959FB8-950D-C4F3-3CCA-F2DFBC33B5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0CBDBF-9903-9541-B20A-15CDCA7B2891}" type="slidenum">
              <a:rPr lang="en-US" smtClean="0"/>
              <a:t>‹#›</a:t>
            </a:fld>
            <a:endParaRPr lang="en-US"/>
          </a:p>
        </p:txBody>
      </p:sp>
    </p:spTree>
    <p:extLst>
      <p:ext uri="{BB962C8B-B14F-4D97-AF65-F5344CB8AC3E}">
        <p14:creationId xmlns:p14="http://schemas.microsoft.com/office/powerpoint/2010/main" val="425779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EE2E8-5087-8CE6-A208-FE022CC6E4D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7763CEF-E9AD-777B-1960-5FD58AA46C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339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55DE2-A1FF-D498-A234-BB45E0CF34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023D2C-8BC6-59D9-9FCB-3207892BEF7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1283051-C46F-3861-002B-F35947F02444}"/>
              </a:ext>
            </a:extLst>
          </p:cNvPr>
          <p:cNvPicPr>
            <a:picLocks noChangeAspect="1"/>
          </p:cNvPicPr>
          <p:nvPr/>
        </p:nvPicPr>
        <p:blipFill>
          <a:blip r:embed="rId3"/>
          <a:stretch>
            <a:fillRect/>
          </a:stretch>
        </p:blipFill>
        <p:spPr>
          <a:xfrm>
            <a:off x="291135" y="89815"/>
            <a:ext cx="11317063" cy="6320268"/>
          </a:xfrm>
          <a:prstGeom prst="rect">
            <a:avLst/>
          </a:prstGeom>
        </p:spPr>
      </p:pic>
    </p:spTree>
    <p:extLst>
      <p:ext uri="{BB962C8B-B14F-4D97-AF65-F5344CB8AC3E}">
        <p14:creationId xmlns:p14="http://schemas.microsoft.com/office/powerpoint/2010/main" val="1168420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D17F2-A39C-DF26-B103-A2A6DE4D2D31}"/>
              </a:ext>
            </a:extLst>
          </p:cNvPr>
          <p:cNvSpPr>
            <a:spLocks noGrp="1"/>
          </p:cNvSpPr>
          <p:nvPr>
            <p:ph type="title"/>
          </p:nvPr>
        </p:nvSpPr>
        <p:spPr/>
        <p:txBody>
          <a:bodyPr/>
          <a:lstStyle/>
          <a:p>
            <a:pPr algn="ctr"/>
            <a:r>
              <a:rPr lang="en-US" dirty="0"/>
              <a:t>Types of Association</a:t>
            </a:r>
          </a:p>
        </p:txBody>
      </p:sp>
      <p:sp>
        <p:nvSpPr>
          <p:cNvPr id="3" name="Content Placeholder 2">
            <a:extLst>
              <a:ext uri="{FF2B5EF4-FFF2-40B4-BE49-F238E27FC236}">
                <a16:creationId xmlns:a16="http://schemas.microsoft.com/office/drawing/2014/main" id="{C8958E37-8684-AEBA-F902-B129ADCC25E5}"/>
              </a:ext>
            </a:extLst>
          </p:cNvPr>
          <p:cNvSpPr>
            <a:spLocks noGrp="1"/>
          </p:cNvSpPr>
          <p:nvPr>
            <p:ph idx="1"/>
          </p:nvPr>
        </p:nvSpPr>
        <p:spPr/>
        <p:txBody>
          <a:bodyPr/>
          <a:lstStyle/>
          <a:p>
            <a:pPr algn="ctr"/>
            <a:endParaRPr lang="en-US" b="1" dirty="0"/>
          </a:p>
          <a:p>
            <a:endParaRPr lang="en-US" b="1" dirty="0"/>
          </a:p>
          <a:p>
            <a:pPr algn="ctr"/>
            <a:r>
              <a:rPr lang="en-US" b="1" dirty="0"/>
              <a:t>One-to-One</a:t>
            </a:r>
          </a:p>
          <a:p>
            <a:pPr marL="0" indent="0" algn="ctr">
              <a:buNone/>
            </a:pPr>
            <a:endParaRPr lang="en-US" dirty="0"/>
          </a:p>
          <a:p>
            <a:pPr algn="ctr"/>
            <a:r>
              <a:rPr lang="en-US" b="1" dirty="0"/>
              <a:t>One-to-Many</a:t>
            </a:r>
          </a:p>
          <a:p>
            <a:pPr marL="0" indent="0" algn="ctr">
              <a:buNone/>
            </a:pPr>
            <a:endParaRPr lang="en-US" b="1" dirty="0"/>
          </a:p>
          <a:p>
            <a:pPr algn="ctr"/>
            <a:r>
              <a:rPr lang="en-US" b="1" dirty="0"/>
              <a:t>Many-to-Many</a:t>
            </a:r>
            <a:endParaRPr lang="en-US" dirty="0"/>
          </a:p>
        </p:txBody>
      </p:sp>
    </p:spTree>
    <p:extLst>
      <p:ext uri="{BB962C8B-B14F-4D97-AF65-F5344CB8AC3E}">
        <p14:creationId xmlns:p14="http://schemas.microsoft.com/office/powerpoint/2010/main" val="122238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TotalTime>
  <Words>532</Words>
  <Application>Microsoft Macintosh PowerPoint</Application>
  <PresentationFormat>Widescreen</PresentationFormat>
  <Paragraphs>40</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Types of Association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SYED TAUHID ULLAH SHAH</dc:creator>
  <cp:lastModifiedBy>SYED TAUHID ULLAH SHAH</cp:lastModifiedBy>
  <cp:revision>3</cp:revision>
  <dcterms:created xsi:type="dcterms:W3CDTF">2024-09-18T06:14:55Z</dcterms:created>
  <dcterms:modified xsi:type="dcterms:W3CDTF">2024-09-18T06:20:24Z</dcterms:modified>
</cp:coreProperties>
</file>