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4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9773"/>
  </p:normalViewPr>
  <p:slideViewPr>
    <p:cSldViewPr snapToGrid="0">
      <p:cViewPr varScale="1">
        <p:scale>
          <a:sx n="103" d="100"/>
          <a:sy n="103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C6140-D934-FD42-8EF3-9C158972CA3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B3AA-D9CC-6A4A-8C20-BC496FC4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B3AA-D9CC-6A4A-8C20-BC496FC4C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25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B3AA-D9CC-6A4A-8C20-BC496FC4C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B3AA-D9CC-6A4A-8C20-BC496FC4CA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34AD1-30B8-31C4-CF77-52A188DE3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A95D4F-701C-BB20-FADD-CE30F2AF5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908786-39CF-842E-A0DC-242A0F293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9D576-1133-C005-2349-2646211C3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B3AA-D9CC-6A4A-8C20-BC496FC4CA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4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B3AA-D9CC-6A4A-8C20-BC496FC4CA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A84D4-265A-1CB3-EC9E-40FFECF4B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4309E7-7B3A-9640-F961-3EC258B83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84131-38AF-352C-EB9E-F37BB2779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0677-0DDE-8F57-FA91-EE5B9DD6D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B3AA-D9CC-6A4A-8C20-BC496FC4CA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B3AA-D9CC-6A4A-8C20-BC496FC4CA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B3AA-D9CC-6A4A-8C20-BC496FC4CA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B3AA-D9CC-6A4A-8C20-BC496FC4CA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5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B3AA-D9CC-6A4A-8C20-BC496FC4C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8CD0-96B1-C0AC-A576-18590375E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12398-0FD5-2792-4424-82721D315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B547-CF79-3955-40A6-8BB78F05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554F-2BFB-7FCF-4C01-B467DF05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A126-9CEC-5C9D-BBF6-8AE60F5E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DF09-33E3-FFE7-961A-9003A7B5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6BD58-970D-A0E9-B18D-84AB46E16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CFA1-4F6D-9AA6-C938-37E17C6D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E082-D355-DC5D-C308-920A74D6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3839-6077-3F4A-6ADA-D8714E2E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7984D-D5D0-B52A-1996-2B216E474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B0306-8020-61AD-6BFE-9B9DA19AB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E08F-F08D-0F28-5D79-5D849018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4F95-1BE7-08B0-BD16-7C8F60E5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DA9A-352E-A80B-302D-7255EF74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5D25-5937-75F9-4FD5-F5BB927E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015B-8C6C-77FF-9DE8-B8072DDF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4B6CD-CD13-D9B6-665B-5D88D881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5CD7E-3132-96AD-15AB-99CB5C3F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E50FB-88C9-AE2B-9977-A13673AE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C8EE-0EF2-6C51-B222-34AC7C59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AFB4E-0883-DE16-5295-6BFEEDA5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D4AA-BFBE-2886-DA80-75282A4D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5A57-39DC-E75B-3490-288E7E57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D706-0E9E-A2AF-BB2E-9BF0802A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1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8DC4-CC52-A655-228A-275F239F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8CCA-AF6E-0712-CEE8-0F2A1D358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AE154-4EA1-3A7C-40CE-9B414F7A9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5865A-3FEB-6210-A735-995D6D2F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56CD9-BA9B-D83F-8667-1229211D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E82BB-5B5C-9720-C140-BE5C5BA5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FCAA-7B9E-33A2-9A0D-6CD5B922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A418-2433-CD94-4431-B4DFF321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3CB7A-3232-6926-E007-9ABD8E0B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9990-6382-9665-6219-017775FC9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39FC0-CA9D-59F7-C988-07C7F47CA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FBB4C-BB9A-F768-512F-58F51BB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D8C73-3C38-B866-239C-75353672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35CFD-21B3-7876-4296-6CE482A4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4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8889-F4BF-3CF3-3965-00D51AB2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0FA31-9401-5C7A-6B36-36E57F48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655C-6E02-B217-7EC9-2A4F1056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30B1A-BA95-41E0-7599-C21D15FA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A9AC6-11F2-AE14-1A20-66197F23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B974F-99E2-F96F-37D3-7AD3727B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12FB-D4C4-C81F-A1CB-87EB7D9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2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2962-3B56-C6F8-EE0E-541C1526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042B-52C8-BC77-CE7F-B80ECDBF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BF9B3-EC8B-D413-A6B5-0D8A7EC69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219E6-41E3-487A-4E51-BF667612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90E23-78F8-25AD-1B88-9332B406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04FB7-09C3-E6D5-245B-BB42722E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918C-F8F7-6522-15A9-24ED4D9B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D60B3-2AD7-3265-1440-9DAD9ED00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BD7B8-8A70-FA9F-38A1-D93DF3D4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05F76-6513-801C-88D0-174B82FA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F20F3-3A28-5DE0-A000-0F2F18D7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6C5D-11D4-D569-4BBB-C6D25A2C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9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59BDE-D374-9938-AAB6-E707E4C7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6FDD2-D05E-4271-1C22-92D4D0858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BE86-2EAE-475A-993B-1A0D87BAD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B3BBB-008D-ED40-9F00-766FAB1242E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9041C-FF12-908E-AB67-1A6702A08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0F8A-21F4-8530-E855-587C11CC0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0EB19-26B1-AB4E-8A9D-5D6CE6FA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white grid with black text&#10;&#10;Description automatically generated">
            <a:extLst>
              <a:ext uri="{FF2B5EF4-FFF2-40B4-BE49-F238E27FC236}">
                <a16:creationId xmlns:a16="http://schemas.microsoft.com/office/drawing/2014/main" id="{4646B237-A67F-F536-8264-F113F183B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431" b="13198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A734-9AFB-C5CE-35EF-40AD32D5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Adapter Class</a:t>
            </a:r>
            <a:r>
              <a:rPr lang="en-US" dirty="0"/>
              <a:t> (Bridges the Teacher and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520CE-5A1F-F9E1-B629-1D4A042AB4F0}"/>
              </a:ext>
            </a:extLst>
          </p:cNvPr>
          <p:cNvSpPr txBox="1"/>
          <p:nvPr/>
        </p:nvSpPr>
        <p:spPr>
          <a:xfrm>
            <a:off x="838200" y="1690688"/>
            <a:ext cx="101963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class </a:t>
            </a:r>
            <a:r>
              <a:rPr lang="en-US" b="1" dirty="0" err="1"/>
              <a:t>StudentAdapter</a:t>
            </a:r>
            <a:r>
              <a:rPr lang="en-US" dirty="0"/>
              <a:t> implements </a:t>
            </a:r>
            <a:r>
              <a:rPr lang="en-US" dirty="0" err="1"/>
              <a:t>StudentInterface</a:t>
            </a:r>
            <a:r>
              <a:rPr lang="en-US" dirty="0"/>
              <a:t> {</a:t>
            </a:r>
          </a:p>
          <a:p>
            <a:r>
              <a:rPr lang="en-US" dirty="0"/>
              <a:t>    private Student student;</a:t>
            </a:r>
          </a:p>
          <a:p>
            <a:endParaRPr lang="en-US" dirty="0"/>
          </a:p>
          <a:p>
            <a:r>
              <a:rPr lang="en-US" dirty="0"/>
              <a:t>    // Constructor to wrap the Student instance</a:t>
            </a:r>
          </a:p>
          <a:p>
            <a:r>
              <a:rPr lang="en-US" dirty="0"/>
              <a:t>    public </a:t>
            </a:r>
            <a:r>
              <a:rPr lang="en-US" b="1" dirty="0" err="1"/>
              <a:t>StudentAdapter</a:t>
            </a:r>
            <a:r>
              <a:rPr lang="en-US" dirty="0"/>
              <a:t>(Student student) {</a:t>
            </a:r>
          </a:p>
          <a:p>
            <a:r>
              <a:rPr lang="en-US" dirty="0"/>
              <a:t>        </a:t>
            </a:r>
            <a:r>
              <a:rPr lang="en-US" dirty="0" err="1"/>
              <a:t>this.student</a:t>
            </a:r>
            <a:r>
              <a:rPr lang="en-US" dirty="0"/>
              <a:t> = student;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This method adapts the </a:t>
            </a:r>
            <a:r>
              <a:rPr lang="en-US" dirty="0" err="1"/>
              <a:t>giveAssignment</a:t>
            </a:r>
            <a:r>
              <a:rPr lang="en-US" dirty="0"/>
              <a:t>() method to </a:t>
            </a:r>
            <a:r>
              <a:rPr lang="en-US" dirty="0" err="1"/>
              <a:t>submitAssignment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submitAssignment</a:t>
            </a:r>
            <a:r>
              <a:rPr lang="en-US" dirty="0"/>
              <a:t>() {</a:t>
            </a:r>
          </a:p>
          <a:p>
            <a:r>
              <a:rPr lang="en-US" dirty="0"/>
              <a:t>        // Internally, it calls the </a:t>
            </a:r>
            <a:r>
              <a:rPr lang="en-US" dirty="0" err="1"/>
              <a:t>giveAssignment</a:t>
            </a:r>
            <a:r>
              <a:rPr lang="en-US" dirty="0"/>
              <a:t>() method from Student</a:t>
            </a:r>
          </a:p>
          <a:p>
            <a:r>
              <a:rPr lang="en-US" dirty="0"/>
              <a:t>        </a:t>
            </a:r>
            <a:r>
              <a:rPr lang="en-US" dirty="0" err="1"/>
              <a:t>student.</a:t>
            </a:r>
            <a:r>
              <a:rPr lang="en-US" b="1" dirty="0" err="1"/>
              <a:t>giveAssignment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779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EEC6-E746-6718-B1F3-961CF37D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Client Class</a:t>
            </a:r>
            <a:r>
              <a:rPr lang="en-US" dirty="0"/>
              <a:t> (Teacher interacting with the Student via the Adapter)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82F11-0566-9EDD-70B5-F8E3DD0A36C4}"/>
              </a:ext>
            </a:extLst>
          </p:cNvPr>
          <p:cNvSpPr txBox="1"/>
          <p:nvPr/>
        </p:nvSpPr>
        <p:spPr>
          <a:xfrm>
            <a:off x="1851453" y="2936952"/>
            <a:ext cx="92943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class Teacher {</a:t>
            </a:r>
          </a:p>
          <a:p>
            <a:r>
              <a:rPr lang="en-US" dirty="0"/>
              <a:t>    // The Teacher uses the </a:t>
            </a:r>
            <a:r>
              <a:rPr lang="en-US" dirty="0" err="1"/>
              <a:t>StudentInterface</a:t>
            </a:r>
            <a:r>
              <a:rPr lang="en-US" dirty="0"/>
              <a:t> to interact with a student.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public void </a:t>
            </a:r>
            <a:r>
              <a:rPr lang="en-US" dirty="0" err="1"/>
              <a:t>collectAssignment</a:t>
            </a:r>
            <a:r>
              <a:rPr lang="en-US" dirty="0"/>
              <a:t>(</a:t>
            </a:r>
            <a:r>
              <a:rPr lang="en-US" dirty="0" err="1"/>
              <a:t>StudentInterface</a:t>
            </a:r>
            <a:r>
              <a:rPr lang="en-US" dirty="0"/>
              <a:t> student) {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student.submitAssignment</a:t>
            </a:r>
            <a:r>
              <a:rPr lang="en-US" dirty="0"/>
              <a:t>();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75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0F3562-E584-8367-2A63-0291EC55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11378"/>
            <a:ext cx="7772400" cy="54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1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D0544C-6F1A-F19B-A111-B648AC75E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2" y="0"/>
            <a:ext cx="9803080" cy="68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3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9246-9104-DDC8-EE82-833DF1EE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71DCC-D236-AE1E-A567-E0C2E350B9DD}"/>
              </a:ext>
            </a:extLst>
          </p:cNvPr>
          <p:cNvSpPr txBox="1"/>
          <p:nvPr/>
        </p:nvSpPr>
        <p:spPr>
          <a:xfrm>
            <a:off x="206976" y="3234033"/>
            <a:ext cx="6651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b="1" dirty="0"/>
              <a:t>Shape</a:t>
            </a:r>
            <a:r>
              <a:rPr lang="en-US" dirty="0"/>
              <a:t> {</a:t>
            </a:r>
          </a:p>
          <a:p>
            <a:r>
              <a:rPr lang="en-US" dirty="0"/>
              <a:t>    void display(int x1, int y1, int x2, int y2, String color); 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25DCF-3172-87AB-B34F-2522127F0C4A}"/>
              </a:ext>
            </a:extLst>
          </p:cNvPr>
          <p:cNvSpPr txBox="1"/>
          <p:nvPr/>
        </p:nvSpPr>
        <p:spPr>
          <a:xfrm>
            <a:off x="6093942" y="2280156"/>
            <a:ext cx="60980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b="1" dirty="0"/>
              <a:t>Line</a:t>
            </a:r>
            <a:r>
              <a:rPr lang="en-US" dirty="0"/>
              <a:t> {</a:t>
            </a:r>
          </a:p>
          <a:p>
            <a:r>
              <a:rPr lang="en-US" dirty="0"/>
              <a:t>    public void display()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("Drawing a line.");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b="1" dirty="0"/>
              <a:t>Rectangle</a:t>
            </a:r>
            <a:r>
              <a:rPr lang="en-US" dirty="0"/>
              <a:t> {</a:t>
            </a:r>
          </a:p>
          <a:p>
            <a:r>
              <a:rPr lang="en-US" dirty="0"/>
              <a:t>    public void display()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("Drawing a rectangle.");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04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E2F86-D8DE-8E1F-49A4-957A78CDE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055C-A2BA-4AA7-6B95-CCBA9E46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1" y="-557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Java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CA921-2D49-20B8-A36A-119BFE4ADB7A}"/>
              </a:ext>
            </a:extLst>
          </p:cNvPr>
          <p:cNvSpPr txBox="1"/>
          <p:nvPr/>
        </p:nvSpPr>
        <p:spPr>
          <a:xfrm>
            <a:off x="383059" y="365125"/>
            <a:ext cx="998734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// Adapter for the Line class</a:t>
            </a:r>
          </a:p>
          <a:p>
            <a:r>
              <a:rPr lang="en-US" sz="1400" dirty="0"/>
              <a:t>class </a:t>
            </a:r>
            <a:r>
              <a:rPr lang="en-US" sz="1400" dirty="0" err="1"/>
              <a:t>LineAdapter</a:t>
            </a:r>
            <a:r>
              <a:rPr lang="en-US" sz="1400" dirty="0"/>
              <a:t> implements Shape {</a:t>
            </a:r>
          </a:p>
          <a:p>
            <a:r>
              <a:rPr lang="en-US" sz="1400" dirty="0"/>
              <a:t>    private Line line;</a:t>
            </a:r>
          </a:p>
          <a:p>
            <a:endParaRPr lang="en-US" sz="1400" dirty="0"/>
          </a:p>
          <a:p>
            <a:r>
              <a:rPr lang="en-US" sz="1400" dirty="0"/>
              <a:t>    public </a:t>
            </a:r>
            <a:r>
              <a:rPr lang="en-US" sz="1400" dirty="0" err="1"/>
              <a:t>LineAdapter</a:t>
            </a:r>
            <a:r>
              <a:rPr lang="en-US" sz="1400" dirty="0"/>
              <a:t>(Line line)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this.line</a:t>
            </a:r>
            <a:r>
              <a:rPr lang="en-US" sz="1400" dirty="0"/>
              <a:t> = line;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void display(int x1, int y1, int x2, int y2, String color)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("Adapting Line with coordinates (" + x1 + "," + y1 + ") to (" + x2 + "," + y2 + ") and color: " + color);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line.display</a:t>
            </a:r>
            <a:r>
              <a:rPr lang="en-US" sz="1400" dirty="0"/>
              <a:t>();  // Calls the legacy Line's display method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// Adapter for the Rectangle class</a:t>
            </a:r>
          </a:p>
          <a:p>
            <a:r>
              <a:rPr lang="en-US" sz="1400" dirty="0"/>
              <a:t>class </a:t>
            </a:r>
            <a:r>
              <a:rPr lang="en-US" sz="1400" dirty="0" err="1"/>
              <a:t>RectangleAdapter</a:t>
            </a:r>
            <a:r>
              <a:rPr lang="en-US" sz="1400" dirty="0"/>
              <a:t> implements Shape {</a:t>
            </a:r>
          </a:p>
          <a:p>
            <a:r>
              <a:rPr lang="en-US" sz="1400" dirty="0"/>
              <a:t>    private Rectangle rectangle;</a:t>
            </a:r>
          </a:p>
          <a:p>
            <a:endParaRPr lang="en-US" sz="1400" dirty="0"/>
          </a:p>
          <a:p>
            <a:r>
              <a:rPr lang="en-US" sz="1400" dirty="0"/>
              <a:t>    public </a:t>
            </a:r>
            <a:r>
              <a:rPr lang="en-US" sz="1400" dirty="0" err="1"/>
              <a:t>RectangleAdapter</a:t>
            </a:r>
            <a:r>
              <a:rPr lang="en-US" sz="1400" dirty="0"/>
              <a:t>(Rectangle rectangle)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this.rectangle</a:t>
            </a:r>
            <a:r>
              <a:rPr lang="en-US" sz="1400" dirty="0"/>
              <a:t> = rectangle;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void display(int x1, int y1, int x2, int y2, String color)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("Adapting Rectangle with coordinates (" + x1 + "," + y1 + ") to (" + x2 + "," + y2 + ") and color: " + color);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rectangle.display</a:t>
            </a:r>
            <a:r>
              <a:rPr lang="en-US" sz="1400" dirty="0"/>
              <a:t>();  // Calls the legacy Rectangle's display method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130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5423-BAF9-190A-F65D-64E4077F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Java Implementation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69FD1-FDB3-33AC-2967-F1647BF2CAFD}"/>
              </a:ext>
            </a:extLst>
          </p:cNvPr>
          <p:cNvSpPr txBox="1"/>
          <p:nvPr/>
        </p:nvSpPr>
        <p:spPr>
          <a:xfrm>
            <a:off x="951471" y="1325563"/>
            <a:ext cx="1194486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Client that uses the Target interface to interact with shapes</a:t>
            </a:r>
          </a:p>
          <a:p>
            <a:r>
              <a:rPr lang="en-US" dirty="0"/>
              <a:t>public class </a:t>
            </a:r>
            <a:r>
              <a:rPr lang="en-US" dirty="0" err="1"/>
              <a:t>AdapterDemo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// Legacy objects</a:t>
            </a:r>
          </a:p>
          <a:p>
            <a:r>
              <a:rPr lang="en-US" dirty="0"/>
              <a:t>        Line line = new Line();</a:t>
            </a:r>
          </a:p>
          <a:p>
            <a:r>
              <a:rPr lang="en-US" dirty="0"/>
              <a:t>        Rectangle rectangle = new Rectangle();</a:t>
            </a:r>
          </a:p>
          <a:p>
            <a:endParaRPr lang="en-US" dirty="0"/>
          </a:p>
          <a:p>
            <a:r>
              <a:rPr lang="en-US" dirty="0"/>
              <a:t>        // Adapting legacy objects</a:t>
            </a:r>
          </a:p>
          <a:p>
            <a:r>
              <a:rPr lang="en-US" dirty="0"/>
              <a:t>        Shape </a:t>
            </a:r>
            <a:r>
              <a:rPr lang="en-US" dirty="0" err="1"/>
              <a:t>lineAdapter</a:t>
            </a:r>
            <a:r>
              <a:rPr lang="en-US" dirty="0"/>
              <a:t> = new </a:t>
            </a:r>
            <a:r>
              <a:rPr lang="en-US" dirty="0" err="1"/>
              <a:t>LineAdapter</a:t>
            </a:r>
            <a:r>
              <a:rPr lang="en-US" dirty="0"/>
              <a:t>(line);</a:t>
            </a:r>
          </a:p>
          <a:p>
            <a:r>
              <a:rPr lang="en-US" dirty="0"/>
              <a:t>        Shape </a:t>
            </a:r>
            <a:r>
              <a:rPr lang="en-US" dirty="0" err="1"/>
              <a:t>rectangleAdapter</a:t>
            </a:r>
            <a:r>
              <a:rPr lang="en-US" dirty="0"/>
              <a:t> = new </a:t>
            </a:r>
            <a:r>
              <a:rPr lang="en-US" dirty="0" err="1"/>
              <a:t>RectangleAdapter</a:t>
            </a:r>
            <a:r>
              <a:rPr lang="en-US" dirty="0"/>
              <a:t>(rectangle);</a:t>
            </a:r>
          </a:p>
          <a:p>
            <a:endParaRPr lang="en-US" dirty="0"/>
          </a:p>
          <a:p>
            <a:r>
              <a:rPr lang="en-US" dirty="0"/>
              <a:t>        // Client interacting with shapes via the adapter</a:t>
            </a:r>
          </a:p>
          <a:p>
            <a:r>
              <a:rPr lang="en-US" dirty="0"/>
              <a:t>        </a:t>
            </a:r>
            <a:r>
              <a:rPr lang="en-US" dirty="0" err="1"/>
              <a:t>lineAdapter.display</a:t>
            </a:r>
            <a:r>
              <a:rPr lang="en-US" dirty="0"/>
              <a:t>(0, 0, 10, 10, "red"); </a:t>
            </a:r>
          </a:p>
          <a:p>
            <a:r>
              <a:rPr lang="en-US" dirty="0"/>
              <a:t>         </a:t>
            </a:r>
            <a:r>
              <a:rPr lang="en-US" dirty="0" err="1"/>
              <a:t>rectangleAdapter.display</a:t>
            </a:r>
            <a:r>
              <a:rPr lang="en-US" dirty="0"/>
              <a:t>(20, 20, 50, 50, "blue"); 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0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white electrical outlet with a plug&#10;&#10;Description automatically generated">
            <a:extLst>
              <a:ext uri="{FF2B5EF4-FFF2-40B4-BE49-F238E27FC236}">
                <a16:creationId xmlns:a16="http://schemas.microsoft.com/office/drawing/2014/main" id="{AAB680E5-17A0-D91D-E008-093A39BD0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5628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0797D5-9421-33F2-9882-CB81279A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35612"/>
            <a:ext cx="7772400" cy="518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4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94C5F-2965-3F04-EB37-61162D80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0570F7-BC5B-739E-E817-E3B8F0FF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11378"/>
            <a:ext cx="7772400" cy="54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6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1AD91-F1D8-9035-9699-F0057ECA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11378"/>
            <a:ext cx="7772400" cy="54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6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4EDF9-9899-66F5-D03A-21B0D8E7F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D9EAF-4BCF-0A67-91F5-100421EAD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11378"/>
            <a:ext cx="7772400" cy="54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1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BDAD-3484-7EC3-9FD3-84F91609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3C37-F954-B746-9D3D-427C9092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Teacher</a:t>
            </a:r>
            <a:r>
              <a:rPr lang="en-US" dirty="0"/>
              <a:t> uses a specific interface to interact with a </a:t>
            </a:r>
            <a:r>
              <a:rPr lang="en-US" b="1" dirty="0"/>
              <a:t>Student</a:t>
            </a:r>
            <a:r>
              <a:rPr lang="en-US" dirty="0"/>
              <a:t>, but the </a:t>
            </a:r>
            <a:r>
              <a:rPr lang="en-US" b="1" dirty="0"/>
              <a:t>Student</a:t>
            </a:r>
            <a:r>
              <a:rPr lang="en-US" dirty="0"/>
              <a:t> class has a different method for interacting.</a:t>
            </a:r>
          </a:p>
          <a:p>
            <a:r>
              <a:rPr lang="en-US" dirty="0"/>
              <a:t>The </a:t>
            </a:r>
            <a:r>
              <a:rPr lang="en-US" b="1" dirty="0"/>
              <a:t>Client</a:t>
            </a:r>
            <a:r>
              <a:rPr lang="en-US" dirty="0"/>
              <a:t> (Teacher) expects the </a:t>
            </a:r>
            <a:r>
              <a:rPr lang="en-US" b="1" dirty="0"/>
              <a:t>Student</a:t>
            </a:r>
            <a:r>
              <a:rPr lang="en-US" dirty="0"/>
              <a:t> to provide a method called </a:t>
            </a:r>
            <a:r>
              <a:rPr lang="en-US" dirty="0" err="1"/>
              <a:t>submitAssignment</a:t>
            </a:r>
            <a:r>
              <a:rPr lang="en-US" dirty="0"/>
              <a:t>().</a:t>
            </a:r>
          </a:p>
          <a:p>
            <a:r>
              <a:rPr lang="en-US" dirty="0"/>
              <a:t>However, the </a:t>
            </a:r>
            <a:r>
              <a:rPr lang="en-US" b="1" dirty="0"/>
              <a:t>Student</a:t>
            </a:r>
            <a:r>
              <a:rPr lang="en-US" dirty="0"/>
              <a:t> class has a method called </a:t>
            </a:r>
            <a:r>
              <a:rPr lang="en-US" dirty="0" err="1"/>
              <a:t>giveAssignment</a:t>
            </a:r>
            <a:r>
              <a:rPr lang="en-US" dirty="0"/>
              <a:t>(), which does essentially the same thing but uses a different name.</a:t>
            </a:r>
          </a:p>
          <a:p>
            <a:r>
              <a:rPr lang="en-US" dirty="0"/>
              <a:t>We want to allow the </a:t>
            </a:r>
            <a:r>
              <a:rPr lang="en-US" b="1" dirty="0"/>
              <a:t>Teacher</a:t>
            </a:r>
            <a:r>
              <a:rPr lang="en-US" dirty="0"/>
              <a:t> to interact with the </a:t>
            </a:r>
            <a:r>
              <a:rPr lang="en-US" b="1" dirty="0"/>
              <a:t>Student</a:t>
            </a:r>
            <a:r>
              <a:rPr lang="en-US" dirty="0"/>
              <a:t> without changing the </a:t>
            </a:r>
            <a:r>
              <a:rPr lang="en-US" b="1" dirty="0"/>
              <a:t>Student</a:t>
            </a:r>
            <a:r>
              <a:rPr lang="en-US" dirty="0"/>
              <a:t> class or the way the </a:t>
            </a:r>
            <a:r>
              <a:rPr lang="en-US" b="1" dirty="0"/>
              <a:t>Teacher</a:t>
            </a:r>
            <a:r>
              <a:rPr lang="en-US" dirty="0"/>
              <a:t> works. We will use the </a:t>
            </a:r>
            <a:r>
              <a:rPr lang="en-US" b="1" dirty="0"/>
              <a:t>Adapter Pattern</a:t>
            </a:r>
            <a:r>
              <a:rPr lang="en-US" dirty="0"/>
              <a:t> to make this work.</a:t>
            </a:r>
          </a:p>
        </p:txBody>
      </p:sp>
    </p:spTree>
    <p:extLst>
      <p:ext uri="{BB962C8B-B14F-4D97-AF65-F5344CB8AC3E}">
        <p14:creationId xmlns:p14="http://schemas.microsoft.com/office/powerpoint/2010/main" val="59907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C1F8-B4EC-FE57-FC72-05DFA8AE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Interface</a:t>
            </a:r>
            <a:r>
              <a:rPr lang="en-US" dirty="0"/>
              <a:t> (Expected by the Teacher)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40E1F-C500-50C0-7226-35ADF8012477}"/>
              </a:ext>
            </a:extLst>
          </p:cNvPr>
          <p:cNvSpPr txBox="1"/>
          <p:nvPr/>
        </p:nvSpPr>
        <p:spPr>
          <a:xfrm>
            <a:off x="2990335" y="2828835"/>
            <a:ext cx="76272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This is the interface the Teacher expects the Student to implement.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interface </a:t>
            </a:r>
            <a:r>
              <a:rPr lang="en-US" b="1" dirty="0" err="1"/>
              <a:t>StudentInterface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b="1" dirty="0" err="1"/>
              <a:t>submitAssignment</a:t>
            </a:r>
            <a:r>
              <a:rPr lang="en-US" dirty="0"/>
              <a:t>(); // The method the Teacher expects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005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F9F-2646-4476-5B19-F5305960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Adaptee</a:t>
            </a:r>
            <a:r>
              <a:rPr lang="en-US" b="1" dirty="0"/>
              <a:t> Class</a:t>
            </a:r>
            <a:r>
              <a:rPr lang="en-US" dirty="0"/>
              <a:t> (Existing Student with an incompatible interface)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DA99F-ABB4-5AB4-C948-43138DBACF96}"/>
              </a:ext>
            </a:extLst>
          </p:cNvPr>
          <p:cNvSpPr txBox="1"/>
          <p:nvPr/>
        </p:nvSpPr>
        <p:spPr>
          <a:xfrm>
            <a:off x="1754659" y="2274838"/>
            <a:ext cx="93169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This is the </a:t>
            </a:r>
            <a:r>
              <a:rPr lang="en-US" dirty="0" err="1"/>
              <a:t>Adaptee</a:t>
            </a:r>
            <a:r>
              <a:rPr lang="en-US" dirty="0"/>
              <a:t>: the Student class with a different method.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b="1" dirty="0"/>
              <a:t>Student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b="1" dirty="0" err="1"/>
              <a:t>giveAssignment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("Student is submitting the assignment using </a:t>
            </a:r>
            <a:r>
              <a:rPr lang="en-US" dirty="0" err="1"/>
              <a:t>giveAssignment</a:t>
            </a:r>
            <a:r>
              <a:rPr lang="en-US" dirty="0"/>
              <a:t>()");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33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725</Words>
  <Application>Microsoft Macintosh PowerPoint</Application>
  <PresentationFormat>Widescreen</PresentationFormat>
  <Paragraphs>127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Target Interface (Expected by the Teacher)</vt:lpstr>
      <vt:lpstr>Adaptee Class (Existing Student with an incompatible interface)</vt:lpstr>
      <vt:lpstr>Adapter Class (Bridges the Teacher and Student</vt:lpstr>
      <vt:lpstr>Client Class (Teacher interacting with the Student via the Adapter)</vt:lpstr>
      <vt:lpstr>PowerPoint Presentation</vt:lpstr>
      <vt:lpstr>PowerPoint Presentation</vt:lpstr>
      <vt:lpstr>Java Implementation</vt:lpstr>
      <vt:lpstr>Java Implementation</vt:lpstr>
      <vt:lpstr>Java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TAUHID ULLAH SHAH</dc:creator>
  <cp:lastModifiedBy>SYED TAUHID ULLAH SHAH</cp:lastModifiedBy>
  <cp:revision>56</cp:revision>
  <dcterms:created xsi:type="dcterms:W3CDTF">2024-10-18T13:47:24Z</dcterms:created>
  <dcterms:modified xsi:type="dcterms:W3CDTF">2024-10-18T15:04:22Z</dcterms:modified>
</cp:coreProperties>
</file>