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726"/>
  </p:normalViewPr>
  <p:slideViewPr>
    <p:cSldViewPr snapToGrid="0">
      <p:cViewPr varScale="1">
        <p:scale>
          <a:sx n="93" d="100"/>
          <a:sy n="93" d="100"/>
        </p:scale>
        <p:origin x="216" y="352"/>
      </p:cViewPr>
      <p:guideLst/>
    </p:cSldViewPr>
  </p:slideViewPr>
  <p:notesTextViewPr>
    <p:cViewPr>
      <p:scale>
        <a:sx n="195" d="100"/>
        <a:sy n="1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7956-907D-C044-9793-B0094A1EC7A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B2D4-489F-0445-BC20-A3093B1E7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B2D4-489F-0445-BC20-A3093B1E71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B2D4-489F-0445-BC20-A3093B1E7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2586F-1F0D-1B21-FAE5-1AAC374C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26DA8-63CF-FC56-2CA6-E357E7282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402D9-BAF1-4DC4-66E3-DE59CD48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1B5B6-9F06-866B-3654-C78CC8257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B2D4-489F-0445-BC20-A3093B1E7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B2D4-489F-0445-BC20-A3093B1E7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B2D4-489F-0445-BC20-A3093B1E7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1CA8-970A-35BF-41BF-1343C8146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96978-018F-4161-3B71-1EE345A05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F750-7E1F-F20F-4701-2785F05C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A2F0-4AE4-5195-C32F-82D6E7E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C2D4-13F3-4E13-6142-33DAFCDA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2B2C-ADF8-3A4D-FE86-4E9C357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008DA-6F21-B877-08CD-423316E6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B5ED-5728-2FD6-6CEF-38B07A1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0E72-FD66-2B5D-AD3F-41744978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4603-69C3-9C2D-6B50-249A0022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9FD6A-44F0-719B-46C8-D1F388651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9B7-58A4-ECB9-6938-94FF54CF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33FA-686D-D09F-2CFB-31715A60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7A4-6530-526A-25A4-B806DD05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90D1-80BD-5C4B-00EF-4AC63CE3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498-A1BB-74A9-5697-DD8919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698C-5112-CAAB-82A2-0D47C47A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A5F-A584-E373-E9F2-1CE1417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A47B-0FF7-F4B4-BDFA-CF4870FE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29E3-F214-51E5-4938-DF7763D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942-9985-17FF-F507-05D42BC3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2B18-7670-AAD1-E57B-9237139D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666A-8408-AE1F-9F1E-44E68AF8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340A-91D0-B351-B8EE-2CE01314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4E74-254E-ECDB-A66A-964A26E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477B-BC4B-874A-6F2F-186D0597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CADB-243E-E4AB-F419-8C830B6DB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83E6-378C-6E94-EB0E-BD51ADBA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6A99-69D8-FEA1-44DA-9F2C21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37AB-D863-7D2C-EE54-0A86A5D5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80C2-DE70-4871-FADD-766911E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E388-B358-F070-15D6-1DF1533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4082-5A1D-6821-C1D5-99E29018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EA60-BE56-AC1D-DEFD-4A758991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30008-A510-0903-53AC-A45BD1AB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9E2B7-9E5F-F2ED-E086-4688468DA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37634-8F6D-C423-E5CD-E4CA35BA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3896C-30E4-2C66-38E0-8C5BD23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829A5-2A68-8E4F-4AE0-D975FFB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1632-6B51-80B9-2514-F3EDCED9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1ECF8-47C1-581F-0ADC-DBF092C1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ADD0-D370-AE00-20C8-A4A62623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1DF6C-5048-78AE-2DA6-B7473E7B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3C8EA-7DCB-61C4-3404-BABF5D2D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158E6-2C51-2F2C-BC46-CC618EA3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7BDE-892F-B2C8-A05A-E2877BA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C5E5-159E-F34A-02F6-D775F943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29AF-82A2-844F-6928-B946E785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02E44-0861-643D-F7CB-AA84D71A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3C87-7D4C-96C8-4E40-E78855C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47B6-DB7E-0783-E2EB-86CA1019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1513-7624-E4A2-D0C1-E264BA1E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1B4B-CFB3-8BA5-B8E4-51DF76DE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EC8FF-31F2-73CB-4CF6-FAE7A67A9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BA2DE-E6D5-83CF-927A-B2DC08B43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A27EA-E79C-1A7D-4E6E-D95A8EA5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75C4-8DC6-37C7-8CFE-D042DDCD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7E0E-F185-446E-DCB0-8EB7CF71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7C1C0-051E-4F46-9CE6-DD8A56E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FB93-826D-CC2F-903F-02D0AFCE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3BA4-D46E-B701-F7DC-8D68C7D9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759D8-7EDB-4A45-B7B8-738942B9BDB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98AC-60AF-0733-690A-A15F20842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2134-57F1-4BEC-D068-1EB73099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4FCF8-01E7-9C42-87F1-9E751A0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518-4B78-33CC-A381-C7199F37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7B92D-2EC6-9237-D8A4-6C740425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1825625"/>
            <a:ext cx="3146172" cy="4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124D4-A081-F694-13DA-B7808005A1EA}"/>
              </a:ext>
            </a:extLst>
          </p:cNvPr>
          <p:cNvSpPr txBox="1"/>
          <p:nvPr/>
        </p:nvSpPr>
        <p:spPr>
          <a:xfrm>
            <a:off x="2085235" y="6176963"/>
            <a:ext cx="21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1: 18 cookies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5B21AB-C33D-CAB2-1542-7CDD81E4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44" y="1609521"/>
            <a:ext cx="3432384" cy="42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A0BCA-1B3B-7ADC-1E71-7C1EBB88D339}"/>
              </a:ext>
            </a:extLst>
          </p:cNvPr>
          <p:cNvSpPr txBox="1"/>
          <p:nvPr/>
        </p:nvSpPr>
        <p:spPr>
          <a:xfrm>
            <a:off x="8425784" y="6016553"/>
            <a:ext cx="21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1: 12 cookies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1A277-0B13-E092-7123-A2AC58E8F180}"/>
              </a:ext>
            </a:extLst>
          </p:cNvPr>
          <p:cNvSpPr txBox="1"/>
          <p:nvPr/>
        </p:nvSpPr>
        <p:spPr>
          <a:xfrm>
            <a:off x="4894422" y="650357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 Cookies=12+18=30</a:t>
            </a:r>
          </a:p>
        </p:txBody>
      </p:sp>
    </p:spTree>
    <p:extLst>
      <p:ext uri="{BB962C8B-B14F-4D97-AF65-F5344CB8AC3E}">
        <p14:creationId xmlns:p14="http://schemas.microsoft.com/office/powerpoint/2010/main" val="205699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482C-9EB7-25D4-DDA9-F2CDB17A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0F-E4BB-348B-3592-6EF7F4A4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to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F850-C9B3-5737-3E1D-F0D211CE55C7}"/>
              </a:ext>
            </a:extLst>
          </p:cNvPr>
          <p:cNvSpPr txBox="1"/>
          <p:nvPr/>
        </p:nvSpPr>
        <p:spPr>
          <a:xfrm>
            <a:off x="642384" y="2406940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Recipe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cookies;  // Number of cookies in this recipe</a:t>
            </a:r>
          </a:p>
          <a:p>
            <a:endParaRPr lang="en-US" dirty="0"/>
          </a:p>
          <a:p>
            <a:r>
              <a:rPr lang="en-US" dirty="0"/>
              <a:t>    // Constructor to set the number of cookies</a:t>
            </a:r>
          </a:p>
          <a:p>
            <a:r>
              <a:rPr lang="en-US" dirty="0"/>
              <a:t>    Recipe(int c) : cookies(c) {}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AA2A5-D74A-8026-A818-D293A8578AD3}"/>
              </a:ext>
            </a:extLst>
          </p:cNvPr>
          <p:cNvSpPr txBox="1"/>
          <p:nvPr/>
        </p:nvSpPr>
        <p:spPr>
          <a:xfrm>
            <a:off x="6096000" y="29673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Recipe </a:t>
            </a:r>
            <a:r>
              <a:rPr lang="en-US" dirty="0" err="1"/>
              <a:t>RecipeA</a:t>
            </a:r>
            <a:r>
              <a:rPr lang="en-US" dirty="0"/>
              <a:t>(12);  // Recipe A makes 12 cookies</a:t>
            </a:r>
          </a:p>
          <a:p>
            <a:r>
              <a:rPr lang="en-US" dirty="0"/>
              <a:t>Recipe </a:t>
            </a:r>
            <a:r>
              <a:rPr lang="en-US" dirty="0" err="1"/>
              <a:t>RecipeB</a:t>
            </a:r>
            <a:r>
              <a:rPr lang="en-US" dirty="0"/>
              <a:t>(18);  // Recipe B makes 18 cookies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D24BF-17E5-E657-11CD-8190DDF4661B}"/>
              </a:ext>
            </a:extLst>
          </p:cNvPr>
          <p:cNvSpPr txBox="1"/>
          <p:nvPr/>
        </p:nvSpPr>
        <p:spPr>
          <a:xfrm>
            <a:off x="3047113" y="5431516"/>
            <a:ext cx="7181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Recipe </a:t>
            </a:r>
            <a:r>
              <a:rPr lang="en-US" sz="2800" dirty="0" err="1">
                <a:solidFill>
                  <a:srgbClr val="FF0000"/>
                </a:solidFill>
              </a:rPr>
              <a:t>totalRecipe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RecipeA</a:t>
            </a:r>
            <a:r>
              <a:rPr lang="en-US" sz="2800" dirty="0">
                <a:solidFill>
                  <a:srgbClr val="FF0000"/>
                </a:solidFill>
              </a:rPr>
              <a:t> + </a:t>
            </a:r>
            <a:r>
              <a:rPr lang="en-US" sz="2800" dirty="0" err="1">
                <a:solidFill>
                  <a:srgbClr val="FF0000"/>
                </a:solidFill>
              </a:rPr>
              <a:t>RecipeB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67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FE1-12D8-18C7-02D7-579A6DE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Why we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1F6E-F8D5-F274-C722-6745D55D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799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Improves Code Readability and Usability</a:t>
            </a:r>
          </a:p>
          <a:p>
            <a:endParaRPr lang="en-US" sz="3600" b="1" dirty="0"/>
          </a:p>
          <a:p>
            <a:pPr marL="0" indent="0" algn="ctr">
              <a:buNone/>
            </a:pPr>
            <a:r>
              <a:rPr lang="en-US" dirty="0"/>
              <a:t>Recipe </a:t>
            </a:r>
            <a:r>
              <a:rPr lang="en-US" dirty="0" err="1"/>
              <a:t>totalRecipe</a:t>
            </a:r>
            <a:r>
              <a:rPr lang="en-US" dirty="0"/>
              <a:t> = </a:t>
            </a:r>
            <a:r>
              <a:rPr lang="en-US" dirty="0" err="1"/>
              <a:t>addRecipes</a:t>
            </a:r>
            <a:r>
              <a:rPr lang="en-US" dirty="0"/>
              <a:t>(</a:t>
            </a:r>
            <a:r>
              <a:rPr lang="en-US" dirty="0" err="1"/>
              <a:t>RecipeA</a:t>
            </a:r>
            <a:r>
              <a:rPr lang="en-US" dirty="0"/>
              <a:t>, </a:t>
            </a:r>
            <a:r>
              <a:rPr lang="en-US" dirty="0" err="1"/>
              <a:t>RecipeB</a:t>
            </a:r>
            <a:r>
              <a:rPr lang="en-US" dirty="0"/>
              <a:t>);</a:t>
            </a:r>
          </a:p>
          <a:p>
            <a:pPr marL="0" indent="0" algn="ctr">
              <a:buNone/>
            </a:pPr>
            <a:r>
              <a:rPr lang="en-US" dirty="0"/>
              <a:t>	Recipe </a:t>
            </a:r>
            <a:r>
              <a:rPr lang="en-US" dirty="0" err="1"/>
              <a:t>totalRecipe</a:t>
            </a:r>
            <a:r>
              <a:rPr lang="en-US" dirty="0"/>
              <a:t> = </a:t>
            </a:r>
            <a:r>
              <a:rPr lang="en-US" dirty="0" err="1"/>
              <a:t>RecipeA</a:t>
            </a:r>
            <a:r>
              <a:rPr lang="en-US" dirty="0"/>
              <a:t> + </a:t>
            </a:r>
            <a:r>
              <a:rPr lang="en-US" dirty="0" err="1"/>
              <a:t>RecipeB</a:t>
            </a:r>
            <a:r>
              <a:rPr lang="en-US" dirty="0"/>
              <a:t>;</a:t>
            </a:r>
          </a:p>
          <a:p>
            <a:pPr marL="0" indent="0" algn="ctr">
              <a:buNone/>
            </a:pPr>
            <a:endParaRPr lang="en-US" sz="3600" dirty="0"/>
          </a:p>
          <a:p>
            <a:r>
              <a:rPr lang="en-US" sz="3600" b="1" dirty="0"/>
              <a:t>Allows Custom Behaviors for Complex Objects</a:t>
            </a:r>
          </a:p>
          <a:p>
            <a:pPr marL="0" indent="0" algn="ctr">
              <a:buNone/>
            </a:pPr>
            <a:r>
              <a:rPr lang="en-US" sz="2900" dirty="0"/>
              <a:t>Matrix result = </a:t>
            </a:r>
            <a:r>
              <a:rPr lang="en-US" sz="2900" dirty="0" err="1"/>
              <a:t>matrixA</a:t>
            </a:r>
            <a:r>
              <a:rPr lang="en-US" sz="2900" dirty="0"/>
              <a:t> + </a:t>
            </a:r>
            <a:r>
              <a:rPr lang="en-US" sz="2900" dirty="0" err="1"/>
              <a:t>matrixB</a:t>
            </a:r>
            <a:r>
              <a:rPr lang="en-US" sz="2900" dirty="0"/>
              <a:t>;</a:t>
            </a:r>
          </a:p>
          <a:p>
            <a:r>
              <a:rPr lang="en-US" sz="3600" b="1" dirty="0"/>
              <a:t>Consistency with Built-in Types</a:t>
            </a:r>
            <a:endParaRPr lang="en-US" sz="3600" dirty="0"/>
          </a:p>
          <a:p>
            <a:r>
              <a:rPr lang="en-US" sz="3600" b="1" dirty="0"/>
              <a:t>Encapsulation and Clean Interface:</a:t>
            </a:r>
            <a:r>
              <a:rPr lang="en-US" dirty="0"/>
              <a:t>	</a:t>
            </a:r>
          </a:p>
          <a:p>
            <a:r>
              <a:rPr lang="en-US" sz="3600" b="1" dirty="0"/>
              <a:t>Custom Comparison Logic</a:t>
            </a:r>
          </a:p>
          <a:p>
            <a:pPr marL="0" indent="0" algn="ctr">
              <a:buNone/>
            </a:pPr>
            <a:r>
              <a:rPr lang="en-US" sz="3600" dirty="0"/>
              <a:t>Person p1("John", 30);</a:t>
            </a:r>
          </a:p>
          <a:p>
            <a:pPr marL="0" indent="0" algn="ctr">
              <a:buNone/>
            </a:pPr>
            <a:r>
              <a:rPr lang="en-US" sz="3600" dirty="0"/>
              <a:t>Person p2("Alice", 25);</a:t>
            </a:r>
          </a:p>
          <a:p>
            <a:pPr marL="0" indent="0" algn="ctr">
              <a:buNone/>
            </a:pPr>
            <a:r>
              <a:rPr lang="en-US" sz="3600" dirty="0"/>
              <a:t>if (p1 &gt; p2) {</a:t>
            </a:r>
          </a:p>
          <a:p>
            <a:pPr marL="0" indent="0" algn="ctr">
              <a:buNone/>
            </a:pPr>
            <a:r>
              <a:rPr lang="en-US" sz="3600" dirty="0"/>
              <a:t>    // Compare based on age, for example</a:t>
            </a:r>
          </a:p>
          <a:p>
            <a:pPr marL="0" indent="0" algn="ctr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5588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FE73-871F-607B-BBCE-1418220A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1337-82D1-0260-2BDC-FF2026C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7FB6-8250-227B-DDA5-077F9D68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400" y="1690688"/>
            <a:ext cx="58039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// Overloading the + operator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b="1" dirty="0"/>
              <a:t>operator</a:t>
            </a:r>
            <a:r>
              <a:rPr lang="en-US" dirty="0"/>
              <a:t>+(const </a:t>
            </a:r>
            <a:r>
              <a:rPr lang="en-US" dirty="0" err="1"/>
              <a:t>ClassName</a:t>
            </a:r>
            <a:r>
              <a:rPr lang="en-US" dirty="0"/>
              <a:t>&amp; obj)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ClassName</a:t>
            </a:r>
            <a:r>
              <a:rPr lang="en-US" dirty="0"/>
              <a:t> temp;</a:t>
            </a:r>
          </a:p>
          <a:p>
            <a:pPr marL="0" indent="0">
              <a:buNone/>
            </a:pPr>
            <a:r>
              <a:rPr lang="en-US" dirty="0"/>
              <a:t>        // Code to add two objects</a:t>
            </a:r>
          </a:p>
          <a:p>
            <a:pPr marL="0" indent="0">
              <a:buNone/>
            </a:pPr>
            <a:r>
              <a:rPr lang="en-US" dirty="0"/>
              <a:t>        return 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1043-2F9A-677C-37F5-F44CC832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1: Operator Overloading as a Member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06116-14FC-8520-21BA-3DFAB2AD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5" y="2127250"/>
            <a:ext cx="6250677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BFCE-1E3A-809D-A29B-36FE3EAE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92E2-C275-67C6-A60C-E82E25B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2: Operator Overloading as a Non-Member (Global)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B63F3-78AC-5D5E-2CAB-E9B473C78B7E}"/>
              </a:ext>
            </a:extLst>
          </p:cNvPr>
          <p:cNvSpPr txBox="1"/>
          <p:nvPr/>
        </p:nvSpPr>
        <p:spPr>
          <a:xfrm>
            <a:off x="4025900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Complex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float real;</a:t>
            </a:r>
          </a:p>
          <a:p>
            <a:r>
              <a:rPr lang="en-US" dirty="0"/>
              <a:t>    float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Complex(float r = 0, float </a:t>
            </a:r>
            <a:r>
              <a:rPr lang="en-US" dirty="0" err="1"/>
              <a:t>i</a:t>
            </a:r>
            <a:r>
              <a:rPr lang="en-US" dirty="0"/>
              <a:t> = 0) : real(r), </a:t>
            </a:r>
            <a:r>
              <a:rPr lang="en-US" dirty="0" err="1"/>
              <a:t>imag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Declaring the non-member operator+ function as a friend</a:t>
            </a:r>
          </a:p>
          <a:p>
            <a:r>
              <a:rPr lang="en-US" dirty="0"/>
              <a:t>    friend Complex operator+(const Complex&amp; c1, const Complex&amp; c2);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Defining + operator outside the class</a:t>
            </a:r>
          </a:p>
          <a:p>
            <a:r>
              <a:rPr lang="en-US" dirty="0"/>
              <a:t>Complex operator+(const Complex&amp; c1, const Complex&amp; c2) {</a:t>
            </a:r>
          </a:p>
          <a:p>
            <a:r>
              <a:rPr lang="en-US" dirty="0"/>
              <a:t>    return Complex(c1.real + c2.real, c1.imag + c2.imag);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98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75B3-D677-CD5C-307A-B86F8CA9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﻿An operator function need not to be a member</a:t>
            </a:r>
            <a:br>
              <a:rPr lang="en-US" sz="3200" dirty="0"/>
            </a:br>
            <a:r>
              <a:rPr lang="en-US" sz="3200" dirty="0"/>
              <a:t>function, but it must take at least one class</a:t>
            </a:r>
            <a:br>
              <a:rPr lang="en-US" sz="3200" dirty="0"/>
            </a:br>
            <a:r>
              <a:rPr lang="en-US" sz="3200" dirty="0"/>
              <a:t>argument.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FE49-7B30-B891-A7B0-96CF7BF2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allowed: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not allowed?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BE834-09CB-E70A-5239-BE69FEDA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49" y="2350650"/>
            <a:ext cx="4019587" cy="2156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98538-EE72-6A55-3558-C9F667EA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62189"/>
            <a:ext cx="6804351" cy="1983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AA831-C43C-23E1-0A9E-9C77DA514324}"/>
              </a:ext>
            </a:extLst>
          </p:cNvPr>
          <p:cNvSpPr txBox="1"/>
          <p:nvPr/>
        </p:nvSpPr>
        <p:spPr>
          <a:xfrm>
            <a:off x="5708073" y="21958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 operator+(const Box&amp; box, int num) {</a:t>
            </a:r>
          </a:p>
          <a:p>
            <a:r>
              <a:rPr lang="en-US" dirty="0"/>
              <a:t>    return Box(</a:t>
            </a:r>
            <a:r>
              <a:rPr lang="en-US" dirty="0" err="1"/>
              <a:t>box.length</a:t>
            </a:r>
            <a:r>
              <a:rPr lang="en-US" dirty="0"/>
              <a:t> + num);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7CCB2-EB2F-53C7-6A36-613FE34ADB9D}"/>
              </a:ext>
            </a:extLst>
          </p:cNvPr>
          <p:cNvSpPr txBox="1"/>
          <p:nvPr/>
        </p:nvSpPr>
        <p:spPr>
          <a:xfrm>
            <a:off x="6096000" y="31542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 operator+(int num, const Box&amp; box) {</a:t>
            </a:r>
          </a:p>
          <a:p>
            <a:r>
              <a:rPr lang="en-US" dirty="0"/>
              <a:t>    return Box(num + </a:t>
            </a:r>
            <a:r>
              <a:rPr lang="en-US" dirty="0" err="1"/>
              <a:t>box.length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6ADA-1283-ABBA-BD8A-9C029742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If the first parameter of an overloaded function must be an object of another class, the function MUST be a non-member.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6904E-1C8D-BA54-9D8C-D98B1C62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27" y="2044122"/>
            <a:ext cx="5664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5FAA-EEBA-F8AA-ECE5-D0E495D0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Also Be Defined as a Friend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CC8E4-680C-DCDC-FC99-2A5F1765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55" y="1690688"/>
            <a:ext cx="7772400" cy="39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451</Words>
  <Application>Microsoft Macintosh PowerPoint</Application>
  <PresentationFormat>Widescreen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Cooking</vt:lpstr>
      <vt:lpstr>Applying to Programming</vt:lpstr>
      <vt:lpstr>Why we need this?</vt:lpstr>
      <vt:lpstr>Syntax</vt:lpstr>
      <vt:lpstr>Scenario 1: Operator Overloading as a Member Function</vt:lpstr>
      <vt:lpstr>Scenario 2: Operator Overloading as a Non-Member (Global) Function</vt:lpstr>
      <vt:lpstr>An operator function need not to be a member function, but it must take at least one class argument.</vt:lpstr>
      <vt:lpstr>If the first parameter of an overloaded function must be an object of another class, the function MUST be a non-member.</vt:lpstr>
      <vt:lpstr>Can Also Be Defined as a Friend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42</cp:revision>
  <dcterms:created xsi:type="dcterms:W3CDTF">2024-09-13T15:17:14Z</dcterms:created>
  <dcterms:modified xsi:type="dcterms:W3CDTF">2024-09-13T17:23:22Z</dcterms:modified>
</cp:coreProperties>
</file>