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sldIdLst>
    <p:sldId id="257" r:id="rId2"/>
    <p:sldId id="258" r:id="rId3"/>
    <p:sldId id="259" r:id="rId4"/>
    <p:sldId id="260" r:id="rId5"/>
    <p:sldId id="261" r:id="rId6"/>
    <p:sldId id="263"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3" r:id="rId27"/>
    <p:sldId id="284" r:id="rId28"/>
    <p:sldId id="282" r:id="rId29"/>
    <p:sldId id="286" r:id="rId30"/>
    <p:sldId id="28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2"/>
    <p:restoredTop sz="78495"/>
  </p:normalViewPr>
  <p:slideViewPr>
    <p:cSldViewPr snapToGrid="0">
      <p:cViewPr>
        <p:scale>
          <a:sx n="117" d="100"/>
          <a:sy n="117" d="100"/>
        </p:scale>
        <p:origin x="464" y="-128"/>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0C6649-6D93-4944-9A6D-4F56A13E0781}" type="datetimeFigureOut">
              <a:rPr lang="en-US" smtClean="0"/>
              <a:t>9/15/24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120202-672B-A241-8C16-92B287B4CD6C}" type="slidenum">
              <a:rPr lang="en-US" smtClean="0"/>
              <a:t>‹#›</a:t>
            </a:fld>
            <a:endParaRPr lang="en-US"/>
          </a:p>
        </p:txBody>
      </p:sp>
    </p:spTree>
    <p:extLst>
      <p:ext uri="{BB962C8B-B14F-4D97-AF65-F5344CB8AC3E}">
        <p14:creationId xmlns:p14="http://schemas.microsoft.com/office/powerpoint/2010/main" val="877942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&lt;&lt; operator is typically overloaded to allow the object (in this case, a String object) to be printed using an output stream like std::</a:t>
            </a:r>
            <a:r>
              <a:rPr lang="en-US" dirty="0" err="1"/>
              <a:t>cout</a:t>
            </a:r>
            <a:r>
              <a:rPr lang="en-US" dirty="0"/>
              <a:t>. For example:</a:t>
            </a:r>
          </a:p>
        </p:txBody>
      </p:sp>
      <p:sp>
        <p:nvSpPr>
          <p:cNvPr id="4" name="Slide Number Placeholder 3"/>
          <p:cNvSpPr>
            <a:spLocks noGrp="1"/>
          </p:cNvSpPr>
          <p:nvPr>
            <p:ph type="sldNum" sz="quarter" idx="5"/>
          </p:nvPr>
        </p:nvSpPr>
        <p:spPr/>
        <p:txBody>
          <a:bodyPr/>
          <a:lstStyle/>
          <a:p>
            <a:fld id="{C9120202-672B-A241-8C16-92B287B4CD6C}" type="slidenum">
              <a:rPr lang="en-US" smtClean="0"/>
              <a:t>12</a:t>
            </a:fld>
            <a:endParaRPr lang="en-US"/>
          </a:p>
        </p:txBody>
      </p:sp>
    </p:spTree>
    <p:extLst>
      <p:ext uri="{BB962C8B-B14F-4D97-AF65-F5344CB8AC3E}">
        <p14:creationId xmlns:p14="http://schemas.microsoft.com/office/powerpoint/2010/main" val="31376435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dirty="0"/>
              <a:t>The return type should be a </a:t>
            </a:r>
            <a:r>
              <a:rPr lang="en-US" b="1" dirty="0"/>
              <a:t>reference</a:t>
            </a:r>
            <a:r>
              <a:rPr lang="en-US" dirty="0"/>
              <a:t> to a char (if you’re working with characters in a string).char&amp; for non-const objects (to allow modification).</a:t>
            </a:r>
          </a:p>
          <a:p>
            <a:pPr>
              <a:buFont typeface="Arial" panose="020B0604020202020204" pitchFamily="34" charset="0"/>
              <a:buChar char="•"/>
            </a:pPr>
            <a:r>
              <a:rPr lang="en-US" dirty="0"/>
              <a:t>const char&amp; for const objects (to ensure immutability).</a:t>
            </a:r>
          </a:p>
          <a:p>
            <a:r>
              <a:rPr lang="en-US" b="1" dirty="0"/>
              <a:t>Why?</a:t>
            </a:r>
            <a:r>
              <a:rPr lang="en-US" dirty="0"/>
              <a:t>: By returning a reference, the user can both </a:t>
            </a:r>
            <a:r>
              <a:rPr lang="en-US" b="1" dirty="0"/>
              <a:t>read</a:t>
            </a:r>
            <a:r>
              <a:rPr lang="en-US" dirty="0"/>
              <a:t> and </a:t>
            </a:r>
            <a:r>
              <a:rPr lang="en-US" b="1" dirty="0"/>
              <a:t>modify</a:t>
            </a:r>
            <a:r>
              <a:rPr lang="en-US" dirty="0"/>
              <a:t> the characters of the string using the subscript operator, like this:</a:t>
            </a:r>
          </a:p>
        </p:txBody>
      </p:sp>
      <p:sp>
        <p:nvSpPr>
          <p:cNvPr id="4" name="Slide Number Placeholder 3"/>
          <p:cNvSpPr>
            <a:spLocks noGrp="1"/>
          </p:cNvSpPr>
          <p:nvPr>
            <p:ph type="sldNum" sz="quarter" idx="5"/>
          </p:nvPr>
        </p:nvSpPr>
        <p:spPr/>
        <p:txBody>
          <a:bodyPr/>
          <a:lstStyle/>
          <a:p>
            <a:fld id="{C9120202-672B-A241-8C16-92B287B4CD6C}" type="slidenum">
              <a:rPr lang="en-US" smtClean="0"/>
              <a:t>22</a:t>
            </a:fld>
            <a:endParaRPr lang="en-US"/>
          </a:p>
        </p:txBody>
      </p:sp>
    </p:spTree>
    <p:extLst>
      <p:ext uri="{BB962C8B-B14F-4D97-AF65-F5344CB8AC3E}">
        <p14:creationId xmlns:p14="http://schemas.microsoft.com/office/powerpoint/2010/main" val="39911662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argument should be the </a:t>
            </a:r>
            <a:r>
              <a:rPr lang="en-US" b="1" dirty="0"/>
              <a:t>index</a:t>
            </a:r>
            <a:r>
              <a:rPr lang="en-US" dirty="0"/>
              <a:t> (typically an int or </a:t>
            </a:r>
            <a:r>
              <a:rPr lang="en-US" dirty="0" err="1"/>
              <a:t>size_t</a:t>
            </a:r>
            <a:r>
              <a:rPr lang="en-US" dirty="0"/>
              <a:t>) that specifies which element to access inside the </a:t>
            </a:r>
            <a:r>
              <a:rPr lang="en-US" dirty="0" err="1"/>
              <a:t>string.For</a:t>
            </a:r>
            <a:r>
              <a:rPr lang="en-US" dirty="0"/>
              <a:t> example, s[3] would pass 3 as the index to the function.</a:t>
            </a:r>
          </a:p>
          <a:p>
            <a:endParaRPr lang="en-US" dirty="0"/>
          </a:p>
        </p:txBody>
      </p:sp>
      <p:sp>
        <p:nvSpPr>
          <p:cNvPr id="4" name="Slide Number Placeholder 3"/>
          <p:cNvSpPr>
            <a:spLocks noGrp="1"/>
          </p:cNvSpPr>
          <p:nvPr>
            <p:ph type="sldNum" sz="quarter" idx="5"/>
          </p:nvPr>
        </p:nvSpPr>
        <p:spPr/>
        <p:txBody>
          <a:bodyPr/>
          <a:lstStyle/>
          <a:p>
            <a:fld id="{C9120202-672B-A241-8C16-92B287B4CD6C}" type="slidenum">
              <a:rPr lang="en-US" smtClean="0"/>
              <a:t>23</a:t>
            </a:fld>
            <a:endParaRPr lang="en-US"/>
          </a:p>
        </p:txBody>
      </p:sp>
    </p:spTree>
    <p:extLst>
      <p:ext uri="{BB962C8B-B14F-4D97-AF65-F5344CB8AC3E}">
        <p14:creationId xmlns:p14="http://schemas.microsoft.com/office/powerpoint/2010/main" val="21355925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Return Type (char&amp;)</a:t>
            </a:r>
            <a:r>
              <a:rPr lang="en-US" dirty="0"/>
              <a:t>:</a:t>
            </a:r>
          </a:p>
          <a:p>
            <a:pPr>
              <a:buFont typeface="Arial" panose="020B0604020202020204" pitchFamily="34" charset="0"/>
              <a:buChar char="•"/>
            </a:pPr>
            <a:r>
              <a:rPr lang="en-US" dirty="0"/>
              <a:t>This returns a </a:t>
            </a:r>
            <a:r>
              <a:rPr lang="en-US" b="1" dirty="0"/>
              <a:t>reference</a:t>
            </a:r>
            <a:r>
              <a:rPr lang="en-US" dirty="0"/>
              <a:t> to the character at the specified index. The char&amp; return type allows the character to be both </a:t>
            </a:r>
            <a:r>
              <a:rPr lang="en-US" b="1" dirty="0"/>
              <a:t>read</a:t>
            </a:r>
            <a:r>
              <a:rPr lang="en-US" dirty="0"/>
              <a:t> and </a:t>
            </a:r>
            <a:r>
              <a:rPr lang="en-US" b="1" dirty="0"/>
              <a:t>modified</a:t>
            </a:r>
            <a:r>
              <a:rPr lang="en-US" dirty="0"/>
              <a:t>.</a:t>
            </a:r>
          </a:p>
          <a:p>
            <a:r>
              <a:rPr lang="en-US" b="1" dirty="0"/>
              <a:t>Parameter (int index)</a:t>
            </a:r>
            <a:r>
              <a:rPr lang="en-US" dirty="0"/>
              <a:t>:</a:t>
            </a:r>
          </a:p>
          <a:p>
            <a:pPr>
              <a:buFont typeface="Arial" panose="020B0604020202020204" pitchFamily="34" charset="0"/>
              <a:buChar char="•"/>
            </a:pPr>
            <a:r>
              <a:rPr lang="en-US" dirty="0"/>
              <a:t>The parameter index is the position in the string that you want to access. The [] operator will return the character at this position.</a:t>
            </a:r>
          </a:p>
          <a:p>
            <a:r>
              <a:rPr lang="en-US" b="1" dirty="0"/>
              <a:t>Assertions (assert(index &gt;= 0 &amp;&amp; index &lt; length))</a:t>
            </a:r>
            <a:r>
              <a:rPr lang="en-US" dirty="0"/>
              <a:t>:</a:t>
            </a:r>
          </a:p>
          <a:p>
            <a:pPr>
              <a:buFont typeface="Arial" panose="020B0604020202020204" pitchFamily="34" charset="0"/>
              <a:buChar char="•"/>
            </a:pPr>
            <a:r>
              <a:rPr lang="en-US" dirty="0"/>
              <a:t>The assert statement ensures that the index is </a:t>
            </a:r>
            <a:r>
              <a:rPr lang="en-US" b="1" dirty="0"/>
              <a:t>within the valid range</a:t>
            </a:r>
            <a:r>
              <a:rPr lang="en-US" dirty="0"/>
              <a:t> of the string (i.e., greater than or equal to 0 and less than the total length of the string).</a:t>
            </a:r>
          </a:p>
          <a:p>
            <a:pPr>
              <a:buFont typeface="Arial" panose="020B0604020202020204" pitchFamily="34" charset="0"/>
              <a:buChar char="•"/>
            </a:pPr>
            <a:r>
              <a:rPr lang="en-US" dirty="0"/>
              <a:t>If the index is out of range, the program will terminate with an assertion failure.</a:t>
            </a:r>
          </a:p>
          <a:p>
            <a:r>
              <a:rPr lang="en-US" b="1" dirty="0"/>
              <a:t>Return Statement (return </a:t>
            </a:r>
            <a:r>
              <a:rPr lang="en-US" b="1" dirty="0" err="1"/>
              <a:t>storageM</a:t>
            </a:r>
            <a:r>
              <a:rPr lang="en-US" b="1" dirty="0"/>
              <a:t>[index])</a:t>
            </a:r>
            <a:r>
              <a:rPr lang="en-US" dirty="0"/>
              <a:t>:</a:t>
            </a:r>
          </a:p>
          <a:p>
            <a:pPr>
              <a:buFont typeface="Arial" panose="020B0604020202020204" pitchFamily="34" charset="0"/>
              <a:buChar char="•"/>
            </a:pPr>
            <a:r>
              <a:rPr lang="en-US" dirty="0" err="1"/>
              <a:t>storageM</a:t>
            </a:r>
            <a:r>
              <a:rPr lang="en-US" dirty="0"/>
              <a:t> is the internal character array where the string data is stored.</a:t>
            </a:r>
          </a:p>
          <a:p>
            <a:pPr>
              <a:buFont typeface="Arial" panose="020B0604020202020204" pitchFamily="34" charset="0"/>
              <a:buChar char="•"/>
            </a:pPr>
            <a:r>
              <a:rPr lang="en-US" dirty="0"/>
              <a:t>The function returns a </a:t>
            </a:r>
            <a:r>
              <a:rPr lang="en-US" b="1" dirty="0"/>
              <a:t>reference</a:t>
            </a:r>
            <a:r>
              <a:rPr lang="en-US" dirty="0"/>
              <a:t> to the character at position index in </a:t>
            </a:r>
            <a:r>
              <a:rPr lang="en-US" dirty="0" err="1"/>
              <a:t>storageM</a:t>
            </a:r>
            <a:r>
              <a:rPr lang="en-US" dirty="0"/>
              <a:t>.</a:t>
            </a:r>
          </a:p>
          <a:p>
            <a:endParaRPr lang="en-US" dirty="0"/>
          </a:p>
        </p:txBody>
      </p:sp>
      <p:sp>
        <p:nvSpPr>
          <p:cNvPr id="4" name="Slide Number Placeholder 3"/>
          <p:cNvSpPr>
            <a:spLocks noGrp="1"/>
          </p:cNvSpPr>
          <p:nvPr>
            <p:ph type="sldNum" sz="quarter" idx="5"/>
          </p:nvPr>
        </p:nvSpPr>
        <p:spPr/>
        <p:txBody>
          <a:bodyPr/>
          <a:lstStyle/>
          <a:p>
            <a:fld id="{C9120202-672B-A241-8C16-92B287B4CD6C}" type="slidenum">
              <a:rPr lang="en-US" smtClean="0"/>
              <a:t>24</a:t>
            </a:fld>
            <a:endParaRPr lang="en-US"/>
          </a:p>
        </p:txBody>
      </p:sp>
    </p:spTree>
    <p:extLst>
      <p:ext uri="{BB962C8B-B14F-4D97-AF65-F5344CB8AC3E}">
        <p14:creationId xmlns:p14="http://schemas.microsoft.com/office/powerpoint/2010/main" val="31818875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Implicit type conversion in C++ (sometimes called </a:t>
            </a:r>
            <a:r>
              <a:rPr lang="en-US" b="1" dirty="0"/>
              <a:t>"type coercion"</a:t>
            </a:r>
            <a:r>
              <a:rPr lang="en-US" dirty="0"/>
              <a:t>) is a feature that helps improve code readability and convenience by automatically converting one data type into another when needed. This feature is used when it makes sense for the program to perform conversions without explicitly stating them, allowing the code to be simpler and cleaner.</a:t>
            </a:r>
          </a:p>
          <a:p>
            <a:endParaRPr lang="en-US" dirty="0"/>
          </a:p>
          <a:p>
            <a:r>
              <a:rPr lang="en-US" dirty="0"/>
              <a:t>In C++, when you define a constructor that takes a </a:t>
            </a:r>
            <a:r>
              <a:rPr lang="en-US" b="1" dirty="0"/>
              <a:t>single argument</a:t>
            </a:r>
            <a:r>
              <a:rPr lang="en-US" dirty="0"/>
              <a:t>, it can be used by the compiler to automatically convert the argument's type to the type of the class. This is known as </a:t>
            </a:r>
            <a:r>
              <a:rPr lang="en-US" b="1" dirty="0"/>
              <a:t>implicit type conversion</a:t>
            </a:r>
            <a:r>
              <a:rPr lang="en-US" dirty="0"/>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constructor takes a single integer argument </a:t>
            </a:r>
            <a:r>
              <a:rPr lang="en-US" dirty="0" err="1"/>
              <a:t>len</a:t>
            </a:r>
            <a:r>
              <a:rPr lang="en-US" dirty="0"/>
              <a:t> and creates a new String object with space for </a:t>
            </a:r>
            <a:r>
              <a:rPr lang="en-US" dirty="0" err="1"/>
              <a:t>len</a:t>
            </a:r>
            <a:r>
              <a:rPr lang="en-US" dirty="0"/>
              <a:t> + 1 characters (including the null terminator '\0' for C-style strings).</a:t>
            </a:r>
          </a:p>
          <a:p>
            <a:r>
              <a:rPr lang="en-US" b="1" dirty="0"/>
              <a:t>Step 1</a:t>
            </a:r>
            <a:r>
              <a:rPr lang="en-US" dirty="0"/>
              <a:t>: The compiler sees String s = 100; and notices that 100 is an integer, but s is of type String. </a:t>
            </a:r>
            <a:r>
              <a:rPr lang="en-US" b="1" dirty="0"/>
              <a:t>Step 2</a:t>
            </a:r>
            <a:r>
              <a:rPr lang="en-US" dirty="0"/>
              <a:t>: The compiler looks for a constructor in the String class that can accept an int. It finds the String::String(int </a:t>
            </a:r>
            <a:r>
              <a:rPr lang="en-US" dirty="0" err="1"/>
              <a:t>len</a:t>
            </a:r>
            <a:r>
              <a:rPr lang="en-US" dirty="0"/>
              <a:t>) constructor. </a:t>
            </a:r>
            <a:r>
              <a:rPr lang="en-US" b="1" dirty="0"/>
              <a:t>Step 3</a:t>
            </a:r>
            <a:r>
              <a:rPr lang="en-US" dirty="0"/>
              <a:t>: The compiler calls String::String(100), passing 100 as the </a:t>
            </a:r>
            <a:r>
              <a:rPr lang="en-US" dirty="0" err="1"/>
              <a:t>len</a:t>
            </a:r>
            <a:r>
              <a:rPr lang="en-US" dirty="0"/>
              <a:t> argument, which creates a String object with space for 100 + 1 </a:t>
            </a:r>
            <a:r>
              <a:rPr lang="en-US" dirty="0" err="1"/>
              <a:t>characters.</a:t>
            </a:r>
            <a:r>
              <a:rPr lang="en-US" b="1" dirty="0" err="1"/>
              <a:t>Step</a:t>
            </a:r>
            <a:r>
              <a:rPr lang="en-US" b="1" dirty="0"/>
              <a:t> 4</a:t>
            </a:r>
            <a:r>
              <a:rPr lang="en-US" dirty="0"/>
              <a:t>: s is now a valid String object initialized with that memory.</a:t>
            </a:r>
          </a:p>
          <a:p>
            <a:endParaRPr lang="en-US" dirty="0"/>
          </a:p>
          <a:p>
            <a:endParaRPr lang="en-US" dirty="0"/>
          </a:p>
        </p:txBody>
      </p:sp>
      <p:sp>
        <p:nvSpPr>
          <p:cNvPr id="4" name="Slide Number Placeholder 3"/>
          <p:cNvSpPr>
            <a:spLocks noGrp="1"/>
          </p:cNvSpPr>
          <p:nvPr>
            <p:ph type="sldNum" sz="quarter" idx="5"/>
          </p:nvPr>
        </p:nvSpPr>
        <p:spPr/>
        <p:txBody>
          <a:bodyPr/>
          <a:lstStyle/>
          <a:p>
            <a:fld id="{C9120202-672B-A241-8C16-92B287B4CD6C}" type="slidenum">
              <a:rPr lang="en-US" smtClean="0"/>
              <a:t>25</a:t>
            </a:fld>
            <a:endParaRPr lang="en-US"/>
          </a:p>
        </p:txBody>
      </p:sp>
    </p:spTree>
    <p:extLst>
      <p:ext uri="{BB962C8B-B14F-4D97-AF65-F5344CB8AC3E}">
        <p14:creationId xmlns:p14="http://schemas.microsoft.com/office/powerpoint/2010/main" val="10724085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Explicit type conversion (also called </a:t>
            </a:r>
            <a:r>
              <a:rPr lang="en-US" b="1" dirty="0"/>
              <a:t>type casting</a:t>
            </a:r>
            <a:r>
              <a:rPr lang="en-US" dirty="0"/>
              <a:t>) is when you manually convert one data type to another. This is done in C++ using cast syntax, for example:</a:t>
            </a:r>
          </a:p>
          <a:p>
            <a:endParaRPr lang="en-US" dirty="0"/>
          </a:p>
          <a:p>
            <a:r>
              <a:rPr lang="en-US" dirty="0"/>
              <a:t>Here, the String object s is explicitly cast to a char*. This is </a:t>
            </a:r>
            <a:r>
              <a:rPr lang="en-US" b="1" dirty="0"/>
              <a:t>not</a:t>
            </a:r>
            <a:r>
              <a:rPr lang="en-US" dirty="0"/>
              <a:t> an automatic conversion; you are forcing the program to treat the String object as a char* (pointer to a character array).</a:t>
            </a:r>
          </a:p>
          <a:p>
            <a:endParaRPr lang="en-US" dirty="0"/>
          </a:p>
          <a:p>
            <a:r>
              <a:rPr lang="en-US" b="1" dirty="0"/>
              <a:t>Why Do We Need Explicit Conversion?</a:t>
            </a:r>
          </a:p>
          <a:p>
            <a:r>
              <a:rPr lang="en-US" dirty="0"/>
              <a:t>Sometimes, you want to </a:t>
            </a:r>
            <a:r>
              <a:rPr lang="en-US" b="1" dirty="0"/>
              <a:t>convert a custom class type</a:t>
            </a:r>
            <a:r>
              <a:rPr lang="en-US" dirty="0"/>
              <a:t> (like String) into a </a:t>
            </a:r>
            <a:r>
              <a:rPr lang="en-US" b="1" dirty="0"/>
              <a:t>built-in type</a:t>
            </a:r>
            <a:r>
              <a:rPr lang="en-US" dirty="0"/>
              <a:t> (like char*). This is useful when you need access to the internal data of a class that isn't exposed directly.</a:t>
            </a:r>
          </a:p>
          <a:p>
            <a:r>
              <a:rPr lang="en-US" dirty="0"/>
              <a:t>In this case, the String class contains the character data inside </a:t>
            </a:r>
            <a:r>
              <a:rPr lang="en-US" dirty="0" err="1"/>
              <a:t>storageM</a:t>
            </a:r>
            <a:r>
              <a:rPr lang="en-US" dirty="0"/>
              <a:t> (a char array). To access that data directly as a char*, you need to overload the explicit conversion operator for char*.</a:t>
            </a:r>
          </a:p>
          <a:p>
            <a:endParaRPr lang="en-US" dirty="0"/>
          </a:p>
          <a:p>
            <a:r>
              <a:rPr lang="en-US" dirty="0"/>
              <a:t>In some cases, implicit conversions (automatic) are not appropriate because they could lead to unexpected behavior or bugs. By using </a:t>
            </a:r>
            <a:r>
              <a:rPr lang="en-US" b="1" dirty="0"/>
              <a:t>explicit conversion</a:t>
            </a:r>
            <a:r>
              <a:rPr lang="en-US" dirty="0"/>
              <a:t>, you ensure that the conversion only happens when it is explicitly intended by the programmer.</a:t>
            </a:r>
          </a:p>
          <a:p>
            <a:r>
              <a:rPr lang="en-US" dirty="0"/>
              <a:t>For example, you would not want a String object to automatically convert into a char* every time it’s used. But when you </a:t>
            </a:r>
            <a:r>
              <a:rPr lang="en-US" b="1" dirty="0"/>
              <a:t>explicitly</a:t>
            </a:r>
            <a:r>
              <a:rPr lang="en-US" dirty="0"/>
              <a:t> cast (char*) s, it’s clear that you are asking the compiler to convert the String to a char* intentionally.</a:t>
            </a:r>
          </a:p>
          <a:p>
            <a:endParaRPr lang="en-US" dirty="0"/>
          </a:p>
        </p:txBody>
      </p:sp>
      <p:sp>
        <p:nvSpPr>
          <p:cNvPr id="4" name="Slide Number Placeholder 3"/>
          <p:cNvSpPr>
            <a:spLocks noGrp="1"/>
          </p:cNvSpPr>
          <p:nvPr>
            <p:ph type="sldNum" sz="quarter" idx="5"/>
          </p:nvPr>
        </p:nvSpPr>
        <p:spPr/>
        <p:txBody>
          <a:bodyPr/>
          <a:lstStyle/>
          <a:p>
            <a:fld id="{C9120202-672B-A241-8C16-92B287B4CD6C}" type="slidenum">
              <a:rPr lang="en-US" smtClean="0"/>
              <a:t>26</a:t>
            </a:fld>
            <a:endParaRPr lang="en-US"/>
          </a:p>
        </p:txBody>
      </p:sp>
    </p:spTree>
    <p:extLst>
      <p:ext uri="{BB962C8B-B14F-4D97-AF65-F5344CB8AC3E}">
        <p14:creationId xmlns:p14="http://schemas.microsoft.com/office/powerpoint/2010/main" val="34378998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a:t>
            </a:r>
            <a:r>
              <a:rPr lang="en-US" b="1" dirty="0"/>
              <a:t>unary operator</a:t>
            </a:r>
            <a:r>
              <a:rPr lang="en-US" dirty="0"/>
              <a:t> because it operates on only one operand (the object that is being cast).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a:t>
            </a:r>
            <a:r>
              <a:rPr lang="en-US" dirty="0"/>
              <a:t>. This operator needs access to the internal data (</a:t>
            </a:r>
            <a:r>
              <a:rPr lang="en-US" dirty="0" err="1"/>
              <a:t>storageM</a:t>
            </a:r>
            <a:r>
              <a:rPr lang="en-US" dirty="0"/>
              <a:t>) of the class. It must be a </a:t>
            </a:r>
            <a:r>
              <a:rPr lang="en-US" b="1" dirty="0"/>
              <a:t>member function</a:t>
            </a:r>
            <a:r>
              <a:rPr lang="en-US" dirty="0"/>
              <a:t> to access private members of the class.</a:t>
            </a:r>
          </a:p>
          <a:p>
            <a:r>
              <a:rPr lang="en-US" dirty="0"/>
              <a:t>The return type should be a char* because the goal is to convert the String object into a char* pointer to the internal character array.</a:t>
            </a:r>
          </a:p>
          <a:p>
            <a:r>
              <a:rPr lang="en-US" dirty="0"/>
              <a:t>The operator should return the internal </a:t>
            </a:r>
            <a:r>
              <a:rPr lang="en-US" dirty="0" err="1"/>
              <a:t>storageM</a:t>
            </a:r>
            <a:r>
              <a:rPr lang="en-US" dirty="0"/>
              <a:t> array, which holds the string data.</a:t>
            </a:r>
          </a:p>
        </p:txBody>
      </p:sp>
      <p:sp>
        <p:nvSpPr>
          <p:cNvPr id="4" name="Slide Number Placeholder 3"/>
          <p:cNvSpPr>
            <a:spLocks noGrp="1"/>
          </p:cNvSpPr>
          <p:nvPr>
            <p:ph type="sldNum" sz="quarter" idx="5"/>
          </p:nvPr>
        </p:nvSpPr>
        <p:spPr/>
        <p:txBody>
          <a:bodyPr/>
          <a:lstStyle/>
          <a:p>
            <a:fld id="{C9120202-672B-A241-8C16-92B287B4CD6C}" type="slidenum">
              <a:rPr lang="en-US" smtClean="0"/>
              <a:t>27</a:t>
            </a:fld>
            <a:endParaRPr lang="en-US"/>
          </a:p>
        </p:txBody>
      </p:sp>
    </p:spTree>
    <p:extLst>
      <p:ext uri="{BB962C8B-B14F-4D97-AF65-F5344CB8AC3E}">
        <p14:creationId xmlns:p14="http://schemas.microsoft.com/office/powerpoint/2010/main" val="18331294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 Return Type Specified</a:t>
            </a:r>
            <a:r>
              <a:rPr lang="en-US" dirty="0"/>
              <a:t>:</a:t>
            </a:r>
          </a:p>
          <a:p>
            <a:pPr>
              <a:buFont typeface="Arial" panose="020B0604020202020204" pitchFamily="34" charset="0"/>
              <a:buChar char="•"/>
            </a:pPr>
            <a:r>
              <a:rPr lang="en-US" dirty="0"/>
              <a:t>Notice that there is </a:t>
            </a:r>
            <a:r>
              <a:rPr lang="en-US" b="1" dirty="0"/>
              <a:t>no explicit return type</a:t>
            </a:r>
            <a:r>
              <a:rPr lang="en-US" dirty="0"/>
              <a:t> in this function definition. This is because, in C++, when overloading the cast operator, the return type is implicitly understood from the operator being overloaded.</a:t>
            </a:r>
          </a:p>
          <a:p>
            <a:pPr>
              <a:buFont typeface="Arial" panose="020B0604020202020204" pitchFamily="34" charset="0"/>
              <a:buChar char="•"/>
            </a:pPr>
            <a:r>
              <a:rPr lang="en-US" dirty="0"/>
              <a:t>Here, we are overloading the cast operator for char*, so the return type is implicitly char*.</a:t>
            </a:r>
          </a:p>
          <a:p>
            <a:r>
              <a:rPr lang="en-US" dirty="0"/>
              <a:t>he purpose of this overloaded operator is to allow an object of type String to be explicitly cast into a char*. This allows access to the internal character array (</a:t>
            </a:r>
            <a:r>
              <a:rPr lang="en-US" dirty="0" err="1"/>
              <a:t>storageM</a:t>
            </a:r>
            <a:r>
              <a:rPr lang="en-US" dirty="0"/>
              <a:t>) that holds the string data.</a:t>
            </a:r>
          </a:p>
          <a:p>
            <a:endParaRPr lang="en-US" dirty="0"/>
          </a:p>
          <a:p>
            <a:r>
              <a:rPr lang="en-US" b="1" dirty="0"/>
              <a:t>String s("ABCD");</a:t>
            </a:r>
            <a:endParaRPr lang="en-US" dirty="0"/>
          </a:p>
          <a:p>
            <a:pPr>
              <a:buFont typeface="Arial" panose="020B0604020202020204" pitchFamily="34" charset="0"/>
              <a:buChar char="•"/>
            </a:pPr>
            <a:r>
              <a:rPr lang="en-US" dirty="0"/>
              <a:t>A String object s is created, and "ABCD" is stored in </a:t>
            </a:r>
            <a:r>
              <a:rPr lang="en-US" dirty="0" err="1"/>
              <a:t>s.storageM</a:t>
            </a:r>
            <a:r>
              <a:rPr lang="en-US" dirty="0"/>
              <a:t>.</a:t>
            </a:r>
          </a:p>
          <a:p>
            <a:r>
              <a:rPr lang="en-US" i="1" dirty="0"/>
              <a:t>char </a:t>
            </a:r>
            <a:r>
              <a:rPr lang="en-US" i="1" dirty="0" err="1"/>
              <a:t>st</a:t>
            </a:r>
            <a:r>
              <a:rPr lang="en-US" i="1" dirty="0"/>
              <a:t> = (char</a:t>
            </a:r>
            <a:r>
              <a:rPr lang="en-US" dirty="0"/>
              <a:t>) s;**</a:t>
            </a:r>
          </a:p>
          <a:p>
            <a:pPr>
              <a:buFont typeface="Arial" panose="020B0604020202020204" pitchFamily="34" charset="0"/>
              <a:buChar char="•"/>
            </a:pPr>
            <a:r>
              <a:rPr lang="en-US" dirty="0"/>
              <a:t>The object s is explicitly cast to a char* using (char*) s.</a:t>
            </a:r>
          </a:p>
          <a:p>
            <a:pPr>
              <a:buFont typeface="Arial" panose="020B0604020202020204" pitchFamily="34" charset="0"/>
              <a:buChar char="•"/>
            </a:pPr>
            <a:r>
              <a:rPr lang="en-US" dirty="0"/>
              <a:t>This triggers the overloaded cast operator operator char*() in the String class.</a:t>
            </a:r>
          </a:p>
          <a:p>
            <a:pPr>
              <a:buFont typeface="Arial" panose="020B0604020202020204" pitchFamily="34" charset="0"/>
              <a:buChar char="•"/>
            </a:pPr>
            <a:r>
              <a:rPr lang="en-US" dirty="0"/>
              <a:t>The cast operator returns the internal character array </a:t>
            </a:r>
            <a:r>
              <a:rPr lang="en-US" dirty="0" err="1"/>
              <a:t>storageM</a:t>
            </a:r>
            <a:r>
              <a:rPr lang="en-US" dirty="0"/>
              <a:t>, which contains "ABCD".</a:t>
            </a:r>
          </a:p>
          <a:p>
            <a:pPr>
              <a:buFont typeface="Arial" panose="020B0604020202020204" pitchFamily="34" charset="0"/>
              <a:buChar char="•"/>
            </a:pPr>
            <a:r>
              <a:rPr lang="en-US" dirty="0"/>
              <a:t>As a result, </a:t>
            </a:r>
            <a:r>
              <a:rPr lang="en-US" dirty="0" err="1"/>
              <a:t>st</a:t>
            </a:r>
            <a:r>
              <a:rPr lang="en-US" dirty="0"/>
              <a:t> now points to the string "ABCD".</a:t>
            </a:r>
          </a:p>
          <a:p>
            <a:endParaRPr lang="en-US" dirty="0"/>
          </a:p>
        </p:txBody>
      </p:sp>
      <p:sp>
        <p:nvSpPr>
          <p:cNvPr id="4" name="Slide Number Placeholder 3"/>
          <p:cNvSpPr>
            <a:spLocks noGrp="1"/>
          </p:cNvSpPr>
          <p:nvPr>
            <p:ph type="sldNum" sz="quarter" idx="5"/>
          </p:nvPr>
        </p:nvSpPr>
        <p:spPr/>
        <p:txBody>
          <a:bodyPr/>
          <a:lstStyle/>
          <a:p>
            <a:fld id="{C9120202-672B-A241-8C16-92B287B4CD6C}" type="slidenum">
              <a:rPr lang="en-US" smtClean="0"/>
              <a:t>28</a:t>
            </a:fld>
            <a:endParaRPr lang="en-US"/>
          </a:p>
        </p:txBody>
      </p:sp>
    </p:spTree>
    <p:extLst>
      <p:ext uri="{BB962C8B-B14F-4D97-AF65-F5344CB8AC3E}">
        <p14:creationId xmlns:p14="http://schemas.microsoft.com/office/powerpoint/2010/main" val="22065467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 and -- operators are </a:t>
            </a:r>
            <a:r>
              <a:rPr lang="en-US" b="1" dirty="0"/>
              <a:t>unary operators</a:t>
            </a:r>
            <a:r>
              <a:rPr lang="en-US" dirty="0"/>
              <a:t> when used in this context, as they operate on a single object, such as incrementing or decrementing a variable.</a:t>
            </a:r>
          </a:p>
          <a:p>
            <a:endParaRPr lang="en-US" dirty="0"/>
          </a:p>
        </p:txBody>
      </p:sp>
      <p:sp>
        <p:nvSpPr>
          <p:cNvPr id="4" name="Slide Number Placeholder 3"/>
          <p:cNvSpPr>
            <a:spLocks noGrp="1"/>
          </p:cNvSpPr>
          <p:nvPr>
            <p:ph type="sldNum" sz="quarter" idx="5"/>
          </p:nvPr>
        </p:nvSpPr>
        <p:spPr/>
        <p:txBody>
          <a:bodyPr/>
          <a:lstStyle/>
          <a:p>
            <a:fld id="{C9120202-672B-A241-8C16-92B287B4CD6C}" type="slidenum">
              <a:rPr lang="en-US" smtClean="0"/>
              <a:t>29</a:t>
            </a:fld>
            <a:endParaRPr lang="en-US"/>
          </a:p>
        </p:txBody>
      </p:sp>
    </p:spTree>
    <p:extLst>
      <p:ext uri="{BB962C8B-B14F-4D97-AF65-F5344CB8AC3E}">
        <p14:creationId xmlns:p14="http://schemas.microsoft.com/office/powerpoint/2010/main" val="17244848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266E03-33FD-B03E-771C-1EE2F4066B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5C368DD-44FB-FB27-4F32-20999C3EF4A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F12583F-941B-A2CF-8AE6-5362B7C1E57F}"/>
              </a:ext>
            </a:extLst>
          </p:cNvPr>
          <p:cNvSpPr>
            <a:spLocks noGrp="1"/>
          </p:cNvSpPr>
          <p:nvPr>
            <p:ph type="body" idx="1"/>
          </p:nvPr>
        </p:nvSpPr>
        <p:spPr/>
        <p:txBody>
          <a:bodyPr/>
          <a:lstStyle/>
          <a:p>
            <a:r>
              <a:rPr lang="en-US" b="1" dirty="0"/>
              <a:t>How Does the Compiler Recognize Prefix and Postfix?</a:t>
            </a:r>
          </a:p>
          <a:p>
            <a:r>
              <a:rPr lang="en-US" dirty="0"/>
              <a:t>The compiler distinguishes between </a:t>
            </a:r>
            <a:r>
              <a:rPr lang="en-US" b="1" dirty="0"/>
              <a:t>prefix</a:t>
            </a:r>
            <a:r>
              <a:rPr lang="en-US" dirty="0"/>
              <a:t> and </a:t>
            </a:r>
            <a:r>
              <a:rPr lang="en-US" b="1" dirty="0"/>
              <a:t>postfix</a:t>
            </a:r>
            <a:r>
              <a:rPr lang="en-US" dirty="0"/>
              <a:t> versions of the ++ or -- operators by looking at the function signature:</a:t>
            </a:r>
          </a:p>
          <a:p>
            <a:pPr>
              <a:buFont typeface="Arial" panose="020B0604020202020204" pitchFamily="34" charset="0"/>
              <a:buChar char="•"/>
            </a:pPr>
            <a:r>
              <a:rPr lang="en-US" b="1" dirty="0"/>
              <a:t>Prefix version</a:t>
            </a:r>
            <a:r>
              <a:rPr lang="en-US" dirty="0"/>
              <a:t>: Has no parameters.</a:t>
            </a:r>
          </a:p>
          <a:p>
            <a:pPr>
              <a:buFont typeface="Arial" panose="020B0604020202020204" pitchFamily="34" charset="0"/>
              <a:buChar char="•"/>
            </a:pPr>
            <a:r>
              <a:rPr lang="en-US" b="1" dirty="0"/>
              <a:t>Postfix version</a:t>
            </a:r>
            <a:r>
              <a:rPr lang="en-US" dirty="0"/>
              <a:t>: Takes an int as a dummy parameter. This is how the compiler knows it's the postfix version, even though the parameter isn't used for any logic.</a:t>
            </a:r>
          </a:p>
        </p:txBody>
      </p:sp>
      <p:sp>
        <p:nvSpPr>
          <p:cNvPr id="4" name="Slide Number Placeholder 3">
            <a:extLst>
              <a:ext uri="{FF2B5EF4-FFF2-40B4-BE49-F238E27FC236}">
                <a16:creationId xmlns:a16="http://schemas.microsoft.com/office/drawing/2014/main" id="{AC15C530-863F-C219-3967-CEF69050F37B}"/>
              </a:ext>
            </a:extLst>
          </p:cNvPr>
          <p:cNvSpPr>
            <a:spLocks noGrp="1"/>
          </p:cNvSpPr>
          <p:nvPr>
            <p:ph type="sldNum" sz="quarter" idx="5"/>
          </p:nvPr>
        </p:nvSpPr>
        <p:spPr/>
        <p:txBody>
          <a:bodyPr/>
          <a:lstStyle/>
          <a:p>
            <a:fld id="{C9120202-672B-A241-8C16-92B287B4CD6C}" type="slidenum">
              <a:rPr lang="en-US" smtClean="0"/>
              <a:t>30</a:t>
            </a:fld>
            <a:endParaRPr lang="en-US"/>
          </a:p>
        </p:txBody>
      </p:sp>
    </p:spTree>
    <p:extLst>
      <p:ext uri="{BB962C8B-B14F-4D97-AF65-F5344CB8AC3E}">
        <p14:creationId xmlns:p14="http://schemas.microsoft.com/office/powerpoint/2010/main" val="818714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left side of the &lt;&lt; operator is typically an </a:t>
            </a:r>
            <a:r>
              <a:rPr lang="en-US" b="1" dirty="0"/>
              <a:t>output stream</a:t>
            </a:r>
            <a:r>
              <a:rPr lang="en-US" dirty="0"/>
              <a:t> object like std::</a:t>
            </a:r>
            <a:r>
              <a:rPr lang="en-US" dirty="0" err="1"/>
              <a:t>ostream</a:t>
            </a:r>
            <a:r>
              <a:rPr lang="en-US" dirty="0"/>
              <a:t>. For example, in:</a:t>
            </a:r>
          </a:p>
          <a:p>
            <a:r>
              <a:rPr lang="en-US" dirty="0"/>
              <a:t>std::</a:t>
            </a:r>
            <a:r>
              <a:rPr lang="en-US" dirty="0" err="1"/>
              <a:t>cout</a:t>
            </a:r>
            <a:r>
              <a:rPr lang="en-US" dirty="0"/>
              <a:t> is the object on the left side.</a:t>
            </a:r>
          </a:p>
        </p:txBody>
      </p:sp>
      <p:sp>
        <p:nvSpPr>
          <p:cNvPr id="4" name="Slide Number Placeholder 3"/>
          <p:cNvSpPr>
            <a:spLocks noGrp="1"/>
          </p:cNvSpPr>
          <p:nvPr>
            <p:ph type="sldNum" sz="quarter" idx="5"/>
          </p:nvPr>
        </p:nvSpPr>
        <p:spPr/>
        <p:txBody>
          <a:bodyPr/>
          <a:lstStyle/>
          <a:p>
            <a:fld id="{C9120202-672B-A241-8C16-92B287B4CD6C}" type="slidenum">
              <a:rPr lang="en-US" smtClean="0"/>
              <a:t>13</a:t>
            </a:fld>
            <a:endParaRPr lang="en-US"/>
          </a:p>
        </p:txBody>
      </p:sp>
    </p:spTree>
    <p:extLst>
      <p:ext uri="{BB962C8B-B14F-4D97-AF65-F5344CB8AC3E}">
        <p14:creationId xmlns:p14="http://schemas.microsoft.com/office/powerpoint/2010/main" val="2999450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right side of the &lt;&lt; operator is the object being output, in this case, a String object. For example, in:</a:t>
            </a:r>
          </a:p>
          <a:p>
            <a:r>
              <a:rPr lang="en-US" dirty="0"/>
              <a:t>s is the object on the right side, which is a String object.</a:t>
            </a:r>
          </a:p>
        </p:txBody>
      </p:sp>
      <p:sp>
        <p:nvSpPr>
          <p:cNvPr id="4" name="Slide Number Placeholder 3"/>
          <p:cNvSpPr>
            <a:spLocks noGrp="1"/>
          </p:cNvSpPr>
          <p:nvPr>
            <p:ph type="sldNum" sz="quarter" idx="5"/>
          </p:nvPr>
        </p:nvSpPr>
        <p:spPr/>
        <p:txBody>
          <a:bodyPr/>
          <a:lstStyle/>
          <a:p>
            <a:fld id="{C9120202-672B-A241-8C16-92B287B4CD6C}" type="slidenum">
              <a:rPr lang="en-US" smtClean="0"/>
              <a:t>14</a:t>
            </a:fld>
            <a:endParaRPr lang="en-US"/>
          </a:p>
        </p:txBody>
      </p:sp>
    </p:spTree>
    <p:extLst>
      <p:ext uri="{BB962C8B-B14F-4D97-AF65-F5344CB8AC3E}">
        <p14:creationId xmlns:p14="http://schemas.microsoft.com/office/powerpoint/2010/main" val="370985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&lt;&lt; operator should </a:t>
            </a:r>
            <a:r>
              <a:rPr lang="en-US" b="1" dirty="0"/>
              <a:t>return a reference to the output stream</a:t>
            </a:r>
            <a:r>
              <a:rPr lang="en-US" dirty="0"/>
              <a:t> (std::</a:t>
            </a:r>
            <a:r>
              <a:rPr lang="en-US" dirty="0" err="1"/>
              <a:t>ostream</a:t>
            </a:r>
            <a:r>
              <a:rPr lang="en-US" dirty="0"/>
              <a:t>&amp;). This allows chaining of the &lt;&lt; operator, such as:</a:t>
            </a:r>
          </a:p>
        </p:txBody>
      </p:sp>
      <p:sp>
        <p:nvSpPr>
          <p:cNvPr id="4" name="Slide Number Placeholder 3"/>
          <p:cNvSpPr>
            <a:spLocks noGrp="1"/>
          </p:cNvSpPr>
          <p:nvPr>
            <p:ph type="sldNum" sz="quarter" idx="5"/>
          </p:nvPr>
        </p:nvSpPr>
        <p:spPr/>
        <p:txBody>
          <a:bodyPr/>
          <a:lstStyle/>
          <a:p>
            <a:fld id="{C9120202-672B-A241-8C16-92B287B4CD6C}" type="slidenum">
              <a:rPr lang="en-US" smtClean="0"/>
              <a:t>15</a:t>
            </a:fld>
            <a:endParaRPr lang="en-US"/>
          </a:p>
        </p:txBody>
      </p:sp>
    </p:spTree>
    <p:extLst>
      <p:ext uri="{BB962C8B-B14F-4D97-AF65-F5344CB8AC3E}">
        <p14:creationId xmlns:p14="http://schemas.microsoft.com/office/powerpoint/2010/main" val="832868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&lt;&lt; operator should </a:t>
            </a:r>
            <a:r>
              <a:rPr lang="en-US" b="1" dirty="0"/>
              <a:t>not</a:t>
            </a:r>
            <a:r>
              <a:rPr lang="en-US" dirty="0"/>
              <a:t> be a member function of the String class because the left-hand operand (std::</a:t>
            </a:r>
            <a:r>
              <a:rPr lang="en-US" dirty="0" err="1"/>
              <a:t>ostream</a:t>
            </a:r>
            <a:r>
              <a:rPr lang="en-US" dirty="0"/>
              <a:t>) is not a String object. Instead, it should be a </a:t>
            </a:r>
            <a:r>
              <a:rPr lang="en-US" b="1" dirty="0"/>
              <a:t>non-member</a:t>
            </a:r>
            <a:r>
              <a:rPr lang="en-US" dirty="0"/>
              <a:t> function or a </a:t>
            </a:r>
            <a:r>
              <a:rPr lang="en-US" b="1" dirty="0"/>
              <a:t>friend</a:t>
            </a:r>
            <a:r>
              <a:rPr lang="en-US" dirty="0"/>
              <a:t> function if it needs access to private data members of the String class.</a:t>
            </a:r>
          </a:p>
        </p:txBody>
      </p:sp>
      <p:sp>
        <p:nvSpPr>
          <p:cNvPr id="4" name="Slide Number Placeholder 3"/>
          <p:cNvSpPr>
            <a:spLocks noGrp="1"/>
          </p:cNvSpPr>
          <p:nvPr>
            <p:ph type="sldNum" sz="quarter" idx="5"/>
          </p:nvPr>
        </p:nvSpPr>
        <p:spPr/>
        <p:txBody>
          <a:bodyPr/>
          <a:lstStyle/>
          <a:p>
            <a:fld id="{C9120202-672B-A241-8C16-92B287B4CD6C}" type="slidenum">
              <a:rPr lang="en-US" smtClean="0"/>
              <a:t>16</a:t>
            </a:fld>
            <a:endParaRPr lang="en-US"/>
          </a:p>
        </p:txBody>
      </p:sp>
    </p:spTree>
    <p:extLst>
      <p:ext uri="{BB962C8B-B14F-4D97-AF65-F5344CB8AC3E}">
        <p14:creationId xmlns:p14="http://schemas.microsoft.com/office/powerpoint/2010/main" val="1803915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ostream</a:t>
            </a:r>
            <a:r>
              <a:rPr lang="en-US" dirty="0"/>
              <a:t>&amp; means this function </a:t>
            </a:r>
            <a:r>
              <a:rPr lang="en-US" b="1" dirty="0"/>
              <a:t>returns a reference to the output stream </a:t>
            </a:r>
            <a:r>
              <a:rPr lang="en-US" dirty="0"/>
              <a:t>(like std::</a:t>
            </a:r>
            <a:r>
              <a:rPr lang="en-US" dirty="0" err="1"/>
              <a:t>cout</a:t>
            </a:r>
            <a:r>
              <a:rPr lang="en-US" dirty="0"/>
              <a:t>). The &lt;&lt; operator </a:t>
            </a:r>
            <a:r>
              <a:rPr lang="en-US" b="1" dirty="0"/>
              <a:t>must</a:t>
            </a:r>
            <a:r>
              <a:rPr lang="en-US" dirty="0"/>
              <a:t> be a global function or a </a:t>
            </a:r>
            <a:r>
              <a:rPr lang="en-US" b="1" dirty="0"/>
              <a:t>non-member function</a:t>
            </a:r>
            <a:r>
              <a:rPr lang="en-US" dirty="0"/>
              <a:t> because the first argument (on the left side of &lt;&lt;) is not a String object—it is an output stream (like std::</a:t>
            </a:r>
            <a:r>
              <a:rPr lang="en-US" dirty="0" err="1"/>
              <a:t>cout</a:t>
            </a:r>
            <a:r>
              <a:rPr lang="en-US" dirty="0"/>
              <a:t>), which is not part of the String class. The String object (s) is on the right side of the operator.	std::</a:t>
            </a:r>
            <a:r>
              <a:rPr lang="en-US" dirty="0" err="1"/>
              <a:t>cout</a:t>
            </a:r>
            <a:r>
              <a:rPr lang="en-US" dirty="0"/>
              <a:t> &lt;&lt; s1 &lt;&lt; s2;</a:t>
            </a:r>
          </a:p>
          <a:p>
            <a:endParaRPr lang="en-US" dirty="0"/>
          </a:p>
          <a:p>
            <a:endParaRPr lang="en-US" dirty="0"/>
          </a:p>
          <a:p>
            <a:r>
              <a:rPr lang="en-US" dirty="0" err="1"/>
              <a:t>ostream</a:t>
            </a:r>
            <a:r>
              <a:rPr lang="en-US" dirty="0"/>
              <a:t>&amp; </a:t>
            </a:r>
            <a:r>
              <a:rPr lang="en-US" dirty="0" err="1"/>
              <a:t>os</a:t>
            </a:r>
            <a:r>
              <a:rPr lang="en-US" dirty="0"/>
              <a:t>: A reference to an output stream (such as std::</a:t>
            </a:r>
            <a:r>
              <a:rPr lang="en-US" dirty="0" err="1"/>
              <a:t>cout</a:t>
            </a:r>
            <a:r>
              <a:rPr lang="en-US" dirty="0"/>
              <a:t>).</a:t>
            </a:r>
          </a:p>
          <a:p>
            <a:r>
              <a:rPr lang="en-US" dirty="0"/>
              <a:t>String&amp; s: A reference to a String object, which we want to print.</a:t>
            </a:r>
          </a:p>
          <a:p>
            <a:endParaRPr lang="en-US" dirty="0"/>
          </a:p>
          <a:p>
            <a:r>
              <a:rPr lang="en-US" dirty="0" err="1"/>
              <a:t>ostream</a:t>
            </a:r>
            <a:r>
              <a:rPr lang="en-US" dirty="0"/>
              <a:t>&amp; </a:t>
            </a:r>
            <a:r>
              <a:rPr lang="en-US" dirty="0" err="1"/>
              <a:t>os</a:t>
            </a:r>
            <a:r>
              <a:rPr lang="en-US" dirty="0"/>
              <a:t>: This is the output stream, like std::</a:t>
            </a:r>
            <a:r>
              <a:rPr lang="en-US" dirty="0" err="1"/>
              <a:t>cout</a:t>
            </a:r>
            <a:r>
              <a:rPr lang="en-US" dirty="0"/>
              <a:t>. It’s where we want to send the output (e.g., to the console).String&amp; s: This is our custom String object (the one we want to print)</a:t>
            </a:r>
          </a:p>
          <a:p>
            <a:endParaRPr lang="en-US" dirty="0"/>
          </a:p>
          <a:p>
            <a:r>
              <a:rPr lang="en-US" dirty="0"/>
              <a:t>return </a:t>
            </a:r>
            <a:r>
              <a:rPr lang="en-US" dirty="0" err="1"/>
              <a:t>os</a:t>
            </a:r>
            <a:r>
              <a:rPr lang="en-US" dirty="0"/>
              <a:t> &lt;&lt; </a:t>
            </a:r>
            <a:r>
              <a:rPr lang="en-US" dirty="0" err="1"/>
              <a:t>s.storageM</a:t>
            </a:r>
            <a:r>
              <a:rPr lang="en-US" dirty="0"/>
              <a:t>;</a:t>
            </a:r>
          </a:p>
          <a:p>
            <a:endParaRPr lang="en-US" dirty="0"/>
          </a:p>
          <a:p>
            <a:r>
              <a:rPr lang="en-US" dirty="0"/>
              <a:t>String s("Hello World");</a:t>
            </a:r>
          </a:p>
          <a:p>
            <a:r>
              <a:rPr lang="en-US" dirty="0"/>
              <a:t>std::</a:t>
            </a:r>
            <a:r>
              <a:rPr lang="en-US" dirty="0" err="1"/>
              <a:t>cout</a:t>
            </a:r>
            <a:r>
              <a:rPr lang="en-US" dirty="0"/>
              <a:t> &lt;&lt; s;</a:t>
            </a:r>
          </a:p>
          <a:p>
            <a:endParaRPr lang="en-US" dirty="0"/>
          </a:p>
          <a:p>
            <a:endParaRPr lang="en-US" dirty="0"/>
          </a:p>
        </p:txBody>
      </p:sp>
      <p:sp>
        <p:nvSpPr>
          <p:cNvPr id="4" name="Slide Number Placeholder 3"/>
          <p:cNvSpPr>
            <a:spLocks noGrp="1"/>
          </p:cNvSpPr>
          <p:nvPr>
            <p:ph type="sldNum" sz="quarter" idx="5"/>
          </p:nvPr>
        </p:nvSpPr>
        <p:spPr/>
        <p:txBody>
          <a:bodyPr/>
          <a:lstStyle/>
          <a:p>
            <a:fld id="{C9120202-672B-A241-8C16-92B287B4CD6C}" type="slidenum">
              <a:rPr lang="en-US" smtClean="0"/>
              <a:t>17</a:t>
            </a:fld>
            <a:endParaRPr lang="en-US"/>
          </a:p>
        </p:txBody>
      </p:sp>
    </p:spTree>
    <p:extLst>
      <p:ext uri="{BB962C8B-B14F-4D97-AF65-F5344CB8AC3E}">
        <p14:creationId xmlns:p14="http://schemas.microsoft.com/office/powerpoint/2010/main" val="15898909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function allows the &gt;&gt; operator (like </a:t>
            </a:r>
            <a:r>
              <a:rPr lang="en-US" dirty="0" err="1"/>
              <a:t>cin</a:t>
            </a:r>
            <a:r>
              <a:rPr lang="en-US" dirty="0"/>
              <a:t> &gt;&gt; s) to be used with a custom String class, so you can input a string directly into a String object from an input stream (such as </a:t>
            </a:r>
            <a:r>
              <a:rPr lang="en-US" dirty="0" err="1"/>
              <a:t>cin</a:t>
            </a:r>
            <a:endParaRPr lang="en-US" b="1" dirty="0"/>
          </a:p>
          <a:p>
            <a:r>
              <a:rPr lang="en-US" b="1" dirty="0" err="1"/>
              <a:t>istream</a:t>
            </a:r>
            <a:r>
              <a:rPr lang="en-US" b="1" dirty="0"/>
              <a:t>&amp; is</a:t>
            </a:r>
            <a:r>
              <a:rPr lang="en-US" dirty="0"/>
              <a:t>: This is a reference to the input stream, such as </a:t>
            </a:r>
            <a:r>
              <a:rPr lang="en-US" dirty="0" err="1"/>
              <a:t>cin</a:t>
            </a:r>
            <a:r>
              <a:rPr lang="en-US" dirty="0"/>
              <a:t>.</a:t>
            </a:r>
          </a:p>
          <a:p>
            <a:r>
              <a:rPr lang="en-US" b="1" dirty="0"/>
              <a:t>String&amp; s</a:t>
            </a:r>
            <a:r>
              <a:rPr lang="en-US" dirty="0"/>
              <a:t>: This is a reference to a String object where the input will be stored.</a:t>
            </a:r>
          </a:p>
          <a:p>
            <a:r>
              <a:rPr lang="en-US" b="1" dirty="0" err="1"/>
              <a:t>s.storageM</a:t>
            </a:r>
            <a:r>
              <a:rPr lang="en-US" dirty="0"/>
              <a:t>: This is the member of the String class where the string data is stored (like a character array or C-style string).</a:t>
            </a:r>
          </a:p>
          <a:p>
            <a:endParaRPr lang="en-US" dirty="0"/>
          </a:p>
          <a:p>
            <a:r>
              <a:rPr lang="en-US" dirty="0"/>
              <a:t>The user types "Alice".</a:t>
            </a:r>
            <a:r>
              <a:rPr lang="en-US" dirty="0" err="1"/>
              <a:t>cin</a:t>
            </a:r>
            <a:r>
              <a:rPr lang="en-US" dirty="0"/>
              <a:t> &gt;&gt; s1; calls the overloaded &gt;&gt; operator, which reads "Alice" from the input stream (</a:t>
            </a:r>
            <a:r>
              <a:rPr lang="en-US" dirty="0" err="1"/>
              <a:t>cin</a:t>
            </a:r>
            <a:r>
              <a:rPr lang="en-US" dirty="0"/>
              <a:t>) and stores it in s1.storageM.The </a:t>
            </a:r>
            <a:r>
              <a:rPr lang="en-US" dirty="0" err="1"/>
              <a:t>cout</a:t>
            </a:r>
            <a:r>
              <a:rPr lang="en-US" dirty="0"/>
              <a:t> &lt;&lt; s1; statement calls the overloaded &lt;&lt; operator, which accesses s1.storageM and prints "Alice" to the console.</a:t>
            </a:r>
          </a:p>
        </p:txBody>
      </p:sp>
      <p:sp>
        <p:nvSpPr>
          <p:cNvPr id="4" name="Slide Number Placeholder 3"/>
          <p:cNvSpPr>
            <a:spLocks noGrp="1"/>
          </p:cNvSpPr>
          <p:nvPr>
            <p:ph type="sldNum" sz="quarter" idx="5"/>
          </p:nvPr>
        </p:nvSpPr>
        <p:spPr/>
        <p:txBody>
          <a:bodyPr/>
          <a:lstStyle/>
          <a:p>
            <a:fld id="{C9120202-672B-A241-8C16-92B287B4CD6C}" type="slidenum">
              <a:rPr lang="en-US" smtClean="0"/>
              <a:t>18</a:t>
            </a:fld>
            <a:endParaRPr lang="en-US"/>
          </a:p>
        </p:txBody>
      </p:sp>
    </p:spTree>
    <p:extLst>
      <p:ext uri="{BB962C8B-B14F-4D97-AF65-F5344CB8AC3E}">
        <p14:creationId xmlns:p14="http://schemas.microsoft.com/office/powerpoint/2010/main" val="22893519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dirty="0"/>
              <a:t>The subscript operator ([]) is a </a:t>
            </a:r>
            <a:r>
              <a:rPr lang="en-US" b="1" dirty="0"/>
              <a:t>binary</a:t>
            </a:r>
            <a:r>
              <a:rPr lang="en-US" dirty="0"/>
              <a:t> operator because it operates on </a:t>
            </a:r>
            <a:r>
              <a:rPr lang="en-US" b="1" dirty="0"/>
              <a:t>two </a:t>
            </a:r>
            <a:r>
              <a:rPr lang="en-US" b="1" dirty="0" err="1"/>
              <a:t>operands</a:t>
            </a:r>
            <a:r>
              <a:rPr lang="en-US" dirty="0" err="1"/>
              <a:t>:The</a:t>
            </a:r>
            <a:r>
              <a:rPr lang="en-US" dirty="0"/>
              <a:t> object itself (on which the operator is applied).</a:t>
            </a:r>
          </a:p>
          <a:p>
            <a:pPr>
              <a:buFont typeface="Arial" panose="020B0604020202020204" pitchFamily="34" charset="0"/>
              <a:buChar char="•"/>
            </a:pPr>
            <a:r>
              <a:rPr lang="en-US" dirty="0"/>
              <a:t>The index inside the square brackets (e.g., s[3], where 3 is the second operand).</a:t>
            </a:r>
          </a:p>
          <a:p>
            <a:endParaRPr lang="en-US" dirty="0"/>
          </a:p>
        </p:txBody>
      </p:sp>
      <p:sp>
        <p:nvSpPr>
          <p:cNvPr id="4" name="Slide Number Placeholder 3"/>
          <p:cNvSpPr>
            <a:spLocks noGrp="1"/>
          </p:cNvSpPr>
          <p:nvPr>
            <p:ph type="sldNum" sz="quarter" idx="5"/>
          </p:nvPr>
        </p:nvSpPr>
        <p:spPr/>
        <p:txBody>
          <a:bodyPr/>
          <a:lstStyle/>
          <a:p>
            <a:fld id="{C9120202-672B-A241-8C16-92B287B4CD6C}" type="slidenum">
              <a:rPr lang="en-US" smtClean="0"/>
              <a:t>20</a:t>
            </a:fld>
            <a:endParaRPr lang="en-US"/>
          </a:p>
        </p:txBody>
      </p:sp>
    </p:spTree>
    <p:extLst>
      <p:ext uri="{BB962C8B-B14F-4D97-AF65-F5344CB8AC3E}">
        <p14:creationId xmlns:p14="http://schemas.microsoft.com/office/powerpoint/2010/main" val="40023199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directly accesses the internal data of the class, and only member functions have access to the private members of the class (such as the internal character array).</a:t>
            </a:r>
          </a:p>
        </p:txBody>
      </p:sp>
      <p:sp>
        <p:nvSpPr>
          <p:cNvPr id="4" name="Slide Number Placeholder 3"/>
          <p:cNvSpPr>
            <a:spLocks noGrp="1"/>
          </p:cNvSpPr>
          <p:nvPr>
            <p:ph type="sldNum" sz="quarter" idx="5"/>
          </p:nvPr>
        </p:nvSpPr>
        <p:spPr/>
        <p:txBody>
          <a:bodyPr/>
          <a:lstStyle/>
          <a:p>
            <a:fld id="{C9120202-672B-A241-8C16-92B287B4CD6C}" type="slidenum">
              <a:rPr lang="en-US" smtClean="0"/>
              <a:t>21</a:t>
            </a:fld>
            <a:endParaRPr lang="en-US"/>
          </a:p>
        </p:txBody>
      </p:sp>
    </p:spTree>
    <p:extLst>
      <p:ext uri="{BB962C8B-B14F-4D97-AF65-F5344CB8AC3E}">
        <p14:creationId xmlns:p14="http://schemas.microsoft.com/office/powerpoint/2010/main" val="10246985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468BA-E7D6-F668-4D74-F8CF1D95E7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A968839-48B5-7502-69DF-6C2E140819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21F0E7-283E-527A-CE17-0AABB638BD0B}"/>
              </a:ext>
            </a:extLst>
          </p:cNvPr>
          <p:cNvSpPr>
            <a:spLocks noGrp="1"/>
          </p:cNvSpPr>
          <p:nvPr>
            <p:ph type="dt" sz="half" idx="10"/>
          </p:nvPr>
        </p:nvSpPr>
        <p:spPr/>
        <p:txBody>
          <a:bodyPr/>
          <a:lstStyle/>
          <a:p>
            <a:fld id="{A56AE77A-E856-8045-82F2-C8BAD99C4243}" type="datetimeFigureOut">
              <a:rPr lang="en-US" smtClean="0"/>
              <a:t>9/15/24</a:t>
            </a:fld>
            <a:endParaRPr lang="en-US"/>
          </a:p>
        </p:txBody>
      </p:sp>
      <p:sp>
        <p:nvSpPr>
          <p:cNvPr id="5" name="Footer Placeholder 4">
            <a:extLst>
              <a:ext uri="{FF2B5EF4-FFF2-40B4-BE49-F238E27FC236}">
                <a16:creationId xmlns:a16="http://schemas.microsoft.com/office/drawing/2014/main" id="{B8FBA691-5226-D930-3DB6-B81E667AD8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F6BCCB-D7F6-965F-1691-FE1E25A1380D}"/>
              </a:ext>
            </a:extLst>
          </p:cNvPr>
          <p:cNvSpPr>
            <a:spLocks noGrp="1"/>
          </p:cNvSpPr>
          <p:nvPr>
            <p:ph type="sldNum" sz="quarter" idx="12"/>
          </p:nvPr>
        </p:nvSpPr>
        <p:spPr/>
        <p:txBody>
          <a:bodyPr/>
          <a:lstStyle/>
          <a:p>
            <a:fld id="{C1CF482E-8ECB-2D48-9949-F03F7DAC921E}" type="slidenum">
              <a:rPr lang="en-US" smtClean="0"/>
              <a:t>‹#›</a:t>
            </a:fld>
            <a:endParaRPr lang="en-US"/>
          </a:p>
        </p:txBody>
      </p:sp>
    </p:spTree>
    <p:extLst>
      <p:ext uri="{BB962C8B-B14F-4D97-AF65-F5344CB8AC3E}">
        <p14:creationId xmlns:p14="http://schemas.microsoft.com/office/powerpoint/2010/main" val="1326869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6E535-2B75-CFBA-E0D3-2EDD02AAADE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F5647D3-81A5-4C55-20B4-3CB15A1874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BC0BFA-B4B1-75A2-EA8A-4367DB32BA57}"/>
              </a:ext>
            </a:extLst>
          </p:cNvPr>
          <p:cNvSpPr>
            <a:spLocks noGrp="1"/>
          </p:cNvSpPr>
          <p:nvPr>
            <p:ph type="dt" sz="half" idx="10"/>
          </p:nvPr>
        </p:nvSpPr>
        <p:spPr/>
        <p:txBody>
          <a:bodyPr/>
          <a:lstStyle/>
          <a:p>
            <a:fld id="{A56AE77A-E856-8045-82F2-C8BAD99C4243}" type="datetimeFigureOut">
              <a:rPr lang="en-US" smtClean="0"/>
              <a:t>9/15/24</a:t>
            </a:fld>
            <a:endParaRPr lang="en-US"/>
          </a:p>
        </p:txBody>
      </p:sp>
      <p:sp>
        <p:nvSpPr>
          <p:cNvPr id="5" name="Footer Placeholder 4">
            <a:extLst>
              <a:ext uri="{FF2B5EF4-FFF2-40B4-BE49-F238E27FC236}">
                <a16:creationId xmlns:a16="http://schemas.microsoft.com/office/drawing/2014/main" id="{4D13B2CD-B8B8-8C53-6987-0466DCA6B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FCD5B2-551E-B782-91FE-AB3C20EF3F80}"/>
              </a:ext>
            </a:extLst>
          </p:cNvPr>
          <p:cNvSpPr>
            <a:spLocks noGrp="1"/>
          </p:cNvSpPr>
          <p:nvPr>
            <p:ph type="sldNum" sz="quarter" idx="12"/>
          </p:nvPr>
        </p:nvSpPr>
        <p:spPr/>
        <p:txBody>
          <a:bodyPr/>
          <a:lstStyle/>
          <a:p>
            <a:fld id="{C1CF482E-8ECB-2D48-9949-F03F7DAC921E}" type="slidenum">
              <a:rPr lang="en-US" smtClean="0"/>
              <a:t>‹#›</a:t>
            </a:fld>
            <a:endParaRPr lang="en-US"/>
          </a:p>
        </p:txBody>
      </p:sp>
    </p:spTree>
    <p:extLst>
      <p:ext uri="{BB962C8B-B14F-4D97-AF65-F5344CB8AC3E}">
        <p14:creationId xmlns:p14="http://schemas.microsoft.com/office/powerpoint/2010/main" val="3649359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201388-F9E8-DB0E-1B09-55AA3C3720D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01198D-A820-D7BF-20F7-C83A08406B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6CBD02-D2D2-76CE-55D5-8C4FA8ED723C}"/>
              </a:ext>
            </a:extLst>
          </p:cNvPr>
          <p:cNvSpPr>
            <a:spLocks noGrp="1"/>
          </p:cNvSpPr>
          <p:nvPr>
            <p:ph type="dt" sz="half" idx="10"/>
          </p:nvPr>
        </p:nvSpPr>
        <p:spPr/>
        <p:txBody>
          <a:bodyPr/>
          <a:lstStyle/>
          <a:p>
            <a:fld id="{A56AE77A-E856-8045-82F2-C8BAD99C4243}" type="datetimeFigureOut">
              <a:rPr lang="en-US" smtClean="0"/>
              <a:t>9/15/24</a:t>
            </a:fld>
            <a:endParaRPr lang="en-US"/>
          </a:p>
        </p:txBody>
      </p:sp>
      <p:sp>
        <p:nvSpPr>
          <p:cNvPr id="5" name="Footer Placeholder 4">
            <a:extLst>
              <a:ext uri="{FF2B5EF4-FFF2-40B4-BE49-F238E27FC236}">
                <a16:creationId xmlns:a16="http://schemas.microsoft.com/office/drawing/2014/main" id="{F620A1A3-EAE3-7512-CB04-FA52054960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B185C8-4AC4-3B5C-77D2-C91777CA6B86}"/>
              </a:ext>
            </a:extLst>
          </p:cNvPr>
          <p:cNvSpPr>
            <a:spLocks noGrp="1"/>
          </p:cNvSpPr>
          <p:nvPr>
            <p:ph type="sldNum" sz="quarter" idx="12"/>
          </p:nvPr>
        </p:nvSpPr>
        <p:spPr/>
        <p:txBody>
          <a:bodyPr/>
          <a:lstStyle/>
          <a:p>
            <a:fld id="{C1CF482E-8ECB-2D48-9949-F03F7DAC921E}" type="slidenum">
              <a:rPr lang="en-US" smtClean="0"/>
              <a:t>‹#›</a:t>
            </a:fld>
            <a:endParaRPr lang="en-US"/>
          </a:p>
        </p:txBody>
      </p:sp>
    </p:spTree>
    <p:extLst>
      <p:ext uri="{BB962C8B-B14F-4D97-AF65-F5344CB8AC3E}">
        <p14:creationId xmlns:p14="http://schemas.microsoft.com/office/powerpoint/2010/main" val="1747247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9484B-554D-D74B-F1FF-6FF1FF80F5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F34582-8797-687F-F782-13E05DEDCFA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0CF866-A00A-8B95-959D-5D4DF68B0075}"/>
              </a:ext>
            </a:extLst>
          </p:cNvPr>
          <p:cNvSpPr>
            <a:spLocks noGrp="1"/>
          </p:cNvSpPr>
          <p:nvPr>
            <p:ph type="dt" sz="half" idx="10"/>
          </p:nvPr>
        </p:nvSpPr>
        <p:spPr/>
        <p:txBody>
          <a:bodyPr/>
          <a:lstStyle/>
          <a:p>
            <a:fld id="{A56AE77A-E856-8045-82F2-C8BAD99C4243}" type="datetimeFigureOut">
              <a:rPr lang="en-US" smtClean="0"/>
              <a:t>9/15/24</a:t>
            </a:fld>
            <a:endParaRPr lang="en-US"/>
          </a:p>
        </p:txBody>
      </p:sp>
      <p:sp>
        <p:nvSpPr>
          <p:cNvPr id="5" name="Footer Placeholder 4">
            <a:extLst>
              <a:ext uri="{FF2B5EF4-FFF2-40B4-BE49-F238E27FC236}">
                <a16:creationId xmlns:a16="http://schemas.microsoft.com/office/drawing/2014/main" id="{FB096F70-21F5-BEC3-8BBB-487F3FFE44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F4B824-9B76-13D6-4FC9-AF5495720757}"/>
              </a:ext>
            </a:extLst>
          </p:cNvPr>
          <p:cNvSpPr>
            <a:spLocks noGrp="1"/>
          </p:cNvSpPr>
          <p:nvPr>
            <p:ph type="sldNum" sz="quarter" idx="12"/>
          </p:nvPr>
        </p:nvSpPr>
        <p:spPr/>
        <p:txBody>
          <a:bodyPr/>
          <a:lstStyle/>
          <a:p>
            <a:fld id="{C1CF482E-8ECB-2D48-9949-F03F7DAC921E}" type="slidenum">
              <a:rPr lang="en-US" smtClean="0"/>
              <a:t>‹#›</a:t>
            </a:fld>
            <a:endParaRPr lang="en-US"/>
          </a:p>
        </p:txBody>
      </p:sp>
    </p:spTree>
    <p:extLst>
      <p:ext uri="{BB962C8B-B14F-4D97-AF65-F5344CB8AC3E}">
        <p14:creationId xmlns:p14="http://schemas.microsoft.com/office/powerpoint/2010/main" val="799224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9498E-B02A-726C-208B-34C2CAA9CA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2B99BB0-A4F3-650B-3EC3-D9C4FD435CF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970F9E-530F-B56D-B794-8E2A1F9E5578}"/>
              </a:ext>
            </a:extLst>
          </p:cNvPr>
          <p:cNvSpPr>
            <a:spLocks noGrp="1"/>
          </p:cNvSpPr>
          <p:nvPr>
            <p:ph type="dt" sz="half" idx="10"/>
          </p:nvPr>
        </p:nvSpPr>
        <p:spPr/>
        <p:txBody>
          <a:bodyPr/>
          <a:lstStyle/>
          <a:p>
            <a:fld id="{A56AE77A-E856-8045-82F2-C8BAD99C4243}" type="datetimeFigureOut">
              <a:rPr lang="en-US" smtClean="0"/>
              <a:t>9/15/24</a:t>
            </a:fld>
            <a:endParaRPr lang="en-US"/>
          </a:p>
        </p:txBody>
      </p:sp>
      <p:sp>
        <p:nvSpPr>
          <p:cNvPr id="5" name="Footer Placeholder 4">
            <a:extLst>
              <a:ext uri="{FF2B5EF4-FFF2-40B4-BE49-F238E27FC236}">
                <a16:creationId xmlns:a16="http://schemas.microsoft.com/office/drawing/2014/main" id="{8060013C-5DBF-5ADB-94BE-B3DB28240F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D43C15-A378-26FF-C8C3-BE1BCE1F2F52}"/>
              </a:ext>
            </a:extLst>
          </p:cNvPr>
          <p:cNvSpPr>
            <a:spLocks noGrp="1"/>
          </p:cNvSpPr>
          <p:nvPr>
            <p:ph type="sldNum" sz="quarter" idx="12"/>
          </p:nvPr>
        </p:nvSpPr>
        <p:spPr/>
        <p:txBody>
          <a:bodyPr/>
          <a:lstStyle/>
          <a:p>
            <a:fld id="{C1CF482E-8ECB-2D48-9949-F03F7DAC921E}" type="slidenum">
              <a:rPr lang="en-US" smtClean="0"/>
              <a:t>‹#›</a:t>
            </a:fld>
            <a:endParaRPr lang="en-US"/>
          </a:p>
        </p:txBody>
      </p:sp>
    </p:spTree>
    <p:extLst>
      <p:ext uri="{BB962C8B-B14F-4D97-AF65-F5344CB8AC3E}">
        <p14:creationId xmlns:p14="http://schemas.microsoft.com/office/powerpoint/2010/main" val="420142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830F4-3E99-D6DC-49A4-AE46CFCA83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49C82C-112A-3D7E-D565-E8C8EDCCF2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9030AE5-7C68-CFCB-9E42-A2FE4460F8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8122058-A590-9BFA-D94A-C7BBECA62EA7}"/>
              </a:ext>
            </a:extLst>
          </p:cNvPr>
          <p:cNvSpPr>
            <a:spLocks noGrp="1"/>
          </p:cNvSpPr>
          <p:nvPr>
            <p:ph type="dt" sz="half" idx="10"/>
          </p:nvPr>
        </p:nvSpPr>
        <p:spPr/>
        <p:txBody>
          <a:bodyPr/>
          <a:lstStyle/>
          <a:p>
            <a:fld id="{A56AE77A-E856-8045-82F2-C8BAD99C4243}" type="datetimeFigureOut">
              <a:rPr lang="en-US" smtClean="0"/>
              <a:t>9/15/24</a:t>
            </a:fld>
            <a:endParaRPr lang="en-US"/>
          </a:p>
        </p:txBody>
      </p:sp>
      <p:sp>
        <p:nvSpPr>
          <p:cNvPr id="6" name="Footer Placeholder 5">
            <a:extLst>
              <a:ext uri="{FF2B5EF4-FFF2-40B4-BE49-F238E27FC236}">
                <a16:creationId xmlns:a16="http://schemas.microsoft.com/office/drawing/2014/main" id="{7C961222-9260-4548-6086-C2C48DAA0A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B80CB1-8891-83D6-5DFE-D233BD20B5D6}"/>
              </a:ext>
            </a:extLst>
          </p:cNvPr>
          <p:cNvSpPr>
            <a:spLocks noGrp="1"/>
          </p:cNvSpPr>
          <p:nvPr>
            <p:ph type="sldNum" sz="quarter" idx="12"/>
          </p:nvPr>
        </p:nvSpPr>
        <p:spPr/>
        <p:txBody>
          <a:bodyPr/>
          <a:lstStyle/>
          <a:p>
            <a:fld id="{C1CF482E-8ECB-2D48-9949-F03F7DAC921E}" type="slidenum">
              <a:rPr lang="en-US" smtClean="0"/>
              <a:t>‹#›</a:t>
            </a:fld>
            <a:endParaRPr lang="en-US"/>
          </a:p>
        </p:txBody>
      </p:sp>
    </p:spTree>
    <p:extLst>
      <p:ext uri="{BB962C8B-B14F-4D97-AF65-F5344CB8AC3E}">
        <p14:creationId xmlns:p14="http://schemas.microsoft.com/office/powerpoint/2010/main" val="2449852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F34A5-3EEB-83A1-21FB-06A8C526BD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565BD1E-D416-C0DF-6645-9484EBF178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4997E8-424B-7CE1-B0B2-83B1A69DAB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B2FCE0D-086F-CD07-DFE6-FA016C0339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D70B11-0374-E727-26DD-0049B771DB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37D3A21-F7B1-921C-4CB1-A5CEA3F5B66C}"/>
              </a:ext>
            </a:extLst>
          </p:cNvPr>
          <p:cNvSpPr>
            <a:spLocks noGrp="1"/>
          </p:cNvSpPr>
          <p:nvPr>
            <p:ph type="dt" sz="half" idx="10"/>
          </p:nvPr>
        </p:nvSpPr>
        <p:spPr/>
        <p:txBody>
          <a:bodyPr/>
          <a:lstStyle/>
          <a:p>
            <a:fld id="{A56AE77A-E856-8045-82F2-C8BAD99C4243}" type="datetimeFigureOut">
              <a:rPr lang="en-US" smtClean="0"/>
              <a:t>9/15/24</a:t>
            </a:fld>
            <a:endParaRPr lang="en-US"/>
          </a:p>
        </p:txBody>
      </p:sp>
      <p:sp>
        <p:nvSpPr>
          <p:cNvPr id="8" name="Footer Placeholder 7">
            <a:extLst>
              <a:ext uri="{FF2B5EF4-FFF2-40B4-BE49-F238E27FC236}">
                <a16:creationId xmlns:a16="http://schemas.microsoft.com/office/drawing/2014/main" id="{B9F7F262-B21B-E4F5-4DA8-8A39619F0BC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BABCAD-30F3-52CF-909B-90DEC7C5A71D}"/>
              </a:ext>
            </a:extLst>
          </p:cNvPr>
          <p:cNvSpPr>
            <a:spLocks noGrp="1"/>
          </p:cNvSpPr>
          <p:nvPr>
            <p:ph type="sldNum" sz="quarter" idx="12"/>
          </p:nvPr>
        </p:nvSpPr>
        <p:spPr/>
        <p:txBody>
          <a:bodyPr/>
          <a:lstStyle/>
          <a:p>
            <a:fld id="{C1CF482E-8ECB-2D48-9949-F03F7DAC921E}" type="slidenum">
              <a:rPr lang="en-US" smtClean="0"/>
              <a:t>‹#›</a:t>
            </a:fld>
            <a:endParaRPr lang="en-US"/>
          </a:p>
        </p:txBody>
      </p:sp>
    </p:spTree>
    <p:extLst>
      <p:ext uri="{BB962C8B-B14F-4D97-AF65-F5344CB8AC3E}">
        <p14:creationId xmlns:p14="http://schemas.microsoft.com/office/powerpoint/2010/main" val="2357397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B626C-09D8-162D-5062-14146AF9D77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85678C3-58BA-7E17-BD77-EDD83AA6927E}"/>
              </a:ext>
            </a:extLst>
          </p:cNvPr>
          <p:cNvSpPr>
            <a:spLocks noGrp="1"/>
          </p:cNvSpPr>
          <p:nvPr>
            <p:ph type="dt" sz="half" idx="10"/>
          </p:nvPr>
        </p:nvSpPr>
        <p:spPr/>
        <p:txBody>
          <a:bodyPr/>
          <a:lstStyle/>
          <a:p>
            <a:fld id="{A56AE77A-E856-8045-82F2-C8BAD99C4243}" type="datetimeFigureOut">
              <a:rPr lang="en-US" smtClean="0"/>
              <a:t>9/15/24</a:t>
            </a:fld>
            <a:endParaRPr lang="en-US"/>
          </a:p>
        </p:txBody>
      </p:sp>
      <p:sp>
        <p:nvSpPr>
          <p:cNvPr id="4" name="Footer Placeholder 3">
            <a:extLst>
              <a:ext uri="{FF2B5EF4-FFF2-40B4-BE49-F238E27FC236}">
                <a16:creationId xmlns:a16="http://schemas.microsoft.com/office/drawing/2014/main" id="{92F7566F-0B13-A45A-2B0C-74FC049953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7DEEA0-A659-A0E3-0834-88AAF59CC068}"/>
              </a:ext>
            </a:extLst>
          </p:cNvPr>
          <p:cNvSpPr>
            <a:spLocks noGrp="1"/>
          </p:cNvSpPr>
          <p:nvPr>
            <p:ph type="sldNum" sz="quarter" idx="12"/>
          </p:nvPr>
        </p:nvSpPr>
        <p:spPr/>
        <p:txBody>
          <a:bodyPr/>
          <a:lstStyle/>
          <a:p>
            <a:fld id="{C1CF482E-8ECB-2D48-9949-F03F7DAC921E}" type="slidenum">
              <a:rPr lang="en-US" smtClean="0"/>
              <a:t>‹#›</a:t>
            </a:fld>
            <a:endParaRPr lang="en-US"/>
          </a:p>
        </p:txBody>
      </p:sp>
    </p:spTree>
    <p:extLst>
      <p:ext uri="{BB962C8B-B14F-4D97-AF65-F5344CB8AC3E}">
        <p14:creationId xmlns:p14="http://schemas.microsoft.com/office/powerpoint/2010/main" val="1265863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9B4426-F7DE-333F-63D0-4DCDFB8FAEF6}"/>
              </a:ext>
            </a:extLst>
          </p:cNvPr>
          <p:cNvSpPr>
            <a:spLocks noGrp="1"/>
          </p:cNvSpPr>
          <p:nvPr>
            <p:ph type="dt" sz="half" idx="10"/>
          </p:nvPr>
        </p:nvSpPr>
        <p:spPr/>
        <p:txBody>
          <a:bodyPr/>
          <a:lstStyle/>
          <a:p>
            <a:fld id="{A56AE77A-E856-8045-82F2-C8BAD99C4243}" type="datetimeFigureOut">
              <a:rPr lang="en-US" smtClean="0"/>
              <a:t>9/15/24</a:t>
            </a:fld>
            <a:endParaRPr lang="en-US"/>
          </a:p>
        </p:txBody>
      </p:sp>
      <p:sp>
        <p:nvSpPr>
          <p:cNvPr id="3" name="Footer Placeholder 2">
            <a:extLst>
              <a:ext uri="{FF2B5EF4-FFF2-40B4-BE49-F238E27FC236}">
                <a16:creationId xmlns:a16="http://schemas.microsoft.com/office/drawing/2014/main" id="{66BE0701-EA33-97A1-E259-9D257659EA0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CD787A-CD99-25EB-3525-44A4D2A9A2C1}"/>
              </a:ext>
            </a:extLst>
          </p:cNvPr>
          <p:cNvSpPr>
            <a:spLocks noGrp="1"/>
          </p:cNvSpPr>
          <p:nvPr>
            <p:ph type="sldNum" sz="quarter" idx="12"/>
          </p:nvPr>
        </p:nvSpPr>
        <p:spPr/>
        <p:txBody>
          <a:bodyPr/>
          <a:lstStyle/>
          <a:p>
            <a:fld id="{C1CF482E-8ECB-2D48-9949-F03F7DAC921E}" type="slidenum">
              <a:rPr lang="en-US" smtClean="0"/>
              <a:t>‹#›</a:t>
            </a:fld>
            <a:endParaRPr lang="en-US"/>
          </a:p>
        </p:txBody>
      </p:sp>
    </p:spTree>
    <p:extLst>
      <p:ext uri="{BB962C8B-B14F-4D97-AF65-F5344CB8AC3E}">
        <p14:creationId xmlns:p14="http://schemas.microsoft.com/office/powerpoint/2010/main" val="370797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5E4AE-1D62-0A41-4860-94C51D3BD8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8BCA31-605D-F0FE-412F-BA81E55A18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866DDE0-244B-E590-1E56-243E6D9D0E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A30130-86E5-62D0-B272-67127C7FBF3F}"/>
              </a:ext>
            </a:extLst>
          </p:cNvPr>
          <p:cNvSpPr>
            <a:spLocks noGrp="1"/>
          </p:cNvSpPr>
          <p:nvPr>
            <p:ph type="dt" sz="half" idx="10"/>
          </p:nvPr>
        </p:nvSpPr>
        <p:spPr/>
        <p:txBody>
          <a:bodyPr/>
          <a:lstStyle/>
          <a:p>
            <a:fld id="{A56AE77A-E856-8045-82F2-C8BAD99C4243}" type="datetimeFigureOut">
              <a:rPr lang="en-US" smtClean="0"/>
              <a:t>9/15/24</a:t>
            </a:fld>
            <a:endParaRPr lang="en-US"/>
          </a:p>
        </p:txBody>
      </p:sp>
      <p:sp>
        <p:nvSpPr>
          <p:cNvPr id="6" name="Footer Placeholder 5">
            <a:extLst>
              <a:ext uri="{FF2B5EF4-FFF2-40B4-BE49-F238E27FC236}">
                <a16:creationId xmlns:a16="http://schemas.microsoft.com/office/drawing/2014/main" id="{59C827C4-4653-6676-CEF6-C89C84911D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88F67F-DFE0-61EB-EFFA-7CF1FF57AFE6}"/>
              </a:ext>
            </a:extLst>
          </p:cNvPr>
          <p:cNvSpPr>
            <a:spLocks noGrp="1"/>
          </p:cNvSpPr>
          <p:nvPr>
            <p:ph type="sldNum" sz="quarter" idx="12"/>
          </p:nvPr>
        </p:nvSpPr>
        <p:spPr/>
        <p:txBody>
          <a:bodyPr/>
          <a:lstStyle/>
          <a:p>
            <a:fld id="{C1CF482E-8ECB-2D48-9949-F03F7DAC921E}" type="slidenum">
              <a:rPr lang="en-US" smtClean="0"/>
              <a:t>‹#›</a:t>
            </a:fld>
            <a:endParaRPr lang="en-US"/>
          </a:p>
        </p:txBody>
      </p:sp>
    </p:spTree>
    <p:extLst>
      <p:ext uri="{BB962C8B-B14F-4D97-AF65-F5344CB8AC3E}">
        <p14:creationId xmlns:p14="http://schemas.microsoft.com/office/powerpoint/2010/main" val="3905529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D4013-3693-37E6-864E-F1E89AD923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F181D42-9274-1C30-2419-D2F03CB9EA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036185C-D901-FB25-A6FC-BEB50BCED6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CC1988-9C5F-EC58-AEB6-4F885CBF3815}"/>
              </a:ext>
            </a:extLst>
          </p:cNvPr>
          <p:cNvSpPr>
            <a:spLocks noGrp="1"/>
          </p:cNvSpPr>
          <p:nvPr>
            <p:ph type="dt" sz="half" idx="10"/>
          </p:nvPr>
        </p:nvSpPr>
        <p:spPr/>
        <p:txBody>
          <a:bodyPr/>
          <a:lstStyle/>
          <a:p>
            <a:fld id="{A56AE77A-E856-8045-82F2-C8BAD99C4243}" type="datetimeFigureOut">
              <a:rPr lang="en-US" smtClean="0"/>
              <a:t>9/15/24</a:t>
            </a:fld>
            <a:endParaRPr lang="en-US"/>
          </a:p>
        </p:txBody>
      </p:sp>
      <p:sp>
        <p:nvSpPr>
          <p:cNvPr id="6" name="Footer Placeholder 5">
            <a:extLst>
              <a:ext uri="{FF2B5EF4-FFF2-40B4-BE49-F238E27FC236}">
                <a16:creationId xmlns:a16="http://schemas.microsoft.com/office/drawing/2014/main" id="{9636BA34-AF67-A187-72F6-5135CC888B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A0FEF2-49A4-E0B4-39D7-C113F7BC0E6E}"/>
              </a:ext>
            </a:extLst>
          </p:cNvPr>
          <p:cNvSpPr>
            <a:spLocks noGrp="1"/>
          </p:cNvSpPr>
          <p:nvPr>
            <p:ph type="sldNum" sz="quarter" idx="12"/>
          </p:nvPr>
        </p:nvSpPr>
        <p:spPr/>
        <p:txBody>
          <a:bodyPr/>
          <a:lstStyle/>
          <a:p>
            <a:fld id="{C1CF482E-8ECB-2D48-9949-F03F7DAC921E}" type="slidenum">
              <a:rPr lang="en-US" smtClean="0"/>
              <a:t>‹#›</a:t>
            </a:fld>
            <a:endParaRPr lang="en-US"/>
          </a:p>
        </p:txBody>
      </p:sp>
    </p:spTree>
    <p:extLst>
      <p:ext uri="{BB962C8B-B14F-4D97-AF65-F5344CB8AC3E}">
        <p14:creationId xmlns:p14="http://schemas.microsoft.com/office/powerpoint/2010/main" val="2096467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C9BFB3-3A8A-E2BE-D918-CEB2E7FB07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8FC5577-470D-26AC-8D40-3CEF9C3F1A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544B94-4C7A-67C4-A172-3B29B84C22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56AE77A-E856-8045-82F2-C8BAD99C4243}" type="datetimeFigureOut">
              <a:rPr lang="en-US" smtClean="0"/>
              <a:t>9/15/24</a:t>
            </a:fld>
            <a:endParaRPr lang="en-US"/>
          </a:p>
        </p:txBody>
      </p:sp>
      <p:sp>
        <p:nvSpPr>
          <p:cNvPr id="5" name="Footer Placeholder 4">
            <a:extLst>
              <a:ext uri="{FF2B5EF4-FFF2-40B4-BE49-F238E27FC236}">
                <a16:creationId xmlns:a16="http://schemas.microsoft.com/office/drawing/2014/main" id="{E7731696-5DD4-A69F-F2A0-ED3D5C33AB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3028579-75F5-28F5-827E-40195E2563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1CF482E-8ECB-2D48-9949-F03F7DAC921E}" type="slidenum">
              <a:rPr lang="en-US" smtClean="0"/>
              <a:t>‹#›</a:t>
            </a:fld>
            <a:endParaRPr lang="en-US"/>
          </a:p>
        </p:txBody>
      </p:sp>
    </p:spTree>
    <p:extLst>
      <p:ext uri="{BB962C8B-B14F-4D97-AF65-F5344CB8AC3E}">
        <p14:creationId xmlns:p14="http://schemas.microsoft.com/office/powerpoint/2010/main" val="14865316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F22CE8E7-795E-9F46-5DD2-759D574EC8E6}"/>
              </a:ext>
            </a:extLst>
          </p:cNvPr>
          <p:cNvSpPr/>
          <p:nvPr/>
        </p:nvSpPr>
        <p:spPr>
          <a:xfrm>
            <a:off x="3648891" y="4605825"/>
            <a:ext cx="3309256" cy="17402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B6F4BAB5-FF09-FA91-A0B8-13EE114DF1E0}"/>
              </a:ext>
            </a:extLst>
          </p:cNvPr>
          <p:cNvSpPr>
            <a:spLocks noGrp="1"/>
          </p:cNvSpPr>
          <p:nvPr>
            <p:ph type="title"/>
          </p:nvPr>
        </p:nvSpPr>
        <p:spPr/>
        <p:txBody>
          <a:bodyPr/>
          <a:lstStyle/>
          <a:p>
            <a:pPr algn="ctr"/>
            <a:r>
              <a:rPr lang="en-US" dirty="0"/>
              <a:t>Compound assignment operator +=</a:t>
            </a:r>
            <a:endParaRPr lang="en-US" b="1" dirty="0"/>
          </a:p>
        </p:txBody>
      </p:sp>
      <p:cxnSp>
        <p:nvCxnSpPr>
          <p:cNvPr id="5" name="Straight Connector 4">
            <a:extLst>
              <a:ext uri="{FF2B5EF4-FFF2-40B4-BE49-F238E27FC236}">
                <a16:creationId xmlns:a16="http://schemas.microsoft.com/office/drawing/2014/main" id="{D99751D2-8653-52E3-C108-3821921B1B38}"/>
              </a:ext>
            </a:extLst>
          </p:cNvPr>
          <p:cNvCxnSpPr/>
          <p:nvPr/>
        </p:nvCxnSpPr>
        <p:spPr>
          <a:xfrm>
            <a:off x="3477491" y="1825625"/>
            <a:ext cx="0" cy="4575175"/>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69F1A21A-FBF9-AA31-9A9D-738DA4F22204}"/>
              </a:ext>
            </a:extLst>
          </p:cNvPr>
          <p:cNvSpPr txBox="1"/>
          <p:nvPr/>
        </p:nvSpPr>
        <p:spPr>
          <a:xfrm>
            <a:off x="1776248" y="1828800"/>
            <a:ext cx="742511" cy="369332"/>
          </a:xfrm>
          <a:prstGeom prst="rect">
            <a:avLst/>
          </a:prstGeom>
          <a:noFill/>
        </p:spPr>
        <p:txBody>
          <a:bodyPr wrap="none" rtlCol="0">
            <a:spAutoFit/>
          </a:bodyPr>
          <a:lstStyle/>
          <a:p>
            <a:r>
              <a:rPr lang="en-US" b="1" dirty="0"/>
              <a:t>Heap</a:t>
            </a:r>
          </a:p>
        </p:txBody>
      </p:sp>
      <p:sp>
        <p:nvSpPr>
          <p:cNvPr id="7" name="TextBox 6">
            <a:extLst>
              <a:ext uri="{FF2B5EF4-FFF2-40B4-BE49-F238E27FC236}">
                <a16:creationId xmlns:a16="http://schemas.microsoft.com/office/drawing/2014/main" id="{6D4FE55F-85DB-97FD-05A8-50BA70005B24}"/>
              </a:ext>
            </a:extLst>
          </p:cNvPr>
          <p:cNvSpPr txBox="1"/>
          <p:nvPr/>
        </p:nvSpPr>
        <p:spPr>
          <a:xfrm>
            <a:off x="3899338" y="1825625"/>
            <a:ext cx="780663" cy="369332"/>
          </a:xfrm>
          <a:prstGeom prst="rect">
            <a:avLst/>
          </a:prstGeom>
          <a:noFill/>
        </p:spPr>
        <p:txBody>
          <a:bodyPr wrap="none" rtlCol="0">
            <a:spAutoFit/>
          </a:bodyPr>
          <a:lstStyle/>
          <a:p>
            <a:r>
              <a:rPr lang="en-US" b="1" dirty="0"/>
              <a:t>Stack</a:t>
            </a:r>
          </a:p>
        </p:txBody>
      </p:sp>
      <p:sp>
        <p:nvSpPr>
          <p:cNvPr id="8" name="Rectangle 7">
            <a:extLst>
              <a:ext uri="{FF2B5EF4-FFF2-40B4-BE49-F238E27FC236}">
                <a16:creationId xmlns:a16="http://schemas.microsoft.com/office/drawing/2014/main" id="{6EE46BCA-01EA-60FB-9B08-D03C51FCFBFA}"/>
              </a:ext>
            </a:extLst>
          </p:cNvPr>
          <p:cNvSpPr/>
          <p:nvPr/>
        </p:nvSpPr>
        <p:spPr>
          <a:xfrm>
            <a:off x="2329575" y="5538843"/>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b="1" dirty="0"/>
              <a:t>‘H’</a:t>
            </a:r>
          </a:p>
        </p:txBody>
      </p:sp>
      <p:sp>
        <p:nvSpPr>
          <p:cNvPr id="9" name="Rectangle 8">
            <a:extLst>
              <a:ext uri="{FF2B5EF4-FFF2-40B4-BE49-F238E27FC236}">
                <a16:creationId xmlns:a16="http://schemas.microsoft.com/office/drawing/2014/main" id="{2C62D899-690F-15C0-4FD9-5F8526901C42}"/>
              </a:ext>
            </a:extLst>
          </p:cNvPr>
          <p:cNvSpPr/>
          <p:nvPr/>
        </p:nvSpPr>
        <p:spPr>
          <a:xfrm>
            <a:off x="2329574" y="5675767"/>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b="1" dirty="0"/>
              <a:t>‘E’</a:t>
            </a:r>
          </a:p>
        </p:txBody>
      </p:sp>
      <p:sp>
        <p:nvSpPr>
          <p:cNvPr id="10" name="Rectangle 9">
            <a:extLst>
              <a:ext uri="{FF2B5EF4-FFF2-40B4-BE49-F238E27FC236}">
                <a16:creationId xmlns:a16="http://schemas.microsoft.com/office/drawing/2014/main" id="{93561F07-2822-E8E5-9922-92BA8769DE12}"/>
              </a:ext>
            </a:extLst>
          </p:cNvPr>
          <p:cNvSpPr/>
          <p:nvPr/>
        </p:nvSpPr>
        <p:spPr>
          <a:xfrm>
            <a:off x="2329574" y="5810633"/>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b="1" dirty="0"/>
              <a:t>‘L’</a:t>
            </a:r>
          </a:p>
        </p:txBody>
      </p:sp>
      <p:sp>
        <p:nvSpPr>
          <p:cNvPr id="11" name="Rectangle 10">
            <a:extLst>
              <a:ext uri="{FF2B5EF4-FFF2-40B4-BE49-F238E27FC236}">
                <a16:creationId xmlns:a16="http://schemas.microsoft.com/office/drawing/2014/main" id="{E33B435E-81A5-B090-9997-BCF01109EE16}"/>
              </a:ext>
            </a:extLst>
          </p:cNvPr>
          <p:cNvSpPr/>
          <p:nvPr/>
        </p:nvSpPr>
        <p:spPr>
          <a:xfrm>
            <a:off x="2329573" y="5954682"/>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000" b="1" dirty="0"/>
              <a:t>‘L’</a:t>
            </a:r>
          </a:p>
        </p:txBody>
      </p:sp>
      <p:sp>
        <p:nvSpPr>
          <p:cNvPr id="26" name="TextBox 25">
            <a:extLst>
              <a:ext uri="{FF2B5EF4-FFF2-40B4-BE49-F238E27FC236}">
                <a16:creationId xmlns:a16="http://schemas.microsoft.com/office/drawing/2014/main" id="{7143F7A4-AA2A-22F5-5B4A-D26758C1FA59}"/>
              </a:ext>
            </a:extLst>
          </p:cNvPr>
          <p:cNvSpPr txBox="1"/>
          <p:nvPr/>
        </p:nvSpPr>
        <p:spPr>
          <a:xfrm>
            <a:off x="6958147" y="5353059"/>
            <a:ext cx="1008609" cy="369332"/>
          </a:xfrm>
          <a:prstGeom prst="rect">
            <a:avLst/>
          </a:prstGeom>
          <a:noFill/>
        </p:spPr>
        <p:txBody>
          <a:bodyPr wrap="none" rtlCol="0">
            <a:spAutoFit/>
          </a:bodyPr>
          <a:lstStyle/>
          <a:p>
            <a:r>
              <a:rPr lang="en-US" dirty="0">
                <a:solidFill>
                  <a:srgbClr val="FF0000"/>
                </a:solidFill>
              </a:rPr>
              <a:t>AR main</a:t>
            </a:r>
          </a:p>
        </p:txBody>
      </p:sp>
      <p:sp>
        <p:nvSpPr>
          <p:cNvPr id="27" name="Rectangle 26">
            <a:extLst>
              <a:ext uri="{FF2B5EF4-FFF2-40B4-BE49-F238E27FC236}">
                <a16:creationId xmlns:a16="http://schemas.microsoft.com/office/drawing/2014/main" id="{E1714352-185E-9EFD-31EC-AA01693B75AC}"/>
              </a:ext>
            </a:extLst>
          </p:cNvPr>
          <p:cNvSpPr/>
          <p:nvPr/>
        </p:nvSpPr>
        <p:spPr>
          <a:xfrm>
            <a:off x="3899338" y="5199017"/>
            <a:ext cx="1021005" cy="79971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a:extLst>
              <a:ext uri="{FF2B5EF4-FFF2-40B4-BE49-F238E27FC236}">
                <a16:creationId xmlns:a16="http://schemas.microsoft.com/office/drawing/2014/main" id="{5F2C2DDC-304A-950D-8FF7-09EF16C81C49}"/>
              </a:ext>
            </a:extLst>
          </p:cNvPr>
          <p:cNvSpPr txBox="1"/>
          <p:nvPr/>
        </p:nvSpPr>
        <p:spPr>
          <a:xfrm>
            <a:off x="4199686" y="4851640"/>
            <a:ext cx="420308" cy="369332"/>
          </a:xfrm>
          <a:prstGeom prst="rect">
            <a:avLst/>
          </a:prstGeom>
          <a:noFill/>
        </p:spPr>
        <p:txBody>
          <a:bodyPr wrap="none" rtlCol="0">
            <a:spAutoFit/>
          </a:bodyPr>
          <a:lstStyle/>
          <a:p>
            <a:r>
              <a:rPr lang="en-US" dirty="0"/>
              <a:t>s1</a:t>
            </a:r>
          </a:p>
        </p:txBody>
      </p:sp>
      <p:sp>
        <p:nvSpPr>
          <p:cNvPr id="29" name="Rectangle 28">
            <a:extLst>
              <a:ext uri="{FF2B5EF4-FFF2-40B4-BE49-F238E27FC236}">
                <a16:creationId xmlns:a16="http://schemas.microsoft.com/office/drawing/2014/main" id="{AC6F5CA0-B572-106C-6575-63662A98A584}"/>
              </a:ext>
            </a:extLst>
          </p:cNvPr>
          <p:cNvSpPr/>
          <p:nvPr/>
        </p:nvSpPr>
        <p:spPr>
          <a:xfrm>
            <a:off x="3933563" y="5566258"/>
            <a:ext cx="378367" cy="2479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t>.</a:t>
            </a:r>
            <a:endParaRPr lang="en-US" sz="1000" b="1" dirty="0"/>
          </a:p>
        </p:txBody>
      </p:sp>
      <p:sp>
        <p:nvSpPr>
          <p:cNvPr id="30" name="Rectangle 29">
            <a:extLst>
              <a:ext uri="{FF2B5EF4-FFF2-40B4-BE49-F238E27FC236}">
                <a16:creationId xmlns:a16="http://schemas.microsoft.com/office/drawing/2014/main" id="{0958C2C3-6B30-4F40-E664-26F0863B4183}"/>
              </a:ext>
            </a:extLst>
          </p:cNvPr>
          <p:cNvSpPr/>
          <p:nvPr/>
        </p:nvSpPr>
        <p:spPr>
          <a:xfrm>
            <a:off x="4483329" y="5566258"/>
            <a:ext cx="378367" cy="2479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t>6</a:t>
            </a:r>
            <a:endParaRPr lang="en-US" sz="1000" b="1" dirty="0"/>
          </a:p>
        </p:txBody>
      </p:sp>
      <p:cxnSp>
        <p:nvCxnSpPr>
          <p:cNvPr id="38" name="Straight Arrow Connector 37">
            <a:extLst>
              <a:ext uri="{FF2B5EF4-FFF2-40B4-BE49-F238E27FC236}">
                <a16:creationId xmlns:a16="http://schemas.microsoft.com/office/drawing/2014/main" id="{51F8F920-EA3C-94B2-E4C7-111ECC2CEAEC}"/>
              </a:ext>
            </a:extLst>
          </p:cNvPr>
          <p:cNvCxnSpPr>
            <a:stCxn id="27" idx="1"/>
            <a:endCxn id="10" idx="3"/>
          </p:cNvCxnSpPr>
          <p:nvPr/>
        </p:nvCxnSpPr>
        <p:spPr>
          <a:xfrm flipH="1">
            <a:off x="2707941" y="5598875"/>
            <a:ext cx="1191397" cy="280220"/>
          </a:xfrm>
          <a:prstGeom prst="straightConnector1">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0" name="TextBox 39">
            <a:extLst>
              <a:ext uri="{FF2B5EF4-FFF2-40B4-BE49-F238E27FC236}">
                <a16:creationId xmlns:a16="http://schemas.microsoft.com/office/drawing/2014/main" id="{F742D501-D514-F846-73DB-62A1252F301A}"/>
              </a:ext>
            </a:extLst>
          </p:cNvPr>
          <p:cNvSpPr txBox="1"/>
          <p:nvPr/>
        </p:nvSpPr>
        <p:spPr>
          <a:xfrm>
            <a:off x="8368937" y="2107474"/>
            <a:ext cx="2071401" cy="369332"/>
          </a:xfrm>
          <a:prstGeom prst="rect">
            <a:avLst/>
          </a:prstGeom>
          <a:noFill/>
        </p:spPr>
        <p:txBody>
          <a:bodyPr wrap="none" rtlCol="0">
            <a:spAutoFit/>
          </a:bodyPr>
          <a:lstStyle/>
          <a:p>
            <a:r>
              <a:rPr lang="en-US" dirty="0"/>
              <a:t>String s1 = "Hello ";</a:t>
            </a:r>
          </a:p>
        </p:txBody>
      </p:sp>
      <p:sp>
        <p:nvSpPr>
          <p:cNvPr id="41" name="Rectangle 40">
            <a:extLst>
              <a:ext uri="{FF2B5EF4-FFF2-40B4-BE49-F238E27FC236}">
                <a16:creationId xmlns:a16="http://schemas.microsoft.com/office/drawing/2014/main" id="{FC14FBD0-3093-3AA0-03E4-325D021DF9A5}"/>
              </a:ext>
            </a:extLst>
          </p:cNvPr>
          <p:cNvSpPr/>
          <p:nvPr/>
        </p:nvSpPr>
        <p:spPr>
          <a:xfrm>
            <a:off x="2329575" y="6105966"/>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b="1" dirty="0"/>
              <a:t>‘0’</a:t>
            </a:r>
          </a:p>
        </p:txBody>
      </p:sp>
      <p:sp>
        <p:nvSpPr>
          <p:cNvPr id="42" name="Rectangle 41">
            <a:extLst>
              <a:ext uri="{FF2B5EF4-FFF2-40B4-BE49-F238E27FC236}">
                <a16:creationId xmlns:a16="http://schemas.microsoft.com/office/drawing/2014/main" id="{BE8853DD-0511-CC7A-37CB-E04BF8709D1F}"/>
              </a:ext>
            </a:extLst>
          </p:cNvPr>
          <p:cNvSpPr/>
          <p:nvPr/>
        </p:nvSpPr>
        <p:spPr>
          <a:xfrm>
            <a:off x="2329574" y="6250015"/>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000" b="1" dirty="0"/>
              <a:t>‘ ’</a:t>
            </a:r>
          </a:p>
        </p:txBody>
      </p:sp>
      <p:sp>
        <p:nvSpPr>
          <p:cNvPr id="43" name="TextBox 42">
            <a:extLst>
              <a:ext uri="{FF2B5EF4-FFF2-40B4-BE49-F238E27FC236}">
                <a16:creationId xmlns:a16="http://schemas.microsoft.com/office/drawing/2014/main" id="{86252FD5-12BB-11C4-886E-186127724B45}"/>
              </a:ext>
            </a:extLst>
          </p:cNvPr>
          <p:cNvSpPr txBox="1"/>
          <p:nvPr/>
        </p:nvSpPr>
        <p:spPr>
          <a:xfrm>
            <a:off x="3837366" y="5783338"/>
            <a:ext cx="623889" cy="215444"/>
          </a:xfrm>
          <a:prstGeom prst="rect">
            <a:avLst/>
          </a:prstGeom>
          <a:noFill/>
        </p:spPr>
        <p:txBody>
          <a:bodyPr wrap="none" rtlCol="0">
            <a:spAutoFit/>
          </a:bodyPr>
          <a:lstStyle/>
          <a:p>
            <a:r>
              <a:rPr lang="en-US" sz="800" b="1" dirty="0" err="1"/>
              <a:t>storageM</a:t>
            </a:r>
            <a:endParaRPr lang="en-US" sz="800" b="1" dirty="0"/>
          </a:p>
        </p:txBody>
      </p:sp>
      <p:sp>
        <p:nvSpPr>
          <p:cNvPr id="46" name="TextBox 45">
            <a:extLst>
              <a:ext uri="{FF2B5EF4-FFF2-40B4-BE49-F238E27FC236}">
                <a16:creationId xmlns:a16="http://schemas.microsoft.com/office/drawing/2014/main" id="{D0D0E589-C042-7FFC-0408-FAE81C15A3C7}"/>
              </a:ext>
            </a:extLst>
          </p:cNvPr>
          <p:cNvSpPr txBox="1"/>
          <p:nvPr/>
        </p:nvSpPr>
        <p:spPr>
          <a:xfrm>
            <a:off x="4450188" y="5783183"/>
            <a:ext cx="481222" cy="215444"/>
          </a:xfrm>
          <a:prstGeom prst="rect">
            <a:avLst/>
          </a:prstGeom>
          <a:noFill/>
        </p:spPr>
        <p:txBody>
          <a:bodyPr wrap="none" rtlCol="0">
            <a:spAutoFit/>
          </a:bodyPr>
          <a:lstStyle/>
          <a:p>
            <a:r>
              <a:rPr lang="en-US" sz="800" b="1" dirty="0"/>
              <a:t>length</a:t>
            </a:r>
          </a:p>
        </p:txBody>
      </p:sp>
    </p:spTree>
    <p:extLst>
      <p:ext uri="{BB962C8B-B14F-4D97-AF65-F5344CB8AC3E}">
        <p14:creationId xmlns:p14="http://schemas.microsoft.com/office/powerpoint/2010/main" val="3340079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0964B7-C17D-461C-94A9-4EAA5204DD8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F88AA0E-08A2-AD06-0251-F87B005440B4}"/>
              </a:ext>
            </a:extLst>
          </p:cNvPr>
          <p:cNvSpPr/>
          <p:nvPr/>
        </p:nvSpPr>
        <p:spPr>
          <a:xfrm>
            <a:off x="3619189" y="2949986"/>
            <a:ext cx="3309256" cy="14100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67E5BCD0-C6ED-5CCC-757A-5C50F5738547}"/>
              </a:ext>
            </a:extLst>
          </p:cNvPr>
          <p:cNvSpPr/>
          <p:nvPr/>
        </p:nvSpPr>
        <p:spPr>
          <a:xfrm>
            <a:off x="3648891" y="4605825"/>
            <a:ext cx="3309256" cy="17402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852CD9F9-8733-269A-99F8-EB5528BB06AB}"/>
              </a:ext>
            </a:extLst>
          </p:cNvPr>
          <p:cNvSpPr>
            <a:spLocks noGrp="1"/>
          </p:cNvSpPr>
          <p:nvPr>
            <p:ph type="title"/>
          </p:nvPr>
        </p:nvSpPr>
        <p:spPr/>
        <p:txBody>
          <a:bodyPr/>
          <a:lstStyle/>
          <a:p>
            <a:pPr algn="ctr"/>
            <a:r>
              <a:rPr lang="en-US" dirty="0"/>
              <a:t>Compound assignment operator +=</a:t>
            </a:r>
            <a:endParaRPr lang="en-US" b="1" dirty="0"/>
          </a:p>
        </p:txBody>
      </p:sp>
      <p:cxnSp>
        <p:nvCxnSpPr>
          <p:cNvPr id="5" name="Straight Connector 4">
            <a:extLst>
              <a:ext uri="{FF2B5EF4-FFF2-40B4-BE49-F238E27FC236}">
                <a16:creationId xmlns:a16="http://schemas.microsoft.com/office/drawing/2014/main" id="{AB9C11C4-4B86-3224-0B6A-001401255FEC}"/>
              </a:ext>
            </a:extLst>
          </p:cNvPr>
          <p:cNvCxnSpPr/>
          <p:nvPr/>
        </p:nvCxnSpPr>
        <p:spPr>
          <a:xfrm>
            <a:off x="3477491" y="1825625"/>
            <a:ext cx="0" cy="4575175"/>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D8D4E3B0-ADDA-97F1-40B7-A26D6C254464}"/>
              </a:ext>
            </a:extLst>
          </p:cNvPr>
          <p:cNvSpPr txBox="1"/>
          <p:nvPr/>
        </p:nvSpPr>
        <p:spPr>
          <a:xfrm>
            <a:off x="1776248" y="1828800"/>
            <a:ext cx="742511" cy="369332"/>
          </a:xfrm>
          <a:prstGeom prst="rect">
            <a:avLst/>
          </a:prstGeom>
          <a:noFill/>
        </p:spPr>
        <p:txBody>
          <a:bodyPr wrap="none" rtlCol="0">
            <a:spAutoFit/>
          </a:bodyPr>
          <a:lstStyle/>
          <a:p>
            <a:r>
              <a:rPr lang="en-US" b="1" dirty="0"/>
              <a:t>Heap</a:t>
            </a:r>
          </a:p>
        </p:txBody>
      </p:sp>
      <p:sp>
        <p:nvSpPr>
          <p:cNvPr id="7" name="TextBox 6">
            <a:extLst>
              <a:ext uri="{FF2B5EF4-FFF2-40B4-BE49-F238E27FC236}">
                <a16:creationId xmlns:a16="http://schemas.microsoft.com/office/drawing/2014/main" id="{DFC7D22D-46B0-EEE6-122C-A199980C3B44}"/>
              </a:ext>
            </a:extLst>
          </p:cNvPr>
          <p:cNvSpPr txBox="1"/>
          <p:nvPr/>
        </p:nvSpPr>
        <p:spPr>
          <a:xfrm>
            <a:off x="3899338" y="1825625"/>
            <a:ext cx="780663" cy="369332"/>
          </a:xfrm>
          <a:prstGeom prst="rect">
            <a:avLst/>
          </a:prstGeom>
          <a:noFill/>
        </p:spPr>
        <p:txBody>
          <a:bodyPr wrap="none" rtlCol="0">
            <a:spAutoFit/>
          </a:bodyPr>
          <a:lstStyle/>
          <a:p>
            <a:r>
              <a:rPr lang="en-US" b="1" dirty="0"/>
              <a:t>Stack</a:t>
            </a:r>
          </a:p>
        </p:txBody>
      </p:sp>
      <p:sp>
        <p:nvSpPr>
          <p:cNvPr id="17" name="Rectangle 16">
            <a:extLst>
              <a:ext uri="{FF2B5EF4-FFF2-40B4-BE49-F238E27FC236}">
                <a16:creationId xmlns:a16="http://schemas.microsoft.com/office/drawing/2014/main" id="{60437D4B-3614-E8CE-36A9-569AA333D57D}"/>
              </a:ext>
            </a:extLst>
          </p:cNvPr>
          <p:cNvSpPr/>
          <p:nvPr/>
        </p:nvSpPr>
        <p:spPr>
          <a:xfrm>
            <a:off x="2294752" y="4353036"/>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b="1" dirty="0"/>
              <a:t>‘W’</a:t>
            </a:r>
          </a:p>
        </p:txBody>
      </p:sp>
      <p:sp>
        <p:nvSpPr>
          <p:cNvPr id="18" name="Rectangle 17">
            <a:extLst>
              <a:ext uri="{FF2B5EF4-FFF2-40B4-BE49-F238E27FC236}">
                <a16:creationId xmlns:a16="http://schemas.microsoft.com/office/drawing/2014/main" id="{8058E38D-A595-9CDF-4D2D-7BC8BE0B3BEA}"/>
              </a:ext>
            </a:extLst>
          </p:cNvPr>
          <p:cNvSpPr/>
          <p:nvPr/>
        </p:nvSpPr>
        <p:spPr>
          <a:xfrm>
            <a:off x="2294751" y="4489960"/>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b="1" dirty="0"/>
              <a:t>‘O’</a:t>
            </a:r>
          </a:p>
        </p:txBody>
      </p:sp>
      <p:sp>
        <p:nvSpPr>
          <p:cNvPr id="19" name="Rectangle 18">
            <a:extLst>
              <a:ext uri="{FF2B5EF4-FFF2-40B4-BE49-F238E27FC236}">
                <a16:creationId xmlns:a16="http://schemas.microsoft.com/office/drawing/2014/main" id="{E92396CE-C478-0D05-8D49-118015C44352}"/>
              </a:ext>
            </a:extLst>
          </p:cNvPr>
          <p:cNvSpPr/>
          <p:nvPr/>
        </p:nvSpPr>
        <p:spPr>
          <a:xfrm>
            <a:off x="2294751" y="4624826"/>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b="1" dirty="0"/>
              <a:t>‘R’</a:t>
            </a:r>
          </a:p>
        </p:txBody>
      </p:sp>
      <p:sp>
        <p:nvSpPr>
          <p:cNvPr id="20" name="Rectangle 19">
            <a:extLst>
              <a:ext uri="{FF2B5EF4-FFF2-40B4-BE49-F238E27FC236}">
                <a16:creationId xmlns:a16="http://schemas.microsoft.com/office/drawing/2014/main" id="{7DA636CF-6B88-DCCF-A13F-A75763A17FC6}"/>
              </a:ext>
            </a:extLst>
          </p:cNvPr>
          <p:cNvSpPr/>
          <p:nvPr/>
        </p:nvSpPr>
        <p:spPr>
          <a:xfrm>
            <a:off x="2294750" y="4768875"/>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000" b="1" dirty="0"/>
              <a:t>‘L’</a:t>
            </a:r>
          </a:p>
        </p:txBody>
      </p:sp>
      <p:sp>
        <p:nvSpPr>
          <p:cNvPr id="23" name="Rectangle 22">
            <a:extLst>
              <a:ext uri="{FF2B5EF4-FFF2-40B4-BE49-F238E27FC236}">
                <a16:creationId xmlns:a16="http://schemas.microsoft.com/office/drawing/2014/main" id="{CD6FE2B1-CA05-0372-42BC-797F66ED1982}"/>
              </a:ext>
            </a:extLst>
          </p:cNvPr>
          <p:cNvSpPr/>
          <p:nvPr/>
        </p:nvSpPr>
        <p:spPr>
          <a:xfrm>
            <a:off x="2296721" y="4903741"/>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b="1" dirty="0"/>
              <a:t>‘D’</a:t>
            </a:r>
          </a:p>
        </p:txBody>
      </p:sp>
      <p:sp>
        <p:nvSpPr>
          <p:cNvPr id="24" name="Rectangle 23">
            <a:extLst>
              <a:ext uri="{FF2B5EF4-FFF2-40B4-BE49-F238E27FC236}">
                <a16:creationId xmlns:a16="http://schemas.microsoft.com/office/drawing/2014/main" id="{4DC03463-07A7-1B4E-DE4F-E552D8C50CB8}"/>
              </a:ext>
            </a:extLst>
          </p:cNvPr>
          <p:cNvSpPr/>
          <p:nvPr/>
        </p:nvSpPr>
        <p:spPr>
          <a:xfrm>
            <a:off x="2302696" y="5047835"/>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000" b="1" dirty="0"/>
              <a:t>‘\0’</a:t>
            </a:r>
          </a:p>
        </p:txBody>
      </p:sp>
      <p:sp>
        <p:nvSpPr>
          <p:cNvPr id="26" name="TextBox 25">
            <a:extLst>
              <a:ext uri="{FF2B5EF4-FFF2-40B4-BE49-F238E27FC236}">
                <a16:creationId xmlns:a16="http://schemas.microsoft.com/office/drawing/2014/main" id="{956D953D-1970-4107-8A0E-913136716543}"/>
              </a:ext>
            </a:extLst>
          </p:cNvPr>
          <p:cNvSpPr txBox="1"/>
          <p:nvPr/>
        </p:nvSpPr>
        <p:spPr>
          <a:xfrm>
            <a:off x="6958147" y="5353059"/>
            <a:ext cx="1008609" cy="369332"/>
          </a:xfrm>
          <a:prstGeom prst="rect">
            <a:avLst/>
          </a:prstGeom>
          <a:noFill/>
        </p:spPr>
        <p:txBody>
          <a:bodyPr wrap="none" rtlCol="0">
            <a:spAutoFit/>
          </a:bodyPr>
          <a:lstStyle/>
          <a:p>
            <a:r>
              <a:rPr lang="en-US" dirty="0">
                <a:solidFill>
                  <a:srgbClr val="FF0000"/>
                </a:solidFill>
              </a:rPr>
              <a:t>AR main</a:t>
            </a:r>
          </a:p>
        </p:txBody>
      </p:sp>
      <p:sp>
        <p:nvSpPr>
          <p:cNvPr id="27" name="Rectangle 26">
            <a:extLst>
              <a:ext uri="{FF2B5EF4-FFF2-40B4-BE49-F238E27FC236}">
                <a16:creationId xmlns:a16="http://schemas.microsoft.com/office/drawing/2014/main" id="{A68A0A85-AF03-C972-37F6-DA6AD5880C0B}"/>
              </a:ext>
            </a:extLst>
          </p:cNvPr>
          <p:cNvSpPr/>
          <p:nvPr/>
        </p:nvSpPr>
        <p:spPr>
          <a:xfrm>
            <a:off x="3899338" y="5199017"/>
            <a:ext cx="1021005" cy="79971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a:extLst>
              <a:ext uri="{FF2B5EF4-FFF2-40B4-BE49-F238E27FC236}">
                <a16:creationId xmlns:a16="http://schemas.microsoft.com/office/drawing/2014/main" id="{D81981B9-3FD4-A2E1-C836-ED3DFF1E6A4D}"/>
              </a:ext>
            </a:extLst>
          </p:cNvPr>
          <p:cNvSpPr txBox="1"/>
          <p:nvPr/>
        </p:nvSpPr>
        <p:spPr>
          <a:xfrm>
            <a:off x="4199686" y="4851640"/>
            <a:ext cx="420308" cy="369332"/>
          </a:xfrm>
          <a:prstGeom prst="rect">
            <a:avLst/>
          </a:prstGeom>
          <a:noFill/>
        </p:spPr>
        <p:txBody>
          <a:bodyPr wrap="none" rtlCol="0">
            <a:spAutoFit/>
          </a:bodyPr>
          <a:lstStyle/>
          <a:p>
            <a:r>
              <a:rPr lang="en-US" dirty="0"/>
              <a:t>s1</a:t>
            </a:r>
          </a:p>
        </p:txBody>
      </p:sp>
      <p:sp>
        <p:nvSpPr>
          <p:cNvPr id="29" name="Rectangle 28">
            <a:extLst>
              <a:ext uri="{FF2B5EF4-FFF2-40B4-BE49-F238E27FC236}">
                <a16:creationId xmlns:a16="http://schemas.microsoft.com/office/drawing/2014/main" id="{31D1B212-2006-83C8-F986-67919C91B16D}"/>
              </a:ext>
            </a:extLst>
          </p:cNvPr>
          <p:cNvSpPr/>
          <p:nvPr/>
        </p:nvSpPr>
        <p:spPr>
          <a:xfrm>
            <a:off x="3933563" y="5566258"/>
            <a:ext cx="378367" cy="2479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t>.</a:t>
            </a:r>
            <a:endParaRPr lang="en-US" sz="1000" b="1" dirty="0"/>
          </a:p>
        </p:txBody>
      </p:sp>
      <p:sp>
        <p:nvSpPr>
          <p:cNvPr id="30" name="Rectangle 29">
            <a:extLst>
              <a:ext uri="{FF2B5EF4-FFF2-40B4-BE49-F238E27FC236}">
                <a16:creationId xmlns:a16="http://schemas.microsoft.com/office/drawing/2014/main" id="{02B8CBC3-2B96-6607-83FB-B5D298083706}"/>
              </a:ext>
            </a:extLst>
          </p:cNvPr>
          <p:cNvSpPr/>
          <p:nvPr/>
        </p:nvSpPr>
        <p:spPr>
          <a:xfrm>
            <a:off x="4483329" y="5566258"/>
            <a:ext cx="378367" cy="2479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solidFill>
                  <a:schemeClr val="tx1"/>
                </a:solidFill>
              </a:rPr>
              <a:t>11</a:t>
            </a:r>
          </a:p>
        </p:txBody>
      </p:sp>
      <p:sp>
        <p:nvSpPr>
          <p:cNvPr id="31" name="Rectangle 30">
            <a:extLst>
              <a:ext uri="{FF2B5EF4-FFF2-40B4-BE49-F238E27FC236}">
                <a16:creationId xmlns:a16="http://schemas.microsoft.com/office/drawing/2014/main" id="{030617E9-A4C0-234C-431A-494E95B4D1AE}"/>
              </a:ext>
            </a:extLst>
          </p:cNvPr>
          <p:cNvSpPr/>
          <p:nvPr/>
        </p:nvSpPr>
        <p:spPr>
          <a:xfrm>
            <a:off x="5834484" y="4953202"/>
            <a:ext cx="1021005" cy="79971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B386B324-EAB1-81F1-3B65-B50F8D3AB5DE}"/>
              </a:ext>
            </a:extLst>
          </p:cNvPr>
          <p:cNvSpPr txBox="1"/>
          <p:nvPr/>
        </p:nvSpPr>
        <p:spPr>
          <a:xfrm>
            <a:off x="6134832" y="4605825"/>
            <a:ext cx="420308" cy="369332"/>
          </a:xfrm>
          <a:prstGeom prst="rect">
            <a:avLst/>
          </a:prstGeom>
          <a:noFill/>
        </p:spPr>
        <p:txBody>
          <a:bodyPr wrap="none" rtlCol="0">
            <a:spAutoFit/>
          </a:bodyPr>
          <a:lstStyle/>
          <a:p>
            <a:r>
              <a:rPr lang="en-US" dirty="0"/>
              <a:t>s2</a:t>
            </a:r>
          </a:p>
        </p:txBody>
      </p:sp>
      <p:sp>
        <p:nvSpPr>
          <p:cNvPr id="33" name="Rectangle 32">
            <a:extLst>
              <a:ext uri="{FF2B5EF4-FFF2-40B4-BE49-F238E27FC236}">
                <a16:creationId xmlns:a16="http://schemas.microsoft.com/office/drawing/2014/main" id="{B0120848-DC8F-1060-6C61-1E3EC690DD89}"/>
              </a:ext>
            </a:extLst>
          </p:cNvPr>
          <p:cNvSpPr/>
          <p:nvPr/>
        </p:nvSpPr>
        <p:spPr>
          <a:xfrm>
            <a:off x="5868709" y="5320443"/>
            <a:ext cx="378367" cy="2479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t>.</a:t>
            </a:r>
            <a:endParaRPr lang="en-US" sz="1000" b="1" dirty="0"/>
          </a:p>
        </p:txBody>
      </p:sp>
      <p:sp>
        <p:nvSpPr>
          <p:cNvPr id="34" name="Rectangle 33">
            <a:extLst>
              <a:ext uri="{FF2B5EF4-FFF2-40B4-BE49-F238E27FC236}">
                <a16:creationId xmlns:a16="http://schemas.microsoft.com/office/drawing/2014/main" id="{7E2EDCAD-E7E0-7A91-939A-FCA325B05DBB}"/>
              </a:ext>
            </a:extLst>
          </p:cNvPr>
          <p:cNvSpPr/>
          <p:nvPr/>
        </p:nvSpPr>
        <p:spPr>
          <a:xfrm>
            <a:off x="6418475" y="5320443"/>
            <a:ext cx="378367" cy="2479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t>5</a:t>
            </a:r>
            <a:endParaRPr lang="en-US" sz="1000" b="1" dirty="0"/>
          </a:p>
        </p:txBody>
      </p:sp>
      <p:cxnSp>
        <p:nvCxnSpPr>
          <p:cNvPr id="36" name="Straight Arrow Connector 35">
            <a:extLst>
              <a:ext uri="{FF2B5EF4-FFF2-40B4-BE49-F238E27FC236}">
                <a16:creationId xmlns:a16="http://schemas.microsoft.com/office/drawing/2014/main" id="{64C752FF-E50A-5FF5-7963-D20EED0EFD86}"/>
              </a:ext>
            </a:extLst>
          </p:cNvPr>
          <p:cNvCxnSpPr>
            <a:endCxn id="18" idx="3"/>
          </p:cNvCxnSpPr>
          <p:nvPr/>
        </p:nvCxnSpPr>
        <p:spPr>
          <a:xfrm flipH="1" flipV="1">
            <a:off x="2673118" y="4558422"/>
            <a:ext cx="3161366" cy="477884"/>
          </a:xfrm>
          <a:prstGeom prst="straightConnector1">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0" name="TextBox 39">
            <a:extLst>
              <a:ext uri="{FF2B5EF4-FFF2-40B4-BE49-F238E27FC236}">
                <a16:creationId xmlns:a16="http://schemas.microsoft.com/office/drawing/2014/main" id="{9E91DDFA-C7D2-5B2C-394C-6B6AD1F64C34}"/>
              </a:ext>
            </a:extLst>
          </p:cNvPr>
          <p:cNvSpPr txBox="1"/>
          <p:nvPr/>
        </p:nvSpPr>
        <p:spPr>
          <a:xfrm>
            <a:off x="8368937" y="2107474"/>
            <a:ext cx="2086469" cy="1477328"/>
          </a:xfrm>
          <a:prstGeom prst="rect">
            <a:avLst/>
          </a:prstGeom>
          <a:noFill/>
        </p:spPr>
        <p:txBody>
          <a:bodyPr wrap="none" rtlCol="0">
            <a:spAutoFit/>
          </a:bodyPr>
          <a:lstStyle/>
          <a:p>
            <a:r>
              <a:rPr lang="en-US" dirty="0"/>
              <a:t>String s1 = "Hello ";</a:t>
            </a:r>
          </a:p>
          <a:p>
            <a:r>
              <a:rPr lang="en-US" dirty="0"/>
              <a:t>String s2 = "World";</a:t>
            </a:r>
          </a:p>
          <a:p>
            <a:r>
              <a:rPr lang="en-US" dirty="0"/>
              <a:t>s1 += s2;    </a:t>
            </a:r>
            <a:r>
              <a:rPr lang="en-US" b="1" dirty="0">
                <a:solidFill>
                  <a:srgbClr val="FF0000"/>
                </a:solidFill>
              </a:rPr>
              <a:t>OR</a:t>
            </a:r>
          </a:p>
          <a:p>
            <a:r>
              <a:rPr lang="en-US" dirty="0"/>
              <a:t>s1.operator+=(s2);</a:t>
            </a:r>
          </a:p>
          <a:p>
            <a:endParaRPr lang="en-US" dirty="0"/>
          </a:p>
        </p:txBody>
      </p:sp>
      <p:sp>
        <p:nvSpPr>
          <p:cNvPr id="3" name="TextBox 2">
            <a:extLst>
              <a:ext uri="{FF2B5EF4-FFF2-40B4-BE49-F238E27FC236}">
                <a16:creationId xmlns:a16="http://schemas.microsoft.com/office/drawing/2014/main" id="{CF01C7A0-98B0-CFE8-20AB-E6F02C47CDD2}"/>
              </a:ext>
            </a:extLst>
          </p:cNvPr>
          <p:cNvSpPr txBox="1"/>
          <p:nvPr/>
        </p:nvSpPr>
        <p:spPr>
          <a:xfrm>
            <a:off x="7749833" y="3584802"/>
            <a:ext cx="4146065" cy="5016758"/>
          </a:xfrm>
          <a:prstGeom prst="rect">
            <a:avLst/>
          </a:prstGeom>
          <a:noFill/>
        </p:spPr>
        <p:txBody>
          <a:bodyPr wrap="square" rtlCol="0">
            <a:spAutoFit/>
          </a:bodyPr>
          <a:lstStyle/>
          <a:p>
            <a:r>
              <a:rPr lang="en-US" sz="1600" dirty="0"/>
              <a:t>String&amp; String::operator += (const String&amp; s)</a:t>
            </a:r>
          </a:p>
          <a:p>
            <a:r>
              <a:rPr lang="en-US" sz="1600" dirty="0"/>
              <a:t>    length += </a:t>
            </a:r>
            <a:r>
              <a:rPr lang="en-US" sz="1600" dirty="0" err="1"/>
              <a:t>s.length</a:t>
            </a:r>
            <a:r>
              <a:rPr lang="en-US" sz="1600" dirty="0"/>
              <a:t>;</a:t>
            </a:r>
          </a:p>
          <a:p>
            <a:r>
              <a:rPr lang="en-US" sz="1600" dirty="0"/>
              <a:t>    char *p = new char[length + 1];</a:t>
            </a:r>
          </a:p>
          <a:p>
            <a:r>
              <a:rPr lang="en-US" sz="1600" dirty="0"/>
              <a:t>    assert(p != 0);</a:t>
            </a:r>
          </a:p>
          <a:p>
            <a:r>
              <a:rPr lang="en-US" sz="1600" dirty="0"/>
              <a:t>    </a:t>
            </a:r>
            <a:r>
              <a:rPr lang="en-US" sz="1600" dirty="0" err="1"/>
              <a:t>strcpy</a:t>
            </a:r>
            <a:r>
              <a:rPr lang="en-US" sz="1600" dirty="0"/>
              <a:t>(p, </a:t>
            </a:r>
            <a:r>
              <a:rPr lang="en-US" sz="1600" dirty="0" err="1"/>
              <a:t>storageM</a:t>
            </a:r>
            <a:r>
              <a:rPr lang="en-US" sz="1600" dirty="0"/>
              <a:t>);</a:t>
            </a:r>
          </a:p>
          <a:p>
            <a:r>
              <a:rPr lang="en-US" sz="1600" dirty="0"/>
              <a:t>    </a:t>
            </a:r>
            <a:r>
              <a:rPr lang="en-US" sz="1600" dirty="0" err="1"/>
              <a:t>strcat</a:t>
            </a:r>
            <a:r>
              <a:rPr lang="en-US" sz="1600" dirty="0"/>
              <a:t>(p, </a:t>
            </a:r>
            <a:r>
              <a:rPr lang="en-US" sz="1600" dirty="0" err="1"/>
              <a:t>s.storageM</a:t>
            </a:r>
            <a:r>
              <a:rPr lang="en-US" sz="1600" dirty="0"/>
              <a:t>);</a:t>
            </a:r>
          </a:p>
          <a:p>
            <a:r>
              <a:rPr lang="en-US" sz="1600" dirty="0"/>
              <a:t>    delete </a:t>
            </a:r>
            <a:r>
              <a:rPr lang="en-US" sz="1600" dirty="0" err="1"/>
              <a:t>storageM</a:t>
            </a:r>
            <a:r>
              <a:rPr lang="en-US" sz="1600" dirty="0"/>
              <a:t>;  </a:t>
            </a:r>
          </a:p>
          <a:p>
            <a:r>
              <a:rPr lang="en-US" sz="1600" dirty="0"/>
              <a:t>    </a:t>
            </a:r>
            <a:r>
              <a:rPr lang="en-US" sz="1600" dirty="0" err="1"/>
              <a:t>storageM</a:t>
            </a:r>
            <a:r>
              <a:rPr lang="en-US" sz="1600" dirty="0"/>
              <a:t> = p;</a:t>
            </a:r>
          </a:p>
          <a:p>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    </a:t>
            </a:r>
          </a:p>
          <a:p>
            <a:endParaRPr lang="en-US" sz="1600" dirty="0"/>
          </a:p>
          <a:p>
            <a:endParaRPr lang="en-US" sz="1600" dirty="0"/>
          </a:p>
          <a:p>
            <a:endParaRPr lang="en-US" sz="1600" dirty="0"/>
          </a:p>
          <a:p>
            <a:endParaRPr lang="en-US" sz="1600" dirty="0"/>
          </a:p>
          <a:p>
            <a:endParaRPr lang="en-US" sz="1600" dirty="0"/>
          </a:p>
        </p:txBody>
      </p:sp>
      <p:sp>
        <p:nvSpPr>
          <p:cNvPr id="12" name="Rectangle 11">
            <a:extLst>
              <a:ext uri="{FF2B5EF4-FFF2-40B4-BE49-F238E27FC236}">
                <a16:creationId xmlns:a16="http://schemas.microsoft.com/office/drawing/2014/main" id="{6BF9AE2F-FC9F-21F9-5B49-53C28D6724EE}"/>
              </a:ext>
            </a:extLst>
          </p:cNvPr>
          <p:cNvSpPr/>
          <p:nvPr/>
        </p:nvSpPr>
        <p:spPr>
          <a:xfrm>
            <a:off x="3925721" y="3248619"/>
            <a:ext cx="1021005" cy="55477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2603DF4A-512C-909B-7643-156A6D645613}"/>
              </a:ext>
            </a:extLst>
          </p:cNvPr>
          <p:cNvSpPr txBox="1"/>
          <p:nvPr/>
        </p:nvSpPr>
        <p:spPr>
          <a:xfrm>
            <a:off x="4199686" y="2887921"/>
            <a:ext cx="553357" cy="369332"/>
          </a:xfrm>
          <a:prstGeom prst="rect">
            <a:avLst/>
          </a:prstGeom>
          <a:noFill/>
        </p:spPr>
        <p:txBody>
          <a:bodyPr wrap="none" rtlCol="0">
            <a:spAutoFit/>
          </a:bodyPr>
          <a:lstStyle/>
          <a:p>
            <a:r>
              <a:rPr lang="en-US" dirty="0"/>
              <a:t>this</a:t>
            </a:r>
          </a:p>
        </p:txBody>
      </p:sp>
      <p:sp>
        <p:nvSpPr>
          <p:cNvPr id="14" name="Oval 13">
            <a:extLst>
              <a:ext uri="{FF2B5EF4-FFF2-40B4-BE49-F238E27FC236}">
                <a16:creationId xmlns:a16="http://schemas.microsoft.com/office/drawing/2014/main" id="{2FBCFC77-8164-F40E-178D-4EE47AF6244D}"/>
              </a:ext>
            </a:extLst>
          </p:cNvPr>
          <p:cNvSpPr/>
          <p:nvPr/>
        </p:nvSpPr>
        <p:spPr>
          <a:xfrm>
            <a:off x="4311930" y="3429000"/>
            <a:ext cx="233944" cy="23332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22D1B07A-D318-79D2-5AC4-D19BBCE4180E}"/>
              </a:ext>
            </a:extLst>
          </p:cNvPr>
          <p:cNvCxnSpPr>
            <a:stCxn id="12" idx="2"/>
          </p:cNvCxnSpPr>
          <p:nvPr/>
        </p:nvCxnSpPr>
        <p:spPr>
          <a:xfrm flipH="1">
            <a:off x="4409840" y="3803392"/>
            <a:ext cx="26384" cy="1168811"/>
          </a:xfrm>
          <a:prstGeom prst="straightConnector1">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1" name="Rectangle 20">
            <a:extLst>
              <a:ext uri="{FF2B5EF4-FFF2-40B4-BE49-F238E27FC236}">
                <a16:creationId xmlns:a16="http://schemas.microsoft.com/office/drawing/2014/main" id="{BAE345B7-3BF1-CE1E-29E9-445D193961BF}"/>
              </a:ext>
            </a:extLst>
          </p:cNvPr>
          <p:cNvSpPr/>
          <p:nvPr/>
        </p:nvSpPr>
        <p:spPr>
          <a:xfrm>
            <a:off x="5682699" y="3213974"/>
            <a:ext cx="1021005" cy="55477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914F1226-92FE-4381-DBDC-E4983397552D}"/>
              </a:ext>
            </a:extLst>
          </p:cNvPr>
          <p:cNvSpPr txBox="1"/>
          <p:nvPr/>
        </p:nvSpPr>
        <p:spPr>
          <a:xfrm>
            <a:off x="6005976" y="2862679"/>
            <a:ext cx="296876" cy="369332"/>
          </a:xfrm>
          <a:prstGeom prst="rect">
            <a:avLst/>
          </a:prstGeom>
          <a:noFill/>
        </p:spPr>
        <p:txBody>
          <a:bodyPr wrap="none" rtlCol="0">
            <a:spAutoFit/>
          </a:bodyPr>
          <a:lstStyle/>
          <a:p>
            <a:r>
              <a:rPr lang="en-US" dirty="0"/>
              <a:t>s</a:t>
            </a:r>
          </a:p>
        </p:txBody>
      </p:sp>
      <p:sp>
        <p:nvSpPr>
          <p:cNvPr id="35" name="Oval 34">
            <a:extLst>
              <a:ext uri="{FF2B5EF4-FFF2-40B4-BE49-F238E27FC236}">
                <a16:creationId xmlns:a16="http://schemas.microsoft.com/office/drawing/2014/main" id="{643E9D0B-6BB0-DDC7-2376-9BE6CDF5AD7D}"/>
              </a:ext>
            </a:extLst>
          </p:cNvPr>
          <p:cNvSpPr/>
          <p:nvPr/>
        </p:nvSpPr>
        <p:spPr>
          <a:xfrm>
            <a:off x="6068908" y="3394355"/>
            <a:ext cx="233944" cy="233329"/>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39" name="Straight Arrow Connector 38">
            <a:extLst>
              <a:ext uri="{FF2B5EF4-FFF2-40B4-BE49-F238E27FC236}">
                <a16:creationId xmlns:a16="http://schemas.microsoft.com/office/drawing/2014/main" id="{40707AA0-2863-AD3B-DC27-76E33CB76176}"/>
              </a:ext>
            </a:extLst>
          </p:cNvPr>
          <p:cNvCxnSpPr>
            <a:stCxn id="21" idx="2"/>
          </p:cNvCxnSpPr>
          <p:nvPr/>
        </p:nvCxnSpPr>
        <p:spPr>
          <a:xfrm>
            <a:off x="6193202" y="3768747"/>
            <a:ext cx="109650" cy="993003"/>
          </a:xfrm>
          <a:prstGeom prst="straightConnector1">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1" name="Rectangle 40">
            <a:extLst>
              <a:ext uri="{FF2B5EF4-FFF2-40B4-BE49-F238E27FC236}">
                <a16:creationId xmlns:a16="http://schemas.microsoft.com/office/drawing/2014/main" id="{4124EE3E-FF07-209C-1470-F5FAB528BA9C}"/>
              </a:ext>
            </a:extLst>
          </p:cNvPr>
          <p:cNvSpPr/>
          <p:nvPr/>
        </p:nvSpPr>
        <p:spPr>
          <a:xfrm>
            <a:off x="3619189" y="2154294"/>
            <a:ext cx="3309256" cy="7913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3" name="TextBox 42">
            <a:extLst>
              <a:ext uri="{FF2B5EF4-FFF2-40B4-BE49-F238E27FC236}">
                <a16:creationId xmlns:a16="http://schemas.microsoft.com/office/drawing/2014/main" id="{A3643CD2-B0ED-3011-C0E4-F65AA52B6201}"/>
              </a:ext>
            </a:extLst>
          </p:cNvPr>
          <p:cNvSpPr txBox="1"/>
          <p:nvPr/>
        </p:nvSpPr>
        <p:spPr>
          <a:xfrm>
            <a:off x="4635556" y="2084856"/>
            <a:ext cx="314510" cy="369332"/>
          </a:xfrm>
          <a:prstGeom prst="rect">
            <a:avLst/>
          </a:prstGeom>
          <a:noFill/>
        </p:spPr>
        <p:txBody>
          <a:bodyPr wrap="none" rtlCol="0">
            <a:spAutoFit/>
          </a:bodyPr>
          <a:lstStyle/>
          <a:p>
            <a:r>
              <a:rPr lang="en-US" dirty="0"/>
              <a:t>p</a:t>
            </a:r>
          </a:p>
        </p:txBody>
      </p:sp>
      <p:sp>
        <p:nvSpPr>
          <p:cNvPr id="8" name="Rectangle 7">
            <a:extLst>
              <a:ext uri="{FF2B5EF4-FFF2-40B4-BE49-F238E27FC236}">
                <a16:creationId xmlns:a16="http://schemas.microsoft.com/office/drawing/2014/main" id="{868AA878-548F-7053-F984-60F5C6CE6156}"/>
              </a:ext>
            </a:extLst>
          </p:cNvPr>
          <p:cNvSpPr/>
          <p:nvPr/>
        </p:nvSpPr>
        <p:spPr>
          <a:xfrm>
            <a:off x="4282514" y="2406816"/>
            <a:ext cx="1021005" cy="48884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51625874-5A56-E7DD-1B88-E8FE266C4637}"/>
              </a:ext>
            </a:extLst>
          </p:cNvPr>
          <p:cNvSpPr/>
          <p:nvPr/>
        </p:nvSpPr>
        <p:spPr>
          <a:xfrm>
            <a:off x="4374131" y="2534086"/>
            <a:ext cx="378367" cy="2479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t>.</a:t>
            </a:r>
            <a:endParaRPr lang="en-US" sz="1000" b="1" dirty="0"/>
          </a:p>
        </p:txBody>
      </p:sp>
      <p:sp>
        <p:nvSpPr>
          <p:cNvPr id="10" name="Rectangle 9">
            <a:extLst>
              <a:ext uri="{FF2B5EF4-FFF2-40B4-BE49-F238E27FC236}">
                <a16:creationId xmlns:a16="http://schemas.microsoft.com/office/drawing/2014/main" id="{B2FADCB5-5990-F1FA-3439-48A4647BCA8F}"/>
              </a:ext>
            </a:extLst>
          </p:cNvPr>
          <p:cNvSpPr/>
          <p:nvPr/>
        </p:nvSpPr>
        <p:spPr>
          <a:xfrm>
            <a:off x="4861696" y="2535885"/>
            <a:ext cx="378367" cy="2479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solidFill>
                  <a:srgbClr val="FF0000"/>
                </a:solidFill>
              </a:rPr>
              <a:t>12</a:t>
            </a:r>
          </a:p>
        </p:txBody>
      </p:sp>
      <p:sp>
        <p:nvSpPr>
          <p:cNvPr id="11" name="TextBox 10">
            <a:extLst>
              <a:ext uri="{FF2B5EF4-FFF2-40B4-BE49-F238E27FC236}">
                <a16:creationId xmlns:a16="http://schemas.microsoft.com/office/drawing/2014/main" id="{44D71304-A902-99AA-6897-15F83A39B38D}"/>
              </a:ext>
            </a:extLst>
          </p:cNvPr>
          <p:cNvSpPr txBox="1"/>
          <p:nvPr/>
        </p:nvSpPr>
        <p:spPr>
          <a:xfrm>
            <a:off x="3837366" y="5783338"/>
            <a:ext cx="623889" cy="215444"/>
          </a:xfrm>
          <a:prstGeom prst="rect">
            <a:avLst/>
          </a:prstGeom>
          <a:noFill/>
        </p:spPr>
        <p:txBody>
          <a:bodyPr wrap="none" rtlCol="0">
            <a:spAutoFit/>
          </a:bodyPr>
          <a:lstStyle/>
          <a:p>
            <a:r>
              <a:rPr lang="en-US" sz="800" b="1" dirty="0" err="1"/>
              <a:t>storageM</a:t>
            </a:r>
            <a:endParaRPr lang="en-US" sz="800" b="1" dirty="0"/>
          </a:p>
        </p:txBody>
      </p:sp>
      <p:sp>
        <p:nvSpPr>
          <p:cNvPr id="49" name="TextBox 48">
            <a:extLst>
              <a:ext uri="{FF2B5EF4-FFF2-40B4-BE49-F238E27FC236}">
                <a16:creationId xmlns:a16="http://schemas.microsoft.com/office/drawing/2014/main" id="{AF06E3D2-31AE-C72A-C775-4E25EE12F9A5}"/>
              </a:ext>
            </a:extLst>
          </p:cNvPr>
          <p:cNvSpPr txBox="1"/>
          <p:nvPr/>
        </p:nvSpPr>
        <p:spPr>
          <a:xfrm>
            <a:off x="5756963" y="5528785"/>
            <a:ext cx="623889" cy="215444"/>
          </a:xfrm>
          <a:prstGeom prst="rect">
            <a:avLst/>
          </a:prstGeom>
          <a:noFill/>
        </p:spPr>
        <p:txBody>
          <a:bodyPr wrap="none" rtlCol="0">
            <a:spAutoFit/>
          </a:bodyPr>
          <a:lstStyle/>
          <a:p>
            <a:r>
              <a:rPr lang="en-US" sz="800" b="1" dirty="0" err="1"/>
              <a:t>storageM</a:t>
            </a:r>
            <a:endParaRPr lang="en-US" sz="800" b="1" dirty="0"/>
          </a:p>
        </p:txBody>
      </p:sp>
      <p:sp>
        <p:nvSpPr>
          <p:cNvPr id="50" name="TextBox 49">
            <a:extLst>
              <a:ext uri="{FF2B5EF4-FFF2-40B4-BE49-F238E27FC236}">
                <a16:creationId xmlns:a16="http://schemas.microsoft.com/office/drawing/2014/main" id="{28331C5C-09A2-F0B5-CAA9-32CBE1132641}"/>
              </a:ext>
            </a:extLst>
          </p:cNvPr>
          <p:cNvSpPr txBox="1"/>
          <p:nvPr/>
        </p:nvSpPr>
        <p:spPr>
          <a:xfrm>
            <a:off x="4220938" y="2721673"/>
            <a:ext cx="623889" cy="215444"/>
          </a:xfrm>
          <a:prstGeom prst="rect">
            <a:avLst/>
          </a:prstGeom>
          <a:noFill/>
        </p:spPr>
        <p:txBody>
          <a:bodyPr wrap="none" rtlCol="0">
            <a:spAutoFit/>
          </a:bodyPr>
          <a:lstStyle/>
          <a:p>
            <a:r>
              <a:rPr lang="en-US" sz="800" b="1" dirty="0" err="1"/>
              <a:t>storageM</a:t>
            </a:r>
            <a:endParaRPr lang="en-US" sz="800" b="1" dirty="0"/>
          </a:p>
        </p:txBody>
      </p:sp>
      <p:sp>
        <p:nvSpPr>
          <p:cNvPr id="51" name="TextBox 50">
            <a:extLst>
              <a:ext uri="{FF2B5EF4-FFF2-40B4-BE49-F238E27FC236}">
                <a16:creationId xmlns:a16="http://schemas.microsoft.com/office/drawing/2014/main" id="{36109EB3-7D5B-EEAA-DD7A-9D3DAA0D9044}"/>
              </a:ext>
            </a:extLst>
          </p:cNvPr>
          <p:cNvSpPr txBox="1"/>
          <p:nvPr/>
        </p:nvSpPr>
        <p:spPr>
          <a:xfrm>
            <a:off x="4450188" y="5783183"/>
            <a:ext cx="481222" cy="215444"/>
          </a:xfrm>
          <a:prstGeom prst="rect">
            <a:avLst/>
          </a:prstGeom>
          <a:noFill/>
        </p:spPr>
        <p:txBody>
          <a:bodyPr wrap="none" rtlCol="0">
            <a:spAutoFit/>
          </a:bodyPr>
          <a:lstStyle/>
          <a:p>
            <a:r>
              <a:rPr lang="en-US" sz="800" b="1" dirty="0"/>
              <a:t>length</a:t>
            </a:r>
          </a:p>
        </p:txBody>
      </p:sp>
      <p:sp>
        <p:nvSpPr>
          <p:cNvPr id="52" name="TextBox 51">
            <a:extLst>
              <a:ext uri="{FF2B5EF4-FFF2-40B4-BE49-F238E27FC236}">
                <a16:creationId xmlns:a16="http://schemas.microsoft.com/office/drawing/2014/main" id="{47EDA5C5-F352-DD9B-58F3-822D0DE37616}"/>
              </a:ext>
            </a:extLst>
          </p:cNvPr>
          <p:cNvSpPr txBox="1"/>
          <p:nvPr/>
        </p:nvSpPr>
        <p:spPr>
          <a:xfrm>
            <a:off x="6358873" y="5532675"/>
            <a:ext cx="481222" cy="215444"/>
          </a:xfrm>
          <a:prstGeom prst="rect">
            <a:avLst/>
          </a:prstGeom>
          <a:noFill/>
        </p:spPr>
        <p:txBody>
          <a:bodyPr wrap="none" rtlCol="0">
            <a:spAutoFit/>
          </a:bodyPr>
          <a:lstStyle/>
          <a:p>
            <a:r>
              <a:rPr lang="en-US" sz="800" b="1" dirty="0"/>
              <a:t>length</a:t>
            </a:r>
          </a:p>
        </p:txBody>
      </p:sp>
      <p:sp>
        <p:nvSpPr>
          <p:cNvPr id="53" name="TextBox 52">
            <a:extLst>
              <a:ext uri="{FF2B5EF4-FFF2-40B4-BE49-F238E27FC236}">
                <a16:creationId xmlns:a16="http://schemas.microsoft.com/office/drawing/2014/main" id="{70C6BA7D-615C-139C-3C99-0D2FF04EDA0F}"/>
              </a:ext>
            </a:extLst>
          </p:cNvPr>
          <p:cNvSpPr txBox="1"/>
          <p:nvPr/>
        </p:nvSpPr>
        <p:spPr>
          <a:xfrm>
            <a:off x="4804508" y="2739334"/>
            <a:ext cx="481222" cy="215444"/>
          </a:xfrm>
          <a:prstGeom prst="rect">
            <a:avLst/>
          </a:prstGeom>
          <a:noFill/>
        </p:spPr>
        <p:txBody>
          <a:bodyPr wrap="none" rtlCol="0">
            <a:spAutoFit/>
          </a:bodyPr>
          <a:lstStyle/>
          <a:p>
            <a:r>
              <a:rPr lang="en-US" sz="800" b="1" dirty="0"/>
              <a:t>length</a:t>
            </a:r>
          </a:p>
        </p:txBody>
      </p:sp>
      <p:cxnSp>
        <p:nvCxnSpPr>
          <p:cNvPr id="71" name="Straight Arrow Connector 70">
            <a:extLst>
              <a:ext uri="{FF2B5EF4-FFF2-40B4-BE49-F238E27FC236}">
                <a16:creationId xmlns:a16="http://schemas.microsoft.com/office/drawing/2014/main" id="{AD75864F-F3A2-E21B-790B-C59A5A3D33D7}"/>
              </a:ext>
            </a:extLst>
          </p:cNvPr>
          <p:cNvCxnSpPr>
            <a:cxnSpLocks/>
            <a:stCxn id="8" idx="1"/>
          </p:cNvCxnSpPr>
          <p:nvPr/>
        </p:nvCxnSpPr>
        <p:spPr>
          <a:xfrm flipH="1">
            <a:off x="2738424" y="2651240"/>
            <a:ext cx="1544090" cy="275974"/>
          </a:xfrm>
          <a:prstGeom prst="straightConnector1">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78" name="Rectangle 77">
            <a:extLst>
              <a:ext uri="{FF2B5EF4-FFF2-40B4-BE49-F238E27FC236}">
                <a16:creationId xmlns:a16="http://schemas.microsoft.com/office/drawing/2014/main" id="{96926F1E-97B9-295E-5302-DC8CB9B2BD28}"/>
              </a:ext>
            </a:extLst>
          </p:cNvPr>
          <p:cNvSpPr/>
          <p:nvPr/>
        </p:nvSpPr>
        <p:spPr>
          <a:xfrm>
            <a:off x="2361482" y="3004776"/>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b="1" dirty="0"/>
              <a:t>‘W’</a:t>
            </a:r>
          </a:p>
        </p:txBody>
      </p:sp>
      <p:sp>
        <p:nvSpPr>
          <p:cNvPr id="79" name="Rectangle 78">
            <a:extLst>
              <a:ext uri="{FF2B5EF4-FFF2-40B4-BE49-F238E27FC236}">
                <a16:creationId xmlns:a16="http://schemas.microsoft.com/office/drawing/2014/main" id="{3B633435-1010-101C-0C01-A85E0DD651D7}"/>
              </a:ext>
            </a:extLst>
          </p:cNvPr>
          <p:cNvSpPr/>
          <p:nvPr/>
        </p:nvSpPr>
        <p:spPr>
          <a:xfrm>
            <a:off x="2361481" y="3141700"/>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b="1" dirty="0"/>
              <a:t>‘O’</a:t>
            </a:r>
          </a:p>
        </p:txBody>
      </p:sp>
      <p:sp>
        <p:nvSpPr>
          <p:cNvPr id="80" name="Rectangle 79">
            <a:extLst>
              <a:ext uri="{FF2B5EF4-FFF2-40B4-BE49-F238E27FC236}">
                <a16:creationId xmlns:a16="http://schemas.microsoft.com/office/drawing/2014/main" id="{C85182F5-2FDF-34B7-F2BA-7DE020F0B505}"/>
              </a:ext>
            </a:extLst>
          </p:cNvPr>
          <p:cNvSpPr/>
          <p:nvPr/>
        </p:nvSpPr>
        <p:spPr>
          <a:xfrm>
            <a:off x="2361481" y="3276566"/>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b="1" dirty="0"/>
              <a:t>‘R’</a:t>
            </a:r>
          </a:p>
        </p:txBody>
      </p:sp>
      <p:sp>
        <p:nvSpPr>
          <p:cNvPr id="81" name="Rectangle 80">
            <a:extLst>
              <a:ext uri="{FF2B5EF4-FFF2-40B4-BE49-F238E27FC236}">
                <a16:creationId xmlns:a16="http://schemas.microsoft.com/office/drawing/2014/main" id="{17DD345A-090A-9C08-59C3-77BBFEE2054D}"/>
              </a:ext>
            </a:extLst>
          </p:cNvPr>
          <p:cNvSpPr/>
          <p:nvPr/>
        </p:nvSpPr>
        <p:spPr>
          <a:xfrm>
            <a:off x="2361480" y="3420615"/>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000" b="1" dirty="0"/>
              <a:t>‘L’</a:t>
            </a:r>
          </a:p>
        </p:txBody>
      </p:sp>
      <p:sp>
        <p:nvSpPr>
          <p:cNvPr id="82" name="Rectangle 81">
            <a:extLst>
              <a:ext uri="{FF2B5EF4-FFF2-40B4-BE49-F238E27FC236}">
                <a16:creationId xmlns:a16="http://schemas.microsoft.com/office/drawing/2014/main" id="{1BFDFBCB-D18A-143F-FF74-4D875FCE7089}"/>
              </a:ext>
            </a:extLst>
          </p:cNvPr>
          <p:cNvSpPr/>
          <p:nvPr/>
        </p:nvSpPr>
        <p:spPr>
          <a:xfrm>
            <a:off x="2363451" y="3555481"/>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b="1" dirty="0"/>
              <a:t>‘D’</a:t>
            </a:r>
          </a:p>
        </p:txBody>
      </p:sp>
      <p:sp>
        <p:nvSpPr>
          <p:cNvPr id="83" name="Rectangle 82">
            <a:extLst>
              <a:ext uri="{FF2B5EF4-FFF2-40B4-BE49-F238E27FC236}">
                <a16:creationId xmlns:a16="http://schemas.microsoft.com/office/drawing/2014/main" id="{2C018FE6-8362-3659-4CBC-B06CD2CA37E9}"/>
              </a:ext>
            </a:extLst>
          </p:cNvPr>
          <p:cNvSpPr/>
          <p:nvPr/>
        </p:nvSpPr>
        <p:spPr>
          <a:xfrm>
            <a:off x="2369426" y="3699575"/>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000" b="1" dirty="0"/>
              <a:t>‘\0’</a:t>
            </a:r>
          </a:p>
        </p:txBody>
      </p:sp>
      <p:cxnSp>
        <p:nvCxnSpPr>
          <p:cNvPr id="37" name="Curved Connector 36">
            <a:extLst>
              <a:ext uri="{FF2B5EF4-FFF2-40B4-BE49-F238E27FC236}">
                <a16:creationId xmlns:a16="http://schemas.microsoft.com/office/drawing/2014/main" id="{F7CD212F-3216-5D11-E083-C71640964401}"/>
              </a:ext>
            </a:extLst>
          </p:cNvPr>
          <p:cNvCxnSpPr>
            <a:cxnSpLocks/>
            <a:stCxn id="27" idx="1"/>
          </p:cNvCxnSpPr>
          <p:nvPr/>
        </p:nvCxnSpPr>
        <p:spPr>
          <a:xfrm rot="10800000">
            <a:off x="2358652" y="2918439"/>
            <a:ext cx="1540687" cy="2680436"/>
          </a:xfrm>
          <a:prstGeom prst="curvedConnector3">
            <a:avLst>
              <a:gd name="adj1" fmla="val 179840"/>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5" name="Rectangle 14">
            <a:extLst>
              <a:ext uri="{FF2B5EF4-FFF2-40B4-BE49-F238E27FC236}">
                <a16:creationId xmlns:a16="http://schemas.microsoft.com/office/drawing/2014/main" id="{0CC2DC68-5399-296B-A51C-532535B4DBB0}"/>
              </a:ext>
            </a:extLst>
          </p:cNvPr>
          <p:cNvSpPr/>
          <p:nvPr/>
        </p:nvSpPr>
        <p:spPr>
          <a:xfrm>
            <a:off x="2362646" y="2154294"/>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b="1" dirty="0"/>
              <a:t>‘H’</a:t>
            </a:r>
          </a:p>
        </p:txBody>
      </p:sp>
      <p:sp>
        <p:nvSpPr>
          <p:cNvPr id="38" name="Rectangle 37">
            <a:extLst>
              <a:ext uri="{FF2B5EF4-FFF2-40B4-BE49-F238E27FC236}">
                <a16:creationId xmlns:a16="http://schemas.microsoft.com/office/drawing/2014/main" id="{72E6728D-1A7F-7690-174C-C11C9CF858A6}"/>
              </a:ext>
            </a:extLst>
          </p:cNvPr>
          <p:cNvSpPr/>
          <p:nvPr/>
        </p:nvSpPr>
        <p:spPr>
          <a:xfrm>
            <a:off x="2362645" y="2291218"/>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b="1" dirty="0"/>
              <a:t>‘E’</a:t>
            </a:r>
          </a:p>
        </p:txBody>
      </p:sp>
      <p:sp>
        <p:nvSpPr>
          <p:cNvPr id="42" name="Rectangle 41">
            <a:extLst>
              <a:ext uri="{FF2B5EF4-FFF2-40B4-BE49-F238E27FC236}">
                <a16:creationId xmlns:a16="http://schemas.microsoft.com/office/drawing/2014/main" id="{F0532031-AFE1-093C-D36C-2A1F182A64F9}"/>
              </a:ext>
            </a:extLst>
          </p:cNvPr>
          <p:cNvSpPr/>
          <p:nvPr/>
        </p:nvSpPr>
        <p:spPr>
          <a:xfrm>
            <a:off x="2362645" y="2426084"/>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b="1" dirty="0"/>
              <a:t>‘L’</a:t>
            </a:r>
          </a:p>
        </p:txBody>
      </p:sp>
      <p:sp>
        <p:nvSpPr>
          <p:cNvPr id="44" name="Rectangle 43">
            <a:extLst>
              <a:ext uri="{FF2B5EF4-FFF2-40B4-BE49-F238E27FC236}">
                <a16:creationId xmlns:a16="http://schemas.microsoft.com/office/drawing/2014/main" id="{090955AC-8432-07D5-CC27-EE67D57F83AA}"/>
              </a:ext>
            </a:extLst>
          </p:cNvPr>
          <p:cNvSpPr/>
          <p:nvPr/>
        </p:nvSpPr>
        <p:spPr>
          <a:xfrm>
            <a:off x="2362644" y="2570133"/>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000" b="1" dirty="0"/>
              <a:t>‘L’</a:t>
            </a:r>
          </a:p>
        </p:txBody>
      </p:sp>
      <p:sp>
        <p:nvSpPr>
          <p:cNvPr id="45" name="Rectangle 44">
            <a:extLst>
              <a:ext uri="{FF2B5EF4-FFF2-40B4-BE49-F238E27FC236}">
                <a16:creationId xmlns:a16="http://schemas.microsoft.com/office/drawing/2014/main" id="{52176C6F-9F7A-DC9A-ABD3-39F948DF969D}"/>
              </a:ext>
            </a:extLst>
          </p:cNvPr>
          <p:cNvSpPr/>
          <p:nvPr/>
        </p:nvSpPr>
        <p:spPr>
          <a:xfrm>
            <a:off x="2362646" y="2721417"/>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b="1" dirty="0"/>
              <a:t>‘0’</a:t>
            </a:r>
          </a:p>
        </p:txBody>
      </p:sp>
      <p:sp>
        <p:nvSpPr>
          <p:cNvPr id="46" name="Rectangle 45">
            <a:extLst>
              <a:ext uri="{FF2B5EF4-FFF2-40B4-BE49-F238E27FC236}">
                <a16:creationId xmlns:a16="http://schemas.microsoft.com/office/drawing/2014/main" id="{F5D7FD0D-6FFC-B825-5228-B51AEB995FB7}"/>
              </a:ext>
            </a:extLst>
          </p:cNvPr>
          <p:cNvSpPr/>
          <p:nvPr/>
        </p:nvSpPr>
        <p:spPr>
          <a:xfrm>
            <a:off x="2362645" y="2865466"/>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000" b="1" dirty="0"/>
              <a:t>‘ ’</a:t>
            </a:r>
          </a:p>
        </p:txBody>
      </p:sp>
    </p:spTree>
    <p:extLst>
      <p:ext uri="{BB962C8B-B14F-4D97-AF65-F5344CB8AC3E}">
        <p14:creationId xmlns:p14="http://schemas.microsoft.com/office/powerpoint/2010/main" val="1520006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8DD085-887B-C819-0007-0C5C6593C644}"/>
            </a:ext>
          </a:extLst>
        </p:cNvPr>
        <p:cNvGrpSpPr/>
        <p:nvPr/>
      </p:nvGrpSpPr>
      <p:grpSpPr>
        <a:xfrm>
          <a:off x="0" y="0"/>
          <a:ext cx="0" cy="0"/>
          <a:chOff x="0" y="0"/>
          <a:chExt cx="0" cy="0"/>
        </a:xfrm>
      </p:grpSpPr>
      <p:sp>
        <p:nvSpPr>
          <p:cNvPr id="25" name="Rectangle 24">
            <a:extLst>
              <a:ext uri="{FF2B5EF4-FFF2-40B4-BE49-F238E27FC236}">
                <a16:creationId xmlns:a16="http://schemas.microsoft.com/office/drawing/2014/main" id="{909D97D2-1776-78ED-EE7B-6C58A4558E51}"/>
              </a:ext>
            </a:extLst>
          </p:cNvPr>
          <p:cNvSpPr/>
          <p:nvPr/>
        </p:nvSpPr>
        <p:spPr>
          <a:xfrm>
            <a:off x="3648891" y="4605825"/>
            <a:ext cx="3309256" cy="17402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EA82AA75-7C56-E496-2453-D0B08B5FBFEC}"/>
              </a:ext>
            </a:extLst>
          </p:cNvPr>
          <p:cNvSpPr>
            <a:spLocks noGrp="1"/>
          </p:cNvSpPr>
          <p:nvPr>
            <p:ph type="title"/>
          </p:nvPr>
        </p:nvSpPr>
        <p:spPr/>
        <p:txBody>
          <a:bodyPr/>
          <a:lstStyle/>
          <a:p>
            <a:pPr algn="ctr"/>
            <a:r>
              <a:rPr lang="en-US" dirty="0"/>
              <a:t>Compound assignment operator +=</a:t>
            </a:r>
            <a:endParaRPr lang="en-US" b="1" dirty="0"/>
          </a:p>
        </p:txBody>
      </p:sp>
      <p:cxnSp>
        <p:nvCxnSpPr>
          <p:cNvPr id="5" name="Straight Connector 4">
            <a:extLst>
              <a:ext uri="{FF2B5EF4-FFF2-40B4-BE49-F238E27FC236}">
                <a16:creationId xmlns:a16="http://schemas.microsoft.com/office/drawing/2014/main" id="{934740B5-5258-34CC-60D0-624CC1F72EA8}"/>
              </a:ext>
            </a:extLst>
          </p:cNvPr>
          <p:cNvCxnSpPr/>
          <p:nvPr/>
        </p:nvCxnSpPr>
        <p:spPr>
          <a:xfrm>
            <a:off x="3477491" y="1825625"/>
            <a:ext cx="0" cy="4575175"/>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B1BD2936-369C-B5A0-9315-C855F373DF34}"/>
              </a:ext>
            </a:extLst>
          </p:cNvPr>
          <p:cNvSpPr txBox="1"/>
          <p:nvPr/>
        </p:nvSpPr>
        <p:spPr>
          <a:xfrm>
            <a:off x="1776248" y="1828800"/>
            <a:ext cx="742511" cy="369332"/>
          </a:xfrm>
          <a:prstGeom prst="rect">
            <a:avLst/>
          </a:prstGeom>
          <a:noFill/>
        </p:spPr>
        <p:txBody>
          <a:bodyPr wrap="none" rtlCol="0">
            <a:spAutoFit/>
          </a:bodyPr>
          <a:lstStyle/>
          <a:p>
            <a:r>
              <a:rPr lang="en-US" b="1" dirty="0"/>
              <a:t>Heap</a:t>
            </a:r>
          </a:p>
        </p:txBody>
      </p:sp>
      <p:sp>
        <p:nvSpPr>
          <p:cNvPr id="17" name="Rectangle 16">
            <a:extLst>
              <a:ext uri="{FF2B5EF4-FFF2-40B4-BE49-F238E27FC236}">
                <a16:creationId xmlns:a16="http://schemas.microsoft.com/office/drawing/2014/main" id="{6186FFA4-BBCF-CF9A-CFD8-73F2E5A15BF3}"/>
              </a:ext>
            </a:extLst>
          </p:cNvPr>
          <p:cNvSpPr/>
          <p:nvPr/>
        </p:nvSpPr>
        <p:spPr>
          <a:xfrm>
            <a:off x="2294752" y="4353036"/>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b="1" dirty="0"/>
              <a:t>‘W’</a:t>
            </a:r>
          </a:p>
        </p:txBody>
      </p:sp>
      <p:sp>
        <p:nvSpPr>
          <p:cNvPr id="18" name="Rectangle 17">
            <a:extLst>
              <a:ext uri="{FF2B5EF4-FFF2-40B4-BE49-F238E27FC236}">
                <a16:creationId xmlns:a16="http://schemas.microsoft.com/office/drawing/2014/main" id="{6DD560CC-0546-7725-602E-5265F26F5A79}"/>
              </a:ext>
            </a:extLst>
          </p:cNvPr>
          <p:cNvSpPr/>
          <p:nvPr/>
        </p:nvSpPr>
        <p:spPr>
          <a:xfrm>
            <a:off x="2294751" y="4489960"/>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b="1" dirty="0"/>
              <a:t>‘O’</a:t>
            </a:r>
          </a:p>
        </p:txBody>
      </p:sp>
      <p:sp>
        <p:nvSpPr>
          <p:cNvPr id="19" name="Rectangle 18">
            <a:extLst>
              <a:ext uri="{FF2B5EF4-FFF2-40B4-BE49-F238E27FC236}">
                <a16:creationId xmlns:a16="http://schemas.microsoft.com/office/drawing/2014/main" id="{68EFCE5E-173A-3BD6-1D16-2F2C59BEB121}"/>
              </a:ext>
            </a:extLst>
          </p:cNvPr>
          <p:cNvSpPr/>
          <p:nvPr/>
        </p:nvSpPr>
        <p:spPr>
          <a:xfrm>
            <a:off x="2294751" y="4624826"/>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b="1" dirty="0"/>
              <a:t>‘R’</a:t>
            </a:r>
          </a:p>
        </p:txBody>
      </p:sp>
      <p:sp>
        <p:nvSpPr>
          <p:cNvPr id="20" name="Rectangle 19">
            <a:extLst>
              <a:ext uri="{FF2B5EF4-FFF2-40B4-BE49-F238E27FC236}">
                <a16:creationId xmlns:a16="http://schemas.microsoft.com/office/drawing/2014/main" id="{7F95F1B7-16F9-6C49-0549-9ADFF28C2613}"/>
              </a:ext>
            </a:extLst>
          </p:cNvPr>
          <p:cNvSpPr/>
          <p:nvPr/>
        </p:nvSpPr>
        <p:spPr>
          <a:xfrm>
            <a:off x="2294750" y="4768875"/>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000" b="1" dirty="0"/>
              <a:t>‘L’</a:t>
            </a:r>
          </a:p>
        </p:txBody>
      </p:sp>
      <p:sp>
        <p:nvSpPr>
          <p:cNvPr id="23" name="Rectangle 22">
            <a:extLst>
              <a:ext uri="{FF2B5EF4-FFF2-40B4-BE49-F238E27FC236}">
                <a16:creationId xmlns:a16="http://schemas.microsoft.com/office/drawing/2014/main" id="{05938857-BEF3-C31B-0A7B-B57185C7442C}"/>
              </a:ext>
            </a:extLst>
          </p:cNvPr>
          <p:cNvSpPr/>
          <p:nvPr/>
        </p:nvSpPr>
        <p:spPr>
          <a:xfrm>
            <a:off x="2296721" y="4903741"/>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b="1" dirty="0"/>
              <a:t>‘D’</a:t>
            </a:r>
          </a:p>
        </p:txBody>
      </p:sp>
      <p:sp>
        <p:nvSpPr>
          <p:cNvPr id="24" name="Rectangle 23">
            <a:extLst>
              <a:ext uri="{FF2B5EF4-FFF2-40B4-BE49-F238E27FC236}">
                <a16:creationId xmlns:a16="http://schemas.microsoft.com/office/drawing/2014/main" id="{B28BB7D1-8DF7-F859-AF75-A108FBCD0399}"/>
              </a:ext>
            </a:extLst>
          </p:cNvPr>
          <p:cNvSpPr/>
          <p:nvPr/>
        </p:nvSpPr>
        <p:spPr>
          <a:xfrm>
            <a:off x="2302696" y="5047835"/>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000" b="1" dirty="0"/>
              <a:t>‘\0’</a:t>
            </a:r>
          </a:p>
        </p:txBody>
      </p:sp>
      <p:sp>
        <p:nvSpPr>
          <p:cNvPr id="26" name="TextBox 25">
            <a:extLst>
              <a:ext uri="{FF2B5EF4-FFF2-40B4-BE49-F238E27FC236}">
                <a16:creationId xmlns:a16="http://schemas.microsoft.com/office/drawing/2014/main" id="{19D59575-3553-A048-664B-DFF62FCDC951}"/>
              </a:ext>
            </a:extLst>
          </p:cNvPr>
          <p:cNvSpPr txBox="1"/>
          <p:nvPr/>
        </p:nvSpPr>
        <p:spPr>
          <a:xfrm>
            <a:off x="6958147" y="5353059"/>
            <a:ext cx="1008609" cy="369332"/>
          </a:xfrm>
          <a:prstGeom prst="rect">
            <a:avLst/>
          </a:prstGeom>
          <a:noFill/>
        </p:spPr>
        <p:txBody>
          <a:bodyPr wrap="none" rtlCol="0">
            <a:spAutoFit/>
          </a:bodyPr>
          <a:lstStyle/>
          <a:p>
            <a:r>
              <a:rPr lang="en-US" dirty="0">
                <a:solidFill>
                  <a:srgbClr val="FF0000"/>
                </a:solidFill>
              </a:rPr>
              <a:t>AR main</a:t>
            </a:r>
          </a:p>
        </p:txBody>
      </p:sp>
      <p:sp>
        <p:nvSpPr>
          <p:cNvPr id="27" name="Rectangle 26">
            <a:extLst>
              <a:ext uri="{FF2B5EF4-FFF2-40B4-BE49-F238E27FC236}">
                <a16:creationId xmlns:a16="http://schemas.microsoft.com/office/drawing/2014/main" id="{71AEC5CE-BD5D-885C-4B99-BC264A666EDB}"/>
              </a:ext>
            </a:extLst>
          </p:cNvPr>
          <p:cNvSpPr/>
          <p:nvPr/>
        </p:nvSpPr>
        <p:spPr>
          <a:xfrm>
            <a:off x="3899338" y="5199017"/>
            <a:ext cx="1021005" cy="79971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a:extLst>
              <a:ext uri="{FF2B5EF4-FFF2-40B4-BE49-F238E27FC236}">
                <a16:creationId xmlns:a16="http://schemas.microsoft.com/office/drawing/2014/main" id="{AD21AFD8-2DDE-FABA-BE05-908056A247E2}"/>
              </a:ext>
            </a:extLst>
          </p:cNvPr>
          <p:cNvSpPr txBox="1"/>
          <p:nvPr/>
        </p:nvSpPr>
        <p:spPr>
          <a:xfrm>
            <a:off x="4199686" y="4851640"/>
            <a:ext cx="420308" cy="369332"/>
          </a:xfrm>
          <a:prstGeom prst="rect">
            <a:avLst/>
          </a:prstGeom>
          <a:noFill/>
        </p:spPr>
        <p:txBody>
          <a:bodyPr wrap="none" rtlCol="0">
            <a:spAutoFit/>
          </a:bodyPr>
          <a:lstStyle/>
          <a:p>
            <a:r>
              <a:rPr lang="en-US" dirty="0"/>
              <a:t>s1</a:t>
            </a:r>
          </a:p>
        </p:txBody>
      </p:sp>
      <p:sp>
        <p:nvSpPr>
          <p:cNvPr id="29" name="Rectangle 28">
            <a:extLst>
              <a:ext uri="{FF2B5EF4-FFF2-40B4-BE49-F238E27FC236}">
                <a16:creationId xmlns:a16="http://schemas.microsoft.com/office/drawing/2014/main" id="{90B890FE-26E2-76A6-6524-F25D52EC1093}"/>
              </a:ext>
            </a:extLst>
          </p:cNvPr>
          <p:cNvSpPr/>
          <p:nvPr/>
        </p:nvSpPr>
        <p:spPr>
          <a:xfrm>
            <a:off x="3933563" y="5566258"/>
            <a:ext cx="378367" cy="2479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t>.</a:t>
            </a:r>
            <a:endParaRPr lang="en-US" sz="1000" b="1" dirty="0"/>
          </a:p>
        </p:txBody>
      </p:sp>
      <p:sp>
        <p:nvSpPr>
          <p:cNvPr id="30" name="Rectangle 29">
            <a:extLst>
              <a:ext uri="{FF2B5EF4-FFF2-40B4-BE49-F238E27FC236}">
                <a16:creationId xmlns:a16="http://schemas.microsoft.com/office/drawing/2014/main" id="{E8B4CA09-D51A-D533-5C91-5FCE8A6ABD8A}"/>
              </a:ext>
            </a:extLst>
          </p:cNvPr>
          <p:cNvSpPr/>
          <p:nvPr/>
        </p:nvSpPr>
        <p:spPr>
          <a:xfrm>
            <a:off x="4483329" y="5566258"/>
            <a:ext cx="378367" cy="2479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solidFill>
                  <a:schemeClr val="tx1"/>
                </a:solidFill>
              </a:rPr>
              <a:t>12</a:t>
            </a:r>
          </a:p>
        </p:txBody>
      </p:sp>
      <p:sp>
        <p:nvSpPr>
          <p:cNvPr id="31" name="Rectangle 30">
            <a:extLst>
              <a:ext uri="{FF2B5EF4-FFF2-40B4-BE49-F238E27FC236}">
                <a16:creationId xmlns:a16="http://schemas.microsoft.com/office/drawing/2014/main" id="{78B51038-10CF-CA65-4BCA-652BD5478A05}"/>
              </a:ext>
            </a:extLst>
          </p:cNvPr>
          <p:cNvSpPr/>
          <p:nvPr/>
        </p:nvSpPr>
        <p:spPr>
          <a:xfrm>
            <a:off x="5834484" y="4953202"/>
            <a:ext cx="1021005" cy="79971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CD399213-CDD3-034C-0369-B5A536E4A72E}"/>
              </a:ext>
            </a:extLst>
          </p:cNvPr>
          <p:cNvSpPr txBox="1"/>
          <p:nvPr/>
        </p:nvSpPr>
        <p:spPr>
          <a:xfrm>
            <a:off x="6134832" y="4605825"/>
            <a:ext cx="420308" cy="369332"/>
          </a:xfrm>
          <a:prstGeom prst="rect">
            <a:avLst/>
          </a:prstGeom>
          <a:noFill/>
        </p:spPr>
        <p:txBody>
          <a:bodyPr wrap="none" rtlCol="0">
            <a:spAutoFit/>
          </a:bodyPr>
          <a:lstStyle/>
          <a:p>
            <a:r>
              <a:rPr lang="en-US" dirty="0"/>
              <a:t>s2</a:t>
            </a:r>
          </a:p>
        </p:txBody>
      </p:sp>
      <p:sp>
        <p:nvSpPr>
          <p:cNvPr id="33" name="Rectangle 32">
            <a:extLst>
              <a:ext uri="{FF2B5EF4-FFF2-40B4-BE49-F238E27FC236}">
                <a16:creationId xmlns:a16="http://schemas.microsoft.com/office/drawing/2014/main" id="{4D06A60F-0CC0-F075-AF41-3F3323DCADB6}"/>
              </a:ext>
            </a:extLst>
          </p:cNvPr>
          <p:cNvSpPr/>
          <p:nvPr/>
        </p:nvSpPr>
        <p:spPr>
          <a:xfrm>
            <a:off x="5868709" y="5320443"/>
            <a:ext cx="378367" cy="2479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t>.</a:t>
            </a:r>
            <a:endParaRPr lang="en-US" sz="1000" b="1" dirty="0"/>
          </a:p>
        </p:txBody>
      </p:sp>
      <p:sp>
        <p:nvSpPr>
          <p:cNvPr id="34" name="Rectangle 33">
            <a:extLst>
              <a:ext uri="{FF2B5EF4-FFF2-40B4-BE49-F238E27FC236}">
                <a16:creationId xmlns:a16="http://schemas.microsoft.com/office/drawing/2014/main" id="{D94FCD96-F47C-9B21-C4F4-DC1C6BDC7702}"/>
              </a:ext>
            </a:extLst>
          </p:cNvPr>
          <p:cNvSpPr/>
          <p:nvPr/>
        </p:nvSpPr>
        <p:spPr>
          <a:xfrm>
            <a:off x="6418475" y="5320443"/>
            <a:ext cx="378367" cy="2479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t>5</a:t>
            </a:r>
            <a:endParaRPr lang="en-US" sz="1000" b="1" dirty="0"/>
          </a:p>
        </p:txBody>
      </p:sp>
      <p:cxnSp>
        <p:nvCxnSpPr>
          <p:cNvPr id="36" name="Straight Arrow Connector 35">
            <a:extLst>
              <a:ext uri="{FF2B5EF4-FFF2-40B4-BE49-F238E27FC236}">
                <a16:creationId xmlns:a16="http://schemas.microsoft.com/office/drawing/2014/main" id="{BBE721D4-BE77-7F45-17CD-1AAE5E331A43}"/>
              </a:ext>
            </a:extLst>
          </p:cNvPr>
          <p:cNvCxnSpPr>
            <a:endCxn id="18" idx="3"/>
          </p:cNvCxnSpPr>
          <p:nvPr/>
        </p:nvCxnSpPr>
        <p:spPr>
          <a:xfrm flipH="1" flipV="1">
            <a:off x="2673118" y="4558422"/>
            <a:ext cx="3161366" cy="477884"/>
          </a:xfrm>
          <a:prstGeom prst="straightConnector1">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0" name="TextBox 39">
            <a:extLst>
              <a:ext uri="{FF2B5EF4-FFF2-40B4-BE49-F238E27FC236}">
                <a16:creationId xmlns:a16="http://schemas.microsoft.com/office/drawing/2014/main" id="{51B1FFEE-10BD-BC4D-37EE-78D616E24D1F}"/>
              </a:ext>
            </a:extLst>
          </p:cNvPr>
          <p:cNvSpPr txBox="1"/>
          <p:nvPr/>
        </p:nvSpPr>
        <p:spPr>
          <a:xfrm>
            <a:off x="8368937" y="2107474"/>
            <a:ext cx="2086469" cy="1477328"/>
          </a:xfrm>
          <a:prstGeom prst="rect">
            <a:avLst/>
          </a:prstGeom>
          <a:noFill/>
        </p:spPr>
        <p:txBody>
          <a:bodyPr wrap="none" rtlCol="0">
            <a:spAutoFit/>
          </a:bodyPr>
          <a:lstStyle/>
          <a:p>
            <a:r>
              <a:rPr lang="en-US" dirty="0"/>
              <a:t>String s1 = "Hello ";</a:t>
            </a:r>
          </a:p>
          <a:p>
            <a:r>
              <a:rPr lang="en-US" dirty="0"/>
              <a:t>String s2 = "World";</a:t>
            </a:r>
          </a:p>
          <a:p>
            <a:r>
              <a:rPr lang="en-US" dirty="0"/>
              <a:t>s1 += s2;    </a:t>
            </a:r>
            <a:r>
              <a:rPr lang="en-US" b="1" dirty="0">
                <a:solidFill>
                  <a:srgbClr val="FF0000"/>
                </a:solidFill>
              </a:rPr>
              <a:t>OR</a:t>
            </a:r>
          </a:p>
          <a:p>
            <a:r>
              <a:rPr lang="en-US" dirty="0"/>
              <a:t>s1.operator+=(s2);</a:t>
            </a:r>
          </a:p>
          <a:p>
            <a:endParaRPr lang="en-US" dirty="0"/>
          </a:p>
        </p:txBody>
      </p:sp>
      <p:sp>
        <p:nvSpPr>
          <p:cNvPr id="3" name="TextBox 2">
            <a:extLst>
              <a:ext uri="{FF2B5EF4-FFF2-40B4-BE49-F238E27FC236}">
                <a16:creationId xmlns:a16="http://schemas.microsoft.com/office/drawing/2014/main" id="{7EDF3EF3-F547-28FB-694A-9C6769DA451D}"/>
              </a:ext>
            </a:extLst>
          </p:cNvPr>
          <p:cNvSpPr txBox="1"/>
          <p:nvPr/>
        </p:nvSpPr>
        <p:spPr>
          <a:xfrm>
            <a:off x="7749833" y="3584802"/>
            <a:ext cx="4146065" cy="5262979"/>
          </a:xfrm>
          <a:prstGeom prst="rect">
            <a:avLst/>
          </a:prstGeom>
          <a:noFill/>
        </p:spPr>
        <p:txBody>
          <a:bodyPr wrap="square" rtlCol="0">
            <a:spAutoFit/>
          </a:bodyPr>
          <a:lstStyle/>
          <a:p>
            <a:r>
              <a:rPr lang="en-US" sz="1600" dirty="0"/>
              <a:t>String&amp; String::operator += (const String&amp; s)</a:t>
            </a:r>
          </a:p>
          <a:p>
            <a:r>
              <a:rPr lang="en-US" sz="1600" dirty="0"/>
              <a:t>    length += </a:t>
            </a:r>
            <a:r>
              <a:rPr lang="en-US" sz="1600" dirty="0" err="1"/>
              <a:t>s.length</a:t>
            </a:r>
            <a:r>
              <a:rPr lang="en-US" sz="1600" dirty="0"/>
              <a:t>;</a:t>
            </a:r>
          </a:p>
          <a:p>
            <a:r>
              <a:rPr lang="en-US" sz="1600" dirty="0"/>
              <a:t>    char *p = new char[length + 1];</a:t>
            </a:r>
          </a:p>
          <a:p>
            <a:r>
              <a:rPr lang="en-US" sz="1600" dirty="0"/>
              <a:t>    assert(p != 0);</a:t>
            </a:r>
          </a:p>
          <a:p>
            <a:r>
              <a:rPr lang="en-US" sz="1600" dirty="0"/>
              <a:t>    </a:t>
            </a:r>
            <a:r>
              <a:rPr lang="en-US" sz="1600" dirty="0" err="1"/>
              <a:t>strcpy</a:t>
            </a:r>
            <a:r>
              <a:rPr lang="en-US" sz="1600" dirty="0"/>
              <a:t>(p, </a:t>
            </a:r>
            <a:r>
              <a:rPr lang="en-US" sz="1600" dirty="0" err="1"/>
              <a:t>storageM</a:t>
            </a:r>
            <a:r>
              <a:rPr lang="en-US" sz="1600" dirty="0"/>
              <a:t>);</a:t>
            </a:r>
          </a:p>
          <a:p>
            <a:r>
              <a:rPr lang="en-US" sz="1600" dirty="0"/>
              <a:t>    </a:t>
            </a:r>
            <a:r>
              <a:rPr lang="en-US" sz="1600" dirty="0" err="1"/>
              <a:t>strcat</a:t>
            </a:r>
            <a:r>
              <a:rPr lang="en-US" sz="1600" dirty="0"/>
              <a:t>(p, </a:t>
            </a:r>
            <a:r>
              <a:rPr lang="en-US" sz="1600" dirty="0" err="1"/>
              <a:t>s.storageM</a:t>
            </a:r>
            <a:r>
              <a:rPr lang="en-US" sz="1600" dirty="0"/>
              <a:t>);</a:t>
            </a:r>
          </a:p>
          <a:p>
            <a:r>
              <a:rPr lang="en-US" sz="1600" dirty="0"/>
              <a:t>    delete </a:t>
            </a:r>
            <a:r>
              <a:rPr lang="en-US" sz="1600" dirty="0" err="1"/>
              <a:t>storageM</a:t>
            </a:r>
            <a:r>
              <a:rPr lang="en-US" sz="1600" dirty="0"/>
              <a:t>;  </a:t>
            </a:r>
          </a:p>
          <a:p>
            <a:r>
              <a:rPr lang="en-US" sz="1600" dirty="0"/>
              <a:t>    </a:t>
            </a:r>
            <a:r>
              <a:rPr lang="en-US" sz="1600" dirty="0" err="1"/>
              <a:t>storageM</a:t>
            </a:r>
            <a:r>
              <a:rPr lang="en-US" sz="1600" dirty="0"/>
              <a:t> = p;</a:t>
            </a:r>
          </a:p>
          <a:p>
            <a:r>
              <a:rPr lang="en-US" sz="1600" dirty="0"/>
              <a:t>    return *this;</a:t>
            </a:r>
          </a:p>
          <a:p>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    </a:t>
            </a:r>
          </a:p>
          <a:p>
            <a:endParaRPr lang="en-US" sz="1600" dirty="0"/>
          </a:p>
          <a:p>
            <a:endParaRPr lang="en-US" sz="1600" dirty="0"/>
          </a:p>
          <a:p>
            <a:endParaRPr lang="en-US" sz="1600" dirty="0"/>
          </a:p>
          <a:p>
            <a:endParaRPr lang="en-US" sz="1600" dirty="0"/>
          </a:p>
          <a:p>
            <a:endParaRPr lang="en-US" sz="1600" dirty="0"/>
          </a:p>
        </p:txBody>
      </p:sp>
      <p:sp>
        <p:nvSpPr>
          <p:cNvPr id="11" name="TextBox 10">
            <a:extLst>
              <a:ext uri="{FF2B5EF4-FFF2-40B4-BE49-F238E27FC236}">
                <a16:creationId xmlns:a16="http://schemas.microsoft.com/office/drawing/2014/main" id="{55804F29-EBD7-6748-B033-C11535C5A002}"/>
              </a:ext>
            </a:extLst>
          </p:cNvPr>
          <p:cNvSpPr txBox="1"/>
          <p:nvPr/>
        </p:nvSpPr>
        <p:spPr>
          <a:xfrm>
            <a:off x="3837366" y="5783338"/>
            <a:ext cx="623889" cy="215444"/>
          </a:xfrm>
          <a:prstGeom prst="rect">
            <a:avLst/>
          </a:prstGeom>
          <a:noFill/>
        </p:spPr>
        <p:txBody>
          <a:bodyPr wrap="none" rtlCol="0">
            <a:spAutoFit/>
          </a:bodyPr>
          <a:lstStyle/>
          <a:p>
            <a:r>
              <a:rPr lang="en-US" sz="800" b="1" dirty="0" err="1"/>
              <a:t>storageM</a:t>
            </a:r>
            <a:endParaRPr lang="en-US" sz="800" b="1" dirty="0"/>
          </a:p>
        </p:txBody>
      </p:sp>
      <p:sp>
        <p:nvSpPr>
          <p:cNvPr id="49" name="TextBox 48">
            <a:extLst>
              <a:ext uri="{FF2B5EF4-FFF2-40B4-BE49-F238E27FC236}">
                <a16:creationId xmlns:a16="http://schemas.microsoft.com/office/drawing/2014/main" id="{65A30AFB-32F0-CE25-DBBD-D84CCA57FA94}"/>
              </a:ext>
            </a:extLst>
          </p:cNvPr>
          <p:cNvSpPr txBox="1"/>
          <p:nvPr/>
        </p:nvSpPr>
        <p:spPr>
          <a:xfrm>
            <a:off x="5756963" y="5528785"/>
            <a:ext cx="623889" cy="215444"/>
          </a:xfrm>
          <a:prstGeom prst="rect">
            <a:avLst/>
          </a:prstGeom>
          <a:noFill/>
        </p:spPr>
        <p:txBody>
          <a:bodyPr wrap="none" rtlCol="0">
            <a:spAutoFit/>
          </a:bodyPr>
          <a:lstStyle/>
          <a:p>
            <a:r>
              <a:rPr lang="en-US" sz="800" b="1" dirty="0" err="1"/>
              <a:t>storageM</a:t>
            </a:r>
            <a:endParaRPr lang="en-US" sz="800" b="1" dirty="0"/>
          </a:p>
        </p:txBody>
      </p:sp>
      <p:sp>
        <p:nvSpPr>
          <p:cNvPr id="51" name="TextBox 50">
            <a:extLst>
              <a:ext uri="{FF2B5EF4-FFF2-40B4-BE49-F238E27FC236}">
                <a16:creationId xmlns:a16="http://schemas.microsoft.com/office/drawing/2014/main" id="{6676C77F-1AD9-769A-1018-53409AAEF50D}"/>
              </a:ext>
            </a:extLst>
          </p:cNvPr>
          <p:cNvSpPr txBox="1"/>
          <p:nvPr/>
        </p:nvSpPr>
        <p:spPr>
          <a:xfrm>
            <a:off x="4450188" y="5783183"/>
            <a:ext cx="481222" cy="215444"/>
          </a:xfrm>
          <a:prstGeom prst="rect">
            <a:avLst/>
          </a:prstGeom>
          <a:noFill/>
        </p:spPr>
        <p:txBody>
          <a:bodyPr wrap="none" rtlCol="0">
            <a:spAutoFit/>
          </a:bodyPr>
          <a:lstStyle/>
          <a:p>
            <a:r>
              <a:rPr lang="en-US" sz="800" b="1" dirty="0"/>
              <a:t>length</a:t>
            </a:r>
          </a:p>
        </p:txBody>
      </p:sp>
      <p:sp>
        <p:nvSpPr>
          <p:cNvPr id="52" name="TextBox 51">
            <a:extLst>
              <a:ext uri="{FF2B5EF4-FFF2-40B4-BE49-F238E27FC236}">
                <a16:creationId xmlns:a16="http://schemas.microsoft.com/office/drawing/2014/main" id="{F1584347-4CC9-265C-DE7B-6A54FD85C7D5}"/>
              </a:ext>
            </a:extLst>
          </p:cNvPr>
          <p:cNvSpPr txBox="1"/>
          <p:nvPr/>
        </p:nvSpPr>
        <p:spPr>
          <a:xfrm>
            <a:off x="6358873" y="5532675"/>
            <a:ext cx="481222" cy="215444"/>
          </a:xfrm>
          <a:prstGeom prst="rect">
            <a:avLst/>
          </a:prstGeom>
          <a:noFill/>
        </p:spPr>
        <p:txBody>
          <a:bodyPr wrap="none" rtlCol="0">
            <a:spAutoFit/>
          </a:bodyPr>
          <a:lstStyle/>
          <a:p>
            <a:r>
              <a:rPr lang="en-US" sz="800" b="1" dirty="0"/>
              <a:t>length</a:t>
            </a:r>
          </a:p>
        </p:txBody>
      </p:sp>
      <p:sp>
        <p:nvSpPr>
          <p:cNvPr id="78" name="Rectangle 77">
            <a:extLst>
              <a:ext uri="{FF2B5EF4-FFF2-40B4-BE49-F238E27FC236}">
                <a16:creationId xmlns:a16="http://schemas.microsoft.com/office/drawing/2014/main" id="{02253CAC-DB7B-847A-A683-4C2E244D190E}"/>
              </a:ext>
            </a:extLst>
          </p:cNvPr>
          <p:cNvSpPr/>
          <p:nvPr/>
        </p:nvSpPr>
        <p:spPr>
          <a:xfrm>
            <a:off x="2361482" y="3004776"/>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b="1" dirty="0"/>
              <a:t>‘W’</a:t>
            </a:r>
          </a:p>
        </p:txBody>
      </p:sp>
      <p:sp>
        <p:nvSpPr>
          <p:cNvPr id="79" name="Rectangle 78">
            <a:extLst>
              <a:ext uri="{FF2B5EF4-FFF2-40B4-BE49-F238E27FC236}">
                <a16:creationId xmlns:a16="http://schemas.microsoft.com/office/drawing/2014/main" id="{57333BEA-5320-38E2-8410-4D30BBF7604F}"/>
              </a:ext>
            </a:extLst>
          </p:cNvPr>
          <p:cNvSpPr/>
          <p:nvPr/>
        </p:nvSpPr>
        <p:spPr>
          <a:xfrm>
            <a:off x="2361481" y="3141700"/>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b="1" dirty="0"/>
              <a:t>‘O’</a:t>
            </a:r>
          </a:p>
        </p:txBody>
      </p:sp>
      <p:sp>
        <p:nvSpPr>
          <p:cNvPr id="80" name="Rectangle 79">
            <a:extLst>
              <a:ext uri="{FF2B5EF4-FFF2-40B4-BE49-F238E27FC236}">
                <a16:creationId xmlns:a16="http://schemas.microsoft.com/office/drawing/2014/main" id="{6C56CD7A-5A10-F9E8-10DA-4CE4B989D689}"/>
              </a:ext>
            </a:extLst>
          </p:cNvPr>
          <p:cNvSpPr/>
          <p:nvPr/>
        </p:nvSpPr>
        <p:spPr>
          <a:xfrm>
            <a:off x="2361481" y="3276566"/>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b="1" dirty="0"/>
              <a:t>‘R’</a:t>
            </a:r>
          </a:p>
        </p:txBody>
      </p:sp>
      <p:sp>
        <p:nvSpPr>
          <p:cNvPr id="81" name="Rectangle 80">
            <a:extLst>
              <a:ext uri="{FF2B5EF4-FFF2-40B4-BE49-F238E27FC236}">
                <a16:creationId xmlns:a16="http://schemas.microsoft.com/office/drawing/2014/main" id="{AE876798-236D-4700-A62B-F361603C8922}"/>
              </a:ext>
            </a:extLst>
          </p:cNvPr>
          <p:cNvSpPr/>
          <p:nvPr/>
        </p:nvSpPr>
        <p:spPr>
          <a:xfrm>
            <a:off x="2361480" y="3420615"/>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000" b="1" dirty="0"/>
              <a:t>‘L’</a:t>
            </a:r>
          </a:p>
        </p:txBody>
      </p:sp>
      <p:sp>
        <p:nvSpPr>
          <p:cNvPr id="82" name="Rectangle 81">
            <a:extLst>
              <a:ext uri="{FF2B5EF4-FFF2-40B4-BE49-F238E27FC236}">
                <a16:creationId xmlns:a16="http://schemas.microsoft.com/office/drawing/2014/main" id="{8613D1EE-7B1D-75E6-7C76-DA2C6FEC2C98}"/>
              </a:ext>
            </a:extLst>
          </p:cNvPr>
          <p:cNvSpPr/>
          <p:nvPr/>
        </p:nvSpPr>
        <p:spPr>
          <a:xfrm>
            <a:off x="2363451" y="3555481"/>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b="1" dirty="0"/>
              <a:t>‘D’</a:t>
            </a:r>
          </a:p>
        </p:txBody>
      </p:sp>
      <p:sp>
        <p:nvSpPr>
          <p:cNvPr id="83" name="Rectangle 82">
            <a:extLst>
              <a:ext uri="{FF2B5EF4-FFF2-40B4-BE49-F238E27FC236}">
                <a16:creationId xmlns:a16="http://schemas.microsoft.com/office/drawing/2014/main" id="{D6E35CF9-8D97-0254-7B36-697C6740D89B}"/>
              </a:ext>
            </a:extLst>
          </p:cNvPr>
          <p:cNvSpPr/>
          <p:nvPr/>
        </p:nvSpPr>
        <p:spPr>
          <a:xfrm>
            <a:off x="2369426" y="3699575"/>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000" b="1" dirty="0"/>
              <a:t>‘\0’</a:t>
            </a:r>
          </a:p>
        </p:txBody>
      </p:sp>
      <p:cxnSp>
        <p:nvCxnSpPr>
          <p:cNvPr id="37" name="Curved Connector 36">
            <a:extLst>
              <a:ext uri="{FF2B5EF4-FFF2-40B4-BE49-F238E27FC236}">
                <a16:creationId xmlns:a16="http://schemas.microsoft.com/office/drawing/2014/main" id="{CAA2D248-ECAC-BD23-E23B-4E3843CC4630}"/>
              </a:ext>
            </a:extLst>
          </p:cNvPr>
          <p:cNvCxnSpPr>
            <a:cxnSpLocks/>
            <a:stCxn id="27" idx="1"/>
          </p:cNvCxnSpPr>
          <p:nvPr/>
        </p:nvCxnSpPr>
        <p:spPr>
          <a:xfrm rot="10800000">
            <a:off x="2358652" y="2918439"/>
            <a:ext cx="1540687" cy="2680436"/>
          </a:xfrm>
          <a:prstGeom prst="curvedConnector3">
            <a:avLst>
              <a:gd name="adj1" fmla="val 179840"/>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5" name="Rectangle 14">
            <a:extLst>
              <a:ext uri="{FF2B5EF4-FFF2-40B4-BE49-F238E27FC236}">
                <a16:creationId xmlns:a16="http://schemas.microsoft.com/office/drawing/2014/main" id="{14A4469B-E517-14CB-601B-2A60D3B81EC6}"/>
              </a:ext>
            </a:extLst>
          </p:cNvPr>
          <p:cNvSpPr/>
          <p:nvPr/>
        </p:nvSpPr>
        <p:spPr>
          <a:xfrm>
            <a:off x="2361480" y="2174518"/>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b="1" dirty="0"/>
              <a:t>‘H’</a:t>
            </a:r>
          </a:p>
        </p:txBody>
      </p:sp>
      <p:sp>
        <p:nvSpPr>
          <p:cNvPr id="38" name="Rectangle 37">
            <a:extLst>
              <a:ext uri="{FF2B5EF4-FFF2-40B4-BE49-F238E27FC236}">
                <a16:creationId xmlns:a16="http://schemas.microsoft.com/office/drawing/2014/main" id="{64B4F068-4E41-180A-32C4-72C9024DE753}"/>
              </a:ext>
            </a:extLst>
          </p:cNvPr>
          <p:cNvSpPr/>
          <p:nvPr/>
        </p:nvSpPr>
        <p:spPr>
          <a:xfrm>
            <a:off x="2361479" y="2311442"/>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b="1" dirty="0"/>
              <a:t>‘E’</a:t>
            </a:r>
          </a:p>
        </p:txBody>
      </p:sp>
      <p:sp>
        <p:nvSpPr>
          <p:cNvPr id="42" name="Rectangle 41">
            <a:extLst>
              <a:ext uri="{FF2B5EF4-FFF2-40B4-BE49-F238E27FC236}">
                <a16:creationId xmlns:a16="http://schemas.microsoft.com/office/drawing/2014/main" id="{7B5D8791-4F0F-5858-D998-72CC0BDD2863}"/>
              </a:ext>
            </a:extLst>
          </p:cNvPr>
          <p:cNvSpPr/>
          <p:nvPr/>
        </p:nvSpPr>
        <p:spPr>
          <a:xfrm>
            <a:off x="2361479" y="2446308"/>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b="1" dirty="0"/>
              <a:t>‘L’</a:t>
            </a:r>
          </a:p>
        </p:txBody>
      </p:sp>
      <p:sp>
        <p:nvSpPr>
          <p:cNvPr id="44" name="Rectangle 43">
            <a:extLst>
              <a:ext uri="{FF2B5EF4-FFF2-40B4-BE49-F238E27FC236}">
                <a16:creationId xmlns:a16="http://schemas.microsoft.com/office/drawing/2014/main" id="{514A7135-CE88-4591-5EF0-55AC0FEE8BA9}"/>
              </a:ext>
            </a:extLst>
          </p:cNvPr>
          <p:cNvSpPr/>
          <p:nvPr/>
        </p:nvSpPr>
        <p:spPr>
          <a:xfrm>
            <a:off x="2361478" y="2590357"/>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000" b="1" dirty="0"/>
              <a:t>‘L’</a:t>
            </a:r>
          </a:p>
        </p:txBody>
      </p:sp>
      <p:sp>
        <p:nvSpPr>
          <p:cNvPr id="45" name="Rectangle 44">
            <a:extLst>
              <a:ext uri="{FF2B5EF4-FFF2-40B4-BE49-F238E27FC236}">
                <a16:creationId xmlns:a16="http://schemas.microsoft.com/office/drawing/2014/main" id="{18F9B030-FFA5-0456-4E26-773BCB3F912B}"/>
              </a:ext>
            </a:extLst>
          </p:cNvPr>
          <p:cNvSpPr/>
          <p:nvPr/>
        </p:nvSpPr>
        <p:spPr>
          <a:xfrm>
            <a:off x="2361480" y="2741641"/>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b="1" dirty="0"/>
              <a:t>‘0’</a:t>
            </a:r>
          </a:p>
        </p:txBody>
      </p:sp>
      <p:sp>
        <p:nvSpPr>
          <p:cNvPr id="46" name="Rectangle 45">
            <a:extLst>
              <a:ext uri="{FF2B5EF4-FFF2-40B4-BE49-F238E27FC236}">
                <a16:creationId xmlns:a16="http://schemas.microsoft.com/office/drawing/2014/main" id="{ADBD9811-E28A-F6F9-FB31-2E725C6A097D}"/>
              </a:ext>
            </a:extLst>
          </p:cNvPr>
          <p:cNvSpPr/>
          <p:nvPr/>
        </p:nvSpPr>
        <p:spPr>
          <a:xfrm>
            <a:off x="2361479" y="2885690"/>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000" b="1" dirty="0"/>
              <a:t>‘ ’</a:t>
            </a:r>
          </a:p>
        </p:txBody>
      </p:sp>
    </p:spTree>
    <p:extLst>
      <p:ext uri="{BB962C8B-B14F-4D97-AF65-F5344CB8AC3E}">
        <p14:creationId xmlns:p14="http://schemas.microsoft.com/office/powerpoint/2010/main" val="1812119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B4FCF-A8C2-DEA7-142C-A293BCE11CBB}"/>
              </a:ext>
            </a:extLst>
          </p:cNvPr>
          <p:cNvSpPr>
            <a:spLocks noGrp="1"/>
          </p:cNvSpPr>
          <p:nvPr>
            <p:ph type="title"/>
          </p:nvPr>
        </p:nvSpPr>
        <p:spPr/>
        <p:txBody>
          <a:bodyPr/>
          <a:lstStyle/>
          <a:p>
            <a:pPr algn="ctr"/>
            <a:r>
              <a:rPr lang="en-US" dirty="0"/>
              <a:t>Why do we need the &lt;&lt; operator for the String class?</a:t>
            </a:r>
          </a:p>
        </p:txBody>
      </p:sp>
      <p:sp>
        <p:nvSpPr>
          <p:cNvPr id="3" name="Content Placeholder 2">
            <a:extLst>
              <a:ext uri="{FF2B5EF4-FFF2-40B4-BE49-F238E27FC236}">
                <a16:creationId xmlns:a16="http://schemas.microsoft.com/office/drawing/2014/main" id="{D99FDF60-9D0B-2AC9-1DBA-7C995441ABC5}"/>
              </a:ext>
            </a:extLst>
          </p:cNvPr>
          <p:cNvSpPr>
            <a:spLocks noGrp="1"/>
          </p:cNvSpPr>
          <p:nvPr>
            <p:ph idx="1"/>
          </p:nvPr>
        </p:nvSpPr>
        <p:spPr/>
        <p:txBody>
          <a:bodyPr/>
          <a:lstStyle/>
          <a:p>
            <a:pPr marL="0" indent="0" algn="ctr">
              <a:buNone/>
            </a:pPr>
            <a:r>
              <a:rPr lang="en-US" dirty="0"/>
              <a:t>String s = "Hello";</a:t>
            </a:r>
          </a:p>
          <a:p>
            <a:pPr marL="0" indent="0" algn="ctr">
              <a:buNone/>
            </a:pPr>
            <a:r>
              <a:rPr lang="en-US" dirty="0"/>
              <a:t>std::</a:t>
            </a:r>
            <a:r>
              <a:rPr lang="en-US" dirty="0" err="1"/>
              <a:t>cout</a:t>
            </a:r>
            <a:r>
              <a:rPr lang="en-US" dirty="0"/>
              <a:t> &lt;&lt; s;</a:t>
            </a:r>
          </a:p>
          <a:p>
            <a:pPr marL="0" indent="0" algn="ctr">
              <a:buNone/>
            </a:pPr>
            <a:endParaRPr lang="en-US" dirty="0"/>
          </a:p>
        </p:txBody>
      </p:sp>
    </p:spTree>
    <p:extLst>
      <p:ext uri="{BB962C8B-B14F-4D97-AF65-F5344CB8AC3E}">
        <p14:creationId xmlns:p14="http://schemas.microsoft.com/office/powerpoint/2010/main" val="3854445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B37FE-359D-06F8-D945-62B558F87E88}"/>
              </a:ext>
            </a:extLst>
          </p:cNvPr>
          <p:cNvSpPr>
            <a:spLocks noGrp="1"/>
          </p:cNvSpPr>
          <p:nvPr>
            <p:ph type="title"/>
          </p:nvPr>
        </p:nvSpPr>
        <p:spPr/>
        <p:txBody>
          <a:bodyPr/>
          <a:lstStyle/>
          <a:p>
            <a:pPr algn="ctr"/>
            <a:r>
              <a:rPr lang="en-US" dirty="0"/>
              <a:t>What type of object is on the left side of the operator &lt;&lt;?</a:t>
            </a:r>
          </a:p>
        </p:txBody>
      </p:sp>
      <p:sp>
        <p:nvSpPr>
          <p:cNvPr id="3" name="Content Placeholder 2">
            <a:extLst>
              <a:ext uri="{FF2B5EF4-FFF2-40B4-BE49-F238E27FC236}">
                <a16:creationId xmlns:a16="http://schemas.microsoft.com/office/drawing/2014/main" id="{3109587D-40D5-6ABF-5F79-6727AFA365A0}"/>
              </a:ext>
            </a:extLst>
          </p:cNvPr>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r>
              <a:rPr lang="en-US" dirty="0"/>
              <a:t>std::</a:t>
            </a:r>
            <a:r>
              <a:rPr lang="en-US" dirty="0" err="1"/>
              <a:t>cout</a:t>
            </a:r>
            <a:r>
              <a:rPr lang="en-US" dirty="0"/>
              <a:t> &lt;&lt; s;</a:t>
            </a:r>
          </a:p>
          <a:p>
            <a:pPr marL="0" indent="0">
              <a:buNone/>
            </a:pPr>
            <a:endParaRPr lang="en-US" dirty="0"/>
          </a:p>
        </p:txBody>
      </p:sp>
    </p:spTree>
    <p:extLst>
      <p:ext uri="{BB962C8B-B14F-4D97-AF65-F5344CB8AC3E}">
        <p14:creationId xmlns:p14="http://schemas.microsoft.com/office/powerpoint/2010/main" val="1454406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6D182-0EFA-C0E6-A141-FC46886C1A34}"/>
              </a:ext>
            </a:extLst>
          </p:cNvPr>
          <p:cNvSpPr>
            <a:spLocks noGrp="1"/>
          </p:cNvSpPr>
          <p:nvPr>
            <p:ph type="title"/>
          </p:nvPr>
        </p:nvSpPr>
        <p:spPr/>
        <p:txBody>
          <a:bodyPr/>
          <a:lstStyle/>
          <a:p>
            <a:pPr algn="ctr"/>
            <a:r>
              <a:rPr lang="en-US" dirty="0"/>
              <a:t>What type of object is on the right side of the operator &lt;&lt;?</a:t>
            </a:r>
          </a:p>
        </p:txBody>
      </p:sp>
      <p:sp>
        <p:nvSpPr>
          <p:cNvPr id="3" name="Content Placeholder 2">
            <a:extLst>
              <a:ext uri="{FF2B5EF4-FFF2-40B4-BE49-F238E27FC236}">
                <a16:creationId xmlns:a16="http://schemas.microsoft.com/office/drawing/2014/main" id="{1A78FFC5-3F06-D08D-ABD1-FC6B1FF236AE}"/>
              </a:ext>
            </a:extLst>
          </p:cNvPr>
          <p:cNvSpPr>
            <a:spLocks noGrp="1"/>
          </p:cNvSpPr>
          <p:nvPr>
            <p:ph idx="1"/>
          </p:nvPr>
        </p:nvSpPr>
        <p:spPr/>
        <p:txBody>
          <a:bodyPr/>
          <a:lstStyle/>
          <a:p>
            <a:endParaRPr lang="en-US" dirty="0"/>
          </a:p>
          <a:p>
            <a:endParaRPr lang="en-US" dirty="0"/>
          </a:p>
          <a:p>
            <a:pPr marL="0" indent="0" algn="ctr">
              <a:buNone/>
            </a:pPr>
            <a:r>
              <a:rPr lang="en-US" dirty="0"/>
              <a:t>std::</a:t>
            </a:r>
            <a:r>
              <a:rPr lang="en-US" dirty="0" err="1"/>
              <a:t>cout</a:t>
            </a:r>
            <a:r>
              <a:rPr lang="en-US" dirty="0"/>
              <a:t> &lt;&lt; s;</a:t>
            </a:r>
          </a:p>
          <a:p>
            <a:pPr marL="0" indent="0">
              <a:buNone/>
            </a:pPr>
            <a:endParaRPr lang="en-US" dirty="0"/>
          </a:p>
        </p:txBody>
      </p:sp>
    </p:spTree>
    <p:extLst>
      <p:ext uri="{BB962C8B-B14F-4D97-AF65-F5344CB8AC3E}">
        <p14:creationId xmlns:p14="http://schemas.microsoft.com/office/powerpoint/2010/main" val="1331501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4C1FE-BC01-7624-53C1-2C635DABF24A}"/>
              </a:ext>
            </a:extLst>
          </p:cNvPr>
          <p:cNvSpPr>
            <a:spLocks noGrp="1"/>
          </p:cNvSpPr>
          <p:nvPr>
            <p:ph type="title"/>
          </p:nvPr>
        </p:nvSpPr>
        <p:spPr/>
        <p:txBody>
          <a:bodyPr/>
          <a:lstStyle/>
          <a:p>
            <a:pPr algn="ctr"/>
            <a:r>
              <a:rPr lang="en-US" dirty="0"/>
              <a:t>What type of object should be returned from the &lt;&lt; operator function?</a:t>
            </a:r>
          </a:p>
        </p:txBody>
      </p:sp>
      <p:sp>
        <p:nvSpPr>
          <p:cNvPr id="3" name="Content Placeholder 2">
            <a:extLst>
              <a:ext uri="{FF2B5EF4-FFF2-40B4-BE49-F238E27FC236}">
                <a16:creationId xmlns:a16="http://schemas.microsoft.com/office/drawing/2014/main" id="{3255E6FD-8B81-0753-08EB-4BEB0FC18853}"/>
              </a:ext>
            </a:extLst>
          </p:cNvPr>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r>
              <a:rPr lang="en-US" dirty="0"/>
              <a:t>std::</a:t>
            </a:r>
            <a:r>
              <a:rPr lang="en-US" dirty="0" err="1"/>
              <a:t>cout</a:t>
            </a:r>
            <a:r>
              <a:rPr lang="en-US" dirty="0"/>
              <a:t> &lt;&lt; s1 &lt;&lt; s2;</a:t>
            </a:r>
          </a:p>
          <a:p>
            <a:pPr algn="ctr"/>
            <a:endParaRPr lang="en-US" dirty="0"/>
          </a:p>
        </p:txBody>
      </p:sp>
    </p:spTree>
    <p:extLst>
      <p:ext uri="{BB962C8B-B14F-4D97-AF65-F5344CB8AC3E}">
        <p14:creationId xmlns:p14="http://schemas.microsoft.com/office/powerpoint/2010/main" val="589546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1F3DE-C32D-E107-2926-02773F8F6A64}"/>
              </a:ext>
            </a:extLst>
          </p:cNvPr>
          <p:cNvSpPr>
            <a:spLocks noGrp="1"/>
          </p:cNvSpPr>
          <p:nvPr>
            <p:ph type="title"/>
          </p:nvPr>
        </p:nvSpPr>
        <p:spPr/>
        <p:txBody>
          <a:bodyPr/>
          <a:lstStyle/>
          <a:p>
            <a:pPr algn="ctr"/>
            <a:r>
              <a:rPr lang="en-US" dirty="0"/>
              <a:t>Should this overloaded operator function be a member of the String class?</a:t>
            </a:r>
          </a:p>
        </p:txBody>
      </p:sp>
      <p:sp>
        <p:nvSpPr>
          <p:cNvPr id="3" name="Content Placeholder 2">
            <a:extLst>
              <a:ext uri="{FF2B5EF4-FFF2-40B4-BE49-F238E27FC236}">
                <a16:creationId xmlns:a16="http://schemas.microsoft.com/office/drawing/2014/main" id="{CDE91803-0529-305E-CA96-96D92D7C4819}"/>
              </a:ext>
            </a:extLst>
          </p:cNvPr>
          <p:cNvSpPr>
            <a:spLocks noGrp="1"/>
          </p:cNvSpPr>
          <p:nvPr>
            <p:ph idx="1"/>
          </p:nvPr>
        </p:nvSpPr>
        <p:spPr/>
        <p:txBody>
          <a:bodyPr>
            <a:normAutofit/>
          </a:bodyPr>
          <a:lstStyle/>
          <a:p>
            <a:endParaRPr lang="en-US" sz="3600" b="1" dirty="0"/>
          </a:p>
          <a:p>
            <a:endParaRPr lang="en-US" sz="3600" b="1" dirty="0"/>
          </a:p>
          <a:p>
            <a:r>
              <a:rPr lang="en-US" sz="3600" b="1" dirty="0"/>
              <a:t>Not</a:t>
            </a:r>
            <a:r>
              <a:rPr lang="en-US" sz="3600" dirty="0"/>
              <a:t> be a member function of the String class,</a:t>
            </a:r>
          </a:p>
          <a:p>
            <a:pPr marL="0" indent="0">
              <a:buNone/>
            </a:pPr>
            <a:endParaRPr lang="en-US" sz="3600" dirty="0"/>
          </a:p>
          <a:p>
            <a:r>
              <a:rPr lang="en-US" sz="3600" dirty="0"/>
              <a:t>A </a:t>
            </a:r>
            <a:r>
              <a:rPr lang="en-US" sz="3600" b="1" dirty="0"/>
              <a:t>non-member</a:t>
            </a:r>
            <a:r>
              <a:rPr lang="en-US" sz="3600" dirty="0"/>
              <a:t> function or a </a:t>
            </a:r>
            <a:r>
              <a:rPr lang="en-US" sz="3600" b="1" dirty="0"/>
              <a:t>friend</a:t>
            </a:r>
            <a:r>
              <a:rPr lang="en-US" sz="3600" dirty="0"/>
              <a:t> function.</a:t>
            </a:r>
          </a:p>
        </p:txBody>
      </p:sp>
    </p:spTree>
    <p:extLst>
      <p:ext uri="{BB962C8B-B14F-4D97-AF65-F5344CB8AC3E}">
        <p14:creationId xmlns:p14="http://schemas.microsoft.com/office/powerpoint/2010/main" val="652414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A0556-8A21-040F-FF9C-1606A6D75D7A}"/>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E2230D3A-533C-A43F-6108-DA0FCBB9C1B1}"/>
              </a:ext>
            </a:extLst>
          </p:cNvPr>
          <p:cNvPicPr>
            <a:picLocks noGrp="1" noChangeAspect="1"/>
          </p:cNvPicPr>
          <p:nvPr>
            <p:ph idx="1"/>
          </p:nvPr>
        </p:nvPicPr>
        <p:blipFill>
          <a:blip r:embed="rId3"/>
          <a:stretch>
            <a:fillRect/>
          </a:stretch>
        </p:blipFill>
        <p:spPr>
          <a:xfrm>
            <a:off x="998339" y="443327"/>
            <a:ext cx="10195322" cy="6147574"/>
          </a:xfrm>
          <a:prstGeom prst="rect">
            <a:avLst/>
          </a:prstGeom>
        </p:spPr>
      </p:pic>
      <p:sp>
        <p:nvSpPr>
          <p:cNvPr id="5" name="TextBox 4">
            <a:extLst>
              <a:ext uri="{FF2B5EF4-FFF2-40B4-BE49-F238E27FC236}">
                <a16:creationId xmlns:a16="http://schemas.microsoft.com/office/drawing/2014/main" id="{2865086F-CDC5-FCCC-50E2-B8A1690D4B73}"/>
              </a:ext>
            </a:extLst>
          </p:cNvPr>
          <p:cNvSpPr txBox="1"/>
          <p:nvPr/>
        </p:nvSpPr>
        <p:spPr>
          <a:xfrm>
            <a:off x="7108372" y="2755799"/>
            <a:ext cx="1816908" cy="923330"/>
          </a:xfrm>
          <a:prstGeom prst="rect">
            <a:avLst/>
          </a:prstGeom>
          <a:noFill/>
        </p:spPr>
        <p:txBody>
          <a:bodyPr wrap="none" rtlCol="0">
            <a:spAutoFit/>
          </a:bodyPr>
          <a:lstStyle/>
          <a:p>
            <a:r>
              <a:rPr lang="en-US" dirty="0">
                <a:solidFill>
                  <a:srgbClr val="FF0000"/>
                </a:solidFill>
              </a:rPr>
              <a:t>String s("Hello");</a:t>
            </a:r>
          </a:p>
          <a:p>
            <a:r>
              <a:rPr lang="en-US" dirty="0">
                <a:solidFill>
                  <a:srgbClr val="FF0000"/>
                </a:solidFill>
              </a:rPr>
              <a:t>std::</a:t>
            </a:r>
            <a:r>
              <a:rPr lang="en-US" dirty="0" err="1">
                <a:solidFill>
                  <a:srgbClr val="FF0000"/>
                </a:solidFill>
              </a:rPr>
              <a:t>cout</a:t>
            </a:r>
            <a:r>
              <a:rPr lang="en-US" dirty="0">
                <a:solidFill>
                  <a:srgbClr val="FF0000"/>
                </a:solidFill>
              </a:rPr>
              <a:t> &lt;&lt; s;</a:t>
            </a:r>
          </a:p>
          <a:p>
            <a:endParaRPr lang="en-US" dirty="0">
              <a:solidFill>
                <a:srgbClr val="FF0000"/>
              </a:solidFill>
            </a:endParaRPr>
          </a:p>
        </p:txBody>
      </p:sp>
      <p:sp>
        <p:nvSpPr>
          <p:cNvPr id="7" name="TextBox 6">
            <a:extLst>
              <a:ext uri="{FF2B5EF4-FFF2-40B4-BE49-F238E27FC236}">
                <a16:creationId xmlns:a16="http://schemas.microsoft.com/office/drawing/2014/main" id="{F38B4C8B-81E6-3B22-6C79-DD69D8665F89}"/>
              </a:ext>
            </a:extLst>
          </p:cNvPr>
          <p:cNvSpPr txBox="1"/>
          <p:nvPr/>
        </p:nvSpPr>
        <p:spPr>
          <a:xfrm>
            <a:off x="3907971" y="5415657"/>
            <a:ext cx="6096000" cy="1077218"/>
          </a:xfrm>
          <a:prstGeom prst="rect">
            <a:avLst/>
          </a:prstGeom>
          <a:noFill/>
        </p:spPr>
        <p:txBody>
          <a:bodyPr wrap="square">
            <a:spAutoFit/>
          </a:bodyPr>
          <a:lstStyle/>
          <a:p>
            <a:r>
              <a:rPr lang="en-US" sz="1600" dirty="0">
                <a:solidFill>
                  <a:srgbClr val="FF0000"/>
                </a:solidFill>
              </a:rPr>
              <a:t>class String {</a:t>
            </a:r>
          </a:p>
          <a:p>
            <a:r>
              <a:rPr lang="en-US" sz="1600" dirty="0">
                <a:solidFill>
                  <a:srgbClr val="FF0000"/>
                </a:solidFill>
              </a:rPr>
              <a:t>    friend </a:t>
            </a:r>
            <a:r>
              <a:rPr lang="en-US" sz="1600" dirty="0" err="1">
                <a:solidFill>
                  <a:srgbClr val="FF0000"/>
                </a:solidFill>
              </a:rPr>
              <a:t>ostream</a:t>
            </a:r>
            <a:r>
              <a:rPr lang="en-US" sz="1600" dirty="0">
                <a:solidFill>
                  <a:srgbClr val="FF0000"/>
                </a:solidFill>
              </a:rPr>
              <a:t>&amp; operator &lt;&lt; (</a:t>
            </a:r>
            <a:r>
              <a:rPr lang="en-US" sz="1600" dirty="0" err="1">
                <a:solidFill>
                  <a:srgbClr val="FF0000"/>
                </a:solidFill>
              </a:rPr>
              <a:t>ostream</a:t>
            </a:r>
            <a:r>
              <a:rPr lang="en-US" sz="1600" dirty="0">
                <a:solidFill>
                  <a:srgbClr val="FF0000"/>
                </a:solidFill>
              </a:rPr>
              <a:t>&amp; </a:t>
            </a:r>
            <a:r>
              <a:rPr lang="en-US" sz="1600" dirty="0" err="1">
                <a:solidFill>
                  <a:srgbClr val="FF0000"/>
                </a:solidFill>
              </a:rPr>
              <a:t>os</a:t>
            </a:r>
            <a:r>
              <a:rPr lang="en-US" sz="1600" dirty="0">
                <a:solidFill>
                  <a:srgbClr val="FF0000"/>
                </a:solidFill>
              </a:rPr>
              <a:t>, String&amp; s);</a:t>
            </a:r>
          </a:p>
          <a:p>
            <a:r>
              <a:rPr lang="en-US" sz="1600" dirty="0">
                <a:solidFill>
                  <a:srgbClr val="FF0000"/>
                </a:solidFill>
              </a:rPr>
              <a:t>    // other members of the class...</a:t>
            </a:r>
          </a:p>
          <a:p>
            <a:r>
              <a:rPr lang="en-US" sz="1600" dirty="0">
                <a:solidFill>
                  <a:srgbClr val="FF0000"/>
                </a:solidFill>
              </a:rPr>
              <a:t>};</a:t>
            </a:r>
          </a:p>
        </p:txBody>
      </p:sp>
    </p:spTree>
    <p:extLst>
      <p:ext uri="{BB962C8B-B14F-4D97-AF65-F5344CB8AC3E}">
        <p14:creationId xmlns:p14="http://schemas.microsoft.com/office/powerpoint/2010/main" val="41320901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4E49D-BA9A-B210-BD85-BE6DCFC445B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9D97EA1-E5AC-081C-FD22-97E6C6BB3698}"/>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1C2F69C1-171F-D3CE-BF69-BB67FD45F782}"/>
              </a:ext>
            </a:extLst>
          </p:cNvPr>
          <p:cNvPicPr>
            <a:picLocks noChangeAspect="1"/>
          </p:cNvPicPr>
          <p:nvPr/>
        </p:nvPicPr>
        <p:blipFill>
          <a:blip r:embed="rId3"/>
          <a:stretch>
            <a:fillRect/>
          </a:stretch>
        </p:blipFill>
        <p:spPr>
          <a:xfrm>
            <a:off x="522512" y="542491"/>
            <a:ext cx="10428515" cy="6242484"/>
          </a:xfrm>
          <a:prstGeom prst="rect">
            <a:avLst/>
          </a:prstGeom>
        </p:spPr>
      </p:pic>
      <p:sp>
        <p:nvSpPr>
          <p:cNvPr id="10" name="TextBox 9">
            <a:extLst>
              <a:ext uri="{FF2B5EF4-FFF2-40B4-BE49-F238E27FC236}">
                <a16:creationId xmlns:a16="http://schemas.microsoft.com/office/drawing/2014/main" id="{CADF1B47-925C-32B6-CC5E-97F35107258C}"/>
              </a:ext>
            </a:extLst>
          </p:cNvPr>
          <p:cNvSpPr txBox="1"/>
          <p:nvPr/>
        </p:nvSpPr>
        <p:spPr>
          <a:xfrm>
            <a:off x="8129961" y="2242457"/>
            <a:ext cx="3546227" cy="2585323"/>
          </a:xfrm>
          <a:prstGeom prst="rect">
            <a:avLst/>
          </a:prstGeom>
          <a:noFill/>
        </p:spPr>
        <p:txBody>
          <a:bodyPr wrap="none" rtlCol="0">
            <a:spAutoFit/>
          </a:bodyPr>
          <a:lstStyle/>
          <a:p>
            <a:r>
              <a:rPr lang="en-US" dirty="0">
                <a:solidFill>
                  <a:srgbClr val="FF0000"/>
                </a:solidFill>
              </a:rPr>
              <a:t>String s1;  // Create a String object</a:t>
            </a:r>
          </a:p>
          <a:p>
            <a:endParaRPr lang="en-US" dirty="0">
              <a:solidFill>
                <a:srgbClr val="FF0000"/>
              </a:solidFill>
            </a:endParaRPr>
          </a:p>
          <a:p>
            <a:r>
              <a:rPr lang="en-US" dirty="0">
                <a:solidFill>
                  <a:srgbClr val="FF0000"/>
                </a:solidFill>
              </a:rPr>
              <a:t>    // Input a string into s1</a:t>
            </a:r>
          </a:p>
          <a:p>
            <a:r>
              <a:rPr lang="en-US" dirty="0">
                <a:solidFill>
                  <a:srgbClr val="FF0000"/>
                </a:solidFill>
              </a:rPr>
              <a:t>    </a:t>
            </a:r>
            <a:r>
              <a:rPr lang="en-US" dirty="0" err="1">
                <a:solidFill>
                  <a:srgbClr val="FF0000"/>
                </a:solidFill>
              </a:rPr>
              <a:t>cout</a:t>
            </a:r>
            <a:r>
              <a:rPr lang="en-US" dirty="0">
                <a:solidFill>
                  <a:srgbClr val="FF0000"/>
                </a:solidFill>
              </a:rPr>
              <a:t> &lt;&lt; "Enter your name: ";</a:t>
            </a:r>
          </a:p>
          <a:p>
            <a:r>
              <a:rPr lang="en-US" dirty="0">
                <a:solidFill>
                  <a:srgbClr val="FF0000"/>
                </a:solidFill>
              </a:rPr>
              <a:t>    </a:t>
            </a:r>
            <a:r>
              <a:rPr lang="en-US" dirty="0" err="1">
                <a:solidFill>
                  <a:srgbClr val="FF0000"/>
                </a:solidFill>
              </a:rPr>
              <a:t>cin</a:t>
            </a:r>
            <a:r>
              <a:rPr lang="en-US" dirty="0">
                <a:solidFill>
                  <a:srgbClr val="FF0000"/>
                </a:solidFill>
              </a:rPr>
              <a:t> &gt;&gt; s1;  // User types "Alice"</a:t>
            </a:r>
          </a:p>
          <a:p>
            <a:endParaRPr lang="en-US" dirty="0">
              <a:solidFill>
                <a:srgbClr val="FF0000"/>
              </a:solidFill>
            </a:endParaRPr>
          </a:p>
          <a:p>
            <a:r>
              <a:rPr lang="en-US" dirty="0">
                <a:solidFill>
                  <a:srgbClr val="FF0000"/>
                </a:solidFill>
              </a:rPr>
              <a:t>    // Output the string stored in s1</a:t>
            </a:r>
          </a:p>
          <a:p>
            <a:r>
              <a:rPr lang="en-US" dirty="0">
                <a:solidFill>
                  <a:srgbClr val="FF0000"/>
                </a:solidFill>
              </a:rPr>
              <a:t>    </a:t>
            </a:r>
            <a:r>
              <a:rPr lang="en-US" dirty="0" err="1">
                <a:solidFill>
                  <a:srgbClr val="FF0000"/>
                </a:solidFill>
              </a:rPr>
              <a:t>cout</a:t>
            </a:r>
            <a:r>
              <a:rPr lang="en-US" dirty="0">
                <a:solidFill>
                  <a:srgbClr val="FF0000"/>
                </a:solidFill>
              </a:rPr>
              <a:t> &lt;&lt; "Your name is: " &lt;&lt; s1</a:t>
            </a:r>
          </a:p>
          <a:p>
            <a:endParaRPr lang="en-US" dirty="0">
              <a:solidFill>
                <a:srgbClr val="FF0000"/>
              </a:solidFill>
            </a:endParaRPr>
          </a:p>
        </p:txBody>
      </p:sp>
      <p:sp>
        <p:nvSpPr>
          <p:cNvPr id="12" name="TextBox 11">
            <a:extLst>
              <a:ext uri="{FF2B5EF4-FFF2-40B4-BE49-F238E27FC236}">
                <a16:creationId xmlns:a16="http://schemas.microsoft.com/office/drawing/2014/main" id="{C2EFF885-C90F-2B35-5ED6-7D90C46EBBB4}"/>
              </a:ext>
            </a:extLst>
          </p:cNvPr>
          <p:cNvSpPr txBox="1"/>
          <p:nvPr/>
        </p:nvSpPr>
        <p:spPr>
          <a:xfrm>
            <a:off x="7630884" y="5049809"/>
            <a:ext cx="6096000" cy="954107"/>
          </a:xfrm>
          <a:prstGeom prst="rect">
            <a:avLst/>
          </a:prstGeom>
          <a:noFill/>
        </p:spPr>
        <p:txBody>
          <a:bodyPr wrap="square">
            <a:spAutoFit/>
          </a:bodyPr>
          <a:lstStyle/>
          <a:p>
            <a:r>
              <a:rPr lang="en-US" sz="1400" dirty="0">
                <a:solidFill>
                  <a:srgbClr val="FF0000"/>
                </a:solidFill>
              </a:rPr>
              <a:t>class String {</a:t>
            </a:r>
          </a:p>
          <a:p>
            <a:r>
              <a:rPr lang="en-US" sz="1400" dirty="0">
                <a:solidFill>
                  <a:srgbClr val="FF0000"/>
                </a:solidFill>
              </a:rPr>
              <a:t>    friend </a:t>
            </a:r>
            <a:r>
              <a:rPr lang="en-US" sz="1400" dirty="0" err="1">
                <a:solidFill>
                  <a:srgbClr val="FF0000"/>
                </a:solidFill>
              </a:rPr>
              <a:t>istream</a:t>
            </a:r>
            <a:r>
              <a:rPr lang="en-US" sz="1400" dirty="0">
                <a:solidFill>
                  <a:srgbClr val="FF0000"/>
                </a:solidFill>
              </a:rPr>
              <a:t>&amp; operator &gt;&gt; (</a:t>
            </a:r>
            <a:r>
              <a:rPr lang="en-US" sz="1400" dirty="0" err="1">
                <a:solidFill>
                  <a:srgbClr val="FF0000"/>
                </a:solidFill>
              </a:rPr>
              <a:t>istream</a:t>
            </a:r>
            <a:r>
              <a:rPr lang="en-US" sz="1400" dirty="0">
                <a:solidFill>
                  <a:srgbClr val="FF0000"/>
                </a:solidFill>
              </a:rPr>
              <a:t>&amp; is, String&amp; s);</a:t>
            </a:r>
          </a:p>
          <a:p>
            <a:r>
              <a:rPr lang="en-US" sz="1400" dirty="0">
                <a:solidFill>
                  <a:srgbClr val="FF0000"/>
                </a:solidFill>
              </a:rPr>
              <a:t>    // other members of the class...</a:t>
            </a:r>
          </a:p>
          <a:p>
            <a:r>
              <a:rPr lang="en-US" sz="1400" dirty="0">
                <a:solidFill>
                  <a:srgbClr val="FF0000"/>
                </a:solidFill>
              </a:rPr>
              <a:t>};</a:t>
            </a:r>
          </a:p>
        </p:txBody>
      </p:sp>
    </p:spTree>
    <p:extLst>
      <p:ext uri="{BB962C8B-B14F-4D97-AF65-F5344CB8AC3E}">
        <p14:creationId xmlns:p14="http://schemas.microsoft.com/office/powerpoint/2010/main" val="194056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Content Placeholder 3" descr="A white paper with red text&#10;&#10;Description automatically generated">
            <a:extLst>
              <a:ext uri="{FF2B5EF4-FFF2-40B4-BE49-F238E27FC236}">
                <a16:creationId xmlns:a16="http://schemas.microsoft.com/office/drawing/2014/main" id="{47B3B05A-21A7-5008-AAB7-37EDD8E37E7C}"/>
              </a:ext>
            </a:extLst>
          </p:cNvPr>
          <p:cNvPicPr>
            <a:picLocks noGrp="1" noChangeAspect="1"/>
          </p:cNvPicPr>
          <p:nvPr>
            <p:ph idx="1"/>
          </p:nvPr>
        </p:nvPicPr>
        <p:blipFill>
          <a:blip r:embed="rId2"/>
          <a:srcRect t="4826" b="1049"/>
          <a:stretch/>
        </p:blipFill>
        <p:spPr>
          <a:xfrm>
            <a:off x="20" y="1282"/>
            <a:ext cx="12191980" cy="6856718"/>
          </a:xfrm>
          <a:prstGeom prst="rect">
            <a:avLst/>
          </a:prstGeom>
        </p:spPr>
      </p:pic>
    </p:spTree>
    <p:extLst>
      <p:ext uri="{BB962C8B-B14F-4D97-AF65-F5344CB8AC3E}">
        <p14:creationId xmlns:p14="http://schemas.microsoft.com/office/powerpoint/2010/main" val="3807329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80CE53-6E4D-60AC-D0E0-FF4269E84DDC}"/>
            </a:ext>
          </a:extLst>
        </p:cNvPr>
        <p:cNvGrpSpPr/>
        <p:nvPr/>
      </p:nvGrpSpPr>
      <p:grpSpPr>
        <a:xfrm>
          <a:off x="0" y="0"/>
          <a:ext cx="0" cy="0"/>
          <a:chOff x="0" y="0"/>
          <a:chExt cx="0" cy="0"/>
        </a:xfrm>
      </p:grpSpPr>
      <p:sp>
        <p:nvSpPr>
          <p:cNvPr id="25" name="Rectangle 24">
            <a:extLst>
              <a:ext uri="{FF2B5EF4-FFF2-40B4-BE49-F238E27FC236}">
                <a16:creationId xmlns:a16="http://schemas.microsoft.com/office/drawing/2014/main" id="{3D77F294-EF70-69BA-B0CF-775798E7C68C}"/>
              </a:ext>
            </a:extLst>
          </p:cNvPr>
          <p:cNvSpPr/>
          <p:nvPr/>
        </p:nvSpPr>
        <p:spPr>
          <a:xfrm>
            <a:off x="3648891" y="4605825"/>
            <a:ext cx="3309256" cy="17402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8A3C3313-501B-4CC0-575C-78F869FF88D4}"/>
              </a:ext>
            </a:extLst>
          </p:cNvPr>
          <p:cNvSpPr>
            <a:spLocks noGrp="1"/>
          </p:cNvSpPr>
          <p:nvPr>
            <p:ph type="title"/>
          </p:nvPr>
        </p:nvSpPr>
        <p:spPr/>
        <p:txBody>
          <a:bodyPr/>
          <a:lstStyle/>
          <a:p>
            <a:pPr algn="ctr"/>
            <a:r>
              <a:rPr lang="en-US" dirty="0"/>
              <a:t>Compound assignment operator +=</a:t>
            </a:r>
            <a:endParaRPr lang="en-US" b="1" dirty="0"/>
          </a:p>
        </p:txBody>
      </p:sp>
      <p:cxnSp>
        <p:nvCxnSpPr>
          <p:cNvPr id="5" name="Straight Connector 4">
            <a:extLst>
              <a:ext uri="{FF2B5EF4-FFF2-40B4-BE49-F238E27FC236}">
                <a16:creationId xmlns:a16="http://schemas.microsoft.com/office/drawing/2014/main" id="{91EBFD1D-4173-B13E-7941-4177A6218261}"/>
              </a:ext>
            </a:extLst>
          </p:cNvPr>
          <p:cNvCxnSpPr/>
          <p:nvPr/>
        </p:nvCxnSpPr>
        <p:spPr>
          <a:xfrm>
            <a:off x="3477491" y="1825625"/>
            <a:ext cx="0" cy="4575175"/>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3C3AF279-1E3D-7B23-9F1F-BFF9913B3D55}"/>
              </a:ext>
            </a:extLst>
          </p:cNvPr>
          <p:cNvSpPr txBox="1"/>
          <p:nvPr/>
        </p:nvSpPr>
        <p:spPr>
          <a:xfrm>
            <a:off x="1776248" y="1828800"/>
            <a:ext cx="742511" cy="369332"/>
          </a:xfrm>
          <a:prstGeom prst="rect">
            <a:avLst/>
          </a:prstGeom>
          <a:noFill/>
        </p:spPr>
        <p:txBody>
          <a:bodyPr wrap="none" rtlCol="0">
            <a:spAutoFit/>
          </a:bodyPr>
          <a:lstStyle/>
          <a:p>
            <a:r>
              <a:rPr lang="en-US" b="1" dirty="0"/>
              <a:t>Heap</a:t>
            </a:r>
          </a:p>
        </p:txBody>
      </p:sp>
      <p:sp>
        <p:nvSpPr>
          <p:cNvPr id="7" name="TextBox 6">
            <a:extLst>
              <a:ext uri="{FF2B5EF4-FFF2-40B4-BE49-F238E27FC236}">
                <a16:creationId xmlns:a16="http://schemas.microsoft.com/office/drawing/2014/main" id="{165A8D19-55CF-316A-A47A-1406D3CC6234}"/>
              </a:ext>
            </a:extLst>
          </p:cNvPr>
          <p:cNvSpPr txBox="1"/>
          <p:nvPr/>
        </p:nvSpPr>
        <p:spPr>
          <a:xfrm>
            <a:off x="3899338" y="1825625"/>
            <a:ext cx="780663" cy="369332"/>
          </a:xfrm>
          <a:prstGeom prst="rect">
            <a:avLst/>
          </a:prstGeom>
          <a:noFill/>
        </p:spPr>
        <p:txBody>
          <a:bodyPr wrap="none" rtlCol="0">
            <a:spAutoFit/>
          </a:bodyPr>
          <a:lstStyle/>
          <a:p>
            <a:r>
              <a:rPr lang="en-US" b="1" dirty="0"/>
              <a:t>Stack</a:t>
            </a:r>
          </a:p>
        </p:txBody>
      </p:sp>
      <p:sp>
        <p:nvSpPr>
          <p:cNvPr id="17" name="Rectangle 16">
            <a:extLst>
              <a:ext uri="{FF2B5EF4-FFF2-40B4-BE49-F238E27FC236}">
                <a16:creationId xmlns:a16="http://schemas.microsoft.com/office/drawing/2014/main" id="{09091B53-7320-6B03-FD0E-210E3822CE42}"/>
              </a:ext>
            </a:extLst>
          </p:cNvPr>
          <p:cNvSpPr/>
          <p:nvPr/>
        </p:nvSpPr>
        <p:spPr>
          <a:xfrm>
            <a:off x="2294752" y="4353036"/>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b="1" dirty="0"/>
              <a:t>‘W’</a:t>
            </a:r>
          </a:p>
        </p:txBody>
      </p:sp>
      <p:sp>
        <p:nvSpPr>
          <p:cNvPr id="18" name="Rectangle 17">
            <a:extLst>
              <a:ext uri="{FF2B5EF4-FFF2-40B4-BE49-F238E27FC236}">
                <a16:creationId xmlns:a16="http://schemas.microsoft.com/office/drawing/2014/main" id="{CEE78D8B-2D6C-52E0-9935-A5AAE24A1A3D}"/>
              </a:ext>
            </a:extLst>
          </p:cNvPr>
          <p:cNvSpPr/>
          <p:nvPr/>
        </p:nvSpPr>
        <p:spPr>
          <a:xfrm>
            <a:off x="2294751" y="4489960"/>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b="1" dirty="0"/>
              <a:t>‘O’</a:t>
            </a:r>
          </a:p>
        </p:txBody>
      </p:sp>
      <p:sp>
        <p:nvSpPr>
          <p:cNvPr id="19" name="Rectangle 18">
            <a:extLst>
              <a:ext uri="{FF2B5EF4-FFF2-40B4-BE49-F238E27FC236}">
                <a16:creationId xmlns:a16="http://schemas.microsoft.com/office/drawing/2014/main" id="{C1F3FB90-D538-0466-E023-1FF5F694E12B}"/>
              </a:ext>
            </a:extLst>
          </p:cNvPr>
          <p:cNvSpPr/>
          <p:nvPr/>
        </p:nvSpPr>
        <p:spPr>
          <a:xfrm>
            <a:off x="2294751" y="4624826"/>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b="1" dirty="0"/>
              <a:t>‘R’</a:t>
            </a:r>
          </a:p>
        </p:txBody>
      </p:sp>
      <p:sp>
        <p:nvSpPr>
          <p:cNvPr id="20" name="Rectangle 19">
            <a:extLst>
              <a:ext uri="{FF2B5EF4-FFF2-40B4-BE49-F238E27FC236}">
                <a16:creationId xmlns:a16="http://schemas.microsoft.com/office/drawing/2014/main" id="{1048F42B-5541-072C-083D-DE3863D1832B}"/>
              </a:ext>
            </a:extLst>
          </p:cNvPr>
          <p:cNvSpPr/>
          <p:nvPr/>
        </p:nvSpPr>
        <p:spPr>
          <a:xfrm>
            <a:off x="2294750" y="4768875"/>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000" b="1" dirty="0"/>
              <a:t>‘L’</a:t>
            </a:r>
          </a:p>
        </p:txBody>
      </p:sp>
      <p:sp>
        <p:nvSpPr>
          <p:cNvPr id="23" name="Rectangle 22">
            <a:extLst>
              <a:ext uri="{FF2B5EF4-FFF2-40B4-BE49-F238E27FC236}">
                <a16:creationId xmlns:a16="http://schemas.microsoft.com/office/drawing/2014/main" id="{76B31D08-E536-B891-E724-1B23FE341597}"/>
              </a:ext>
            </a:extLst>
          </p:cNvPr>
          <p:cNvSpPr/>
          <p:nvPr/>
        </p:nvSpPr>
        <p:spPr>
          <a:xfrm>
            <a:off x="2296721" y="4903741"/>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b="1" dirty="0"/>
              <a:t>‘D’</a:t>
            </a:r>
          </a:p>
        </p:txBody>
      </p:sp>
      <p:sp>
        <p:nvSpPr>
          <p:cNvPr id="24" name="Rectangle 23">
            <a:extLst>
              <a:ext uri="{FF2B5EF4-FFF2-40B4-BE49-F238E27FC236}">
                <a16:creationId xmlns:a16="http://schemas.microsoft.com/office/drawing/2014/main" id="{12CC5F16-8590-14B4-B749-18162DBBF0AC}"/>
              </a:ext>
            </a:extLst>
          </p:cNvPr>
          <p:cNvSpPr/>
          <p:nvPr/>
        </p:nvSpPr>
        <p:spPr>
          <a:xfrm>
            <a:off x="2302696" y="5047835"/>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000" b="1" dirty="0"/>
              <a:t>‘\0’</a:t>
            </a:r>
          </a:p>
        </p:txBody>
      </p:sp>
      <p:sp>
        <p:nvSpPr>
          <p:cNvPr id="26" name="TextBox 25">
            <a:extLst>
              <a:ext uri="{FF2B5EF4-FFF2-40B4-BE49-F238E27FC236}">
                <a16:creationId xmlns:a16="http://schemas.microsoft.com/office/drawing/2014/main" id="{A996FA00-775C-C916-4BA0-D333C1E8402E}"/>
              </a:ext>
            </a:extLst>
          </p:cNvPr>
          <p:cNvSpPr txBox="1"/>
          <p:nvPr/>
        </p:nvSpPr>
        <p:spPr>
          <a:xfrm>
            <a:off x="6958147" y="5353059"/>
            <a:ext cx="1008609" cy="369332"/>
          </a:xfrm>
          <a:prstGeom prst="rect">
            <a:avLst/>
          </a:prstGeom>
          <a:noFill/>
        </p:spPr>
        <p:txBody>
          <a:bodyPr wrap="none" rtlCol="0">
            <a:spAutoFit/>
          </a:bodyPr>
          <a:lstStyle/>
          <a:p>
            <a:r>
              <a:rPr lang="en-US" dirty="0">
                <a:solidFill>
                  <a:srgbClr val="FF0000"/>
                </a:solidFill>
              </a:rPr>
              <a:t>AR main</a:t>
            </a:r>
          </a:p>
        </p:txBody>
      </p:sp>
      <p:sp>
        <p:nvSpPr>
          <p:cNvPr id="27" name="Rectangle 26">
            <a:extLst>
              <a:ext uri="{FF2B5EF4-FFF2-40B4-BE49-F238E27FC236}">
                <a16:creationId xmlns:a16="http://schemas.microsoft.com/office/drawing/2014/main" id="{180D975E-B0FC-C116-D000-BB41AE9ED20B}"/>
              </a:ext>
            </a:extLst>
          </p:cNvPr>
          <p:cNvSpPr/>
          <p:nvPr/>
        </p:nvSpPr>
        <p:spPr>
          <a:xfrm>
            <a:off x="3899338" y="5199017"/>
            <a:ext cx="1021005" cy="79971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a:extLst>
              <a:ext uri="{FF2B5EF4-FFF2-40B4-BE49-F238E27FC236}">
                <a16:creationId xmlns:a16="http://schemas.microsoft.com/office/drawing/2014/main" id="{A959DD21-329D-5BE5-7696-ABF91AC2CD9A}"/>
              </a:ext>
            </a:extLst>
          </p:cNvPr>
          <p:cNvSpPr txBox="1"/>
          <p:nvPr/>
        </p:nvSpPr>
        <p:spPr>
          <a:xfrm>
            <a:off x="4199686" y="4851640"/>
            <a:ext cx="420308" cy="369332"/>
          </a:xfrm>
          <a:prstGeom prst="rect">
            <a:avLst/>
          </a:prstGeom>
          <a:noFill/>
        </p:spPr>
        <p:txBody>
          <a:bodyPr wrap="none" rtlCol="0">
            <a:spAutoFit/>
          </a:bodyPr>
          <a:lstStyle/>
          <a:p>
            <a:r>
              <a:rPr lang="en-US" dirty="0"/>
              <a:t>s1</a:t>
            </a:r>
          </a:p>
        </p:txBody>
      </p:sp>
      <p:sp>
        <p:nvSpPr>
          <p:cNvPr id="29" name="Rectangle 28">
            <a:extLst>
              <a:ext uri="{FF2B5EF4-FFF2-40B4-BE49-F238E27FC236}">
                <a16:creationId xmlns:a16="http://schemas.microsoft.com/office/drawing/2014/main" id="{8FE49AA5-7272-1FC8-F4CB-05B210D6A68F}"/>
              </a:ext>
            </a:extLst>
          </p:cNvPr>
          <p:cNvSpPr/>
          <p:nvPr/>
        </p:nvSpPr>
        <p:spPr>
          <a:xfrm>
            <a:off x="3933563" y="5566258"/>
            <a:ext cx="378367" cy="2479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t>.</a:t>
            </a:r>
            <a:endParaRPr lang="en-US" sz="1000" b="1" dirty="0"/>
          </a:p>
        </p:txBody>
      </p:sp>
      <p:sp>
        <p:nvSpPr>
          <p:cNvPr id="30" name="Rectangle 29">
            <a:extLst>
              <a:ext uri="{FF2B5EF4-FFF2-40B4-BE49-F238E27FC236}">
                <a16:creationId xmlns:a16="http://schemas.microsoft.com/office/drawing/2014/main" id="{C2D5C855-9F55-FA8C-CF60-863E415100DB}"/>
              </a:ext>
            </a:extLst>
          </p:cNvPr>
          <p:cNvSpPr/>
          <p:nvPr/>
        </p:nvSpPr>
        <p:spPr>
          <a:xfrm>
            <a:off x="4483329" y="5566258"/>
            <a:ext cx="378367" cy="2479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t>6</a:t>
            </a:r>
            <a:endParaRPr lang="en-US" sz="1000" b="1" dirty="0"/>
          </a:p>
        </p:txBody>
      </p:sp>
      <p:sp>
        <p:nvSpPr>
          <p:cNvPr id="31" name="Rectangle 30">
            <a:extLst>
              <a:ext uri="{FF2B5EF4-FFF2-40B4-BE49-F238E27FC236}">
                <a16:creationId xmlns:a16="http://schemas.microsoft.com/office/drawing/2014/main" id="{3EB788A3-5433-F07B-FD03-97EBD2DC4DB7}"/>
              </a:ext>
            </a:extLst>
          </p:cNvPr>
          <p:cNvSpPr/>
          <p:nvPr/>
        </p:nvSpPr>
        <p:spPr>
          <a:xfrm>
            <a:off x="5834484" y="4953202"/>
            <a:ext cx="1021005" cy="79971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A24CDC8C-0225-7182-6C8C-F7FA2B72DEA0}"/>
              </a:ext>
            </a:extLst>
          </p:cNvPr>
          <p:cNvSpPr txBox="1"/>
          <p:nvPr/>
        </p:nvSpPr>
        <p:spPr>
          <a:xfrm>
            <a:off x="6134832" y="4605825"/>
            <a:ext cx="420308" cy="369332"/>
          </a:xfrm>
          <a:prstGeom prst="rect">
            <a:avLst/>
          </a:prstGeom>
          <a:noFill/>
        </p:spPr>
        <p:txBody>
          <a:bodyPr wrap="none" rtlCol="0">
            <a:spAutoFit/>
          </a:bodyPr>
          <a:lstStyle/>
          <a:p>
            <a:r>
              <a:rPr lang="en-US" dirty="0"/>
              <a:t>s2</a:t>
            </a:r>
          </a:p>
        </p:txBody>
      </p:sp>
      <p:sp>
        <p:nvSpPr>
          <p:cNvPr id="33" name="Rectangle 32">
            <a:extLst>
              <a:ext uri="{FF2B5EF4-FFF2-40B4-BE49-F238E27FC236}">
                <a16:creationId xmlns:a16="http://schemas.microsoft.com/office/drawing/2014/main" id="{C7DEDE1E-D939-2F0C-028F-B0BDEB42D3FF}"/>
              </a:ext>
            </a:extLst>
          </p:cNvPr>
          <p:cNvSpPr/>
          <p:nvPr/>
        </p:nvSpPr>
        <p:spPr>
          <a:xfrm>
            <a:off x="5868709" y="5320443"/>
            <a:ext cx="378367" cy="2479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t>.</a:t>
            </a:r>
            <a:endParaRPr lang="en-US" sz="1000" b="1" dirty="0"/>
          </a:p>
        </p:txBody>
      </p:sp>
      <p:sp>
        <p:nvSpPr>
          <p:cNvPr id="34" name="Rectangle 33">
            <a:extLst>
              <a:ext uri="{FF2B5EF4-FFF2-40B4-BE49-F238E27FC236}">
                <a16:creationId xmlns:a16="http://schemas.microsoft.com/office/drawing/2014/main" id="{FECC36DD-6891-AC04-E697-BE9BF2A7FE76}"/>
              </a:ext>
            </a:extLst>
          </p:cNvPr>
          <p:cNvSpPr/>
          <p:nvPr/>
        </p:nvSpPr>
        <p:spPr>
          <a:xfrm>
            <a:off x="6418475" y="5320443"/>
            <a:ext cx="378367" cy="2479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t>5</a:t>
            </a:r>
            <a:endParaRPr lang="en-US" sz="1000" b="1" dirty="0"/>
          </a:p>
        </p:txBody>
      </p:sp>
      <p:cxnSp>
        <p:nvCxnSpPr>
          <p:cNvPr id="36" name="Straight Arrow Connector 35">
            <a:extLst>
              <a:ext uri="{FF2B5EF4-FFF2-40B4-BE49-F238E27FC236}">
                <a16:creationId xmlns:a16="http://schemas.microsoft.com/office/drawing/2014/main" id="{34646E4D-7856-11D9-8A47-D25E9DB9DF2E}"/>
              </a:ext>
            </a:extLst>
          </p:cNvPr>
          <p:cNvCxnSpPr>
            <a:endCxn id="18" idx="3"/>
          </p:cNvCxnSpPr>
          <p:nvPr/>
        </p:nvCxnSpPr>
        <p:spPr>
          <a:xfrm flipH="1" flipV="1">
            <a:off x="2673118" y="4558422"/>
            <a:ext cx="3161366" cy="477884"/>
          </a:xfrm>
          <a:prstGeom prst="straightConnector1">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8" name="Straight Arrow Connector 37">
            <a:extLst>
              <a:ext uri="{FF2B5EF4-FFF2-40B4-BE49-F238E27FC236}">
                <a16:creationId xmlns:a16="http://schemas.microsoft.com/office/drawing/2014/main" id="{B52CF73F-4B90-D759-A48E-D0AECA0D268F}"/>
              </a:ext>
            </a:extLst>
          </p:cNvPr>
          <p:cNvCxnSpPr>
            <a:cxnSpLocks/>
            <a:stCxn id="27" idx="1"/>
          </p:cNvCxnSpPr>
          <p:nvPr/>
        </p:nvCxnSpPr>
        <p:spPr>
          <a:xfrm flipH="1">
            <a:off x="2707941" y="5598875"/>
            <a:ext cx="1191397" cy="280220"/>
          </a:xfrm>
          <a:prstGeom prst="straightConnector1">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0" name="TextBox 39">
            <a:extLst>
              <a:ext uri="{FF2B5EF4-FFF2-40B4-BE49-F238E27FC236}">
                <a16:creationId xmlns:a16="http://schemas.microsoft.com/office/drawing/2014/main" id="{FC0A03E4-45D4-95BC-4C2B-33102F1045C6}"/>
              </a:ext>
            </a:extLst>
          </p:cNvPr>
          <p:cNvSpPr txBox="1"/>
          <p:nvPr/>
        </p:nvSpPr>
        <p:spPr>
          <a:xfrm>
            <a:off x="8368937" y="2107474"/>
            <a:ext cx="2086469" cy="1477328"/>
          </a:xfrm>
          <a:prstGeom prst="rect">
            <a:avLst/>
          </a:prstGeom>
          <a:noFill/>
        </p:spPr>
        <p:txBody>
          <a:bodyPr wrap="none" rtlCol="0">
            <a:spAutoFit/>
          </a:bodyPr>
          <a:lstStyle/>
          <a:p>
            <a:r>
              <a:rPr lang="en-US" dirty="0"/>
              <a:t>String s1 = "Hello ";</a:t>
            </a:r>
          </a:p>
          <a:p>
            <a:r>
              <a:rPr lang="en-US" dirty="0"/>
              <a:t>String s2 = "World";</a:t>
            </a:r>
          </a:p>
          <a:p>
            <a:r>
              <a:rPr lang="en-US" dirty="0"/>
              <a:t>s1 += s2;    </a:t>
            </a:r>
            <a:r>
              <a:rPr lang="en-US" b="1" dirty="0">
                <a:solidFill>
                  <a:srgbClr val="FF0000"/>
                </a:solidFill>
              </a:rPr>
              <a:t>OR</a:t>
            </a:r>
          </a:p>
          <a:p>
            <a:r>
              <a:rPr lang="en-US" dirty="0"/>
              <a:t>s1.operator+=(s2);</a:t>
            </a:r>
          </a:p>
          <a:p>
            <a:endParaRPr lang="en-US" dirty="0"/>
          </a:p>
        </p:txBody>
      </p:sp>
      <p:sp>
        <p:nvSpPr>
          <p:cNvPr id="3" name="TextBox 2">
            <a:extLst>
              <a:ext uri="{FF2B5EF4-FFF2-40B4-BE49-F238E27FC236}">
                <a16:creationId xmlns:a16="http://schemas.microsoft.com/office/drawing/2014/main" id="{AF296FD1-AB8B-0BA7-EB9F-5C44E4CFC5EA}"/>
              </a:ext>
            </a:extLst>
          </p:cNvPr>
          <p:cNvSpPr txBox="1"/>
          <p:nvPr/>
        </p:nvSpPr>
        <p:spPr>
          <a:xfrm>
            <a:off x="7462451" y="3584802"/>
            <a:ext cx="4475712" cy="646331"/>
          </a:xfrm>
          <a:prstGeom prst="rect">
            <a:avLst/>
          </a:prstGeom>
          <a:noFill/>
        </p:spPr>
        <p:txBody>
          <a:bodyPr wrap="none" rtlCol="0">
            <a:spAutoFit/>
          </a:bodyPr>
          <a:lstStyle/>
          <a:p>
            <a:r>
              <a:rPr lang="en-US" dirty="0"/>
              <a:t>String&amp; String::operator += (const String&amp; s)</a:t>
            </a:r>
          </a:p>
          <a:p>
            <a:endParaRPr lang="en-US" dirty="0"/>
          </a:p>
        </p:txBody>
      </p:sp>
      <p:sp>
        <p:nvSpPr>
          <p:cNvPr id="21" name="TextBox 20">
            <a:extLst>
              <a:ext uri="{FF2B5EF4-FFF2-40B4-BE49-F238E27FC236}">
                <a16:creationId xmlns:a16="http://schemas.microsoft.com/office/drawing/2014/main" id="{05F19F4F-9200-AF47-E6D2-AACCD3F56580}"/>
              </a:ext>
            </a:extLst>
          </p:cNvPr>
          <p:cNvSpPr txBox="1"/>
          <p:nvPr/>
        </p:nvSpPr>
        <p:spPr>
          <a:xfrm>
            <a:off x="3837366" y="5783338"/>
            <a:ext cx="623889" cy="215444"/>
          </a:xfrm>
          <a:prstGeom prst="rect">
            <a:avLst/>
          </a:prstGeom>
          <a:noFill/>
        </p:spPr>
        <p:txBody>
          <a:bodyPr wrap="none" rtlCol="0">
            <a:spAutoFit/>
          </a:bodyPr>
          <a:lstStyle/>
          <a:p>
            <a:r>
              <a:rPr lang="en-US" sz="800" b="1" dirty="0" err="1"/>
              <a:t>storageM</a:t>
            </a:r>
            <a:endParaRPr lang="en-US" sz="800" b="1" dirty="0"/>
          </a:p>
        </p:txBody>
      </p:sp>
      <p:sp>
        <p:nvSpPr>
          <p:cNvPr id="22" name="TextBox 21">
            <a:extLst>
              <a:ext uri="{FF2B5EF4-FFF2-40B4-BE49-F238E27FC236}">
                <a16:creationId xmlns:a16="http://schemas.microsoft.com/office/drawing/2014/main" id="{6E55099C-D1CA-4F17-FEE6-F65D7266DA28}"/>
              </a:ext>
            </a:extLst>
          </p:cNvPr>
          <p:cNvSpPr txBox="1"/>
          <p:nvPr/>
        </p:nvSpPr>
        <p:spPr>
          <a:xfrm>
            <a:off x="5794586" y="5528785"/>
            <a:ext cx="623889" cy="215444"/>
          </a:xfrm>
          <a:prstGeom prst="rect">
            <a:avLst/>
          </a:prstGeom>
          <a:noFill/>
        </p:spPr>
        <p:txBody>
          <a:bodyPr wrap="none" rtlCol="0">
            <a:spAutoFit/>
          </a:bodyPr>
          <a:lstStyle/>
          <a:p>
            <a:r>
              <a:rPr lang="en-US" sz="800" b="1" dirty="0" err="1"/>
              <a:t>storageM</a:t>
            </a:r>
            <a:endParaRPr lang="en-US" sz="800" b="1" dirty="0"/>
          </a:p>
        </p:txBody>
      </p:sp>
      <p:sp>
        <p:nvSpPr>
          <p:cNvPr id="35" name="TextBox 34">
            <a:extLst>
              <a:ext uri="{FF2B5EF4-FFF2-40B4-BE49-F238E27FC236}">
                <a16:creationId xmlns:a16="http://schemas.microsoft.com/office/drawing/2014/main" id="{4DEEE5A3-E57C-8E55-5B82-E634B322E992}"/>
              </a:ext>
            </a:extLst>
          </p:cNvPr>
          <p:cNvSpPr txBox="1"/>
          <p:nvPr/>
        </p:nvSpPr>
        <p:spPr>
          <a:xfrm>
            <a:off x="4450188" y="5783183"/>
            <a:ext cx="481222" cy="215444"/>
          </a:xfrm>
          <a:prstGeom prst="rect">
            <a:avLst/>
          </a:prstGeom>
          <a:noFill/>
        </p:spPr>
        <p:txBody>
          <a:bodyPr wrap="none" rtlCol="0">
            <a:spAutoFit/>
          </a:bodyPr>
          <a:lstStyle/>
          <a:p>
            <a:r>
              <a:rPr lang="en-US" sz="800" b="1" dirty="0"/>
              <a:t>length</a:t>
            </a:r>
          </a:p>
        </p:txBody>
      </p:sp>
      <p:sp>
        <p:nvSpPr>
          <p:cNvPr id="37" name="TextBox 36">
            <a:extLst>
              <a:ext uri="{FF2B5EF4-FFF2-40B4-BE49-F238E27FC236}">
                <a16:creationId xmlns:a16="http://schemas.microsoft.com/office/drawing/2014/main" id="{E3592F00-431A-A96E-60B3-BA5C4D80D24D}"/>
              </a:ext>
            </a:extLst>
          </p:cNvPr>
          <p:cNvSpPr txBox="1"/>
          <p:nvPr/>
        </p:nvSpPr>
        <p:spPr>
          <a:xfrm>
            <a:off x="6396371" y="5541817"/>
            <a:ext cx="481222" cy="215444"/>
          </a:xfrm>
          <a:prstGeom prst="rect">
            <a:avLst/>
          </a:prstGeom>
          <a:noFill/>
        </p:spPr>
        <p:txBody>
          <a:bodyPr wrap="none" rtlCol="0">
            <a:spAutoFit/>
          </a:bodyPr>
          <a:lstStyle/>
          <a:p>
            <a:r>
              <a:rPr lang="en-US" sz="800" b="1" dirty="0"/>
              <a:t>length</a:t>
            </a:r>
          </a:p>
        </p:txBody>
      </p:sp>
      <p:sp>
        <p:nvSpPr>
          <p:cNvPr id="39" name="Rectangle 38">
            <a:extLst>
              <a:ext uri="{FF2B5EF4-FFF2-40B4-BE49-F238E27FC236}">
                <a16:creationId xmlns:a16="http://schemas.microsoft.com/office/drawing/2014/main" id="{DA667E3F-7906-CE04-FD9C-4F9D0912B5DF}"/>
              </a:ext>
            </a:extLst>
          </p:cNvPr>
          <p:cNvSpPr/>
          <p:nvPr/>
        </p:nvSpPr>
        <p:spPr>
          <a:xfrm>
            <a:off x="2329575" y="5538843"/>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b="1" dirty="0"/>
              <a:t>‘H’</a:t>
            </a:r>
          </a:p>
        </p:txBody>
      </p:sp>
      <p:sp>
        <p:nvSpPr>
          <p:cNvPr id="41" name="Rectangle 40">
            <a:extLst>
              <a:ext uri="{FF2B5EF4-FFF2-40B4-BE49-F238E27FC236}">
                <a16:creationId xmlns:a16="http://schemas.microsoft.com/office/drawing/2014/main" id="{E1A8F6DF-29E5-8672-435A-2F1B50D6F661}"/>
              </a:ext>
            </a:extLst>
          </p:cNvPr>
          <p:cNvSpPr/>
          <p:nvPr/>
        </p:nvSpPr>
        <p:spPr>
          <a:xfrm>
            <a:off x="2329574" y="5675767"/>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b="1" dirty="0"/>
              <a:t>‘E’</a:t>
            </a:r>
          </a:p>
        </p:txBody>
      </p:sp>
      <p:sp>
        <p:nvSpPr>
          <p:cNvPr id="42" name="Rectangle 41">
            <a:extLst>
              <a:ext uri="{FF2B5EF4-FFF2-40B4-BE49-F238E27FC236}">
                <a16:creationId xmlns:a16="http://schemas.microsoft.com/office/drawing/2014/main" id="{EB834FEC-749E-7AF7-6862-317CCD58FDF8}"/>
              </a:ext>
            </a:extLst>
          </p:cNvPr>
          <p:cNvSpPr/>
          <p:nvPr/>
        </p:nvSpPr>
        <p:spPr>
          <a:xfrm>
            <a:off x="2329574" y="5810633"/>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b="1" dirty="0"/>
              <a:t>‘L’</a:t>
            </a:r>
          </a:p>
        </p:txBody>
      </p:sp>
      <p:sp>
        <p:nvSpPr>
          <p:cNvPr id="43" name="Rectangle 42">
            <a:extLst>
              <a:ext uri="{FF2B5EF4-FFF2-40B4-BE49-F238E27FC236}">
                <a16:creationId xmlns:a16="http://schemas.microsoft.com/office/drawing/2014/main" id="{62FD149B-603C-94FE-AA5F-875A2C4964D8}"/>
              </a:ext>
            </a:extLst>
          </p:cNvPr>
          <p:cNvSpPr/>
          <p:nvPr/>
        </p:nvSpPr>
        <p:spPr>
          <a:xfrm>
            <a:off x="2329573" y="5954682"/>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000" b="1" dirty="0"/>
              <a:t>‘L’</a:t>
            </a:r>
          </a:p>
        </p:txBody>
      </p:sp>
      <p:sp>
        <p:nvSpPr>
          <p:cNvPr id="44" name="Rectangle 43">
            <a:extLst>
              <a:ext uri="{FF2B5EF4-FFF2-40B4-BE49-F238E27FC236}">
                <a16:creationId xmlns:a16="http://schemas.microsoft.com/office/drawing/2014/main" id="{F44B4607-BD6D-1918-5185-32ACCCC40407}"/>
              </a:ext>
            </a:extLst>
          </p:cNvPr>
          <p:cNvSpPr/>
          <p:nvPr/>
        </p:nvSpPr>
        <p:spPr>
          <a:xfrm>
            <a:off x="2329575" y="6105966"/>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b="1" dirty="0"/>
              <a:t>‘0’</a:t>
            </a:r>
          </a:p>
        </p:txBody>
      </p:sp>
      <p:sp>
        <p:nvSpPr>
          <p:cNvPr id="45" name="Rectangle 44">
            <a:extLst>
              <a:ext uri="{FF2B5EF4-FFF2-40B4-BE49-F238E27FC236}">
                <a16:creationId xmlns:a16="http://schemas.microsoft.com/office/drawing/2014/main" id="{0210D5B5-6200-6170-3DC9-F5865B6801EB}"/>
              </a:ext>
            </a:extLst>
          </p:cNvPr>
          <p:cNvSpPr/>
          <p:nvPr/>
        </p:nvSpPr>
        <p:spPr>
          <a:xfrm>
            <a:off x="2329574" y="6250015"/>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000" b="1" dirty="0"/>
              <a:t>‘ ’</a:t>
            </a:r>
          </a:p>
        </p:txBody>
      </p:sp>
    </p:spTree>
    <p:extLst>
      <p:ext uri="{BB962C8B-B14F-4D97-AF65-F5344CB8AC3E}">
        <p14:creationId xmlns:p14="http://schemas.microsoft.com/office/powerpoint/2010/main" val="41419768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3BC6C-D25B-F8EB-0F79-588AADED7626}"/>
              </a:ext>
            </a:extLst>
          </p:cNvPr>
          <p:cNvSpPr>
            <a:spLocks noGrp="1"/>
          </p:cNvSpPr>
          <p:nvPr>
            <p:ph type="title"/>
          </p:nvPr>
        </p:nvSpPr>
        <p:spPr/>
        <p:txBody>
          <a:bodyPr/>
          <a:lstStyle/>
          <a:p>
            <a:pPr algn="ctr"/>
            <a:r>
              <a:rPr lang="en-US" dirty="0"/>
              <a:t>Is this operator Unary or Binary?</a:t>
            </a:r>
          </a:p>
        </p:txBody>
      </p:sp>
      <p:sp>
        <p:nvSpPr>
          <p:cNvPr id="3" name="Content Placeholder 2">
            <a:extLst>
              <a:ext uri="{FF2B5EF4-FFF2-40B4-BE49-F238E27FC236}">
                <a16:creationId xmlns:a16="http://schemas.microsoft.com/office/drawing/2014/main" id="{F6E2FCC8-A2AA-331B-4E77-F14A28C19D2D}"/>
              </a:ext>
            </a:extLst>
          </p:cNvPr>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dirty="0"/>
              <a:t>s[3]</a:t>
            </a:r>
          </a:p>
        </p:txBody>
      </p:sp>
    </p:spTree>
    <p:extLst>
      <p:ext uri="{BB962C8B-B14F-4D97-AF65-F5344CB8AC3E}">
        <p14:creationId xmlns:p14="http://schemas.microsoft.com/office/powerpoint/2010/main" val="1924238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76A24-F6D4-132F-A756-531A08D2F20B}"/>
              </a:ext>
            </a:extLst>
          </p:cNvPr>
          <p:cNvSpPr>
            <a:spLocks noGrp="1"/>
          </p:cNvSpPr>
          <p:nvPr>
            <p:ph type="title"/>
          </p:nvPr>
        </p:nvSpPr>
        <p:spPr/>
        <p:txBody>
          <a:bodyPr/>
          <a:lstStyle/>
          <a:p>
            <a:pPr algn="ctr"/>
            <a:r>
              <a:rPr lang="en-US" dirty="0"/>
              <a:t>Should this operator be a member of the class?</a:t>
            </a:r>
          </a:p>
        </p:txBody>
      </p:sp>
      <p:sp>
        <p:nvSpPr>
          <p:cNvPr id="3" name="Content Placeholder 2">
            <a:extLst>
              <a:ext uri="{FF2B5EF4-FFF2-40B4-BE49-F238E27FC236}">
                <a16:creationId xmlns:a16="http://schemas.microsoft.com/office/drawing/2014/main" id="{20815C02-AD1E-AD40-A9A8-1076ABADD298}"/>
              </a:ext>
            </a:extLst>
          </p:cNvPr>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dirty="0"/>
              <a:t>Directly accesses the internal data of the class</a:t>
            </a:r>
          </a:p>
        </p:txBody>
      </p:sp>
    </p:spTree>
    <p:extLst>
      <p:ext uri="{BB962C8B-B14F-4D97-AF65-F5344CB8AC3E}">
        <p14:creationId xmlns:p14="http://schemas.microsoft.com/office/powerpoint/2010/main" val="4724810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487DF-65FC-9148-EE27-1F4E38FC7A1F}"/>
              </a:ext>
            </a:extLst>
          </p:cNvPr>
          <p:cNvSpPr>
            <a:spLocks noGrp="1"/>
          </p:cNvSpPr>
          <p:nvPr>
            <p:ph type="title"/>
          </p:nvPr>
        </p:nvSpPr>
        <p:spPr/>
        <p:txBody>
          <a:bodyPr/>
          <a:lstStyle/>
          <a:p>
            <a:pPr algn="ctr"/>
            <a:r>
              <a:rPr lang="en-US" dirty="0"/>
              <a:t>What should be the return type of the function? Why?</a:t>
            </a:r>
          </a:p>
        </p:txBody>
      </p:sp>
      <p:sp>
        <p:nvSpPr>
          <p:cNvPr id="3" name="Content Placeholder 2">
            <a:extLst>
              <a:ext uri="{FF2B5EF4-FFF2-40B4-BE49-F238E27FC236}">
                <a16:creationId xmlns:a16="http://schemas.microsoft.com/office/drawing/2014/main" id="{80D4C6CE-BCAA-1D4D-2D9F-A9B459A3FCD8}"/>
              </a:ext>
            </a:extLst>
          </p:cNvPr>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dirty="0"/>
              <a:t>s[0] = 'A';  // Modify the first character of the string</a:t>
            </a:r>
          </a:p>
          <a:p>
            <a:pPr marL="0" indent="0" algn="ctr">
              <a:buNone/>
            </a:pPr>
            <a:endParaRPr lang="en-US" dirty="0"/>
          </a:p>
        </p:txBody>
      </p:sp>
    </p:spTree>
    <p:extLst>
      <p:ext uri="{BB962C8B-B14F-4D97-AF65-F5344CB8AC3E}">
        <p14:creationId xmlns:p14="http://schemas.microsoft.com/office/powerpoint/2010/main" val="25691395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6D075-169A-42A5-3C73-DFD2C0E2CC35}"/>
              </a:ext>
            </a:extLst>
          </p:cNvPr>
          <p:cNvSpPr>
            <a:spLocks noGrp="1"/>
          </p:cNvSpPr>
          <p:nvPr>
            <p:ph type="title"/>
          </p:nvPr>
        </p:nvSpPr>
        <p:spPr/>
        <p:txBody>
          <a:bodyPr/>
          <a:lstStyle/>
          <a:p>
            <a:pPr algn="ctr"/>
            <a:r>
              <a:rPr lang="en-US" dirty="0"/>
              <a:t>What should be the arguments of the function?</a:t>
            </a:r>
          </a:p>
        </p:txBody>
      </p:sp>
      <p:sp>
        <p:nvSpPr>
          <p:cNvPr id="3" name="Content Placeholder 2">
            <a:extLst>
              <a:ext uri="{FF2B5EF4-FFF2-40B4-BE49-F238E27FC236}">
                <a16:creationId xmlns:a16="http://schemas.microsoft.com/office/drawing/2014/main" id="{2903C9FA-2B5B-62DB-9E9A-8F28CA5A3B93}"/>
              </a:ext>
            </a:extLst>
          </p:cNvPr>
          <p:cNvSpPr>
            <a:spLocks noGrp="1"/>
          </p:cNvSpPr>
          <p:nvPr>
            <p:ph idx="1"/>
          </p:nvPr>
        </p:nvSpPr>
        <p:spPr/>
        <p:txBody>
          <a:bodyPr/>
          <a:lstStyle/>
          <a:p>
            <a:pPr marL="0" indent="0" algn="ctr">
              <a:buNone/>
            </a:pPr>
            <a:endParaRPr lang="en-US" b="1" dirty="0"/>
          </a:p>
          <a:p>
            <a:pPr marL="0" indent="0" algn="ctr">
              <a:buNone/>
            </a:pPr>
            <a:endParaRPr lang="en-US" b="1" dirty="0"/>
          </a:p>
          <a:p>
            <a:pPr marL="0" indent="0" algn="ctr">
              <a:buNone/>
            </a:pPr>
            <a:endParaRPr lang="en-US" b="1" dirty="0"/>
          </a:p>
          <a:p>
            <a:pPr marL="0" indent="0" algn="ctr">
              <a:buNone/>
            </a:pPr>
            <a:r>
              <a:rPr lang="en-US" b="1" dirty="0"/>
              <a:t>index</a:t>
            </a:r>
            <a:r>
              <a:rPr lang="en-US" dirty="0"/>
              <a:t> (typically an int or </a:t>
            </a:r>
            <a:r>
              <a:rPr lang="en-US" dirty="0" err="1"/>
              <a:t>size_t</a:t>
            </a:r>
            <a:r>
              <a:rPr lang="en-US" dirty="0"/>
              <a:t>)</a:t>
            </a:r>
          </a:p>
        </p:txBody>
      </p:sp>
    </p:spTree>
    <p:extLst>
      <p:ext uri="{BB962C8B-B14F-4D97-AF65-F5344CB8AC3E}">
        <p14:creationId xmlns:p14="http://schemas.microsoft.com/office/powerpoint/2010/main" val="5939022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722B2DD-E14D-4972-9D98-5D6E61B1B2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screenshot of a computer code&#10;&#10;Description automatically generated">
            <a:extLst>
              <a:ext uri="{FF2B5EF4-FFF2-40B4-BE49-F238E27FC236}">
                <a16:creationId xmlns:a16="http://schemas.microsoft.com/office/drawing/2014/main" id="{EE32B2EB-5DD3-1400-DD24-3777E06EFFB5}"/>
              </a:ext>
            </a:extLst>
          </p:cNvPr>
          <p:cNvPicPr>
            <a:picLocks noGrp="1" noChangeAspect="1"/>
          </p:cNvPicPr>
          <p:nvPr>
            <p:ph idx="1"/>
          </p:nvPr>
        </p:nvPicPr>
        <p:blipFill>
          <a:blip r:embed="rId3"/>
          <a:srcRect r="-1" b="4189"/>
          <a:stretch/>
        </p:blipFill>
        <p:spPr>
          <a:xfrm>
            <a:off x="763524" y="733986"/>
            <a:ext cx="10664952" cy="5390029"/>
          </a:xfrm>
          <a:prstGeom prst="rect">
            <a:avLst/>
          </a:prstGeom>
          <a:effectLst>
            <a:outerShdw blurRad="292100" dist="165100" dir="6000000" sx="97000" sy="97000" algn="t" rotWithShape="0">
              <a:prstClr val="black">
                <a:alpha val="35000"/>
              </a:prstClr>
            </a:outerShdw>
          </a:effectLst>
        </p:spPr>
      </p:pic>
      <p:sp>
        <p:nvSpPr>
          <p:cNvPr id="8" name="TextBox 7">
            <a:extLst>
              <a:ext uri="{FF2B5EF4-FFF2-40B4-BE49-F238E27FC236}">
                <a16:creationId xmlns:a16="http://schemas.microsoft.com/office/drawing/2014/main" id="{137EF151-76C4-63BC-EB3D-EF52F0EC7227}"/>
              </a:ext>
            </a:extLst>
          </p:cNvPr>
          <p:cNvSpPr txBox="1"/>
          <p:nvPr/>
        </p:nvSpPr>
        <p:spPr>
          <a:xfrm>
            <a:off x="3177331" y="312038"/>
            <a:ext cx="6467412" cy="646331"/>
          </a:xfrm>
          <a:prstGeom prst="rect">
            <a:avLst/>
          </a:prstGeom>
          <a:noFill/>
        </p:spPr>
        <p:txBody>
          <a:bodyPr wrap="none" rtlCol="0">
            <a:spAutoFit/>
          </a:bodyPr>
          <a:lstStyle/>
          <a:p>
            <a:r>
              <a:rPr lang="en-US" dirty="0">
                <a:solidFill>
                  <a:srgbClr val="FF0000"/>
                </a:solidFill>
              </a:rPr>
              <a:t>String s("Hello"); // Create a String object initialized with "Hello" </a:t>
            </a:r>
          </a:p>
          <a:p>
            <a:r>
              <a:rPr lang="en-US" dirty="0" err="1">
                <a:solidFill>
                  <a:srgbClr val="FF0000"/>
                </a:solidFill>
              </a:rPr>
              <a:t>cout</a:t>
            </a:r>
            <a:r>
              <a:rPr lang="en-US" dirty="0">
                <a:solidFill>
                  <a:srgbClr val="FF0000"/>
                </a:solidFill>
              </a:rPr>
              <a:t> &lt;&lt; s[0];</a:t>
            </a:r>
          </a:p>
        </p:txBody>
      </p:sp>
      <p:sp>
        <p:nvSpPr>
          <p:cNvPr id="10" name="TextBox 9">
            <a:extLst>
              <a:ext uri="{FF2B5EF4-FFF2-40B4-BE49-F238E27FC236}">
                <a16:creationId xmlns:a16="http://schemas.microsoft.com/office/drawing/2014/main" id="{C6817ED8-F8B0-C7E6-48A8-9AB067541AD1}"/>
              </a:ext>
            </a:extLst>
          </p:cNvPr>
          <p:cNvSpPr txBox="1"/>
          <p:nvPr/>
        </p:nvSpPr>
        <p:spPr>
          <a:xfrm>
            <a:off x="3402008" y="1818197"/>
            <a:ext cx="6018058" cy="646331"/>
          </a:xfrm>
          <a:prstGeom prst="rect">
            <a:avLst/>
          </a:prstGeom>
          <a:noFill/>
        </p:spPr>
        <p:txBody>
          <a:bodyPr wrap="none" rtlCol="0">
            <a:spAutoFit/>
          </a:bodyPr>
          <a:lstStyle/>
          <a:p>
            <a:r>
              <a:rPr lang="en-US" dirty="0" err="1"/>
              <a:t>s.storageM</a:t>
            </a:r>
            <a:r>
              <a:rPr lang="en-US" dirty="0"/>
              <a:t> points to the character array {'H', 'e', 'l', 'l', 'o', '\0'}</a:t>
            </a:r>
          </a:p>
          <a:p>
            <a:endParaRPr lang="en-US" dirty="0"/>
          </a:p>
        </p:txBody>
      </p:sp>
    </p:spTree>
    <p:extLst>
      <p:ext uri="{BB962C8B-B14F-4D97-AF65-F5344CB8AC3E}">
        <p14:creationId xmlns:p14="http://schemas.microsoft.com/office/powerpoint/2010/main" val="304125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722B2DD-E14D-4972-9D98-5D6E61B1B2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CFB124C-4B0C-4A81-8633-17257B1516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82006" y="569844"/>
            <a:ext cx="8427988" cy="5649981"/>
          </a:xfrm>
          <a:prstGeom prst="rect">
            <a:avLst/>
          </a:prstGeom>
          <a:ln>
            <a:noFill/>
          </a:ln>
          <a:effectLst>
            <a:outerShdw blurRad="317500" dist="317500" dir="7140000" sx="95000" sy="95000" algn="t"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Content Placeholder 3" descr="A screenshot of a white paper with black text&#10;&#10;Description automatically generated">
            <a:extLst>
              <a:ext uri="{FF2B5EF4-FFF2-40B4-BE49-F238E27FC236}">
                <a16:creationId xmlns:a16="http://schemas.microsoft.com/office/drawing/2014/main" id="{F3035D90-2ED9-BFC8-63B3-C17425C75761}"/>
              </a:ext>
            </a:extLst>
          </p:cNvPr>
          <p:cNvPicPr>
            <a:picLocks noGrp="1" noChangeAspect="1"/>
          </p:cNvPicPr>
          <p:nvPr>
            <p:ph idx="1"/>
          </p:nvPr>
        </p:nvPicPr>
        <p:blipFill>
          <a:blip r:embed="rId3"/>
          <a:srcRect r="911" b="1"/>
          <a:stretch/>
        </p:blipFill>
        <p:spPr>
          <a:xfrm>
            <a:off x="1442210" y="317568"/>
            <a:ext cx="9307579" cy="6222864"/>
          </a:xfrm>
          <a:prstGeom prst="rect">
            <a:avLst/>
          </a:prstGeom>
        </p:spPr>
      </p:pic>
    </p:spTree>
    <p:extLst>
      <p:ext uri="{BB962C8B-B14F-4D97-AF65-F5344CB8AC3E}">
        <p14:creationId xmlns:p14="http://schemas.microsoft.com/office/powerpoint/2010/main" val="17430924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descr="A white paper with black text and red text&#10;&#10;Description automatically generated">
            <a:extLst>
              <a:ext uri="{FF2B5EF4-FFF2-40B4-BE49-F238E27FC236}">
                <a16:creationId xmlns:a16="http://schemas.microsoft.com/office/drawing/2014/main" id="{9600DC3E-84B4-8748-9E19-CCF93FB69CB4}"/>
              </a:ext>
            </a:extLst>
          </p:cNvPr>
          <p:cNvPicPr>
            <a:picLocks noGrp="1" noChangeAspect="1"/>
          </p:cNvPicPr>
          <p:nvPr>
            <p:ph idx="1"/>
          </p:nvPr>
        </p:nvPicPr>
        <p:blipFill>
          <a:blip r:embed="rId3"/>
          <a:stretch>
            <a:fillRect/>
          </a:stretch>
        </p:blipFill>
        <p:spPr>
          <a:xfrm>
            <a:off x="1984510" y="643466"/>
            <a:ext cx="8222980" cy="5571067"/>
          </a:xfrm>
          <a:prstGeom prst="rect">
            <a:avLst/>
          </a:prstGeom>
        </p:spPr>
      </p:pic>
    </p:spTree>
    <p:extLst>
      <p:ext uri="{BB962C8B-B14F-4D97-AF65-F5344CB8AC3E}">
        <p14:creationId xmlns:p14="http://schemas.microsoft.com/office/powerpoint/2010/main" val="32940630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3B7D3-9E50-D8D0-3E4D-52D4C03C75EC}"/>
              </a:ext>
            </a:extLst>
          </p:cNvPr>
          <p:cNvSpPr>
            <a:spLocks noGrp="1"/>
          </p:cNvSpPr>
          <p:nvPr>
            <p:ph type="title"/>
          </p:nvPr>
        </p:nvSpPr>
        <p:spPr/>
        <p:txBody>
          <a:bodyPr/>
          <a:lstStyle/>
          <a:p>
            <a:pPr algn="ctr"/>
            <a:r>
              <a:rPr lang="en-US" dirty="0"/>
              <a:t>Questions to Consider:</a:t>
            </a:r>
          </a:p>
        </p:txBody>
      </p:sp>
      <p:sp>
        <p:nvSpPr>
          <p:cNvPr id="3" name="Content Placeholder 2">
            <a:extLst>
              <a:ext uri="{FF2B5EF4-FFF2-40B4-BE49-F238E27FC236}">
                <a16:creationId xmlns:a16="http://schemas.microsoft.com/office/drawing/2014/main" id="{231038DE-FCC8-D474-4179-458FFBB9EBAF}"/>
              </a:ext>
            </a:extLst>
          </p:cNvPr>
          <p:cNvSpPr>
            <a:spLocks noGrp="1"/>
          </p:cNvSpPr>
          <p:nvPr>
            <p:ph idx="1"/>
          </p:nvPr>
        </p:nvSpPr>
        <p:spPr/>
        <p:txBody>
          <a:bodyPr/>
          <a:lstStyle/>
          <a:p>
            <a:r>
              <a:rPr lang="en-US" dirty="0"/>
              <a:t>Is this a unary or binary operator?</a:t>
            </a:r>
          </a:p>
          <a:p>
            <a:pPr lvl="1"/>
            <a:r>
              <a:rPr lang="en-US" dirty="0"/>
              <a:t>Unary operator</a:t>
            </a:r>
          </a:p>
          <a:p>
            <a:r>
              <a:rPr lang="en-US" dirty="0"/>
              <a:t>Can this operator be a non-member function?</a:t>
            </a:r>
          </a:p>
          <a:p>
            <a:pPr lvl="1"/>
            <a:r>
              <a:rPr lang="en-US" dirty="0"/>
              <a:t>No</a:t>
            </a:r>
          </a:p>
          <a:p>
            <a:r>
              <a:rPr lang="en-US" dirty="0"/>
              <a:t>What should be the return type of this operator-overloaded?</a:t>
            </a:r>
          </a:p>
          <a:p>
            <a:r>
              <a:rPr lang="en-US" dirty="0"/>
              <a:t>What should be returned?</a:t>
            </a:r>
          </a:p>
          <a:p>
            <a:endParaRPr lang="en-US" dirty="0"/>
          </a:p>
        </p:txBody>
      </p:sp>
    </p:spTree>
    <p:extLst>
      <p:ext uri="{BB962C8B-B14F-4D97-AF65-F5344CB8AC3E}">
        <p14:creationId xmlns:p14="http://schemas.microsoft.com/office/powerpoint/2010/main" val="34187893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descr="A screenshot of a computer code&#10;&#10;Description automatically generated">
            <a:extLst>
              <a:ext uri="{FF2B5EF4-FFF2-40B4-BE49-F238E27FC236}">
                <a16:creationId xmlns:a16="http://schemas.microsoft.com/office/drawing/2014/main" id="{4AE3ADD0-854A-D6E6-EC24-FCFBAAAD8C16}"/>
              </a:ext>
            </a:extLst>
          </p:cNvPr>
          <p:cNvPicPr>
            <a:picLocks noGrp="1" noChangeAspect="1"/>
          </p:cNvPicPr>
          <p:nvPr>
            <p:ph idx="1"/>
          </p:nvPr>
        </p:nvPicPr>
        <p:blipFill>
          <a:blip r:embed="rId3"/>
          <a:stretch>
            <a:fillRect/>
          </a:stretch>
        </p:blipFill>
        <p:spPr>
          <a:xfrm>
            <a:off x="2058994" y="643466"/>
            <a:ext cx="8074011" cy="5571067"/>
          </a:xfrm>
          <a:prstGeom prst="rect">
            <a:avLst/>
          </a:prstGeom>
        </p:spPr>
      </p:pic>
      <p:sp>
        <p:nvSpPr>
          <p:cNvPr id="5" name="TextBox 4">
            <a:extLst>
              <a:ext uri="{FF2B5EF4-FFF2-40B4-BE49-F238E27FC236}">
                <a16:creationId xmlns:a16="http://schemas.microsoft.com/office/drawing/2014/main" id="{71DE5567-AE03-4F81-FA81-64D1EDDF866F}"/>
              </a:ext>
            </a:extLst>
          </p:cNvPr>
          <p:cNvSpPr txBox="1"/>
          <p:nvPr/>
        </p:nvSpPr>
        <p:spPr>
          <a:xfrm>
            <a:off x="7968342" y="3015343"/>
            <a:ext cx="1583639" cy="1200329"/>
          </a:xfrm>
          <a:prstGeom prst="rect">
            <a:avLst/>
          </a:prstGeom>
          <a:noFill/>
        </p:spPr>
        <p:txBody>
          <a:bodyPr wrap="none" rtlCol="0">
            <a:spAutoFit/>
          </a:bodyPr>
          <a:lstStyle/>
          <a:p>
            <a:r>
              <a:rPr lang="en-US" dirty="0"/>
              <a:t>operator int() {</a:t>
            </a:r>
          </a:p>
          <a:p>
            <a:r>
              <a:rPr lang="en-US" dirty="0"/>
              <a:t>    return 42;</a:t>
            </a:r>
          </a:p>
          <a:p>
            <a:r>
              <a:rPr lang="en-US" dirty="0"/>
              <a:t>}</a:t>
            </a:r>
          </a:p>
          <a:p>
            <a:endParaRPr lang="en-US" dirty="0"/>
          </a:p>
        </p:txBody>
      </p:sp>
    </p:spTree>
    <p:extLst>
      <p:ext uri="{BB962C8B-B14F-4D97-AF65-F5344CB8AC3E}">
        <p14:creationId xmlns:p14="http://schemas.microsoft.com/office/powerpoint/2010/main" val="19965967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722B2DD-E14D-4972-9D98-5D6E61B1B2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CFB124C-4B0C-4A81-8633-17257B1516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82006" y="569844"/>
            <a:ext cx="8427988" cy="5649981"/>
          </a:xfrm>
          <a:prstGeom prst="rect">
            <a:avLst/>
          </a:prstGeom>
          <a:ln>
            <a:noFill/>
          </a:ln>
          <a:effectLst>
            <a:outerShdw blurRad="317500" dist="317500" dir="7140000" sx="95000" sy="95000" algn="t"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Content Placeholder 3" descr="A screenshot of a computer code&#10;&#10;Description automatically generated">
            <a:extLst>
              <a:ext uri="{FF2B5EF4-FFF2-40B4-BE49-F238E27FC236}">
                <a16:creationId xmlns:a16="http://schemas.microsoft.com/office/drawing/2014/main" id="{44A41870-7E6D-3C0C-93F1-D41FD49E857D}"/>
              </a:ext>
            </a:extLst>
          </p:cNvPr>
          <p:cNvPicPr>
            <a:picLocks noGrp="1" noChangeAspect="1"/>
          </p:cNvPicPr>
          <p:nvPr>
            <p:ph idx="1"/>
          </p:nvPr>
        </p:nvPicPr>
        <p:blipFill>
          <a:blip r:embed="rId3"/>
          <a:srcRect t="1317" r="1" b="1"/>
          <a:stretch/>
        </p:blipFill>
        <p:spPr>
          <a:xfrm>
            <a:off x="1882006" y="569843"/>
            <a:ext cx="8450714" cy="5649981"/>
          </a:xfrm>
          <a:prstGeom prst="rect">
            <a:avLst/>
          </a:prstGeom>
        </p:spPr>
      </p:pic>
    </p:spTree>
    <p:extLst>
      <p:ext uri="{BB962C8B-B14F-4D97-AF65-F5344CB8AC3E}">
        <p14:creationId xmlns:p14="http://schemas.microsoft.com/office/powerpoint/2010/main" val="4078417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3E740C-B95D-1B2D-47C9-AD68E970225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F7E70B29-5252-8FD5-8898-CF00CF4A0E88}"/>
              </a:ext>
            </a:extLst>
          </p:cNvPr>
          <p:cNvSpPr/>
          <p:nvPr/>
        </p:nvSpPr>
        <p:spPr>
          <a:xfrm>
            <a:off x="3619189" y="2949986"/>
            <a:ext cx="3309256" cy="14100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FF89E1DD-ADB1-CC9B-AEFC-710C3D013A2C}"/>
              </a:ext>
            </a:extLst>
          </p:cNvPr>
          <p:cNvSpPr/>
          <p:nvPr/>
        </p:nvSpPr>
        <p:spPr>
          <a:xfrm>
            <a:off x="3648891" y="4605825"/>
            <a:ext cx="3309256" cy="17402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35623776-4789-67F1-B9CF-952826D9050D}"/>
              </a:ext>
            </a:extLst>
          </p:cNvPr>
          <p:cNvSpPr>
            <a:spLocks noGrp="1"/>
          </p:cNvSpPr>
          <p:nvPr>
            <p:ph type="title"/>
          </p:nvPr>
        </p:nvSpPr>
        <p:spPr/>
        <p:txBody>
          <a:bodyPr/>
          <a:lstStyle/>
          <a:p>
            <a:pPr algn="ctr"/>
            <a:r>
              <a:rPr lang="en-US" dirty="0"/>
              <a:t>Compound assignment operator +=</a:t>
            </a:r>
            <a:endParaRPr lang="en-US" b="1" dirty="0"/>
          </a:p>
        </p:txBody>
      </p:sp>
      <p:cxnSp>
        <p:nvCxnSpPr>
          <p:cNvPr id="5" name="Straight Connector 4">
            <a:extLst>
              <a:ext uri="{FF2B5EF4-FFF2-40B4-BE49-F238E27FC236}">
                <a16:creationId xmlns:a16="http://schemas.microsoft.com/office/drawing/2014/main" id="{9917466D-B117-4D8C-DA90-05D07681DC6F}"/>
              </a:ext>
            </a:extLst>
          </p:cNvPr>
          <p:cNvCxnSpPr/>
          <p:nvPr/>
        </p:nvCxnSpPr>
        <p:spPr>
          <a:xfrm>
            <a:off x="3477491" y="1825625"/>
            <a:ext cx="0" cy="4575175"/>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0B15449E-BA77-1D0E-2317-198673024D1A}"/>
              </a:ext>
            </a:extLst>
          </p:cNvPr>
          <p:cNvSpPr txBox="1"/>
          <p:nvPr/>
        </p:nvSpPr>
        <p:spPr>
          <a:xfrm>
            <a:off x="1776248" y="1828800"/>
            <a:ext cx="742511" cy="369332"/>
          </a:xfrm>
          <a:prstGeom prst="rect">
            <a:avLst/>
          </a:prstGeom>
          <a:noFill/>
        </p:spPr>
        <p:txBody>
          <a:bodyPr wrap="none" rtlCol="0">
            <a:spAutoFit/>
          </a:bodyPr>
          <a:lstStyle/>
          <a:p>
            <a:r>
              <a:rPr lang="en-US" b="1" dirty="0"/>
              <a:t>Heap</a:t>
            </a:r>
          </a:p>
        </p:txBody>
      </p:sp>
      <p:sp>
        <p:nvSpPr>
          <p:cNvPr id="7" name="TextBox 6">
            <a:extLst>
              <a:ext uri="{FF2B5EF4-FFF2-40B4-BE49-F238E27FC236}">
                <a16:creationId xmlns:a16="http://schemas.microsoft.com/office/drawing/2014/main" id="{DBB87E6C-D417-8CC6-62A9-81E2FD7ED668}"/>
              </a:ext>
            </a:extLst>
          </p:cNvPr>
          <p:cNvSpPr txBox="1"/>
          <p:nvPr/>
        </p:nvSpPr>
        <p:spPr>
          <a:xfrm>
            <a:off x="3899338" y="1825625"/>
            <a:ext cx="780663" cy="369332"/>
          </a:xfrm>
          <a:prstGeom prst="rect">
            <a:avLst/>
          </a:prstGeom>
          <a:noFill/>
        </p:spPr>
        <p:txBody>
          <a:bodyPr wrap="none" rtlCol="0">
            <a:spAutoFit/>
          </a:bodyPr>
          <a:lstStyle/>
          <a:p>
            <a:r>
              <a:rPr lang="en-US" b="1" dirty="0"/>
              <a:t>Stack</a:t>
            </a:r>
          </a:p>
        </p:txBody>
      </p:sp>
      <p:sp>
        <p:nvSpPr>
          <p:cNvPr id="17" name="Rectangle 16">
            <a:extLst>
              <a:ext uri="{FF2B5EF4-FFF2-40B4-BE49-F238E27FC236}">
                <a16:creationId xmlns:a16="http://schemas.microsoft.com/office/drawing/2014/main" id="{9D6E1282-B318-45EE-DB15-3ABAF2AD3B16}"/>
              </a:ext>
            </a:extLst>
          </p:cNvPr>
          <p:cNvSpPr/>
          <p:nvPr/>
        </p:nvSpPr>
        <p:spPr>
          <a:xfrm>
            <a:off x="2294752" y="4353036"/>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b="1" dirty="0"/>
              <a:t>‘W’</a:t>
            </a:r>
          </a:p>
        </p:txBody>
      </p:sp>
      <p:sp>
        <p:nvSpPr>
          <p:cNvPr id="18" name="Rectangle 17">
            <a:extLst>
              <a:ext uri="{FF2B5EF4-FFF2-40B4-BE49-F238E27FC236}">
                <a16:creationId xmlns:a16="http://schemas.microsoft.com/office/drawing/2014/main" id="{C10F4DB7-5467-A3C7-E711-C00ADAC1EA6B}"/>
              </a:ext>
            </a:extLst>
          </p:cNvPr>
          <p:cNvSpPr/>
          <p:nvPr/>
        </p:nvSpPr>
        <p:spPr>
          <a:xfrm>
            <a:off x="2294751" y="4489960"/>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b="1" dirty="0"/>
              <a:t>‘O’</a:t>
            </a:r>
          </a:p>
        </p:txBody>
      </p:sp>
      <p:sp>
        <p:nvSpPr>
          <p:cNvPr id="19" name="Rectangle 18">
            <a:extLst>
              <a:ext uri="{FF2B5EF4-FFF2-40B4-BE49-F238E27FC236}">
                <a16:creationId xmlns:a16="http://schemas.microsoft.com/office/drawing/2014/main" id="{2FF3DC2C-4D08-8471-8B16-B1C1ED3F7BD5}"/>
              </a:ext>
            </a:extLst>
          </p:cNvPr>
          <p:cNvSpPr/>
          <p:nvPr/>
        </p:nvSpPr>
        <p:spPr>
          <a:xfrm>
            <a:off x="2294751" y="4624826"/>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b="1" dirty="0"/>
              <a:t>‘R’</a:t>
            </a:r>
          </a:p>
        </p:txBody>
      </p:sp>
      <p:sp>
        <p:nvSpPr>
          <p:cNvPr id="20" name="Rectangle 19">
            <a:extLst>
              <a:ext uri="{FF2B5EF4-FFF2-40B4-BE49-F238E27FC236}">
                <a16:creationId xmlns:a16="http://schemas.microsoft.com/office/drawing/2014/main" id="{4D91537B-CE20-EB53-0698-A543E3657823}"/>
              </a:ext>
            </a:extLst>
          </p:cNvPr>
          <p:cNvSpPr/>
          <p:nvPr/>
        </p:nvSpPr>
        <p:spPr>
          <a:xfrm>
            <a:off x="2294750" y="4768875"/>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000" b="1" dirty="0"/>
              <a:t>‘L’</a:t>
            </a:r>
          </a:p>
        </p:txBody>
      </p:sp>
      <p:sp>
        <p:nvSpPr>
          <p:cNvPr id="23" name="Rectangle 22">
            <a:extLst>
              <a:ext uri="{FF2B5EF4-FFF2-40B4-BE49-F238E27FC236}">
                <a16:creationId xmlns:a16="http://schemas.microsoft.com/office/drawing/2014/main" id="{6E421C7A-EB43-A616-2B94-AD630FC8274D}"/>
              </a:ext>
            </a:extLst>
          </p:cNvPr>
          <p:cNvSpPr/>
          <p:nvPr/>
        </p:nvSpPr>
        <p:spPr>
          <a:xfrm>
            <a:off x="2296721" y="4903741"/>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b="1" dirty="0"/>
              <a:t>‘D’</a:t>
            </a:r>
          </a:p>
        </p:txBody>
      </p:sp>
      <p:sp>
        <p:nvSpPr>
          <p:cNvPr id="24" name="Rectangle 23">
            <a:extLst>
              <a:ext uri="{FF2B5EF4-FFF2-40B4-BE49-F238E27FC236}">
                <a16:creationId xmlns:a16="http://schemas.microsoft.com/office/drawing/2014/main" id="{1C6634D2-FE22-148E-64BE-16A9BECA2F43}"/>
              </a:ext>
            </a:extLst>
          </p:cNvPr>
          <p:cNvSpPr/>
          <p:nvPr/>
        </p:nvSpPr>
        <p:spPr>
          <a:xfrm>
            <a:off x="2302696" y="5047835"/>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000" b="1" dirty="0"/>
              <a:t>‘\0’</a:t>
            </a:r>
          </a:p>
        </p:txBody>
      </p:sp>
      <p:sp>
        <p:nvSpPr>
          <p:cNvPr id="26" name="TextBox 25">
            <a:extLst>
              <a:ext uri="{FF2B5EF4-FFF2-40B4-BE49-F238E27FC236}">
                <a16:creationId xmlns:a16="http://schemas.microsoft.com/office/drawing/2014/main" id="{B457458F-344B-CAA6-4B15-D48E331F30B2}"/>
              </a:ext>
            </a:extLst>
          </p:cNvPr>
          <p:cNvSpPr txBox="1"/>
          <p:nvPr/>
        </p:nvSpPr>
        <p:spPr>
          <a:xfrm>
            <a:off x="6958147" y="5353059"/>
            <a:ext cx="1008609" cy="369332"/>
          </a:xfrm>
          <a:prstGeom prst="rect">
            <a:avLst/>
          </a:prstGeom>
          <a:noFill/>
        </p:spPr>
        <p:txBody>
          <a:bodyPr wrap="none" rtlCol="0">
            <a:spAutoFit/>
          </a:bodyPr>
          <a:lstStyle/>
          <a:p>
            <a:r>
              <a:rPr lang="en-US" dirty="0">
                <a:solidFill>
                  <a:srgbClr val="FF0000"/>
                </a:solidFill>
              </a:rPr>
              <a:t>AR main</a:t>
            </a:r>
          </a:p>
        </p:txBody>
      </p:sp>
      <p:sp>
        <p:nvSpPr>
          <p:cNvPr id="27" name="Rectangle 26">
            <a:extLst>
              <a:ext uri="{FF2B5EF4-FFF2-40B4-BE49-F238E27FC236}">
                <a16:creationId xmlns:a16="http://schemas.microsoft.com/office/drawing/2014/main" id="{C548031D-F25D-9EE0-8FA8-A9129EF43B1E}"/>
              </a:ext>
            </a:extLst>
          </p:cNvPr>
          <p:cNvSpPr/>
          <p:nvPr/>
        </p:nvSpPr>
        <p:spPr>
          <a:xfrm>
            <a:off x="3899338" y="5199017"/>
            <a:ext cx="1021005" cy="79971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a:extLst>
              <a:ext uri="{FF2B5EF4-FFF2-40B4-BE49-F238E27FC236}">
                <a16:creationId xmlns:a16="http://schemas.microsoft.com/office/drawing/2014/main" id="{0E009FFA-8C3A-84DD-6149-8EAB4EE278BC}"/>
              </a:ext>
            </a:extLst>
          </p:cNvPr>
          <p:cNvSpPr txBox="1"/>
          <p:nvPr/>
        </p:nvSpPr>
        <p:spPr>
          <a:xfrm>
            <a:off x="4199686" y="4851640"/>
            <a:ext cx="420308" cy="369332"/>
          </a:xfrm>
          <a:prstGeom prst="rect">
            <a:avLst/>
          </a:prstGeom>
          <a:noFill/>
        </p:spPr>
        <p:txBody>
          <a:bodyPr wrap="none" rtlCol="0">
            <a:spAutoFit/>
          </a:bodyPr>
          <a:lstStyle/>
          <a:p>
            <a:r>
              <a:rPr lang="en-US" dirty="0"/>
              <a:t>s1</a:t>
            </a:r>
          </a:p>
        </p:txBody>
      </p:sp>
      <p:sp>
        <p:nvSpPr>
          <p:cNvPr id="29" name="Rectangle 28">
            <a:extLst>
              <a:ext uri="{FF2B5EF4-FFF2-40B4-BE49-F238E27FC236}">
                <a16:creationId xmlns:a16="http://schemas.microsoft.com/office/drawing/2014/main" id="{23F6DF5C-9E1E-D603-1D6B-57941D005989}"/>
              </a:ext>
            </a:extLst>
          </p:cNvPr>
          <p:cNvSpPr/>
          <p:nvPr/>
        </p:nvSpPr>
        <p:spPr>
          <a:xfrm>
            <a:off x="3933563" y="5566258"/>
            <a:ext cx="378367" cy="2479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t>.</a:t>
            </a:r>
            <a:endParaRPr lang="en-US" sz="1000" b="1" dirty="0"/>
          </a:p>
        </p:txBody>
      </p:sp>
      <p:sp>
        <p:nvSpPr>
          <p:cNvPr id="30" name="Rectangle 29">
            <a:extLst>
              <a:ext uri="{FF2B5EF4-FFF2-40B4-BE49-F238E27FC236}">
                <a16:creationId xmlns:a16="http://schemas.microsoft.com/office/drawing/2014/main" id="{DE738A01-AA7B-0EF3-83ED-40809A8FA595}"/>
              </a:ext>
            </a:extLst>
          </p:cNvPr>
          <p:cNvSpPr/>
          <p:nvPr/>
        </p:nvSpPr>
        <p:spPr>
          <a:xfrm>
            <a:off x="4483329" y="5566258"/>
            <a:ext cx="378367" cy="2479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t>6</a:t>
            </a:r>
            <a:endParaRPr lang="en-US" sz="1000" b="1" dirty="0"/>
          </a:p>
        </p:txBody>
      </p:sp>
      <p:sp>
        <p:nvSpPr>
          <p:cNvPr id="31" name="Rectangle 30">
            <a:extLst>
              <a:ext uri="{FF2B5EF4-FFF2-40B4-BE49-F238E27FC236}">
                <a16:creationId xmlns:a16="http://schemas.microsoft.com/office/drawing/2014/main" id="{3EC695AD-3BF8-A10B-23EA-BDCCE45D5D11}"/>
              </a:ext>
            </a:extLst>
          </p:cNvPr>
          <p:cNvSpPr/>
          <p:nvPr/>
        </p:nvSpPr>
        <p:spPr>
          <a:xfrm>
            <a:off x="5834484" y="4953202"/>
            <a:ext cx="1021005" cy="79971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4841A0B5-AC4E-B4CD-3469-79C6B4EF4DB7}"/>
              </a:ext>
            </a:extLst>
          </p:cNvPr>
          <p:cNvSpPr txBox="1"/>
          <p:nvPr/>
        </p:nvSpPr>
        <p:spPr>
          <a:xfrm>
            <a:off x="6134832" y="4605825"/>
            <a:ext cx="420308" cy="369332"/>
          </a:xfrm>
          <a:prstGeom prst="rect">
            <a:avLst/>
          </a:prstGeom>
          <a:noFill/>
        </p:spPr>
        <p:txBody>
          <a:bodyPr wrap="none" rtlCol="0">
            <a:spAutoFit/>
          </a:bodyPr>
          <a:lstStyle/>
          <a:p>
            <a:r>
              <a:rPr lang="en-US" dirty="0"/>
              <a:t>s2</a:t>
            </a:r>
          </a:p>
        </p:txBody>
      </p:sp>
      <p:sp>
        <p:nvSpPr>
          <p:cNvPr id="33" name="Rectangle 32">
            <a:extLst>
              <a:ext uri="{FF2B5EF4-FFF2-40B4-BE49-F238E27FC236}">
                <a16:creationId xmlns:a16="http://schemas.microsoft.com/office/drawing/2014/main" id="{637F4FA7-7231-D068-9D1A-F5961D0073C8}"/>
              </a:ext>
            </a:extLst>
          </p:cNvPr>
          <p:cNvSpPr/>
          <p:nvPr/>
        </p:nvSpPr>
        <p:spPr>
          <a:xfrm>
            <a:off x="5868709" y="5320443"/>
            <a:ext cx="378367" cy="2479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t>.</a:t>
            </a:r>
            <a:endParaRPr lang="en-US" sz="1000" b="1" dirty="0"/>
          </a:p>
        </p:txBody>
      </p:sp>
      <p:sp>
        <p:nvSpPr>
          <p:cNvPr id="34" name="Rectangle 33">
            <a:extLst>
              <a:ext uri="{FF2B5EF4-FFF2-40B4-BE49-F238E27FC236}">
                <a16:creationId xmlns:a16="http://schemas.microsoft.com/office/drawing/2014/main" id="{9C3AAA65-E141-4A83-0567-78FD39D5259F}"/>
              </a:ext>
            </a:extLst>
          </p:cNvPr>
          <p:cNvSpPr/>
          <p:nvPr/>
        </p:nvSpPr>
        <p:spPr>
          <a:xfrm>
            <a:off x="6418475" y="5320443"/>
            <a:ext cx="378367" cy="2479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t>5</a:t>
            </a:r>
            <a:endParaRPr lang="en-US" sz="1000" b="1" dirty="0"/>
          </a:p>
        </p:txBody>
      </p:sp>
      <p:cxnSp>
        <p:nvCxnSpPr>
          <p:cNvPr id="36" name="Straight Arrow Connector 35">
            <a:extLst>
              <a:ext uri="{FF2B5EF4-FFF2-40B4-BE49-F238E27FC236}">
                <a16:creationId xmlns:a16="http://schemas.microsoft.com/office/drawing/2014/main" id="{345B5C30-69C2-CD7D-5F99-F34708B254FD}"/>
              </a:ext>
            </a:extLst>
          </p:cNvPr>
          <p:cNvCxnSpPr>
            <a:endCxn id="18" idx="3"/>
          </p:cNvCxnSpPr>
          <p:nvPr/>
        </p:nvCxnSpPr>
        <p:spPr>
          <a:xfrm flipH="1" flipV="1">
            <a:off x="2673118" y="4558422"/>
            <a:ext cx="3161366" cy="477884"/>
          </a:xfrm>
          <a:prstGeom prst="straightConnector1">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8" name="Straight Arrow Connector 37">
            <a:extLst>
              <a:ext uri="{FF2B5EF4-FFF2-40B4-BE49-F238E27FC236}">
                <a16:creationId xmlns:a16="http://schemas.microsoft.com/office/drawing/2014/main" id="{51A4BF9F-A178-6225-A04F-179C9A67DF58}"/>
              </a:ext>
            </a:extLst>
          </p:cNvPr>
          <p:cNvCxnSpPr>
            <a:cxnSpLocks/>
            <a:stCxn id="27" idx="1"/>
          </p:cNvCxnSpPr>
          <p:nvPr/>
        </p:nvCxnSpPr>
        <p:spPr>
          <a:xfrm flipH="1">
            <a:off x="2707941" y="5598875"/>
            <a:ext cx="1191397" cy="280220"/>
          </a:xfrm>
          <a:prstGeom prst="straightConnector1">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0" name="TextBox 39">
            <a:extLst>
              <a:ext uri="{FF2B5EF4-FFF2-40B4-BE49-F238E27FC236}">
                <a16:creationId xmlns:a16="http://schemas.microsoft.com/office/drawing/2014/main" id="{B3B761FA-93AA-5982-249D-D1A49EF14DF7}"/>
              </a:ext>
            </a:extLst>
          </p:cNvPr>
          <p:cNvSpPr txBox="1"/>
          <p:nvPr/>
        </p:nvSpPr>
        <p:spPr>
          <a:xfrm>
            <a:off x="8368937" y="2107474"/>
            <a:ext cx="2086469" cy="1477328"/>
          </a:xfrm>
          <a:prstGeom prst="rect">
            <a:avLst/>
          </a:prstGeom>
          <a:noFill/>
        </p:spPr>
        <p:txBody>
          <a:bodyPr wrap="none" rtlCol="0">
            <a:spAutoFit/>
          </a:bodyPr>
          <a:lstStyle/>
          <a:p>
            <a:r>
              <a:rPr lang="en-US" dirty="0"/>
              <a:t>String s1 = "Hello ";</a:t>
            </a:r>
          </a:p>
          <a:p>
            <a:r>
              <a:rPr lang="en-US" dirty="0"/>
              <a:t>String s2 = "World";</a:t>
            </a:r>
          </a:p>
          <a:p>
            <a:r>
              <a:rPr lang="en-US" dirty="0"/>
              <a:t>s1 += s2;    </a:t>
            </a:r>
            <a:r>
              <a:rPr lang="en-US" b="1" dirty="0">
                <a:solidFill>
                  <a:srgbClr val="FF0000"/>
                </a:solidFill>
              </a:rPr>
              <a:t>OR</a:t>
            </a:r>
          </a:p>
          <a:p>
            <a:r>
              <a:rPr lang="en-US" dirty="0"/>
              <a:t>s1.operator+=(s2);</a:t>
            </a:r>
          </a:p>
          <a:p>
            <a:endParaRPr lang="en-US" dirty="0"/>
          </a:p>
        </p:txBody>
      </p:sp>
      <p:sp>
        <p:nvSpPr>
          <p:cNvPr id="3" name="TextBox 2">
            <a:extLst>
              <a:ext uri="{FF2B5EF4-FFF2-40B4-BE49-F238E27FC236}">
                <a16:creationId xmlns:a16="http://schemas.microsoft.com/office/drawing/2014/main" id="{70FAA531-1886-7C21-3D18-BA4405855F4E}"/>
              </a:ext>
            </a:extLst>
          </p:cNvPr>
          <p:cNvSpPr txBox="1"/>
          <p:nvPr/>
        </p:nvSpPr>
        <p:spPr>
          <a:xfrm>
            <a:off x="7749833" y="3584802"/>
            <a:ext cx="4146065" cy="830997"/>
          </a:xfrm>
          <a:prstGeom prst="rect">
            <a:avLst/>
          </a:prstGeom>
          <a:noFill/>
        </p:spPr>
        <p:txBody>
          <a:bodyPr wrap="square" rtlCol="0">
            <a:spAutoFit/>
          </a:bodyPr>
          <a:lstStyle/>
          <a:p>
            <a:r>
              <a:rPr lang="en-US" sz="1600" dirty="0"/>
              <a:t>String&amp; String::operator += (const String&amp; s)</a:t>
            </a:r>
          </a:p>
          <a:p>
            <a:endParaRPr lang="en-US" sz="1600" dirty="0"/>
          </a:p>
          <a:p>
            <a:endParaRPr lang="en-US" sz="1600" dirty="0"/>
          </a:p>
        </p:txBody>
      </p:sp>
      <p:sp>
        <p:nvSpPr>
          <p:cNvPr id="12" name="Rectangle 11">
            <a:extLst>
              <a:ext uri="{FF2B5EF4-FFF2-40B4-BE49-F238E27FC236}">
                <a16:creationId xmlns:a16="http://schemas.microsoft.com/office/drawing/2014/main" id="{4084E11B-1037-70A0-7F9C-5B1AB95CBBA5}"/>
              </a:ext>
            </a:extLst>
          </p:cNvPr>
          <p:cNvSpPr/>
          <p:nvPr/>
        </p:nvSpPr>
        <p:spPr>
          <a:xfrm>
            <a:off x="3925721" y="3248619"/>
            <a:ext cx="1021005" cy="55477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5EBF2891-BAFF-8E5E-3263-3F81A47B1D3A}"/>
              </a:ext>
            </a:extLst>
          </p:cNvPr>
          <p:cNvSpPr txBox="1"/>
          <p:nvPr/>
        </p:nvSpPr>
        <p:spPr>
          <a:xfrm>
            <a:off x="4199686" y="2887921"/>
            <a:ext cx="553357" cy="369332"/>
          </a:xfrm>
          <a:prstGeom prst="rect">
            <a:avLst/>
          </a:prstGeom>
          <a:noFill/>
        </p:spPr>
        <p:txBody>
          <a:bodyPr wrap="none" rtlCol="0">
            <a:spAutoFit/>
          </a:bodyPr>
          <a:lstStyle/>
          <a:p>
            <a:r>
              <a:rPr lang="en-US" dirty="0"/>
              <a:t>this</a:t>
            </a:r>
          </a:p>
        </p:txBody>
      </p:sp>
      <p:sp>
        <p:nvSpPr>
          <p:cNvPr id="14" name="Oval 13">
            <a:extLst>
              <a:ext uri="{FF2B5EF4-FFF2-40B4-BE49-F238E27FC236}">
                <a16:creationId xmlns:a16="http://schemas.microsoft.com/office/drawing/2014/main" id="{EE066AFF-5BDF-AE81-ABE0-C2117CB6FA85}"/>
              </a:ext>
            </a:extLst>
          </p:cNvPr>
          <p:cNvSpPr/>
          <p:nvPr/>
        </p:nvSpPr>
        <p:spPr>
          <a:xfrm>
            <a:off x="4311930" y="3429000"/>
            <a:ext cx="233944" cy="23332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BB7430F8-9669-7954-8E5A-EC80C7680043}"/>
              </a:ext>
            </a:extLst>
          </p:cNvPr>
          <p:cNvCxnSpPr>
            <a:stCxn id="12" idx="2"/>
          </p:cNvCxnSpPr>
          <p:nvPr/>
        </p:nvCxnSpPr>
        <p:spPr>
          <a:xfrm flipH="1">
            <a:off x="4409840" y="3803392"/>
            <a:ext cx="26384" cy="1168811"/>
          </a:xfrm>
          <a:prstGeom prst="straightConnector1">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1" name="Rectangle 20">
            <a:extLst>
              <a:ext uri="{FF2B5EF4-FFF2-40B4-BE49-F238E27FC236}">
                <a16:creationId xmlns:a16="http://schemas.microsoft.com/office/drawing/2014/main" id="{1252F532-E32F-0677-D721-790593724C89}"/>
              </a:ext>
            </a:extLst>
          </p:cNvPr>
          <p:cNvSpPr/>
          <p:nvPr/>
        </p:nvSpPr>
        <p:spPr>
          <a:xfrm>
            <a:off x="5682699" y="3213974"/>
            <a:ext cx="1021005" cy="55477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41715CEF-767D-299B-AC5C-C6224456564C}"/>
              </a:ext>
            </a:extLst>
          </p:cNvPr>
          <p:cNvSpPr txBox="1"/>
          <p:nvPr/>
        </p:nvSpPr>
        <p:spPr>
          <a:xfrm>
            <a:off x="6005976" y="2862679"/>
            <a:ext cx="296876" cy="369332"/>
          </a:xfrm>
          <a:prstGeom prst="rect">
            <a:avLst/>
          </a:prstGeom>
          <a:noFill/>
        </p:spPr>
        <p:txBody>
          <a:bodyPr wrap="none" rtlCol="0">
            <a:spAutoFit/>
          </a:bodyPr>
          <a:lstStyle/>
          <a:p>
            <a:r>
              <a:rPr lang="en-US" dirty="0"/>
              <a:t>s</a:t>
            </a:r>
          </a:p>
        </p:txBody>
      </p:sp>
      <p:sp>
        <p:nvSpPr>
          <p:cNvPr id="35" name="Oval 34">
            <a:extLst>
              <a:ext uri="{FF2B5EF4-FFF2-40B4-BE49-F238E27FC236}">
                <a16:creationId xmlns:a16="http://schemas.microsoft.com/office/drawing/2014/main" id="{A164D0C8-0B7B-D1C6-C043-C3518F29BDB7}"/>
              </a:ext>
            </a:extLst>
          </p:cNvPr>
          <p:cNvSpPr/>
          <p:nvPr/>
        </p:nvSpPr>
        <p:spPr>
          <a:xfrm>
            <a:off x="6068908" y="3394355"/>
            <a:ext cx="233944" cy="233329"/>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39" name="Straight Arrow Connector 38">
            <a:extLst>
              <a:ext uri="{FF2B5EF4-FFF2-40B4-BE49-F238E27FC236}">
                <a16:creationId xmlns:a16="http://schemas.microsoft.com/office/drawing/2014/main" id="{5D5E89BF-55CB-825E-49D9-18075AC073E1}"/>
              </a:ext>
            </a:extLst>
          </p:cNvPr>
          <p:cNvCxnSpPr>
            <a:stCxn id="21" idx="2"/>
          </p:cNvCxnSpPr>
          <p:nvPr/>
        </p:nvCxnSpPr>
        <p:spPr>
          <a:xfrm>
            <a:off x="6193202" y="3768747"/>
            <a:ext cx="109650" cy="993003"/>
          </a:xfrm>
          <a:prstGeom prst="straightConnector1">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1" name="Rectangle 40">
            <a:extLst>
              <a:ext uri="{FF2B5EF4-FFF2-40B4-BE49-F238E27FC236}">
                <a16:creationId xmlns:a16="http://schemas.microsoft.com/office/drawing/2014/main" id="{3BF1B8F8-CFD7-CC6F-8C09-5E6A4D71B41B}"/>
              </a:ext>
            </a:extLst>
          </p:cNvPr>
          <p:cNvSpPr/>
          <p:nvPr/>
        </p:nvSpPr>
        <p:spPr>
          <a:xfrm>
            <a:off x="3619189" y="2154294"/>
            <a:ext cx="3309256" cy="7913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1" name="TextBox 50">
            <a:extLst>
              <a:ext uri="{FF2B5EF4-FFF2-40B4-BE49-F238E27FC236}">
                <a16:creationId xmlns:a16="http://schemas.microsoft.com/office/drawing/2014/main" id="{76DC97A0-B006-2333-6744-9D28D3CE44F2}"/>
              </a:ext>
            </a:extLst>
          </p:cNvPr>
          <p:cNvSpPr txBox="1"/>
          <p:nvPr/>
        </p:nvSpPr>
        <p:spPr>
          <a:xfrm>
            <a:off x="3837366" y="5783338"/>
            <a:ext cx="623889" cy="215444"/>
          </a:xfrm>
          <a:prstGeom prst="rect">
            <a:avLst/>
          </a:prstGeom>
          <a:noFill/>
        </p:spPr>
        <p:txBody>
          <a:bodyPr wrap="none" rtlCol="0">
            <a:spAutoFit/>
          </a:bodyPr>
          <a:lstStyle/>
          <a:p>
            <a:r>
              <a:rPr lang="en-US" sz="800" b="1" dirty="0" err="1"/>
              <a:t>storageM</a:t>
            </a:r>
            <a:endParaRPr lang="en-US" sz="800" b="1" dirty="0"/>
          </a:p>
        </p:txBody>
      </p:sp>
      <p:sp>
        <p:nvSpPr>
          <p:cNvPr id="52" name="TextBox 51">
            <a:extLst>
              <a:ext uri="{FF2B5EF4-FFF2-40B4-BE49-F238E27FC236}">
                <a16:creationId xmlns:a16="http://schemas.microsoft.com/office/drawing/2014/main" id="{759B1DC9-87C3-8734-29D9-D51AA624CC34}"/>
              </a:ext>
            </a:extLst>
          </p:cNvPr>
          <p:cNvSpPr txBox="1"/>
          <p:nvPr/>
        </p:nvSpPr>
        <p:spPr>
          <a:xfrm>
            <a:off x="5768379" y="5537473"/>
            <a:ext cx="623889" cy="215444"/>
          </a:xfrm>
          <a:prstGeom prst="rect">
            <a:avLst/>
          </a:prstGeom>
          <a:noFill/>
        </p:spPr>
        <p:txBody>
          <a:bodyPr wrap="none" rtlCol="0">
            <a:spAutoFit/>
          </a:bodyPr>
          <a:lstStyle/>
          <a:p>
            <a:r>
              <a:rPr lang="en-US" sz="800" b="1" dirty="0" err="1"/>
              <a:t>storageM</a:t>
            </a:r>
            <a:endParaRPr lang="en-US" sz="800" b="1" dirty="0"/>
          </a:p>
        </p:txBody>
      </p:sp>
      <p:sp>
        <p:nvSpPr>
          <p:cNvPr id="53" name="TextBox 52">
            <a:extLst>
              <a:ext uri="{FF2B5EF4-FFF2-40B4-BE49-F238E27FC236}">
                <a16:creationId xmlns:a16="http://schemas.microsoft.com/office/drawing/2014/main" id="{F1525ADE-09EB-89B2-B0F6-3623FFE27B62}"/>
              </a:ext>
            </a:extLst>
          </p:cNvPr>
          <p:cNvSpPr txBox="1"/>
          <p:nvPr/>
        </p:nvSpPr>
        <p:spPr>
          <a:xfrm>
            <a:off x="4450188" y="5783183"/>
            <a:ext cx="481222" cy="215444"/>
          </a:xfrm>
          <a:prstGeom prst="rect">
            <a:avLst/>
          </a:prstGeom>
          <a:noFill/>
        </p:spPr>
        <p:txBody>
          <a:bodyPr wrap="none" rtlCol="0">
            <a:spAutoFit/>
          </a:bodyPr>
          <a:lstStyle/>
          <a:p>
            <a:r>
              <a:rPr lang="en-US" sz="800" b="1" dirty="0"/>
              <a:t>length</a:t>
            </a:r>
          </a:p>
        </p:txBody>
      </p:sp>
      <p:sp>
        <p:nvSpPr>
          <p:cNvPr id="54" name="TextBox 53">
            <a:extLst>
              <a:ext uri="{FF2B5EF4-FFF2-40B4-BE49-F238E27FC236}">
                <a16:creationId xmlns:a16="http://schemas.microsoft.com/office/drawing/2014/main" id="{CEB11A05-097A-010F-A4BC-85007E882033}"/>
              </a:ext>
            </a:extLst>
          </p:cNvPr>
          <p:cNvSpPr txBox="1"/>
          <p:nvPr/>
        </p:nvSpPr>
        <p:spPr>
          <a:xfrm>
            <a:off x="6348691" y="5545784"/>
            <a:ext cx="481222" cy="215444"/>
          </a:xfrm>
          <a:prstGeom prst="rect">
            <a:avLst/>
          </a:prstGeom>
          <a:noFill/>
        </p:spPr>
        <p:txBody>
          <a:bodyPr wrap="none" rtlCol="0">
            <a:spAutoFit/>
          </a:bodyPr>
          <a:lstStyle/>
          <a:p>
            <a:r>
              <a:rPr lang="en-US" sz="800" b="1" dirty="0"/>
              <a:t>length</a:t>
            </a:r>
          </a:p>
        </p:txBody>
      </p:sp>
      <p:sp>
        <p:nvSpPr>
          <p:cNvPr id="67" name="Rectangle 66">
            <a:extLst>
              <a:ext uri="{FF2B5EF4-FFF2-40B4-BE49-F238E27FC236}">
                <a16:creationId xmlns:a16="http://schemas.microsoft.com/office/drawing/2014/main" id="{5C69CD21-FB12-30B4-757A-5BC2FC70678C}"/>
              </a:ext>
            </a:extLst>
          </p:cNvPr>
          <p:cNvSpPr/>
          <p:nvPr/>
        </p:nvSpPr>
        <p:spPr>
          <a:xfrm>
            <a:off x="2329575" y="5538843"/>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b="1" dirty="0"/>
              <a:t>‘H’</a:t>
            </a:r>
          </a:p>
        </p:txBody>
      </p:sp>
      <p:sp>
        <p:nvSpPr>
          <p:cNvPr id="68" name="Rectangle 67">
            <a:extLst>
              <a:ext uri="{FF2B5EF4-FFF2-40B4-BE49-F238E27FC236}">
                <a16:creationId xmlns:a16="http://schemas.microsoft.com/office/drawing/2014/main" id="{D2E02AA0-8D02-81F4-42B7-48D11CE09C20}"/>
              </a:ext>
            </a:extLst>
          </p:cNvPr>
          <p:cNvSpPr/>
          <p:nvPr/>
        </p:nvSpPr>
        <p:spPr>
          <a:xfrm>
            <a:off x="2329574" y="5675767"/>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b="1" dirty="0"/>
              <a:t>‘E’</a:t>
            </a:r>
          </a:p>
        </p:txBody>
      </p:sp>
      <p:sp>
        <p:nvSpPr>
          <p:cNvPr id="69" name="Rectangle 68">
            <a:extLst>
              <a:ext uri="{FF2B5EF4-FFF2-40B4-BE49-F238E27FC236}">
                <a16:creationId xmlns:a16="http://schemas.microsoft.com/office/drawing/2014/main" id="{81D3FC75-189A-8E90-0C93-CC0CAFFAD02B}"/>
              </a:ext>
            </a:extLst>
          </p:cNvPr>
          <p:cNvSpPr/>
          <p:nvPr/>
        </p:nvSpPr>
        <p:spPr>
          <a:xfrm>
            <a:off x="2329574" y="5810633"/>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b="1" dirty="0"/>
              <a:t>‘L’</a:t>
            </a:r>
          </a:p>
        </p:txBody>
      </p:sp>
      <p:sp>
        <p:nvSpPr>
          <p:cNvPr id="70" name="Rectangle 69">
            <a:extLst>
              <a:ext uri="{FF2B5EF4-FFF2-40B4-BE49-F238E27FC236}">
                <a16:creationId xmlns:a16="http://schemas.microsoft.com/office/drawing/2014/main" id="{233F7068-EC0C-0C78-6981-DF3A7514F106}"/>
              </a:ext>
            </a:extLst>
          </p:cNvPr>
          <p:cNvSpPr/>
          <p:nvPr/>
        </p:nvSpPr>
        <p:spPr>
          <a:xfrm>
            <a:off x="2329573" y="5954682"/>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000" b="1" dirty="0"/>
              <a:t>‘L’</a:t>
            </a:r>
          </a:p>
        </p:txBody>
      </p:sp>
      <p:sp>
        <p:nvSpPr>
          <p:cNvPr id="71" name="Rectangle 70">
            <a:extLst>
              <a:ext uri="{FF2B5EF4-FFF2-40B4-BE49-F238E27FC236}">
                <a16:creationId xmlns:a16="http://schemas.microsoft.com/office/drawing/2014/main" id="{87EE8F78-24BC-B9A9-FE48-2EC41CADD382}"/>
              </a:ext>
            </a:extLst>
          </p:cNvPr>
          <p:cNvSpPr/>
          <p:nvPr/>
        </p:nvSpPr>
        <p:spPr>
          <a:xfrm>
            <a:off x="2329575" y="6105966"/>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b="1" dirty="0"/>
              <a:t>‘0’</a:t>
            </a:r>
          </a:p>
        </p:txBody>
      </p:sp>
      <p:sp>
        <p:nvSpPr>
          <p:cNvPr id="72" name="Rectangle 71">
            <a:extLst>
              <a:ext uri="{FF2B5EF4-FFF2-40B4-BE49-F238E27FC236}">
                <a16:creationId xmlns:a16="http://schemas.microsoft.com/office/drawing/2014/main" id="{BFD5A541-FC68-C755-34EC-1D3031008F53}"/>
              </a:ext>
            </a:extLst>
          </p:cNvPr>
          <p:cNvSpPr/>
          <p:nvPr/>
        </p:nvSpPr>
        <p:spPr>
          <a:xfrm>
            <a:off x="2329574" y="6250015"/>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000" b="1" dirty="0"/>
              <a:t>‘ ’</a:t>
            </a:r>
          </a:p>
        </p:txBody>
      </p:sp>
    </p:spTree>
    <p:extLst>
      <p:ext uri="{BB962C8B-B14F-4D97-AF65-F5344CB8AC3E}">
        <p14:creationId xmlns:p14="http://schemas.microsoft.com/office/powerpoint/2010/main" val="35026945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917C295-5DB7-73AE-5B8B-024BBE121E98}"/>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0BFB101-ABAF-A533-3560-28F93172D0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7341A7DD-CC27-6222-5615-135364009E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82006" y="569844"/>
            <a:ext cx="8427988" cy="5649981"/>
          </a:xfrm>
          <a:prstGeom prst="rect">
            <a:avLst/>
          </a:prstGeom>
          <a:ln>
            <a:noFill/>
          </a:ln>
          <a:effectLst>
            <a:outerShdw blurRad="317500" dist="317500" dir="7140000" sx="95000" sy="95000" algn="t"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Content Placeholder 3" descr="A screenshot of a computer code&#10;&#10;Description automatically generated">
            <a:extLst>
              <a:ext uri="{FF2B5EF4-FFF2-40B4-BE49-F238E27FC236}">
                <a16:creationId xmlns:a16="http://schemas.microsoft.com/office/drawing/2014/main" id="{F73A934D-1BC7-E6D5-D533-C6E9A8F7634F}"/>
              </a:ext>
            </a:extLst>
          </p:cNvPr>
          <p:cNvPicPr>
            <a:picLocks noGrp="1" noChangeAspect="1"/>
          </p:cNvPicPr>
          <p:nvPr>
            <p:ph idx="1"/>
          </p:nvPr>
        </p:nvPicPr>
        <p:blipFill>
          <a:blip r:embed="rId3"/>
          <a:srcRect t="1317" r="1" b="1"/>
          <a:stretch/>
        </p:blipFill>
        <p:spPr>
          <a:xfrm>
            <a:off x="1882006" y="569843"/>
            <a:ext cx="8450714" cy="5649981"/>
          </a:xfrm>
          <a:prstGeom prst="rect">
            <a:avLst/>
          </a:prstGeom>
        </p:spPr>
      </p:pic>
      <p:sp>
        <p:nvSpPr>
          <p:cNvPr id="2" name="TextBox 1">
            <a:extLst>
              <a:ext uri="{FF2B5EF4-FFF2-40B4-BE49-F238E27FC236}">
                <a16:creationId xmlns:a16="http://schemas.microsoft.com/office/drawing/2014/main" id="{24E0FC87-CE51-DACF-DA3C-C4BA4F5A1639}"/>
              </a:ext>
            </a:extLst>
          </p:cNvPr>
          <p:cNvSpPr txBox="1"/>
          <p:nvPr/>
        </p:nvSpPr>
        <p:spPr>
          <a:xfrm>
            <a:off x="6335963" y="3233057"/>
            <a:ext cx="4314899" cy="954107"/>
          </a:xfrm>
          <a:prstGeom prst="rect">
            <a:avLst/>
          </a:prstGeom>
          <a:noFill/>
        </p:spPr>
        <p:txBody>
          <a:bodyPr wrap="none" rtlCol="0">
            <a:spAutoFit/>
          </a:bodyPr>
          <a:lstStyle/>
          <a:p>
            <a:r>
              <a:rPr lang="en-US" sz="1400" dirty="0">
                <a:solidFill>
                  <a:srgbClr val="FF0000"/>
                </a:solidFill>
              </a:rPr>
              <a:t>// Logic for prefix increment</a:t>
            </a:r>
          </a:p>
          <a:p>
            <a:r>
              <a:rPr lang="en-US" sz="1400" dirty="0">
                <a:solidFill>
                  <a:srgbClr val="FF0000"/>
                </a:solidFill>
              </a:rPr>
              <a:t>    </a:t>
            </a:r>
            <a:r>
              <a:rPr lang="en-US" sz="1400" dirty="0" err="1">
                <a:solidFill>
                  <a:srgbClr val="FF0000"/>
                </a:solidFill>
              </a:rPr>
              <a:t>cursorM</a:t>
            </a:r>
            <a:r>
              <a:rPr lang="en-US" sz="1400" dirty="0">
                <a:solidFill>
                  <a:srgbClr val="FF0000"/>
                </a:solidFill>
              </a:rPr>
              <a:t>++;  // Move the cursor to the next character</a:t>
            </a:r>
          </a:p>
          <a:p>
            <a:r>
              <a:rPr lang="en-US" sz="1400" dirty="0">
                <a:solidFill>
                  <a:srgbClr val="FF0000"/>
                </a:solidFill>
              </a:rPr>
              <a:t>    return *</a:t>
            </a:r>
            <a:r>
              <a:rPr lang="en-US" sz="1400" dirty="0" err="1">
                <a:solidFill>
                  <a:srgbClr val="FF0000"/>
                </a:solidFill>
              </a:rPr>
              <a:t>cursorM</a:t>
            </a:r>
            <a:r>
              <a:rPr lang="en-US" sz="1400" dirty="0">
                <a:solidFill>
                  <a:srgbClr val="FF0000"/>
                </a:solidFill>
              </a:rPr>
              <a:t>;}</a:t>
            </a:r>
          </a:p>
          <a:p>
            <a:endParaRPr lang="en-US" sz="1400" dirty="0">
              <a:solidFill>
                <a:srgbClr val="FF0000"/>
              </a:solidFill>
            </a:endParaRPr>
          </a:p>
        </p:txBody>
      </p:sp>
      <p:sp>
        <p:nvSpPr>
          <p:cNvPr id="6" name="TextBox 5">
            <a:extLst>
              <a:ext uri="{FF2B5EF4-FFF2-40B4-BE49-F238E27FC236}">
                <a16:creationId xmlns:a16="http://schemas.microsoft.com/office/drawing/2014/main" id="{38BBB3D0-3D7C-0592-6915-BB374F68E12D}"/>
              </a:ext>
            </a:extLst>
          </p:cNvPr>
          <p:cNvSpPr txBox="1"/>
          <p:nvPr/>
        </p:nvSpPr>
        <p:spPr>
          <a:xfrm>
            <a:off x="8697686" y="1905391"/>
            <a:ext cx="6096000" cy="646331"/>
          </a:xfrm>
          <a:prstGeom prst="rect">
            <a:avLst/>
          </a:prstGeom>
          <a:noFill/>
        </p:spPr>
        <p:txBody>
          <a:bodyPr wrap="square">
            <a:spAutoFit/>
          </a:bodyPr>
          <a:lstStyle/>
          <a:p>
            <a:r>
              <a:rPr lang="en-US" dirty="0"/>
              <a:t>String s("Hello World");</a:t>
            </a:r>
          </a:p>
          <a:p>
            <a:r>
              <a:rPr lang="en-US" dirty="0"/>
              <a:t>++s </a:t>
            </a:r>
          </a:p>
        </p:txBody>
      </p:sp>
      <p:sp>
        <p:nvSpPr>
          <p:cNvPr id="8" name="TextBox 7">
            <a:extLst>
              <a:ext uri="{FF2B5EF4-FFF2-40B4-BE49-F238E27FC236}">
                <a16:creationId xmlns:a16="http://schemas.microsoft.com/office/drawing/2014/main" id="{B508C80C-A234-936D-5264-901A26866206}"/>
              </a:ext>
            </a:extLst>
          </p:cNvPr>
          <p:cNvSpPr txBox="1"/>
          <p:nvPr/>
        </p:nvSpPr>
        <p:spPr>
          <a:xfrm>
            <a:off x="2037740" y="6134267"/>
            <a:ext cx="7396842" cy="307777"/>
          </a:xfrm>
          <a:prstGeom prst="rect">
            <a:avLst/>
          </a:prstGeom>
          <a:noFill/>
        </p:spPr>
        <p:txBody>
          <a:bodyPr wrap="square">
            <a:spAutoFit/>
          </a:bodyPr>
          <a:lstStyle/>
          <a:p>
            <a:r>
              <a:rPr lang="en-US" sz="1400" b="1" dirty="0" err="1"/>
              <a:t>cursorM</a:t>
            </a:r>
            <a:r>
              <a:rPr lang="en-US" sz="1400" b="1" dirty="0"/>
              <a:t> = </a:t>
            </a:r>
            <a:r>
              <a:rPr lang="en-US" sz="1400" b="1" dirty="0" err="1"/>
              <a:t>storageM</a:t>
            </a:r>
            <a:r>
              <a:rPr lang="en-US" sz="1400" b="1" dirty="0"/>
              <a:t>; </a:t>
            </a:r>
          </a:p>
        </p:txBody>
      </p:sp>
    </p:spTree>
    <p:extLst>
      <p:ext uri="{BB962C8B-B14F-4D97-AF65-F5344CB8AC3E}">
        <p14:creationId xmlns:p14="http://schemas.microsoft.com/office/powerpoint/2010/main" val="3841282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7DFE01-B432-1CB7-8CF1-4857F11A990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CB24224-9D7A-A151-6C93-1EC2E57141AC}"/>
              </a:ext>
            </a:extLst>
          </p:cNvPr>
          <p:cNvSpPr/>
          <p:nvPr/>
        </p:nvSpPr>
        <p:spPr>
          <a:xfrm>
            <a:off x="3619189" y="2949986"/>
            <a:ext cx="3309256" cy="14100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96959822-CE90-0A33-2337-BAB09AAD8D00}"/>
              </a:ext>
            </a:extLst>
          </p:cNvPr>
          <p:cNvSpPr/>
          <p:nvPr/>
        </p:nvSpPr>
        <p:spPr>
          <a:xfrm>
            <a:off x="3648891" y="4605825"/>
            <a:ext cx="3309256" cy="17402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886DDCD3-B23D-C249-9391-DADA97217DF8}"/>
              </a:ext>
            </a:extLst>
          </p:cNvPr>
          <p:cNvSpPr>
            <a:spLocks noGrp="1"/>
          </p:cNvSpPr>
          <p:nvPr>
            <p:ph type="title"/>
          </p:nvPr>
        </p:nvSpPr>
        <p:spPr/>
        <p:txBody>
          <a:bodyPr/>
          <a:lstStyle/>
          <a:p>
            <a:pPr algn="ctr"/>
            <a:r>
              <a:rPr lang="en-US" dirty="0"/>
              <a:t>Compound assignment operator +=</a:t>
            </a:r>
            <a:endParaRPr lang="en-US" b="1" dirty="0"/>
          </a:p>
        </p:txBody>
      </p:sp>
      <p:cxnSp>
        <p:nvCxnSpPr>
          <p:cNvPr id="5" name="Straight Connector 4">
            <a:extLst>
              <a:ext uri="{FF2B5EF4-FFF2-40B4-BE49-F238E27FC236}">
                <a16:creationId xmlns:a16="http://schemas.microsoft.com/office/drawing/2014/main" id="{B7299B74-CDF4-3DC8-6EB1-F8DDDFD2B492}"/>
              </a:ext>
            </a:extLst>
          </p:cNvPr>
          <p:cNvCxnSpPr/>
          <p:nvPr/>
        </p:nvCxnSpPr>
        <p:spPr>
          <a:xfrm>
            <a:off x="3477491" y="1825625"/>
            <a:ext cx="0" cy="4575175"/>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D5D8FF9-3514-8AB7-43C3-CB230F7EB4D4}"/>
              </a:ext>
            </a:extLst>
          </p:cNvPr>
          <p:cNvSpPr txBox="1"/>
          <p:nvPr/>
        </p:nvSpPr>
        <p:spPr>
          <a:xfrm>
            <a:off x="1776248" y="1828800"/>
            <a:ext cx="742511" cy="369332"/>
          </a:xfrm>
          <a:prstGeom prst="rect">
            <a:avLst/>
          </a:prstGeom>
          <a:noFill/>
        </p:spPr>
        <p:txBody>
          <a:bodyPr wrap="none" rtlCol="0">
            <a:spAutoFit/>
          </a:bodyPr>
          <a:lstStyle/>
          <a:p>
            <a:r>
              <a:rPr lang="en-US" b="1" dirty="0"/>
              <a:t>Heap</a:t>
            </a:r>
          </a:p>
        </p:txBody>
      </p:sp>
      <p:sp>
        <p:nvSpPr>
          <p:cNvPr id="7" name="TextBox 6">
            <a:extLst>
              <a:ext uri="{FF2B5EF4-FFF2-40B4-BE49-F238E27FC236}">
                <a16:creationId xmlns:a16="http://schemas.microsoft.com/office/drawing/2014/main" id="{69E00061-2DC1-B21C-2CA5-E6BE0FFCCC87}"/>
              </a:ext>
            </a:extLst>
          </p:cNvPr>
          <p:cNvSpPr txBox="1"/>
          <p:nvPr/>
        </p:nvSpPr>
        <p:spPr>
          <a:xfrm>
            <a:off x="3899338" y="1825625"/>
            <a:ext cx="780663" cy="369332"/>
          </a:xfrm>
          <a:prstGeom prst="rect">
            <a:avLst/>
          </a:prstGeom>
          <a:noFill/>
        </p:spPr>
        <p:txBody>
          <a:bodyPr wrap="none" rtlCol="0">
            <a:spAutoFit/>
          </a:bodyPr>
          <a:lstStyle/>
          <a:p>
            <a:r>
              <a:rPr lang="en-US" b="1" dirty="0"/>
              <a:t>Stack</a:t>
            </a:r>
          </a:p>
        </p:txBody>
      </p:sp>
      <p:sp>
        <p:nvSpPr>
          <p:cNvPr id="17" name="Rectangle 16">
            <a:extLst>
              <a:ext uri="{FF2B5EF4-FFF2-40B4-BE49-F238E27FC236}">
                <a16:creationId xmlns:a16="http://schemas.microsoft.com/office/drawing/2014/main" id="{EBB5EAE1-09E9-8677-BD43-3CA74DA6E03F}"/>
              </a:ext>
            </a:extLst>
          </p:cNvPr>
          <p:cNvSpPr/>
          <p:nvPr/>
        </p:nvSpPr>
        <p:spPr>
          <a:xfrm>
            <a:off x="2294752" y="4353036"/>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b="1" dirty="0"/>
              <a:t>‘W’</a:t>
            </a:r>
          </a:p>
        </p:txBody>
      </p:sp>
      <p:sp>
        <p:nvSpPr>
          <p:cNvPr id="18" name="Rectangle 17">
            <a:extLst>
              <a:ext uri="{FF2B5EF4-FFF2-40B4-BE49-F238E27FC236}">
                <a16:creationId xmlns:a16="http://schemas.microsoft.com/office/drawing/2014/main" id="{3A791B89-198A-E9C6-E1B8-0E89FFB2A7E3}"/>
              </a:ext>
            </a:extLst>
          </p:cNvPr>
          <p:cNvSpPr/>
          <p:nvPr/>
        </p:nvSpPr>
        <p:spPr>
          <a:xfrm>
            <a:off x="2294751" y="4489960"/>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b="1" dirty="0"/>
              <a:t>‘O’</a:t>
            </a:r>
          </a:p>
        </p:txBody>
      </p:sp>
      <p:sp>
        <p:nvSpPr>
          <p:cNvPr id="19" name="Rectangle 18">
            <a:extLst>
              <a:ext uri="{FF2B5EF4-FFF2-40B4-BE49-F238E27FC236}">
                <a16:creationId xmlns:a16="http://schemas.microsoft.com/office/drawing/2014/main" id="{7B7C15DA-8400-1457-7353-0C64B0CABDEB}"/>
              </a:ext>
            </a:extLst>
          </p:cNvPr>
          <p:cNvSpPr/>
          <p:nvPr/>
        </p:nvSpPr>
        <p:spPr>
          <a:xfrm>
            <a:off x="2294751" y="4624826"/>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b="1" dirty="0"/>
              <a:t>‘R’</a:t>
            </a:r>
          </a:p>
        </p:txBody>
      </p:sp>
      <p:sp>
        <p:nvSpPr>
          <p:cNvPr id="20" name="Rectangle 19">
            <a:extLst>
              <a:ext uri="{FF2B5EF4-FFF2-40B4-BE49-F238E27FC236}">
                <a16:creationId xmlns:a16="http://schemas.microsoft.com/office/drawing/2014/main" id="{4F71A01B-9AA4-AD6B-9E55-5E297E4095AC}"/>
              </a:ext>
            </a:extLst>
          </p:cNvPr>
          <p:cNvSpPr/>
          <p:nvPr/>
        </p:nvSpPr>
        <p:spPr>
          <a:xfrm>
            <a:off x="2294750" y="4768875"/>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000" b="1" dirty="0"/>
              <a:t>‘L’</a:t>
            </a:r>
          </a:p>
        </p:txBody>
      </p:sp>
      <p:sp>
        <p:nvSpPr>
          <p:cNvPr id="23" name="Rectangle 22">
            <a:extLst>
              <a:ext uri="{FF2B5EF4-FFF2-40B4-BE49-F238E27FC236}">
                <a16:creationId xmlns:a16="http://schemas.microsoft.com/office/drawing/2014/main" id="{82EB9026-95AA-FEA7-F995-6D0C305E2C64}"/>
              </a:ext>
            </a:extLst>
          </p:cNvPr>
          <p:cNvSpPr/>
          <p:nvPr/>
        </p:nvSpPr>
        <p:spPr>
          <a:xfrm>
            <a:off x="2296721" y="4903741"/>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b="1" dirty="0"/>
              <a:t>‘D’</a:t>
            </a:r>
          </a:p>
        </p:txBody>
      </p:sp>
      <p:sp>
        <p:nvSpPr>
          <p:cNvPr id="24" name="Rectangle 23">
            <a:extLst>
              <a:ext uri="{FF2B5EF4-FFF2-40B4-BE49-F238E27FC236}">
                <a16:creationId xmlns:a16="http://schemas.microsoft.com/office/drawing/2014/main" id="{28AA5C9D-9017-5D22-3E3E-237B10210DEE}"/>
              </a:ext>
            </a:extLst>
          </p:cNvPr>
          <p:cNvSpPr/>
          <p:nvPr/>
        </p:nvSpPr>
        <p:spPr>
          <a:xfrm>
            <a:off x="2302696" y="5047835"/>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000" b="1" dirty="0"/>
              <a:t>‘\0’</a:t>
            </a:r>
          </a:p>
        </p:txBody>
      </p:sp>
      <p:sp>
        <p:nvSpPr>
          <p:cNvPr id="26" name="TextBox 25">
            <a:extLst>
              <a:ext uri="{FF2B5EF4-FFF2-40B4-BE49-F238E27FC236}">
                <a16:creationId xmlns:a16="http://schemas.microsoft.com/office/drawing/2014/main" id="{D0D88B76-9713-1BB0-C873-E376AE10AB5C}"/>
              </a:ext>
            </a:extLst>
          </p:cNvPr>
          <p:cNvSpPr txBox="1"/>
          <p:nvPr/>
        </p:nvSpPr>
        <p:spPr>
          <a:xfrm>
            <a:off x="6958147" y="5353059"/>
            <a:ext cx="1008609" cy="369332"/>
          </a:xfrm>
          <a:prstGeom prst="rect">
            <a:avLst/>
          </a:prstGeom>
          <a:noFill/>
        </p:spPr>
        <p:txBody>
          <a:bodyPr wrap="none" rtlCol="0">
            <a:spAutoFit/>
          </a:bodyPr>
          <a:lstStyle/>
          <a:p>
            <a:r>
              <a:rPr lang="en-US" dirty="0">
                <a:solidFill>
                  <a:srgbClr val="FF0000"/>
                </a:solidFill>
              </a:rPr>
              <a:t>AR main</a:t>
            </a:r>
          </a:p>
        </p:txBody>
      </p:sp>
      <p:sp>
        <p:nvSpPr>
          <p:cNvPr id="27" name="Rectangle 26">
            <a:extLst>
              <a:ext uri="{FF2B5EF4-FFF2-40B4-BE49-F238E27FC236}">
                <a16:creationId xmlns:a16="http://schemas.microsoft.com/office/drawing/2014/main" id="{028EFDE6-2373-72E6-E4C1-6C17354AE5FE}"/>
              </a:ext>
            </a:extLst>
          </p:cNvPr>
          <p:cNvSpPr/>
          <p:nvPr/>
        </p:nvSpPr>
        <p:spPr>
          <a:xfrm>
            <a:off x="3899338" y="5199017"/>
            <a:ext cx="1021005" cy="79971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a:extLst>
              <a:ext uri="{FF2B5EF4-FFF2-40B4-BE49-F238E27FC236}">
                <a16:creationId xmlns:a16="http://schemas.microsoft.com/office/drawing/2014/main" id="{2B2D0813-D888-04D6-A2A0-306E385FBD3D}"/>
              </a:ext>
            </a:extLst>
          </p:cNvPr>
          <p:cNvSpPr txBox="1"/>
          <p:nvPr/>
        </p:nvSpPr>
        <p:spPr>
          <a:xfrm>
            <a:off x="4199686" y="4851640"/>
            <a:ext cx="420308" cy="369332"/>
          </a:xfrm>
          <a:prstGeom prst="rect">
            <a:avLst/>
          </a:prstGeom>
          <a:noFill/>
        </p:spPr>
        <p:txBody>
          <a:bodyPr wrap="none" rtlCol="0">
            <a:spAutoFit/>
          </a:bodyPr>
          <a:lstStyle/>
          <a:p>
            <a:r>
              <a:rPr lang="en-US" dirty="0"/>
              <a:t>s1</a:t>
            </a:r>
          </a:p>
        </p:txBody>
      </p:sp>
      <p:sp>
        <p:nvSpPr>
          <p:cNvPr id="29" name="Rectangle 28">
            <a:extLst>
              <a:ext uri="{FF2B5EF4-FFF2-40B4-BE49-F238E27FC236}">
                <a16:creationId xmlns:a16="http://schemas.microsoft.com/office/drawing/2014/main" id="{078816D5-24A5-830C-D3E1-A7C5B8826406}"/>
              </a:ext>
            </a:extLst>
          </p:cNvPr>
          <p:cNvSpPr/>
          <p:nvPr/>
        </p:nvSpPr>
        <p:spPr>
          <a:xfrm>
            <a:off x="3933563" y="5566258"/>
            <a:ext cx="378367" cy="2479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t>.</a:t>
            </a:r>
            <a:endParaRPr lang="en-US" sz="1000" b="1" dirty="0"/>
          </a:p>
        </p:txBody>
      </p:sp>
      <p:sp>
        <p:nvSpPr>
          <p:cNvPr id="30" name="Rectangle 29">
            <a:extLst>
              <a:ext uri="{FF2B5EF4-FFF2-40B4-BE49-F238E27FC236}">
                <a16:creationId xmlns:a16="http://schemas.microsoft.com/office/drawing/2014/main" id="{583569A0-03E8-9858-F0C0-B04B9EBA277A}"/>
              </a:ext>
            </a:extLst>
          </p:cNvPr>
          <p:cNvSpPr/>
          <p:nvPr/>
        </p:nvSpPr>
        <p:spPr>
          <a:xfrm>
            <a:off x="4483329" y="5566258"/>
            <a:ext cx="378367" cy="2479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solidFill>
                  <a:srgbClr val="FF0000"/>
                </a:solidFill>
              </a:rPr>
              <a:t>11</a:t>
            </a:r>
          </a:p>
        </p:txBody>
      </p:sp>
      <p:sp>
        <p:nvSpPr>
          <p:cNvPr id="31" name="Rectangle 30">
            <a:extLst>
              <a:ext uri="{FF2B5EF4-FFF2-40B4-BE49-F238E27FC236}">
                <a16:creationId xmlns:a16="http://schemas.microsoft.com/office/drawing/2014/main" id="{B060582E-348A-CCC2-5517-A2855D93DA14}"/>
              </a:ext>
            </a:extLst>
          </p:cNvPr>
          <p:cNvSpPr/>
          <p:nvPr/>
        </p:nvSpPr>
        <p:spPr>
          <a:xfrm>
            <a:off x="5834484" y="4953202"/>
            <a:ext cx="1021005" cy="79971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0D79E6EC-0F0B-A152-7862-C7515FE37550}"/>
              </a:ext>
            </a:extLst>
          </p:cNvPr>
          <p:cNvSpPr txBox="1"/>
          <p:nvPr/>
        </p:nvSpPr>
        <p:spPr>
          <a:xfrm>
            <a:off x="6134832" y="4605825"/>
            <a:ext cx="420308" cy="369332"/>
          </a:xfrm>
          <a:prstGeom prst="rect">
            <a:avLst/>
          </a:prstGeom>
          <a:noFill/>
        </p:spPr>
        <p:txBody>
          <a:bodyPr wrap="none" rtlCol="0">
            <a:spAutoFit/>
          </a:bodyPr>
          <a:lstStyle/>
          <a:p>
            <a:r>
              <a:rPr lang="en-US" dirty="0"/>
              <a:t>s2</a:t>
            </a:r>
          </a:p>
        </p:txBody>
      </p:sp>
      <p:sp>
        <p:nvSpPr>
          <p:cNvPr id="33" name="Rectangle 32">
            <a:extLst>
              <a:ext uri="{FF2B5EF4-FFF2-40B4-BE49-F238E27FC236}">
                <a16:creationId xmlns:a16="http://schemas.microsoft.com/office/drawing/2014/main" id="{182B85E7-F2D2-9A57-4836-2EF5015D2F39}"/>
              </a:ext>
            </a:extLst>
          </p:cNvPr>
          <p:cNvSpPr/>
          <p:nvPr/>
        </p:nvSpPr>
        <p:spPr>
          <a:xfrm>
            <a:off x="5868709" y="5320443"/>
            <a:ext cx="378367" cy="2479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t>.</a:t>
            </a:r>
            <a:endParaRPr lang="en-US" sz="1000" b="1" dirty="0"/>
          </a:p>
        </p:txBody>
      </p:sp>
      <p:sp>
        <p:nvSpPr>
          <p:cNvPr id="34" name="Rectangle 33">
            <a:extLst>
              <a:ext uri="{FF2B5EF4-FFF2-40B4-BE49-F238E27FC236}">
                <a16:creationId xmlns:a16="http://schemas.microsoft.com/office/drawing/2014/main" id="{19654AE0-13D9-4E78-9989-932E6EA915BC}"/>
              </a:ext>
            </a:extLst>
          </p:cNvPr>
          <p:cNvSpPr/>
          <p:nvPr/>
        </p:nvSpPr>
        <p:spPr>
          <a:xfrm>
            <a:off x="6418475" y="5320443"/>
            <a:ext cx="378367" cy="2479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t>5</a:t>
            </a:r>
            <a:endParaRPr lang="en-US" sz="1000" b="1" dirty="0"/>
          </a:p>
        </p:txBody>
      </p:sp>
      <p:cxnSp>
        <p:nvCxnSpPr>
          <p:cNvPr id="36" name="Straight Arrow Connector 35">
            <a:extLst>
              <a:ext uri="{FF2B5EF4-FFF2-40B4-BE49-F238E27FC236}">
                <a16:creationId xmlns:a16="http://schemas.microsoft.com/office/drawing/2014/main" id="{FD40A272-DC35-ED0A-E798-ADC841ED15C2}"/>
              </a:ext>
            </a:extLst>
          </p:cNvPr>
          <p:cNvCxnSpPr>
            <a:endCxn id="18" idx="3"/>
          </p:cNvCxnSpPr>
          <p:nvPr/>
        </p:nvCxnSpPr>
        <p:spPr>
          <a:xfrm flipH="1" flipV="1">
            <a:off x="2673118" y="4558422"/>
            <a:ext cx="3161366" cy="477884"/>
          </a:xfrm>
          <a:prstGeom prst="straightConnector1">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8" name="Straight Arrow Connector 37">
            <a:extLst>
              <a:ext uri="{FF2B5EF4-FFF2-40B4-BE49-F238E27FC236}">
                <a16:creationId xmlns:a16="http://schemas.microsoft.com/office/drawing/2014/main" id="{89C54D35-5969-F841-253D-039F7B7A215D}"/>
              </a:ext>
            </a:extLst>
          </p:cNvPr>
          <p:cNvCxnSpPr>
            <a:cxnSpLocks/>
            <a:stCxn id="27" idx="1"/>
          </p:cNvCxnSpPr>
          <p:nvPr/>
        </p:nvCxnSpPr>
        <p:spPr>
          <a:xfrm flipH="1">
            <a:off x="2707941" y="5598875"/>
            <a:ext cx="1191397" cy="280220"/>
          </a:xfrm>
          <a:prstGeom prst="straightConnector1">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0" name="TextBox 39">
            <a:extLst>
              <a:ext uri="{FF2B5EF4-FFF2-40B4-BE49-F238E27FC236}">
                <a16:creationId xmlns:a16="http://schemas.microsoft.com/office/drawing/2014/main" id="{7FD715CC-C9AB-735C-4B03-71E03B48690C}"/>
              </a:ext>
            </a:extLst>
          </p:cNvPr>
          <p:cNvSpPr txBox="1"/>
          <p:nvPr/>
        </p:nvSpPr>
        <p:spPr>
          <a:xfrm>
            <a:off x="8368937" y="2107474"/>
            <a:ext cx="2086469" cy="1477328"/>
          </a:xfrm>
          <a:prstGeom prst="rect">
            <a:avLst/>
          </a:prstGeom>
          <a:noFill/>
        </p:spPr>
        <p:txBody>
          <a:bodyPr wrap="none" rtlCol="0">
            <a:spAutoFit/>
          </a:bodyPr>
          <a:lstStyle/>
          <a:p>
            <a:r>
              <a:rPr lang="en-US" dirty="0"/>
              <a:t>String s1 = "Hello ";</a:t>
            </a:r>
          </a:p>
          <a:p>
            <a:r>
              <a:rPr lang="en-US" dirty="0"/>
              <a:t>String s2 = "World";</a:t>
            </a:r>
          </a:p>
          <a:p>
            <a:r>
              <a:rPr lang="en-US" dirty="0"/>
              <a:t>s1 += s2;    </a:t>
            </a:r>
            <a:r>
              <a:rPr lang="en-US" b="1" dirty="0">
                <a:solidFill>
                  <a:srgbClr val="FF0000"/>
                </a:solidFill>
              </a:rPr>
              <a:t>OR</a:t>
            </a:r>
          </a:p>
          <a:p>
            <a:r>
              <a:rPr lang="en-US" dirty="0"/>
              <a:t>s1.operator+=(s2);</a:t>
            </a:r>
          </a:p>
          <a:p>
            <a:endParaRPr lang="en-US" dirty="0"/>
          </a:p>
        </p:txBody>
      </p:sp>
      <p:sp>
        <p:nvSpPr>
          <p:cNvPr id="3" name="TextBox 2">
            <a:extLst>
              <a:ext uri="{FF2B5EF4-FFF2-40B4-BE49-F238E27FC236}">
                <a16:creationId xmlns:a16="http://schemas.microsoft.com/office/drawing/2014/main" id="{86657351-7660-D653-3BAD-B1D4CA3F2ED7}"/>
              </a:ext>
            </a:extLst>
          </p:cNvPr>
          <p:cNvSpPr txBox="1"/>
          <p:nvPr/>
        </p:nvSpPr>
        <p:spPr>
          <a:xfrm>
            <a:off x="7749833" y="3584802"/>
            <a:ext cx="4146065" cy="1569660"/>
          </a:xfrm>
          <a:prstGeom prst="rect">
            <a:avLst/>
          </a:prstGeom>
          <a:noFill/>
        </p:spPr>
        <p:txBody>
          <a:bodyPr wrap="square" rtlCol="0">
            <a:spAutoFit/>
          </a:bodyPr>
          <a:lstStyle/>
          <a:p>
            <a:r>
              <a:rPr lang="en-US" sz="1600" dirty="0"/>
              <a:t>String&amp; String::operator += (const String&amp; s)</a:t>
            </a:r>
          </a:p>
          <a:p>
            <a:r>
              <a:rPr lang="en-US" sz="1600" dirty="0"/>
              <a:t>    length += </a:t>
            </a:r>
            <a:r>
              <a:rPr lang="en-US" sz="1600" dirty="0" err="1"/>
              <a:t>s.length</a:t>
            </a:r>
            <a:r>
              <a:rPr lang="en-US" sz="1600" dirty="0"/>
              <a:t>;</a:t>
            </a:r>
          </a:p>
          <a:p>
            <a:endParaRPr lang="en-US" sz="1600" dirty="0"/>
          </a:p>
          <a:p>
            <a:endParaRPr lang="en-US" sz="1600" dirty="0"/>
          </a:p>
          <a:p>
            <a:endParaRPr lang="en-US" sz="1600" dirty="0"/>
          </a:p>
          <a:p>
            <a:endParaRPr lang="en-US" sz="1600" dirty="0"/>
          </a:p>
        </p:txBody>
      </p:sp>
      <p:sp>
        <p:nvSpPr>
          <p:cNvPr id="12" name="Rectangle 11">
            <a:extLst>
              <a:ext uri="{FF2B5EF4-FFF2-40B4-BE49-F238E27FC236}">
                <a16:creationId xmlns:a16="http://schemas.microsoft.com/office/drawing/2014/main" id="{EAC0442F-3328-5DA2-537A-8C0693509415}"/>
              </a:ext>
            </a:extLst>
          </p:cNvPr>
          <p:cNvSpPr/>
          <p:nvPr/>
        </p:nvSpPr>
        <p:spPr>
          <a:xfrm>
            <a:off x="3925721" y="3248619"/>
            <a:ext cx="1021005" cy="55477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D29A2348-D35C-B401-A103-D2334A8307CB}"/>
              </a:ext>
            </a:extLst>
          </p:cNvPr>
          <p:cNvSpPr txBox="1"/>
          <p:nvPr/>
        </p:nvSpPr>
        <p:spPr>
          <a:xfrm>
            <a:off x="4199686" y="2887921"/>
            <a:ext cx="553357" cy="369332"/>
          </a:xfrm>
          <a:prstGeom prst="rect">
            <a:avLst/>
          </a:prstGeom>
          <a:noFill/>
        </p:spPr>
        <p:txBody>
          <a:bodyPr wrap="none" rtlCol="0">
            <a:spAutoFit/>
          </a:bodyPr>
          <a:lstStyle/>
          <a:p>
            <a:r>
              <a:rPr lang="en-US" dirty="0"/>
              <a:t>this</a:t>
            </a:r>
          </a:p>
        </p:txBody>
      </p:sp>
      <p:sp>
        <p:nvSpPr>
          <p:cNvPr id="14" name="Oval 13">
            <a:extLst>
              <a:ext uri="{FF2B5EF4-FFF2-40B4-BE49-F238E27FC236}">
                <a16:creationId xmlns:a16="http://schemas.microsoft.com/office/drawing/2014/main" id="{3C2D30BE-A4C4-17B9-1CE8-67B958373CCE}"/>
              </a:ext>
            </a:extLst>
          </p:cNvPr>
          <p:cNvSpPr/>
          <p:nvPr/>
        </p:nvSpPr>
        <p:spPr>
          <a:xfrm>
            <a:off x="4311930" y="3429000"/>
            <a:ext cx="233944" cy="23332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E4541D1C-EB7A-985C-C965-AA2FFAB0526A}"/>
              </a:ext>
            </a:extLst>
          </p:cNvPr>
          <p:cNvCxnSpPr>
            <a:stCxn id="12" idx="2"/>
          </p:cNvCxnSpPr>
          <p:nvPr/>
        </p:nvCxnSpPr>
        <p:spPr>
          <a:xfrm flipH="1">
            <a:off x="4409840" y="3803392"/>
            <a:ext cx="26384" cy="1168811"/>
          </a:xfrm>
          <a:prstGeom prst="straightConnector1">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1" name="Rectangle 20">
            <a:extLst>
              <a:ext uri="{FF2B5EF4-FFF2-40B4-BE49-F238E27FC236}">
                <a16:creationId xmlns:a16="http://schemas.microsoft.com/office/drawing/2014/main" id="{A2738D2D-4588-16D4-82B2-4F157EFB1BA2}"/>
              </a:ext>
            </a:extLst>
          </p:cNvPr>
          <p:cNvSpPr/>
          <p:nvPr/>
        </p:nvSpPr>
        <p:spPr>
          <a:xfrm>
            <a:off x="5682699" y="3213974"/>
            <a:ext cx="1021005" cy="55477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3C15D601-E0DD-AC34-41D3-5A2948966295}"/>
              </a:ext>
            </a:extLst>
          </p:cNvPr>
          <p:cNvSpPr txBox="1"/>
          <p:nvPr/>
        </p:nvSpPr>
        <p:spPr>
          <a:xfrm>
            <a:off x="6005976" y="2862679"/>
            <a:ext cx="296876" cy="369332"/>
          </a:xfrm>
          <a:prstGeom prst="rect">
            <a:avLst/>
          </a:prstGeom>
          <a:noFill/>
        </p:spPr>
        <p:txBody>
          <a:bodyPr wrap="none" rtlCol="0">
            <a:spAutoFit/>
          </a:bodyPr>
          <a:lstStyle/>
          <a:p>
            <a:r>
              <a:rPr lang="en-US" dirty="0"/>
              <a:t>s</a:t>
            </a:r>
          </a:p>
        </p:txBody>
      </p:sp>
      <p:sp>
        <p:nvSpPr>
          <p:cNvPr id="35" name="Oval 34">
            <a:extLst>
              <a:ext uri="{FF2B5EF4-FFF2-40B4-BE49-F238E27FC236}">
                <a16:creationId xmlns:a16="http://schemas.microsoft.com/office/drawing/2014/main" id="{8778D3C8-9C63-35BF-C7C6-934A8E235B5F}"/>
              </a:ext>
            </a:extLst>
          </p:cNvPr>
          <p:cNvSpPr/>
          <p:nvPr/>
        </p:nvSpPr>
        <p:spPr>
          <a:xfrm>
            <a:off x="6068908" y="3394355"/>
            <a:ext cx="233944" cy="233329"/>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39" name="Straight Arrow Connector 38">
            <a:extLst>
              <a:ext uri="{FF2B5EF4-FFF2-40B4-BE49-F238E27FC236}">
                <a16:creationId xmlns:a16="http://schemas.microsoft.com/office/drawing/2014/main" id="{4C985A17-DF20-80A4-6089-8D5767876337}"/>
              </a:ext>
            </a:extLst>
          </p:cNvPr>
          <p:cNvCxnSpPr>
            <a:stCxn id="21" idx="2"/>
          </p:cNvCxnSpPr>
          <p:nvPr/>
        </p:nvCxnSpPr>
        <p:spPr>
          <a:xfrm>
            <a:off x="6193202" y="3768747"/>
            <a:ext cx="109650" cy="993003"/>
          </a:xfrm>
          <a:prstGeom prst="straightConnector1">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1" name="Rectangle 40">
            <a:extLst>
              <a:ext uri="{FF2B5EF4-FFF2-40B4-BE49-F238E27FC236}">
                <a16:creationId xmlns:a16="http://schemas.microsoft.com/office/drawing/2014/main" id="{7716F373-F7D1-94C7-B9F0-45E120E8B725}"/>
              </a:ext>
            </a:extLst>
          </p:cNvPr>
          <p:cNvSpPr/>
          <p:nvPr/>
        </p:nvSpPr>
        <p:spPr>
          <a:xfrm>
            <a:off x="3619189" y="2154294"/>
            <a:ext cx="3309256" cy="7913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9" name="TextBox 48">
            <a:extLst>
              <a:ext uri="{FF2B5EF4-FFF2-40B4-BE49-F238E27FC236}">
                <a16:creationId xmlns:a16="http://schemas.microsoft.com/office/drawing/2014/main" id="{BAF3AA59-B7EE-3958-B98B-A9564B00FCB1}"/>
              </a:ext>
            </a:extLst>
          </p:cNvPr>
          <p:cNvSpPr txBox="1"/>
          <p:nvPr/>
        </p:nvSpPr>
        <p:spPr>
          <a:xfrm>
            <a:off x="3837366" y="5783338"/>
            <a:ext cx="623889" cy="215444"/>
          </a:xfrm>
          <a:prstGeom prst="rect">
            <a:avLst/>
          </a:prstGeom>
          <a:noFill/>
        </p:spPr>
        <p:txBody>
          <a:bodyPr wrap="none" rtlCol="0">
            <a:spAutoFit/>
          </a:bodyPr>
          <a:lstStyle/>
          <a:p>
            <a:r>
              <a:rPr lang="en-US" sz="800" b="1" dirty="0" err="1"/>
              <a:t>storageM</a:t>
            </a:r>
            <a:endParaRPr lang="en-US" sz="800" b="1" dirty="0"/>
          </a:p>
        </p:txBody>
      </p:sp>
      <p:sp>
        <p:nvSpPr>
          <p:cNvPr id="50" name="TextBox 49">
            <a:extLst>
              <a:ext uri="{FF2B5EF4-FFF2-40B4-BE49-F238E27FC236}">
                <a16:creationId xmlns:a16="http://schemas.microsoft.com/office/drawing/2014/main" id="{8CE890CD-9785-8455-2066-8988219E9573}"/>
              </a:ext>
            </a:extLst>
          </p:cNvPr>
          <p:cNvSpPr txBox="1"/>
          <p:nvPr/>
        </p:nvSpPr>
        <p:spPr>
          <a:xfrm>
            <a:off x="5784055" y="5533869"/>
            <a:ext cx="623889" cy="215444"/>
          </a:xfrm>
          <a:prstGeom prst="rect">
            <a:avLst/>
          </a:prstGeom>
          <a:noFill/>
        </p:spPr>
        <p:txBody>
          <a:bodyPr wrap="none" rtlCol="0">
            <a:spAutoFit/>
          </a:bodyPr>
          <a:lstStyle/>
          <a:p>
            <a:r>
              <a:rPr lang="en-US" sz="800" b="1" dirty="0" err="1"/>
              <a:t>storageM</a:t>
            </a:r>
            <a:endParaRPr lang="en-US" sz="800" b="1" dirty="0"/>
          </a:p>
        </p:txBody>
      </p:sp>
      <p:sp>
        <p:nvSpPr>
          <p:cNvPr id="51" name="TextBox 50">
            <a:extLst>
              <a:ext uri="{FF2B5EF4-FFF2-40B4-BE49-F238E27FC236}">
                <a16:creationId xmlns:a16="http://schemas.microsoft.com/office/drawing/2014/main" id="{FA23964C-34CC-D25F-20AA-0AE128882702}"/>
              </a:ext>
            </a:extLst>
          </p:cNvPr>
          <p:cNvSpPr txBox="1"/>
          <p:nvPr/>
        </p:nvSpPr>
        <p:spPr>
          <a:xfrm>
            <a:off x="4450188" y="5783183"/>
            <a:ext cx="481222" cy="215444"/>
          </a:xfrm>
          <a:prstGeom prst="rect">
            <a:avLst/>
          </a:prstGeom>
          <a:noFill/>
        </p:spPr>
        <p:txBody>
          <a:bodyPr wrap="none" rtlCol="0">
            <a:spAutoFit/>
          </a:bodyPr>
          <a:lstStyle/>
          <a:p>
            <a:r>
              <a:rPr lang="en-US" sz="800" b="1" dirty="0"/>
              <a:t>length</a:t>
            </a:r>
          </a:p>
        </p:txBody>
      </p:sp>
      <p:sp>
        <p:nvSpPr>
          <p:cNvPr id="52" name="TextBox 51">
            <a:extLst>
              <a:ext uri="{FF2B5EF4-FFF2-40B4-BE49-F238E27FC236}">
                <a16:creationId xmlns:a16="http://schemas.microsoft.com/office/drawing/2014/main" id="{6ED09131-613C-0B92-BF77-E5A7D83C98CB}"/>
              </a:ext>
            </a:extLst>
          </p:cNvPr>
          <p:cNvSpPr txBox="1"/>
          <p:nvPr/>
        </p:nvSpPr>
        <p:spPr>
          <a:xfrm>
            <a:off x="6344986" y="5561222"/>
            <a:ext cx="481222" cy="215444"/>
          </a:xfrm>
          <a:prstGeom prst="rect">
            <a:avLst/>
          </a:prstGeom>
          <a:noFill/>
        </p:spPr>
        <p:txBody>
          <a:bodyPr wrap="none" rtlCol="0">
            <a:spAutoFit/>
          </a:bodyPr>
          <a:lstStyle/>
          <a:p>
            <a:r>
              <a:rPr lang="en-US" sz="800" b="1" dirty="0"/>
              <a:t>length</a:t>
            </a:r>
          </a:p>
        </p:txBody>
      </p:sp>
      <p:sp>
        <p:nvSpPr>
          <p:cNvPr id="65" name="Rectangle 64">
            <a:extLst>
              <a:ext uri="{FF2B5EF4-FFF2-40B4-BE49-F238E27FC236}">
                <a16:creationId xmlns:a16="http://schemas.microsoft.com/office/drawing/2014/main" id="{0058190D-EFEF-8AAD-8F82-FA2B05350919}"/>
              </a:ext>
            </a:extLst>
          </p:cNvPr>
          <p:cNvSpPr/>
          <p:nvPr/>
        </p:nvSpPr>
        <p:spPr>
          <a:xfrm>
            <a:off x="2329575" y="5538843"/>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b="1" dirty="0"/>
              <a:t>‘H’</a:t>
            </a:r>
          </a:p>
        </p:txBody>
      </p:sp>
      <p:sp>
        <p:nvSpPr>
          <p:cNvPr id="66" name="Rectangle 65">
            <a:extLst>
              <a:ext uri="{FF2B5EF4-FFF2-40B4-BE49-F238E27FC236}">
                <a16:creationId xmlns:a16="http://schemas.microsoft.com/office/drawing/2014/main" id="{6EE43CC0-0D4C-FBAA-C57B-41F4F5AEAE87}"/>
              </a:ext>
            </a:extLst>
          </p:cNvPr>
          <p:cNvSpPr/>
          <p:nvPr/>
        </p:nvSpPr>
        <p:spPr>
          <a:xfrm>
            <a:off x="2329574" y="5675767"/>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b="1" dirty="0"/>
              <a:t>‘E’</a:t>
            </a:r>
          </a:p>
        </p:txBody>
      </p:sp>
      <p:sp>
        <p:nvSpPr>
          <p:cNvPr id="67" name="Rectangle 66">
            <a:extLst>
              <a:ext uri="{FF2B5EF4-FFF2-40B4-BE49-F238E27FC236}">
                <a16:creationId xmlns:a16="http://schemas.microsoft.com/office/drawing/2014/main" id="{890ACC6C-CF6D-4925-5374-65DDFC3EC712}"/>
              </a:ext>
            </a:extLst>
          </p:cNvPr>
          <p:cNvSpPr/>
          <p:nvPr/>
        </p:nvSpPr>
        <p:spPr>
          <a:xfrm>
            <a:off x="2329574" y="5810633"/>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b="1" dirty="0"/>
              <a:t>‘L’</a:t>
            </a:r>
          </a:p>
        </p:txBody>
      </p:sp>
      <p:sp>
        <p:nvSpPr>
          <p:cNvPr id="68" name="Rectangle 67">
            <a:extLst>
              <a:ext uri="{FF2B5EF4-FFF2-40B4-BE49-F238E27FC236}">
                <a16:creationId xmlns:a16="http://schemas.microsoft.com/office/drawing/2014/main" id="{D91954FF-9057-802C-5E27-9A784812D9A5}"/>
              </a:ext>
            </a:extLst>
          </p:cNvPr>
          <p:cNvSpPr/>
          <p:nvPr/>
        </p:nvSpPr>
        <p:spPr>
          <a:xfrm>
            <a:off x="2329573" y="5954682"/>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000" b="1" dirty="0"/>
              <a:t>‘L’</a:t>
            </a:r>
          </a:p>
        </p:txBody>
      </p:sp>
      <p:sp>
        <p:nvSpPr>
          <p:cNvPr id="69" name="Rectangle 68">
            <a:extLst>
              <a:ext uri="{FF2B5EF4-FFF2-40B4-BE49-F238E27FC236}">
                <a16:creationId xmlns:a16="http://schemas.microsoft.com/office/drawing/2014/main" id="{275B2076-00A4-270D-DBF2-79F73219B023}"/>
              </a:ext>
            </a:extLst>
          </p:cNvPr>
          <p:cNvSpPr/>
          <p:nvPr/>
        </p:nvSpPr>
        <p:spPr>
          <a:xfrm>
            <a:off x="2329575" y="6105966"/>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b="1" dirty="0"/>
              <a:t>‘0’</a:t>
            </a:r>
          </a:p>
        </p:txBody>
      </p:sp>
      <p:sp>
        <p:nvSpPr>
          <p:cNvPr id="70" name="Rectangle 69">
            <a:extLst>
              <a:ext uri="{FF2B5EF4-FFF2-40B4-BE49-F238E27FC236}">
                <a16:creationId xmlns:a16="http://schemas.microsoft.com/office/drawing/2014/main" id="{E150C920-BE99-2EF3-0F8A-A159535B864D}"/>
              </a:ext>
            </a:extLst>
          </p:cNvPr>
          <p:cNvSpPr/>
          <p:nvPr/>
        </p:nvSpPr>
        <p:spPr>
          <a:xfrm>
            <a:off x="2329574" y="6250015"/>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000" b="1" dirty="0"/>
              <a:t>‘ ’</a:t>
            </a:r>
          </a:p>
        </p:txBody>
      </p:sp>
    </p:spTree>
    <p:extLst>
      <p:ext uri="{BB962C8B-B14F-4D97-AF65-F5344CB8AC3E}">
        <p14:creationId xmlns:p14="http://schemas.microsoft.com/office/powerpoint/2010/main" val="4128238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388E8A-C1FF-AC9B-682B-F1B38A262A01}"/>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52758A5-5288-A186-BCCB-F7F2FD58CD1D}"/>
              </a:ext>
            </a:extLst>
          </p:cNvPr>
          <p:cNvSpPr/>
          <p:nvPr/>
        </p:nvSpPr>
        <p:spPr>
          <a:xfrm>
            <a:off x="3619189" y="2949986"/>
            <a:ext cx="3309256" cy="14100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3E3D04A7-D69E-9E41-704F-F22E193742E4}"/>
              </a:ext>
            </a:extLst>
          </p:cNvPr>
          <p:cNvSpPr/>
          <p:nvPr/>
        </p:nvSpPr>
        <p:spPr>
          <a:xfrm>
            <a:off x="3648891" y="4605825"/>
            <a:ext cx="3309256" cy="17402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1E10E2DB-60C7-77EA-2FF5-5448864BEBB3}"/>
              </a:ext>
            </a:extLst>
          </p:cNvPr>
          <p:cNvSpPr>
            <a:spLocks noGrp="1"/>
          </p:cNvSpPr>
          <p:nvPr>
            <p:ph type="title"/>
          </p:nvPr>
        </p:nvSpPr>
        <p:spPr/>
        <p:txBody>
          <a:bodyPr/>
          <a:lstStyle/>
          <a:p>
            <a:pPr algn="ctr"/>
            <a:r>
              <a:rPr lang="en-US" dirty="0"/>
              <a:t>Compound assignment operator +=</a:t>
            </a:r>
            <a:endParaRPr lang="en-US" b="1" dirty="0"/>
          </a:p>
        </p:txBody>
      </p:sp>
      <p:cxnSp>
        <p:nvCxnSpPr>
          <p:cNvPr id="5" name="Straight Connector 4">
            <a:extLst>
              <a:ext uri="{FF2B5EF4-FFF2-40B4-BE49-F238E27FC236}">
                <a16:creationId xmlns:a16="http://schemas.microsoft.com/office/drawing/2014/main" id="{1CFD70B6-276B-912F-2F2F-123574A52E05}"/>
              </a:ext>
            </a:extLst>
          </p:cNvPr>
          <p:cNvCxnSpPr/>
          <p:nvPr/>
        </p:nvCxnSpPr>
        <p:spPr>
          <a:xfrm>
            <a:off x="3477491" y="1825625"/>
            <a:ext cx="0" cy="4575175"/>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77E1CC74-F70F-86C8-11FF-1E99B6DC5CEA}"/>
              </a:ext>
            </a:extLst>
          </p:cNvPr>
          <p:cNvSpPr txBox="1"/>
          <p:nvPr/>
        </p:nvSpPr>
        <p:spPr>
          <a:xfrm>
            <a:off x="1776248" y="1828800"/>
            <a:ext cx="742511" cy="369332"/>
          </a:xfrm>
          <a:prstGeom prst="rect">
            <a:avLst/>
          </a:prstGeom>
          <a:noFill/>
        </p:spPr>
        <p:txBody>
          <a:bodyPr wrap="none" rtlCol="0">
            <a:spAutoFit/>
          </a:bodyPr>
          <a:lstStyle/>
          <a:p>
            <a:r>
              <a:rPr lang="en-US" b="1" dirty="0"/>
              <a:t>Heap</a:t>
            </a:r>
          </a:p>
        </p:txBody>
      </p:sp>
      <p:sp>
        <p:nvSpPr>
          <p:cNvPr id="7" name="TextBox 6">
            <a:extLst>
              <a:ext uri="{FF2B5EF4-FFF2-40B4-BE49-F238E27FC236}">
                <a16:creationId xmlns:a16="http://schemas.microsoft.com/office/drawing/2014/main" id="{E650A121-2EB7-F3EC-ADA2-4E67BAEA763D}"/>
              </a:ext>
            </a:extLst>
          </p:cNvPr>
          <p:cNvSpPr txBox="1"/>
          <p:nvPr/>
        </p:nvSpPr>
        <p:spPr>
          <a:xfrm>
            <a:off x="3899338" y="1825625"/>
            <a:ext cx="780663" cy="369332"/>
          </a:xfrm>
          <a:prstGeom prst="rect">
            <a:avLst/>
          </a:prstGeom>
          <a:noFill/>
        </p:spPr>
        <p:txBody>
          <a:bodyPr wrap="none" rtlCol="0">
            <a:spAutoFit/>
          </a:bodyPr>
          <a:lstStyle/>
          <a:p>
            <a:r>
              <a:rPr lang="en-US" b="1" dirty="0"/>
              <a:t>Stack</a:t>
            </a:r>
          </a:p>
        </p:txBody>
      </p:sp>
      <p:sp>
        <p:nvSpPr>
          <p:cNvPr id="17" name="Rectangle 16">
            <a:extLst>
              <a:ext uri="{FF2B5EF4-FFF2-40B4-BE49-F238E27FC236}">
                <a16:creationId xmlns:a16="http://schemas.microsoft.com/office/drawing/2014/main" id="{DBEE3294-A00A-8293-EB29-A8F0C75321AC}"/>
              </a:ext>
            </a:extLst>
          </p:cNvPr>
          <p:cNvSpPr/>
          <p:nvPr/>
        </p:nvSpPr>
        <p:spPr>
          <a:xfrm>
            <a:off x="2294752" y="4353036"/>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b="1" dirty="0"/>
              <a:t>‘W’</a:t>
            </a:r>
          </a:p>
        </p:txBody>
      </p:sp>
      <p:sp>
        <p:nvSpPr>
          <p:cNvPr id="18" name="Rectangle 17">
            <a:extLst>
              <a:ext uri="{FF2B5EF4-FFF2-40B4-BE49-F238E27FC236}">
                <a16:creationId xmlns:a16="http://schemas.microsoft.com/office/drawing/2014/main" id="{740CE2BB-67A9-CAF3-0A2B-DC44CB123FB2}"/>
              </a:ext>
            </a:extLst>
          </p:cNvPr>
          <p:cNvSpPr/>
          <p:nvPr/>
        </p:nvSpPr>
        <p:spPr>
          <a:xfrm>
            <a:off x="2294751" y="4489960"/>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b="1" dirty="0"/>
              <a:t>‘O’</a:t>
            </a:r>
          </a:p>
        </p:txBody>
      </p:sp>
      <p:sp>
        <p:nvSpPr>
          <p:cNvPr id="19" name="Rectangle 18">
            <a:extLst>
              <a:ext uri="{FF2B5EF4-FFF2-40B4-BE49-F238E27FC236}">
                <a16:creationId xmlns:a16="http://schemas.microsoft.com/office/drawing/2014/main" id="{8BA9E17D-CF89-86D2-E8B8-8B17228D166F}"/>
              </a:ext>
            </a:extLst>
          </p:cNvPr>
          <p:cNvSpPr/>
          <p:nvPr/>
        </p:nvSpPr>
        <p:spPr>
          <a:xfrm>
            <a:off x="2294751" y="4624826"/>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b="1" dirty="0"/>
              <a:t>‘R’</a:t>
            </a:r>
          </a:p>
        </p:txBody>
      </p:sp>
      <p:sp>
        <p:nvSpPr>
          <p:cNvPr id="20" name="Rectangle 19">
            <a:extLst>
              <a:ext uri="{FF2B5EF4-FFF2-40B4-BE49-F238E27FC236}">
                <a16:creationId xmlns:a16="http://schemas.microsoft.com/office/drawing/2014/main" id="{CD26B57E-CD80-9777-6BC2-353ECEBBEE19}"/>
              </a:ext>
            </a:extLst>
          </p:cNvPr>
          <p:cNvSpPr/>
          <p:nvPr/>
        </p:nvSpPr>
        <p:spPr>
          <a:xfrm>
            <a:off x="2294750" y="4768875"/>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000" b="1" dirty="0"/>
              <a:t>‘L’</a:t>
            </a:r>
          </a:p>
        </p:txBody>
      </p:sp>
      <p:sp>
        <p:nvSpPr>
          <p:cNvPr id="23" name="Rectangle 22">
            <a:extLst>
              <a:ext uri="{FF2B5EF4-FFF2-40B4-BE49-F238E27FC236}">
                <a16:creationId xmlns:a16="http://schemas.microsoft.com/office/drawing/2014/main" id="{2033286C-FA7B-C7C8-AE6D-5B873480C307}"/>
              </a:ext>
            </a:extLst>
          </p:cNvPr>
          <p:cNvSpPr/>
          <p:nvPr/>
        </p:nvSpPr>
        <p:spPr>
          <a:xfrm>
            <a:off x="2296721" y="4903741"/>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b="1" dirty="0"/>
              <a:t>‘D’</a:t>
            </a:r>
          </a:p>
        </p:txBody>
      </p:sp>
      <p:sp>
        <p:nvSpPr>
          <p:cNvPr id="24" name="Rectangle 23">
            <a:extLst>
              <a:ext uri="{FF2B5EF4-FFF2-40B4-BE49-F238E27FC236}">
                <a16:creationId xmlns:a16="http://schemas.microsoft.com/office/drawing/2014/main" id="{37CFB80A-5AD6-5038-036A-C1A636B3487E}"/>
              </a:ext>
            </a:extLst>
          </p:cNvPr>
          <p:cNvSpPr/>
          <p:nvPr/>
        </p:nvSpPr>
        <p:spPr>
          <a:xfrm>
            <a:off x="2302696" y="5047835"/>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000" b="1" dirty="0"/>
              <a:t>‘\0’</a:t>
            </a:r>
          </a:p>
        </p:txBody>
      </p:sp>
      <p:sp>
        <p:nvSpPr>
          <p:cNvPr id="26" name="TextBox 25">
            <a:extLst>
              <a:ext uri="{FF2B5EF4-FFF2-40B4-BE49-F238E27FC236}">
                <a16:creationId xmlns:a16="http://schemas.microsoft.com/office/drawing/2014/main" id="{521D6F21-F716-BCA5-1E4F-EA33AD334C0D}"/>
              </a:ext>
            </a:extLst>
          </p:cNvPr>
          <p:cNvSpPr txBox="1"/>
          <p:nvPr/>
        </p:nvSpPr>
        <p:spPr>
          <a:xfrm>
            <a:off x="6958147" y="5353059"/>
            <a:ext cx="1008609" cy="369332"/>
          </a:xfrm>
          <a:prstGeom prst="rect">
            <a:avLst/>
          </a:prstGeom>
          <a:noFill/>
        </p:spPr>
        <p:txBody>
          <a:bodyPr wrap="none" rtlCol="0">
            <a:spAutoFit/>
          </a:bodyPr>
          <a:lstStyle/>
          <a:p>
            <a:r>
              <a:rPr lang="en-US" dirty="0">
                <a:solidFill>
                  <a:srgbClr val="FF0000"/>
                </a:solidFill>
              </a:rPr>
              <a:t>AR main</a:t>
            </a:r>
          </a:p>
        </p:txBody>
      </p:sp>
      <p:sp>
        <p:nvSpPr>
          <p:cNvPr id="27" name="Rectangle 26">
            <a:extLst>
              <a:ext uri="{FF2B5EF4-FFF2-40B4-BE49-F238E27FC236}">
                <a16:creationId xmlns:a16="http://schemas.microsoft.com/office/drawing/2014/main" id="{D40B41C4-E8F7-9EC7-0E2A-24213965D4A6}"/>
              </a:ext>
            </a:extLst>
          </p:cNvPr>
          <p:cNvSpPr/>
          <p:nvPr/>
        </p:nvSpPr>
        <p:spPr>
          <a:xfrm>
            <a:off x="3899338" y="5199017"/>
            <a:ext cx="1021005" cy="79971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a:extLst>
              <a:ext uri="{FF2B5EF4-FFF2-40B4-BE49-F238E27FC236}">
                <a16:creationId xmlns:a16="http://schemas.microsoft.com/office/drawing/2014/main" id="{FB862E91-6CB6-8360-E808-DCB76F8D23E4}"/>
              </a:ext>
            </a:extLst>
          </p:cNvPr>
          <p:cNvSpPr txBox="1"/>
          <p:nvPr/>
        </p:nvSpPr>
        <p:spPr>
          <a:xfrm>
            <a:off x="4199686" y="4851640"/>
            <a:ext cx="420308" cy="369332"/>
          </a:xfrm>
          <a:prstGeom prst="rect">
            <a:avLst/>
          </a:prstGeom>
          <a:noFill/>
        </p:spPr>
        <p:txBody>
          <a:bodyPr wrap="none" rtlCol="0">
            <a:spAutoFit/>
          </a:bodyPr>
          <a:lstStyle/>
          <a:p>
            <a:r>
              <a:rPr lang="en-US" dirty="0"/>
              <a:t>s1</a:t>
            </a:r>
          </a:p>
        </p:txBody>
      </p:sp>
      <p:sp>
        <p:nvSpPr>
          <p:cNvPr id="29" name="Rectangle 28">
            <a:extLst>
              <a:ext uri="{FF2B5EF4-FFF2-40B4-BE49-F238E27FC236}">
                <a16:creationId xmlns:a16="http://schemas.microsoft.com/office/drawing/2014/main" id="{5402E37B-DE97-B27B-5738-123248B0EE26}"/>
              </a:ext>
            </a:extLst>
          </p:cNvPr>
          <p:cNvSpPr/>
          <p:nvPr/>
        </p:nvSpPr>
        <p:spPr>
          <a:xfrm>
            <a:off x="3933563" y="5566258"/>
            <a:ext cx="378367" cy="2479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t>.</a:t>
            </a:r>
            <a:endParaRPr lang="en-US" sz="1000" b="1" dirty="0"/>
          </a:p>
        </p:txBody>
      </p:sp>
      <p:sp>
        <p:nvSpPr>
          <p:cNvPr id="30" name="Rectangle 29">
            <a:extLst>
              <a:ext uri="{FF2B5EF4-FFF2-40B4-BE49-F238E27FC236}">
                <a16:creationId xmlns:a16="http://schemas.microsoft.com/office/drawing/2014/main" id="{B79AFE4F-EC83-214F-F4B6-62B46C15A027}"/>
              </a:ext>
            </a:extLst>
          </p:cNvPr>
          <p:cNvSpPr/>
          <p:nvPr/>
        </p:nvSpPr>
        <p:spPr>
          <a:xfrm>
            <a:off x="4483329" y="5566258"/>
            <a:ext cx="378367" cy="2479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solidFill>
                  <a:schemeClr val="tx1"/>
                </a:solidFill>
              </a:rPr>
              <a:t>11</a:t>
            </a:r>
          </a:p>
        </p:txBody>
      </p:sp>
      <p:sp>
        <p:nvSpPr>
          <p:cNvPr id="31" name="Rectangle 30">
            <a:extLst>
              <a:ext uri="{FF2B5EF4-FFF2-40B4-BE49-F238E27FC236}">
                <a16:creationId xmlns:a16="http://schemas.microsoft.com/office/drawing/2014/main" id="{458B3174-E897-B2B8-F9D5-8F879541D1A7}"/>
              </a:ext>
            </a:extLst>
          </p:cNvPr>
          <p:cNvSpPr/>
          <p:nvPr/>
        </p:nvSpPr>
        <p:spPr>
          <a:xfrm>
            <a:off x="5834484" y="4953202"/>
            <a:ext cx="1021005" cy="79971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52535ABC-AD39-C4B9-1E88-0AE9855ED8A3}"/>
              </a:ext>
            </a:extLst>
          </p:cNvPr>
          <p:cNvSpPr txBox="1"/>
          <p:nvPr/>
        </p:nvSpPr>
        <p:spPr>
          <a:xfrm>
            <a:off x="6134832" y="4605825"/>
            <a:ext cx="420308" cy="369332"/>
          </a:xfrm>
          <a:prstGeom prst="rect">
            <a:avLst/>
          </a:prstGeom>
          <a:noFill/>
        </p:spPr>
        <p:txBody>
          <a:bodyPr wrap="none" rtlCol="0">
            <a:spAutoFit/>
          </a:bodyPr>
          <a:lstStyle/>
          <a:p>
            <a:r>
              <a:rPr lang="en-US" dirty="0"/>
              <a:t>s2</a:t>
            </a:r>
          </a:p>
        </p:txBody>
      </p:sp>
      <p:sp>
        <p:nvSpPr>
          <p:cNvPr id="33" name="Rectangle 32">
            <a:extLst>
              <a:ext uri="{FF2B5EF4-FFF2-40B4-BE49-F238E27FC236}">
                <a16:creationId xmlns:a16="http://schemas.microsoft.com/office/drawing/2014/main" id="{EB27B8AB-AC9D-343C-3BAA-DC2D54701722}"/>
              </a:ext>
            </a:extLst>
          </p:cNvPr>
          <p:cNvSpPr/>
          <p:nvPr/>
        </p:nvSpPr>
        <p:spPr>
          <a:xfrm>
            <a:off x="5868709" y="5320443"/>
            <a:ext cx="378367" cy="2479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t>.</a:t>
            </a:r>
            <a:endParaRPr lang="en-US" sz="1000" b="1" dirty="0"/>
          </a:p>
        </p:txBody>
      </p:sp>
      <p:sp>
        <p:nvSpPr>
          <p:cNvPr id="34" name="Rectangle 33">
            <a:extLst>
              <a:ext uri="{FF2B5EF4-FFF2-40B4-BE49-F238E27FC236}">
                <a16:creationId xmlns:a16="http://schemas.microsoft.com/office/drawing/2014/main" id="{8EE8C1A7-925C-B6FA-EC41-32E874E1FF62}"/>
              </a:ext>
            </a:extLst>
          </p:cNvPr>
          <p:cNvSpPr/>
          <p:nvPr/>
        </p:nvSpPr>
        <p:spPr>
          <a:xfrm>
            <a:off x="6418475" y="5320443"/>
            <a:ext cx="378367" cy="2479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t>5</a:t>
            </a:r>
            <a:endParaRPr lang="en-US" sz="1000" b="1" dirty="0"/>
          </a:p>
        </p:txBody>
      </p:sp>
      <p:cxnSp>
        <p:nvCxnSpPr>
          <p:cNvPr id="36" name="Straight Arrow Connector 35">
            <a:extLst>
              <a:ext uri="{FF2B5EF4-FFF2-40B4-BE49-F238E27FC236}">
                <a16:creationId xmlns:a16="http://schemas.microsoft.com/office/drawing/2014/main" id="{866E4F17-588B-6F03-CBB6-8EEC0ED66A5F}"/>
              </a:ext>
            </a:extLst>
          </p:cNvPr>
          <p:cNvCxnSpPr>
            <a:endCxn id="18" idx="3"/>
          </p:cNvCxnSpPr>
          <p:nvPr/>
        </p:nvCxnSpPr>
        <p:spPr>
          <a:xfrm flipH="1" flipV="1">
            <a:off x="2673118" y="4558422"/>
            <a:ext cx="3161366" cy="477884"/>
          </a:xfrm>
          <a:prstGeom prst="straightConnector1">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8" name="Straight Arrow Connector 37">
            <a:extLst>
              <a:ext uri="{FF2B5EF4-FFF2-40B4-BE49-F238E27FC236}">
                <a16:creationId xmlns:a16="http://schemas.microsoft.com/office/drawing/2014/main" id="{C6E5AE5A-DED0-D2D3-232D-13DF3000C636}"/>
              </a:ext>
            </a:extLst>
          </p:cNvPr>
          <p:cNvCxnSpPr>
            <a:cxnSpLocks/>
            <a:stCxn id="27" idx="1"/>
          </p:cNvCxnSpPr>
          <p:nvPr/>
        </p:nvCxnSpPr>
        <p:spPr>
          <a:xfrm flipH="1">
            <a:off x="2707941" y="5598875"/>
            <a:ext cx="1191397" cy="280220"/>
          </a:xfrm>
          <a:prstGeom prst="straightConnector1">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0" name="TextBox 39">
            <a:extLst>
              <a:ext uri="{FF2B5EF4-FFF2-40B4-BE49-F238E27FC236}">
                <a16:creationId xmlns:a16="http://schemas.microsoft.com/office/drawing/2014/main" id="{57CE31F4-61D4-3D85-902A-8E51B378E9FE}"/>
              </a:ext>
            </a:extLst>
          </p:cNvPr>
          <p:cNvSpPr txBox="1"/>
          <p:nvPr/>
        </p:nvSpPr>
        <p:spPr>
          <a:xfrm>
            <a:off x="8368937" y="2107474"/>
            <a:ext cx="2086469" cy="1477328"/>
          </a:xfrm>
          <a:prstGeom prst="rect">
            <a:avLst/>
          </a:prstGeom>
          <a:noFill/>
        </p:spPr>
        <p:txBody>
          <a:bodyPr wrap="none" rtlCol="0">
            <a:spAutoFit/>
          </a:bodyPr>
          <a:lstStyle/>
          <a:p>
            <a:r>
              <a:rPr lang="en-US" dirty="0"/>
              <a:t>String s1 = "Hello ";</a:t>
            </a:r>
          </a:p>
          <a:p>
            <a:r>
              <a:rPr lang="en-US" dirty="0"/>
              <a:t>String s2 = "World";</a:t>
            </a:r>
          </a:p>
          <a:p>
            <a:r>
              <a:rPr lang="en-US" dirty="0"/>
              <a:t>s1 += s2;    </a:t>
            </a:r>
            <a:r>
              <a:rPr lang="en-US" b="1" dirty="0">
                <a:solidFill>
                  <a:srgbClr val="FF0000"/>
                </a:solidFill>
              </a:rPr>
              <a:t>OR</a:t>
            </a:r>
          </a:p>
          <a:p>
            <a:r>
              <a:rPr lang="en-US" dirty="0"/>
              <a:t>s1.operator+=(s2);</a:t>
            </a:r>
          </a:p>
          <a:p>
            <a:endParaRPr lang="en-US" dirty="0"/>
          </a:p>
        </p:txBody>
      </p:sp>
      <p:sp>
        <p:nvSpPr>
          <p:cNvPr id="3" name="TextBox 2">
            <a:extLst>
              <a:ext uri="{FF2B5EF4-FFF2-40B4-BE49-F238E27FC236}">
                <a16:creationId xmlns:a16="http://schemas.microsoft.com/office/drawing/2014/main" id="{15C1C2D6-BA41-777D-2261-6E4D7814B944}"/>
              </a:ext>
            </a:extLst>
          </p:cNvPr>
          <p:cNvSpPr txBox="1"/>
          <p:nvPr/>
        </p:nvSpPr>
        <p:spPr>
          <a:xfrm>
            <a:off x="7749833" y="3584802"/>
            <a:ext cx="4146065" cy="2062103"/>
          </a:xfrm>
          <a:prstGeom prst="rect">
            <a:avLst/>
          </a:prstGeom>
          <a:noFill/>
        </p:spPr>
        <p:txBody>
          <a:bodyPr wrap="square" rtlCol="0">
            <a:spAutoFit/>
          </a:bodyPr>
          <a:lstStyle/>
          <a:p>
            <a:r>
              <a:rPr lang="en-US" sz="1600" dirty="0"/>
              <a:t>String&amp; String::operator += (const String&amp; s)</a:t>
            </a:r>
          </a:p>
          <a:p>
            <a:r>
              <a:rPr lang="en-US" sz="1600" dirty="0"/>
              <a:t>    length += </a:t>
            </a:r>
            <a:r>
              <a:rPr lang="en-US" sz="1600" dirty="0" err="1"/>
              <a:t>s.length</a:t>
            </a:r>
            <a:r>
              <a:rPr lang="en-US" sz="1600" dirty="0"/>
              <a:t>;</a:t>
            </a:r>
          </a:p>
          <a:p>
            <a:r>
              <a:rPr lang="en-US" sz="1600" dirty="0"/>
              <a:t>    char *p = new char[length + 1];</a:t>
            </a:r>
          </a:p>
          <a:p>
            <a:endParaRPr lang="en-US" sz="1600" dirty="0"/>
          </a:p>
          <a:p>
            <a:endParaRPr lang="en-US" sz="1600" dirty="0"/>
          </a:p>
          <a:p>
            <a:endParaRPr lang="en-US" sz="1600" dirty="0"/>
          </a:p>
          <a:p>
            <a:endParaRPr lang="en-US" sz="1600" dirty="0"/>
          </a:p>
          <a:p>
            <a:endParaRPr lang="en-US" sz="1600" dirty="0"/>
          </a:p>
        </p:txBody>
      </p:sp>
      <p:sp>
        <p:nvSpPr>
          <p:cNvPr id="12" name="Rectangle 11">
            <a:extLst>
              <a:ext uri="{FF2B5EF4-FFF2-40B4-BE49-F238E27FC236}">
                <a16:creationId xmlns:a16="http://schemas.microsoft.com/office/drawing/2014/main" id="{F175D6B6-4871-933D-0D8C-2B8481F77DB4}"/>
              </a:ext>
            </a:extLst>
          </p:cNvPr>
          <p:cNvSpPr/>
          <p:nvPr/>
        </p:nvSpPr>
        <p:spPr>
          <a:xfrm>
            <a:off x="3925721" y="3248619"/>
            <a:ext cx="1021005" cy="55477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F48DE10F-8E1F-C8CC-8A11-A69C2218C197}"/>
              </a:ext>
            </a:extLst>
          </p:cNvPr>
          <p:cNvSpPr txBox="1"/>
          <p:nvPr/>
        </p:nvSpPr>
        <p:spPr>
          <a:xfrm>
            <a:off x="4199686" y="2887921"/>
            <a:ext cx="553357" cy="369332"/>
          </a:xfrm>
          <a:prstGeom prst="rect">
            <a:avLst/>
          </a:prstGeom>
          <a:noFill/>
        </p:spPr>
        <p:txBody>
          <a:bodyPr wrap="none" rtlCol="0">
            <a:spAutoFit/>
          </a:bodyPr>
          <a:lstStyle/>
          <a:p>
            <a:r>
              <a:rPr lang="en-US" dirty="0"/>
              <a:t>this</a:t>
            </a:r>
          </a:p>
        </p:txBody>
      </p:sp>
      <p:sp>
        <p:nvSpPr>
          <p:cNvPr id="14" name="Oval 13">
            <a:extLst>
              <a:ext uri="{FF2B5EF4-FFF2-40B4-BE49-F238E27FC236}">
                <a16:creationId xmlns:a16="http://schemas.microsoft.com/office/drawing/2014/main" id="{3C20827B-9C43-DF94-4BF5-34A67D599778}"/>
              </a:ext>
            </a:extLst>
          </p:cNvPr>
          <p:cNvSpPr/>
          <p:nvPr/>
        </p:nvSpPr>
        <p:spPr>
          <a:xfrm>
            <a:off x="4311930" y="3429000"/>
            <a:ext cx="233944" cy="23332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4DD31694-545D-CD10-C9F2-DC130F50282E}"/>
              </a:ext>
            </a:extLst>
          </p:cNvPr>
          <p:cNvCxnSpPr>
            <a:stCxn id="12" idx="2"/>
          </p:cNvCxnSpPr>
          <p:nvPr/>
        </p:nvCxnSpPr>
        <p:spPr>
          <a:xfrm flipH="1">
            <a:off x="4409840" y="3803392"/>
            <a:ext cx="26384" cy="1168811"/>
          </a:xfrm>
          <a:prstGeom prst="straightConnector1">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1" name="Rectangle 20">
            <a:extLst>
              <a:ext uri="{FF2B5EF4-FFF2-40B4-BE49-F238E27FC236}">
                <a16:creationId xmlns:a16="http://schemas.microsoft.com/office/drawing/2014/main" id="{AB893986-7F80-2B18-1E95-6A861AF0A4A1}"/>
              </a:ext>
            </a:extLst>
          </p:cNvPr>
          <p:cNvSpPr/>
          <p:nvPr/>
        </p:nvSpPr>
        <p:spPr>
          <a:xfrm>
            <a:off x="5682699" y="3213974"/>
            <a:ext cx="1021005" cy="55477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B9E854F6-EE2F-CA8D-246E-0882B9850206}"/>
              </a:ext>
            </a:extLst>
          </p:cNvPr>
          <p:cNvSpPr txBox="1"/>
          <p:nvPr/>
        </p:nvSpPr>
        <p:spPr>
          <a:xfrm>
            <a:off x="6005976" y="2862679"/>
            <a:ext cx="296876" cy="369332"/>
          </a:xfrm>
          <a:prstGeom prst="rect">
            <a:avLst/>
          </a:prstGeom>
          <a:noFill/>
        </p:spPr>
        <p:txBody>
          <a:bodyPr wrap="none" rtlCol="0">
            <a:spAutoFit/>
          </a:bodyPr>
          <a:lstStyle/>
          <a:p>
            <a:r>
              <a:rPr lang="en-US" dirty="0"/>
              <a:t>s</a:t>
            </a:r>
          </a:p>
        </p:txBody>
      </p:sp>
      <p:sp>
        <p:nvSpPr>
          <p:cNvPr id="35" name="Oval 34">
            <a:extLst>
              <a:ext uri="{FF2B5EF4-FFF2-40B4-BE49-F238E27FC236}">
                <a16:creationId xmlns:a16="http://schemas.microsoft.com/office/drawing/2014/main" id="{64BDE491-7D82-85C0-B768-8C00116613C8}"/>
              </a:ext>
            </a:extLst>
          </p:cNvPr>
          <p:cNvSpPr/>
          <p:nvPr/>
        </p:nvSpPr>
        <p:spPr>
          <a:xfrm>
            <a:off x="6068908" y="3394355"/>
            <a:ext cx="233944" cy="233329"/>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39" name="Straight Arrow Connector 38">
            <a:extLst>
              <a:ext uri="{FF2B5EF4-FFF2-40B4-BE49-F238E27FC236}">
                <a16:creationId xmlns:a16="http://schemas.microsoft.com/office/drawing/2014/main" id="{0F348600-09BE-C889-E646-10010BA4D2D7}"/>
              </a:ext>
            </a:extLst>
          </p:cNvPr>
          <p:cNvCxnSpPr>
            <a:stCxn id="21" idx="2"/>
          </p:cNvCxnSpPr>
          <p:nvPr/>
        </p:nvCxnSpPr>
        <p:spPr>
          <a:xfrm>
            <a:off x="6193202" y="3768747"/>
            <a:ext cx="109650" cy="993003"/>
          </a:xfrm>
          <a:prstGeom prst="straightConnector1">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1" name="Rectangle 40">
            <a:extLst>
              <a:ext uri="{FF2B5EF4-FFF2-40B4-BE49-F238E27FC236}">
                <a16:creationId xmlns:a16="http://schemas.microsoft.com/office/drawing/2014/main" id="{E11867A6-F0AE-DCEC-FBCD-FC5E003DD312}"/>
              </a:ext>
            </a:extLst>
          </p:cNvPr>
          <p:cNvSpPr/>
          <p:nvPr/>
        </p:nvSpPr>
        <p:spPr>
          <a:xfrm>
            <a:off x="3619189" y="2154294"/>
            <a:ext cx="3309256" cy="7913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3" name="TextBox 42">
            <a:extLst>
              <a:ext uri="{FF2B5EF4-FFF2-40B4-BE49-F238E27FC236}">
                <a16:creationId xmlns:a16="http://schemas.microsoft.com/office/drawing/2014/main" id="{72FACF3B-D3B4-CF5D-DE52-E7698705C3EC}"/>
              </a:ext>
            </a:extLst>
          </p:cNvPr>
          <p:cNvSpPr txBox="1"/>
          <p:nvPr/>
        </p:nvSpPr>
        <p:spPr>
          <a:xfrm>
            <a:off x="4635556" y="2084856"/>
            <a:ext cx="314510" cy="369332"/>
          </a:xfrm>
          <a:prstGeom prst="rect">
            <a:avLst/>
          </a:prstGeom>
          <a:noFill/>
        </p:spPr>
        <p:txBody>
          <a:bodyPr wrap="none" rtlCol="0">
            <a:spAutoFit/>
          </a:bodyPr>
          <a:lstStyle/>
          <a:p>
            <a:r>
              <a:rPr lang="en-US" dirty="0"/>
              <a:t>p</a:t>
            </a:r>
          </a:p>
        </p:txBody>
      </p:sp>
      <p:sp>
        <p:nvSpPr>
          <p:cNvPr id="8" name="Rectangle 7">
            <a:extLst>
              <a:ext uri="{FF2B5EF4-FFF2-40B4-BE49-F238E27FC236}">
                <a16:creationId xmlns:a16="http://schemas.microsoft.com/office/drawing/2014/main" id="{D3119A84-FB23-C6D4-D4C4-5147D2B4C013}"/>
              </a:ext>
            </a:extLst>
          </p:cNvPr>
          <p:cNvSpPr/>
          <p:nvPr/>
        </p:nvSpPr>
        <p:spPr>
          <a:xfrm>
            <a:off x="4282514" y="2406816"/>
            <a:ext cx="1021005" cy="48884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E10B243B-D4C6-3E32-4BF7-ABF65FCA177C}"/>
              </a:ext>
            </a:extLst>
          </p:cNvPr>
          <p:cNvSpPr/>
          <p:nvPr/>
        </p:nvSpPr>
        <p:spPr>
          <a:xfrm>
            <a:off x="4374131" y="2534086"/>
            <a:ext cx="378367" cy="2479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t>.</a:t>
            </a:r>
            <a:endParaRPr lang="en-US" sz="1000" b="1" dirty="0"/>
          </a:p>
        </p:txBody>
      </p:sp>
      <p:sp>
        <p:nvSpPr>
          <p:cNvPr id="10" name="Rectangle 9">
            <a:extLst>
              <a:ext uri="{FF2B5EF4-FFF2-40B4-BE49-F238E27FC236}">
                <a16:creationId xmlns:a16="http://schemas.microsoft.com/office/drawing/2014/main" id="{DF32A3AD-74BF-F74D-0180-4B8E91C58915}"/>
              </a:ext>
            </a:extLst>
          </p:cNvPr>
          <p:cNvSpPr/>
          <p:nvPr/>
        </p:nvSpPr>
        <p:spPr>
          <a:xfrm>
            <a:off x="4861696" y="2535885"/>
            <a:ext cx="378367" cy="2479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solidFill>
                  <a:srgbClr val="FF0000"/>
                </a:solidFill>
              </a:rPr>
              <a:t>12</a:t>
            </a:r>
          </a:p>
        </p:txBody>
      </p:sp>
      <p:sp>
        <p:nvSpPr>
          <p:cNvPr id="11" name="TextBox 10">
            <a:extLst>
              <a:ext uri="{FF2B5EF4-FFF2-40B4-BE49-F238E27FC236}">
                <a16:creationId xmlns:a16="http://schemas.microsoft.com/office/drawing/2014/main" id="{8907558D-FA4B-303B-40E5-33B4C73C7AB8}"/>
              </a:ext>
            </a:extLst>
          </p:cNvPr>
          <p:cNvSpPr txBox="1"/>
          <p:nvPr/>
        </p:nvSpPr>
        <p:spPr>
          <a:xfrm>
            <a:off x="3837366" y="5783338"/>
            <a:ext cx="623889" cy="215444"/>
          </a:xfrm>
          <a:prstGeom prst="rect">
            <a:avLst/>
          </a:prstGeom>
          <a:noFill/>
        </p:spPr>
        <p:txBody>
          <a:bodyPr wrap="none" rtlCol="0">
            <a:spAutoFit/>
          </a:bodyPr>
          <a:lstStyle/>
          <a:p>
            <a:r>
              <a:rPr lang="en-US" sz="800" b="1" dirty="0" err="1"/>
              <a:t>storageM</a:t>
            </a:r>
            <a:endParaRPr lang="en-US" sz="800" b="1" dirty="0"/>
          </a:p>
        </p:txBody>
      </p:sp>
      <p:sp>
        <p:nvSpPr>
          <p:cNvPr id="49" name="TextBox 48">
            <a:extLst>
              <a:ext uri="{FF2B5EF4-FFF2-40B4-BE49-F238E27FC236}">
                <a16:creationId xmlns:a16="http://schemas.microsoft.com/office/drawing/2014/main" id="{7B89E04F-2273-4D43-6EF0-AE17CA5EA838}"/>
              </a:ext>
            </a:extLst>
          </p:cNvPr>
          <p:cNvSpPr txBox="1"/>
          <p:nvPr/>
        </p:nvSpPr>
        <p:spPr>
          <a:xfrm>
            <a:off x="5756963" y="5528785"/>
            <a:ext cx="623889" cy="215444"/>
          </a:xfrm>
          <a:prstGeom prst="rect">
            <a:avLst/>
          </a:prstGeom>
          <a:noFill/>
        </p:spPr>
        <p:txBody>
          <a:bodyPr wrap="none" rtlCol="0">
            <a:spAutoFit/>
          </a:bodyPr>
          <a:lstStyle/>
          <a:p>
            <a:r>
              <a:rPr lang="en-US" sz="800" b="1" dirty="0" err="1"/>
              <a:t>storageM</a:t>
            </a:r>
            <a:endParaRPr lang="en-US" sz="800" b="1" dirty="0"/>
          </a:p>
        </p:txBody>
      </p:sp>
      <p:sp>
        <p:nvSpPr>
          <p:cNvPr id="50" name="TextBox 49">
            <a:extLst>
              <a:ext uri="{FF2B5EF4-FFF2-40B4-BE49-F238E27FC236}">
                <a16:creationId xmlns:a16="http://schemas.microsoft.com/office/drawing/2014/main" id="{97CD243C-3ADB-4769-3743-306F87CC5125}"/>
              </a:ext>
            </a:extLst>
          </p:cNvPr>
          <p:cNvSpPr txBox="1"/>
          <p:nvPr/>
        </p:nvSpPr>
        <p:spPr>
          <a:xfrm>
            <a:off x="4220938" y="2721673"/>
            <a:ext cx="623889" cy="215444"/>
          </a:xfrm>
          <a:prstGeom prst="rect">
            <a:avLst/>
          </a:prstGeom>
          <a:noFill/>
        </p:spPr>
        <p:txBody>
          <a:bodyPr wrap="none" rtlCol="0">
            <a:spAutoFit/>
          </a:bodyPr>
          <a:lstStyle/>
          <a:p>
            <a:r>
              <a:rPr lang="en-US" sz="800" b="1" dirty="0" err="1"/>
              <a:t>storageM</a:t>
            </a:r>
            <a:endParaRPr lang="en-US" sz="800" b="1" dirty="0"/>
          </a:p>
        </p:txBody>
      </p:sp>
      <p:sp>
        <p:nvSpPr>
          <p:cNvPr id="51" name="TextBox 50">
            <a:extLst>
              <a:ext uri="{FF2B5EF4-FFF2-40B4-BE49-F238E27FC236}">
                <a16:creationId xmlns:a16="http://schemas.microsoft.com/office/drawing/2014/main" id="{1F21305B-D50D-3CB6-7421-461143F48072}"/>
              </a:ext>
            </a:extLst>
          </p:cNvPr>
          <p:cNvSpPr txBox="1"/>
          <p:nvPr/>
        </p:nvSpPr>
        <p:spPr>
          <a:xfrm>
            <a:off x="4450188" y="5783183"/>
            <a:ext cx="481222" cy="215444"/>
          </a:xfrm>
          <a:prstGeom prst="rect">
            <a:avLst/>
          </a:prstGeom>
          <a:noFill/>
        </p:spPr>
        <p:txBody>
          <a:bodyPr wrap="none" rtlCol="0">
            <a:spAutoFit/>
          </a:bodyPr>
          <a:lstStyle/>
          <a:p>
            <a:r>
              <a:rPr lang="en-US" sz="800" b="1" dirty="0"/>
              <a:t>length</a:t>
            </a:r>
          </a:p>
        </p:txBody>
      </p:sp>
      <p:sp>
        <p:nvSpPr>
          <p:cNvPr id="52" name="TextBox 51">
            <a:extLst>
              <a:ext uri="{FF2B5EF4-FFF2-40B4-BE49-F238E27FC236}">
                <a16:creationId xmlns:a16="http://schemas.microsoft.com/office/drawing/2014/main" id="{4F9F4247-072F-B4D2-1C73-001FCD15338A}"/>
              </a:ext>
            </a:extLst>
          </p:cNvPr>
          <p:cNvSpPr txBox="1"/>
          <p:nvPr/>
        </p:nvSpPr>
        <p:spPr>
          <a:xfrm>
            <a:off x="6358873" y="5532675"/>
            <a:ext cx="481222" cy="215444"/>
          </a:xfrm>
          <a:prstGeom prst="rect">
            <a:avLst/>
          </a:prstGeom>
          <a:noFill/>
        </p:spPr>
        <p:txBody>
          <a:bodyPr wrap="none" rtlCol="0">
            <a:spAutoFit/>
          </a:bodyPr>
          <a:lstStyle/>
          <a:p>
            <a:r>
              <a:rPr lang="en-US" sz="800" b="1" dirty="0"/>
              <a:t>length</a:t>
            </a:r>
          </a:p>
        </p:txBody>
      </p:sp>
      <p:sp>
        <p:nvSpPr>
          <p:cNvPr id="53" name="TextBox 52">
            <a:extLst>
              <a:ext uri="{FF2B5EF4-FFF2-40B4-BE49-F238E27FC236}">
                <a16:creationId xmlns:a16="http://schemas.microsoft.com/office/drawing/2014/main" id="{A9AD58B3-4611-AE0A-2876-FF02B61D84BD}"/>
              </a:ext>
            </a:extLst>
          </p:cNvPr>
          <p:cNvSpPr txBox="1"/>
          <p:nvPr/>
        </p:nvSpPr>
        <p:spPr>
          <a:xfrm>
            <a:off x="4804508" y="2739334"/>
            <a:ext cx="481222" cy="215444"/>
          </a:xfrm>
          <a:prstGeom prst="rect">
            <a:avLst/>
          </a:prstGeom>
          <a:noFill/>
        </p:spPr>
        <p:txBody>
          <a:bodyPr wrap="none" rtlCol="0">
            <a:spAutoFit/>
          </a:bodyPr>
          <a:lstStyle/>
          <a:p>
            <a:r>
              <a:rPr lang="en-US" sz="800" b="1" dirty="0"/>
              <a:t>length</a:t>
            </a:r>
          </a:p>
        </p:txBody>
      </p:sp>
      <p:sp>
        <p:nvSpPr>
          <p:cNvPr id="58" name="Rectangle 57">
            <a:extLst>
              <a:ext uri="{FF2B5EF4-FFF2-40B4-BE49-F238E27FC236}">
                <a16:creationId xmlns:a16="http://schemas.microsoft.com/office/drawing/2014/main" id="{F6FC960E-BF79-01D2-0EFC-ED9E5A4C02DC}"/>
              </a:ext>
            </a:extLst>
          </p:cNvPr>
          <p:cNvSpPr/>
          <p:nvPr/>
        </p:nvSpPr>
        <p:spPr>
          <a:xfrm>
            <a:off x="2329575" y="5538843"/>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b="1" dirty="0"/>
              <a:t>‘H’</a:t>
            </a:r>
          </a:p>
        </p:txBody>
      </p:sp>
      <p:sp>
        <p:nvSpPr>
          <p:cNvPr id="59" name="Rectangle 58">
            <a:extLst>
              <a:ext uri="{FF2B5EF4-FFF2-40B4-BE49-F238E27FC236}">
                <a16:creationId xmlns:a16="http://schemas.microsoft.com/office/drawing/2014/main" id="{8BECCCBD-A44B-918F-FABD-5353638EE594}"/>
              </a:ext>
            </a:extLst>
          </p:cNvPr>
          <p:cNvSpPr/>
          <p:nvPr/>
        </p:nvSpPr>
        <p:spPr>
          <a:xfrm>
            <a:off x="2329574" y="5675767"/>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b="1" dirty="0"/>
              <a:t>‘E’</a:t>
            </a:r>
          </a:p>
        </p:txBody>
      </p:sp>
      <p:sp>
        <p:nvSpPr>
          <p:cNvPr id="60" name="Rectangle 59">
            <a:extLst>
              <a:ext uri="{FF2B5EF4-FFF2-40B4-BE49-F238E27FC236}">
                <a16:creationId xmlns:a16="http://schemas.microsoft.com/office/drawing/2014/main" id="{F2C0CDDB-A316-3EB4-F9C2-8BA00F587969}"/>
              </a:ext>
            </a:extLst>
          </p:cNvPr>
          <p:cNvSpPr/>
          <p:nvPr/>
        </p:nvSpPr>
        <p:spPr>
          <a:xfrm>
            <a:off x="2329574" y="5810633"/>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b="1" dirty="0"/>
              <a:t>‘L’</a:t>
            </a:r>
          </a:p>
        </p:txBody>
      </p:sp>
      <p:sp>
        <p:nvSpPr>
          <p:cNvPr id="61" name="Rectangle 60">
            <a:extLst>
              <a:ext uri="{FF2B5EF4-FFF2-40B4-BE49-F238E27FC236}">
                <a16:creationId xmlns:a16="http://schemas.microsoft.com/office/drawing/2014/main" id="{4CFBDAA8-297C-9FED-D7D6-FCFBC4AA1D6D}"/>
              </a:ext>
            </a:extLst>
          </p:cNvPr>
          <p:cNvSpPr/>
          <p:nvPr/>
        </p:nvSpPr>
        <p:spPr>
          <a:xfrm>
            <a:off x="2329573" y="5954682"/>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000" b="1" dirty="0"/>
              <a:t>‘L’</a:t>
            </a:r>
          </a:p>
        </p:txBody>
      </p:sp>
      <p:sp>
        <p:nvSpPr>
          <p:cNvPr id="62" name="Rectangle 61">
            <a:extLst>
              <a:ext uri="{FF2B5EF4-FFF2-40B4-BE49-F238E27FC236}">
                <a16:creationId xmlns:a16="http://schemas.microsoft.com/office/drawing/2014/main" id="{AFFB70BC-3961-6F3A-F9DD-400D0C07E61E}"/>
              </a:ext>
            </a:extLst>
          </p:cNvPr>
          <p:cNvSpPr/>
          <p:nvPr/>
        </p:nvSpPr>
        <p:spPr>
          <a:xfrm>
            <a:off x="2329575" y="6105966"/>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b="1" dirty="0"/>
              <a:t>‘0’</a:t>
            </a:r>
          </a:p>
        </p:txBody>
      </p:sp>
      <p:sp>
        <p:nvSpPr>
          <p:cNvPr id="63" name="Rectangle 62">
            <a:extLst>
              <a:ext uri="{FF2B5EF4-FFF2-40B4-BE49-F238E27FC236}">
                <a16:creationId xmlns:a16="http://schemas.microsoft.com/office/drawing/2014/main" id="{6E692A6A-40DC-C57C-6120-A2B3E9FFDD7D}"/>
              </a:ext>
            </a:extLst>
          </p:cNvPr>
          <p:cNvSpPr/>
          <p:nvPr/>
        </p:nvSpPr>
        <p:spPr>
          <a:xfrm>
            <a:off x="2329574" y="6250015"/>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000" b="1" dirty="0"/>
              <a:t>‘ ’</a:t>
            </a:r>
          </a:p>
        </p:txBody>
      </p:sp>
    </p:spTree>
    <p:extLst>
      <p:ext uri="{BB962C8B-B14F-4D97-AF65-F5344CB8AC3E}">
        <p14:creationId xmlns:p14="http://schemas.microsoft.com/office/powerpoint/2010/main" val="2882999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D47497-4F86-4A3B-33D5-85CB35CC9731}"/>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70929C7-7EE4-4CF9-5BCA-0E2A93DCF585}"/>
              </a:ext>
            </a:extLst>
          </p:cNvPr>
          <p:cNvSpPr/>
          <p:nvPr/>
        </p:nvSpPr>
        <p:spPr>
          <a:xfrm>
            <a:off x="3619189" y="2949986"/>
            <a:ext cx="3309256" cy="14100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A60D5C71-8DFB-4914-375B-6D0330A44DF4}"/>
              </a:ext>
            </a:extLst>
          </p:cNvPr>
          <p:cNvSpPr/>
          <p:nvPr/>
        </p:nvSpPr>
        <p:spPr>
          <a:xfrm>
            <a:off x="3648891" y="4605825"/>
            <a:ext cx="3309256" cy="17402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610135D8-D325-8B59-031F-E4DD0007900B}"/>
              </a:ext>
            </a:extLst>
          </p:cNvPr>
          <p:cNvSpPr>
            <a:spLocks noGrp="1"/>
          </p:cNvSpPr>
          <p:nvPr>
            <p:ph type="title"/>
          </p:nvPr>
        </p:nvSpPr>
        <p:spPr/>
        <p:txBody>
          <a:bodyPr/>
          <a:lstStyle/>
          <a:p>
            <a:pPr algn="ctr"/>
            <a:r>
              <a:rPr lang="en-US" dirty="0"/>
              <a:t>Compound assignment operator +=</a:t>
            </a:r>
            <a:endParaRPr lang="en-US" b="1" dirty="0"/>
          </a:p>
        </p:txBody>
      </p:sp>
      <p:cxnSp>
        <p:nvCxnSpPr>
          <p:cNvPr id="5" name="Straight Connector 4">
            <a:extLst>
              <a:ext uri="{FF2B5EF4-FFF2-40B4-BE49-F238E27FC236}">
                <a16:creationId xmlns:a16="http://schemas.microsoft.com/office/drawing/2014/main" id="{F04F1D44-F571-CB4D-1682-D8DBEDE4C16C}"/>
              </a:ext>
            </a:extLst>
          </p:cNvPr>
          <p:cNvCxnSpPr/>
          <p:nvPr/>
        </p:nvCxnSpPr>
        <p:spPr>
          <a:xfrm>
            <a:off x="3477491" y="1825625"/>
            <a:ext cx="0" cy="4575175"/>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D0DEE1C2-73FF-B18E-2F4F-765A7ED2C6EC}"/>
              </a:ext>
            </a:extLst>
          </p:cNvPr>
          <p:cNvSpPr txBox="1"/>
          <p:nvPr/>
        </p:nvSpPr>
        <p:spPr>
          <a:xfrm>
            <a:off x="1776248" y="1828800"/>
            <a:ext cx="742511" cy="369332"/>
          </a:xfrm>
          <a:prstGeom prst="rect">
            <a:avLst/>
          </a:prstGeom>
          <a:noFill/>
        </p:spPr>
        <p:txBody>
          <a:bodyPr wrap="none" rtlCol="0">
            <a:spAutoFit/>
          </a:bodyPr>
          <a:lstStyle/>
          <a:p>
            <a:r>
              <a:rPr lang="en-US" b="1" dirty="0"/>
              <a:t>Heap</a:t>
            </a:r>
          </a:p>
        </p:txBody>
      </p:sp>
      <p:sp>
        <p:nvSpPr>
          <p:cNvPr id="7" name="TextBox 6">
            <a:extLst>
              <a:ext uri="{FF2B5EF4-FFF2-40B4-BE49-F238E27FC236}">
                <a16:creationId xmlns:a16="http://schemas.microsoft.com/office/drawing/2014/main" id="{2181478E-42A0-6084-3332-2001956113FE}"/>
              </a:ext>
            </a:extLst>
          </p:cNvPr>
          <p:cNvSpPr txBox="1"/>
          <p:nvPr/>
        </p:nvSpPr>
        <p:spPr>
          <a:xfrm>
            <a:off x="3899338" y="1825625"/>
            <a:ext cx="780663" cy="369332"/>
          </a:xfrm>
          <a:prstGeom prst="rect">
            <a:avLst/>
          </a:prstGeom>
          <a:noFill/>
        </p:spPr>
        <p:txBody>
          <a:bodyPr wrap="none" rtlCol="0">
            <a:spAutoFit/>
          </a:bodyPr>
          <a:lstStyle/>
          <a:p>
            <a:r>
              <a:rPr lang="en-US" b="1" dirty="0"/>
              <a:t>Stack</a:t>
            </a:r>
          </a:p>
        </p:txBody>
      </p:sp>
      <p:sp>
        <p:nvSpPr>
          <p:cNvPr id="17" name="Rectangle 16">
            <a:extLst>
              <a:ext uri="{FF2B5EF4-FFF2-40B4-BE49-F238E27FC236}">
                <a16:creationId xmlns:a16="http://schemas.microsoft.com/office/drawing/2014/main" id="{F0A107EE-8125-AC64-E4F2-213357F8B334}"/>
              </a:ext>
            </a:extLst>
          </p:cNvPr>
          <p:cNvSpPr/>
          <p:nvPr/>
        </p:nvSpPr>
        <p:spPr>
          <a:xfrm>
            <a:off x="2294752" y="4353036"/>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b="1" dirty="0"/>
              <a:t>‘W’</a:t>
            </a:r>
          </a:p>
        </p:txBody>
      </p:sp>
      <p:sp>
        <p:nvSpPr>
          <p:cNvPr id="18" name="Rectangle 17">
            <a:extLst>
              <a:ext uri="{FF2B5EF4-FFF2-40B4-BE49-F238E27FC236}">
                <a16:creationId xmlns:a16="http://schemas.microsoft.com/office/drawing/2014/main" id="{C029260D-8E66-F33E-B7BC-1F7F14832348}"/>
              </a:ext>
            </a:extLst>
          </p:cNvPr>
          <p:cNvSpPr/>
          <p:nvPr/>
        </p:nvSpPr>
        <p:spPr>
          <a:xfrm>
            <a:off x="2294751" y="4489960"/>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b="1" dirty="0"/>
              <a:t>‘O’</a:t>
            </a:r>
          </a:p>
        </p:txBody>
      </p:sp>
      <p:sp>
        <p:nvSpPr>
          <p:cNvPr id="19" name="Rectangle 18">
            <a:extLst>
              <a:ext uri="{FF2B5EF4-FFF2-40B4-BE49-F238E27FC236}">
                <a16:creationId xmlns:a16="http://schemas.microsoft.com/office/drawing/2014/main" id="{BFD9F973-2DB0-F1EE-53F9-C3517C005886}"/>
              </a:ext>
            </a:extLst>
          </p:cNvPr>
          <p:cNvSpPr/>
          <p:nvPr/>
        </p:nvSpPr>
        <p:spPr>
          <a:xfrm>
            <a:off x="2294751" y="4624826"/>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b="1" dirty="0"/>
              <a:t>‘R’</a:t>
            </a:r>
          </a:p>
        </p:txBody>
      </p:sp>
      <p:sp>
        <p:nvSpPr>
          <p:cNvPr id="20" name="Rectangle 19">
            <a:extLst>
              <a:ext uri="{FF2B5EF4-FFF2-40B4-BE49-F238E27FC236}">
                <a16:creationId xmlns:a16="http://schemas.microsoft.com/office/drawing/2014/main" id="{6EB87801-00D1-3C93-E356-9226539CB4EE}"/>
              </a:ext>
            </a:extLst>
          </p:cNvPr>
          <p:cNvSpPr/>
          <p:nvPr/>
        </p:nvSpPr>
        <p:spPr>
          <a:xfrm>
            <a:off x="2294750" y="4768875"/>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000" b="1" dirty="0"/>
              <a:t>‘L’</a:t>
            </a:r>
          </a:p>
        </p:txBody>
      </p:sp>
      <p:sp>
        <p:nvSpPr>
          <p:cNvPr id="23" name="Rectangle 22">
            <a:extLst>
              <a:ext uri="{FF2B5EF4-FFF2-40B4-BE49-F238E27FC236}">
                <a16:creationId xmlns:a16="http://schemas.microsoft.com/office/drawing/2014/main" id="{E0F9E076-A821-3CEC-6FAF-E635672C2B4C}"/>
              </a:ext>
            </a:extLst>
          </p:cNvPr>
          <p:cNvSpPr/>
          <p:nvPr/>
        </p:nvSpPr>
        <p:spPr>
          <a:xfrm>
            <a:off x="2296721" y="4903741"/>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b="1" dirty="0"/>
              <a:t>‘D’</a:t>
            </a:r>
          </a:p>
        </p:txBody>
      </p:sp>
      <p:sp>
        <p:nvSpPr>
          <p:cNvPr id="24" name="Rectangle 23">
            <a:extLst>
              <a:ext uri="{FF2B5EF4-FFF2-40B4-BE49-F238E27FC236}">
                <a16:creationId xmlns:a16="http://schemas.microsoft.com/office/drawing/2014/main" id="{98C5E52B-8A54-703A-9EA2-03F6F22F7B05}"/>
              </a:ext>
            </a:extLst>
          </p:cNvPr>
          <p:cNvSpPr/>
          <p:nvPr/>
        </p:nvSpPr>
        <p:spPr>
          <a:xfrm>
            <a:off x="2302696" y="5047835"/>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000" b="1" dirty="0"/>
              <a:t>‘\0’</a:t>
            </a:r>
          </a:p>
        </p:txBody>
      </p:sp>
      <p:sp>
        <p:nvSpPr>
          <p:cNvPr id="26" name="TextBox 25">
            <a:extLst>
              <a:ext uri="{FF2B5EF4-FFF2-40B4-BE49-F238E27FC236}">
                <a16:creationId xmlns:a16="http://schemas.microsoft.com/office/drawing/2014/main" id="{15980D4E-6A19-7D75-AC08-1762E51E9792}"/>
              </a:ext>
            </a:extLst>
          </p:cNvPr>
          <p:cNvSpPr txBox="1"/>
          <p:nvPr/>
        </p:nvSpPr>
        <p:spPr>
          <a:xfrm>
            <a:off x="6958147" y="5353059"/>
            <a:ext cx="1008609" cy="369332"/>
          </a:xfrm>
          <a:prstGeom prst="rect">
            <a:avLst/>
          </a:prstGeom>
          <a:noFill/>
        </p:spPr>
        <p:txBody>
          <a:bodyPr wrap="none" rtlCol="0">
            <a:spAutoFit/>
          </a:bodyPr>
          <a:lstStyle/>
          <a:p>
            <a:r>
              <a:rPr lang="en-US" dirty="0">
                <a:solidFill>
                  <a:srgbClr val="FF0000"/>
                </a:solidFill>
              </a:rPr>
              <a:t>AR main</a:t>
            </a:r>
          </a:p>
        </p:txBody>
      </p:sp>
      <p:sp>
        <p:nvSpPr>
          <p:cNvPr id="27" name="Rectangle 26">
            <a:extLst>
              <a:ext uri="{FF2B5EF4-FFF2-40B4-BE49-F238E27FC236}">
                <a16:creationId xmlns:a16="http://schemas.microsoft.com/office/drawing/2014/main" id="{DA41D774-7A2B-24C5-758C-CC97C36584F9}"/>
              </a:ext>
            </a:extLst>
          </p:cNvPr>
          <p:cNvSpPr/>
          <p:nvPr/>
        </p:nvSpPr>
        <p:spPr>
          <a:xfrm>
            <a:off x="3899338" y="5199017"/>
            <a:ext cx="1021005" cy="79971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a:extLst>
              <a:ext uri="{FF2B5EF4-FFF2-40B4-BE49-F238E27FC236}">
                <a16:creationId xmlns:a16="http://schemas.microsoft.com/office/drawing/2014/main" id="{5DAF7084-E081-DE17-471E-E439587188CB}"/>
              </a:ext>
            </a:extLst>
          </p:cNvPr>
          <p:cNvSpPr txBox="1"/>
          <p:nvPr/>
        </p:nvSpPr>
        <p:spPr>
          <a:xfrm>
            <a:off x="4199686" y="4851640"/>
            <a:ext cx="420308" cy="369332"/>
          </a:xfrm>
          <a:prstGeom prst="rect">
            <a:avLst/>
          </a:prstGeom>
          <a:noFill/>
        </p:spPr>
        <p:txBody>
          <a:bodyPr wrap="none" rtlCol="0">
            <a:spAutoFit/>
          </a:bodyPr>
          <a:lstStyle/>
          <a:p>
            <a:r>
              <a:rPr lang="en-US" dirty="0"/>
              <a:t>s1</a:t>
            </a:r>
          </a:p>
        </p:txBody>
      </p:sp>
      <p:sp>
        <p:nvSpPr>
          <p:cNvPr id="29" name="Rectangle 28">
            <a:extLst>
              <a:ext uri="{FF2B5EF4-FFF2-40B4-BE49-F238E27FC236}">
                <a16:creationId xmlns:a16="http://schemas.microsoft.com/office/drawing/2014/main" id="{462384CB-749F-2E8A-0EB3-D54374F85D5B}"/>
              </a:ext>
            </a:extLst>
          </p:cNvPr>
          <p:cNvSpPr/>
          <p:nvPr/>
        </p:nvSpPr>
        <p:spPr>
          <a:xfrm>
            <a:off x="3933563" y="5566258"/>
            <a:ext cx="378367" cy="2479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t>.</a:t>
            </a:r>
            <a:endParaRPr lang="en-US" sz="1000" b="1" dirty="0"/>
          </a:p>
        </p:txBody>
      </p:sp>
      <p:sp>
        <p:nvSpPr>
          <p:cNvPr id="30" name="Rectangle 29">
            <a:extLst>
              <a:ext uri="{FF2B5EF4-FFF2-40B4-BE49-F238E27FC236}">
                <a16:creationId xmlns:a16="http://schemas.microsoft.com/office/drawing/2014/main" id="{92149054-325D-006F-4CA2-714D45D8958B}"/>
              </a:ext>
            </a:extLst>
          </p:cNvPr>
          <p:cNvSpPr/>
          <p:nvPr/>
        </p:nvSpPr>
        <p:spPr>
          <a:xfrm>
            <a:off x="4483329" y="5566258"/>
            <a:ext cx="378367" cy="2479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solidFill>
                  <a:schemeClr val="tx1"/>
                </a:solidFill>
              </a:rPr>
              <a:t>11</a:t>
            </a:r>
          </a:p>
        </p:txBody>
      </p:sp>
      <p:sp>
        <p:nvSpPr>
          <p:cNvPr id="31" name="Rectangle 30">
            <a:extLst>
              <a:ext uri="{FF2B5EF4-FFF2-40B4-BE49-F238E27FC236}">
                <a16:creationId xmlns:a16="http://schemas.microsoft.com/office/drawing/2014/main" id="{8D9BA626-84E8-BF82-C745-9162A1768448}"/>
              </a:ext>
            </a:extLst>
          </p:cNvPr>
          <p:cNvSpPr/>
          <p:nvPr/>
        </p:nvSpPr>
        <p:spPr>
          <a:xfrm>
            <a:off x="5834484" y="4953202"/>
            <a:ext cx="1021005" cy="79971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1C7D3E12-0969-08ED-61B7-F6E8DD88AB85}"/>
              </a:ext>
            </a:extLst>
          </p:cNvPr>
          <p:cNvSpPr txBox="1"/>
          <p:nvPr/>
        </p:nvSpPr>
        <p:spPr>
          <a:xfrm>
            <a:off x="6134832" y="4605825"/>
            <a:ext cx="420308" cy="369332"/>
          </a:xfrm>
          <a:prstGeom prst="rect">
            <a:avLst/>
          </a:prstGeom>
          <a:noFill/>
        </p:spPr>
        <p:txBody>
          <a:bodyPr wrap="none" rtlCol="0">
            <a:spAutoFit/>
          </a:bodyPr>
          <a:lstStyle/>
          <a:p>
            <a:r>
              <a:rPr lang="en-US" dirty="0"/>
              <a:t>s2</a:t>
            </a:r>
          </a:p>
        </p:txBody>
      </p:sp>
      <p:sp>
        <p:nvSpPr>
          <p:cNvPr id="33" name="Rectangle 32">
            <a:extLst>
              <a:ext uri="{FF2B5EF4-FFF2-40B4-BE49-F238E27FC236}">
                <a16:creationId xmlns:a16="http://schemas.microsoft.com/office/drawing/2014/main" id="{749F096F-0E1A-0466-EB6F-D973D4B7018E}"/>
              </a:ext>
            </a:extLst>
          </p:cNvPr>
          <p:cNvSpPr/>
          <p:nvPr/>
        </p:nvSpPr>
        <p:spPr>
          <a:xfrm>
            <a:off x="5868709" y="5320443"/>
            <a:ext cx="378367" cy="2479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t>.</a:t>
            </a:r>
            <a:endParaRPr lang="en-US" sz="1000" b="1" dirty="0"/>
          </a:p>
        </p:txBody>
      </p:sp>
      <p:sp>
        <p:nvSpPr>
          <p:cNvPr id="34" name="Rectangle 33">
            <a:extLst>
              <a:ext uri="{FF2B5EF4-FFF2-40B4-BE49-F238E27FC236}">
                <a16:creationId xmlns:a16="http://schemas.microsoft.com/office/drawing/2014/main" id="{9BA2AEFD-4524-7290-AB8F-C48340F70FFE}"/>
              </a:ext>
            </a:extLst>
          </p:cNvPr>
          <p:cNvSpPr/>
          <p:nvPr/>
        </p:nvSpPr>
        <p:spPr>
          <a:xfrm>
            <a:off x="6418475" y="5320443"/>
            <a:ext cx="378367" cy="2479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t>5</a:t>
            </a:r>
            <a:endParaRPr lang="en-US" sz="1000" b="1" dirty="0"/>
          </a:p>
        </p:txBody>
      </p:sp>
      <p:cxnSp>
        <p:nvCxnSpPr>
          <p:cNvPr id="36" name="Straight Arrow Connector 35">
            <a:extLst>
              <a:ext uri="{FF2B5EF4-FFF2-40B4-BE49-F238E27FC236}">
                <a16:creationId xmlns:a16="http://schemas.microsoft.com/office/drawing/2014/main" id="{41CCF33D-DCB3-8E4A-633D-B585AC0CAA39}"/>
              </a:ext>
            </a:extLst>
          </p:cNvPr>
          <p:cNvCxnSpPr>
            <a:endCxn id="18" idx="3"/>
          </p:cNvCxnSpPr>
          <p:nvPr/>
        </p:nvCxnSpPr>
        <p:spPr>
          <a:xfrm flipH="1" flipV="1">
            <a:off x="2673118" y="4558422"/>
            <a:ext cx="3161366" cy="477884"/>
          </a:xfrm>
          <a:prstGeom prst="straightConnector1">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8" name="Straight Arrow Connector 37">
            <a:extLst>
              <a:ext uri="{FF2B5EF4-FFF2-40B4-BE49-F238E27FC236}">
                <a16:creationId xmlns:a16="http://schemas.microsoft.com/office/drawing/2014/main" id="{36E12D1B-F808-7786-0C2D-BF170A4A0DBD}"/>
              </a:ext>
            </a:extLst>
          </p:cNvPr>
          <p:cNvCxnSpPr>
            <a:cxnSpLocks/>
            <a:stCxn id="27" idx="1"/>
          </p:cNvCxnSpPr>
          <p:nvPr/>
        </p:nvCxnSpPr>
        <p:spPr>
          <a:xfrm flipH="1">
            <a:off x="2707941" y="5598875"/>
            <a:ext cx="1191397" cy="280220"/>
          </a:xfrm>
          <a:prstGeom prst="straightConnector1">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0" name="TextBox 39">
            <a:extLst>
              <a:ext uri="{FF2B5EF4-FFF2-40B4-BE49-F238E27FC236}">
                <a16:creationId xmlns:a16="http://schemas.microsoft.com/office/drawing/2014/main" id="{7F45EBAF-8590-46D4-66C9-8DC45DB7EB0F}"/>
              </a:ext>
            </a:extLst>
          </p:cNvPr>
          <p:cNvSpPr txBox="1"/>
          <p:nvPr/>
        </p:nvSpPr>
        <p:spPr>
          <a:xfrm>
            <a:off x="8368937" y="2107474"/>
            <a:ext cx="2086469" cy="1477328"/>
          </a:xfrm>
          <a:prstGeom prst="rect">
            <a:avLst/>
          </a:prstGeom>
          <a:noFill/>
        </p:spPr>
        <p:txBody>
          <a:bodyPr wrap="none" rtlCol="0">
            <a:spAutoFit/>
          </a:bodyPr>
          <a:lstStyle/>
          <a:p>
            <a:r>
              <a:rPr lang="en-US" dirty="0"/>
              <a:t>String s1 = "Hello ";</a:t>
            </a:r>
          </a:p>
          <a:p>
            <a:r>
              <a:rPr lang="en-US" dirty="0"/>
              <a:t>String s2 = "World";</a:t>
            </a:r>
          </a:p>
          <a:p>
            <a:r>
              <a:rPr lang="en-US" dirty="0"/>
              <a:t>s1 += s2;    </a:t>
            </a:r>
            <a:r>
              <a:rPr lang="en-US" b="1" dirty="0">
                <a:solidFill>
                  <a:srgbClr val="FF0000"/>
                </a:solidFill>
              </a:rPr>
              <a:t>OR</a:t>
            </a:r>
          </a:p>
          <a:p>
            <a:r>
              <a:rPr lang="en-US" dirty="0"/>
              <a:t>s1.operator+=(s2);</a:t>
            </a:r>
          </a:p>
          <a:p>
            <a:endParaRPr lang="en-US" dirty="0"/>
          </a:p>
        </p:txBody>
      </p:sp>
      <p:sp>
        <p:nvSpPr>
          <p:cNvPr id="3" name="TextBox 2">
            <a:extLst>
              <a:ext uri="{FF2B5EF4-FFF2-40B4-BE49-F238E27FC236}">
                <a16:creationId xmlns:a16="http://schemas.microsoft.com/office/drawing/2014/main" id="{D157D3D4-321B-E614-CE07-2EDD5B665721}"/>
              </a:ext>
            </a:extLst>
          </p:cNvPr>
          <p:cNvSpPr txBox="1"/>
          <p:nvPr/>
        </p:nvSpPr>
        <p:spPr>
          <a:xfrm>
            <a:off x="7749833" y="3584802"/>
            <a:ext cx="4146065" cy="3293209"/>
          </a:xfrm>
          <a:prstGeom prst="rect">
            <a:avLst/>
          </a:prstGeom>
          <a:noFill/>
        </p:spPr>
        <p:txBody>
          <a:bodyPr wrap="square" rtlCol="0">
            <a:spAutoFit/>
          </a:bodyPr>
          <a:lstStyle/>
          <a:p>
            <a:r>
              <a:rPr lang="en-US" sz="1600" dirty="0"/>
              <a:t>String&amp; String::operator += (const String&amp; s)</a:t>
            </a:r>
          </a:p>
          <a:p>
            <a:r>
              <a:rPr lang="en-US" sz="1600" dirty="0"/>
              <a:t>    length += </a:t>
            </a:r>
            <a:r>
              <a:rPr lang="en-US" sz="1600" dirty="0" err="1"/>
              <a:t>s.length</a:t>
            </a:r>
            <a:r>
              <a:rPr lang="en-US" sz="1600" dirty="0"/>
              <a:t>;</a:t>
            </a:r>
          </a:p>
          <a:p>
            <a:r>
              <a:rPr lang="en-US" sz="1600" dirty="0"/>
              <a:t>    char *p = new char[length + 1];</a:t>
            </a:r>
          </a:p>
          <a:p>
            <a:r>
              <a:rPr lang="en-US" sz="1600" dirty="0"/>
              <a:t>    assert(p != 0);</a:t>
            </a:r>
          </a:p>
          <a:p>
            <a:r>
              <a:rPr lang="en-US" sz="1600" dirty="0"/>
              <a:t>    </a:t>
            </a:r>
            <a:r>
              <a:rPr lang="en-US" sz="1600" dirty="0" err="1"/>
              <a:t>strcpy</a:t>
            </a:r>
            <a:r>
              <a:rPr lang="en-US" sz="1600" dirty="0"/>
              <a:t>(p, </a:t>
            </a:r>
            <a:r>
              <a:rPr lang="en-US" sz="1600" dirty="0" err="1"/>
              <a:t>storageM</a:t>
            </a:r>
            <a:r>
              <a:rPr lang="en-US" sz="1600" dirty="0"/>
              <a:t>);</a:t>
            </a:r>
          </a:p>
          <a:p>
            <a:r>
              <a:rPr lang="en-US" sz="1600" dirty="0"/>
              <a:t>    </a:t>
            </a:r>
          </a:p>
          <a:p>
            <a:endParaRPr lang="en-US" sz="1600" dirty="0"/>
          </a:p>
          <a:p>
            <a:r>
              <a:rPr lang="en-US" sz="1600" dirty="0"/>
              <a:t>    </a:t>
            </a:r>
          </a:p>
          <a:p>
            <a:endParaRPr lang="en-US" sz="1600" dirty="0"/>
          </a:p>
          <a:p>
            <a:endParaRPr lang="en-US" sz="1600" dirty="0"/>
          </a:p>
          <a:p>
            <a:endParaRPr lang="en-US" sz="1600" dirty="0"/>
          </a:p>
          <a:p>
            <a:endParaRPr lang="en-US" sz="1600" dirty="0"/>
          </a:p>
          <a:p>
            <a:endParaRPr lang="en-US" sz="1600" dirty="0"/>
          </a:p>
        </p:txBody>
      </p:sp>
      <p:sp>
        <p:nvSpPr>
          <p:cNvPr id="12" name="Rectangle 11">
            <a:extLst>
              <a:ext uri="{FF2B5EF4-FFF2-40B4-BE49-F238E27FC236}">
                <a16:creationId xmlns:a16="http://schemas.microsoft.com/office/drawing/2014/main" id="{445B4BBD-F8D4-D9B8-2D32-63B493462599}"/>
              </a:ext>
            </a:extLst>
          </p:cNvPr>
          <p:cNvSpPr/>
          <p:nvPr/>
        </p:nvSpPr>
        <p:spPr>
          <a:xfrm>
            <a:off x="3925721" y="3248619"/>
            <a:ext cx="1021005" cy="55477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6C9B3198-8319-C8FF-A545-734A8104B4BB}"/>
              </a:ext>
            </a:extLst>
          </p:cNvPr>
          <p:cNvSpPr txBox="1"/>
          <p:nvPr/>
        </p:nvSpPr>
        <p:spPr>
          <a:xfrm>
            <a:off x="4199686" y="2887921"/>
            <a:ext cx="553357" cy="369332"/>
          </a:xfrm>
          <a:prstGeom prst="rect">
            <a:avLst/>
          </a:prstGeom>
          <a:noFill/>
        </p:spPr>
        <p:txBody>
          <a:bodyPr wrap="none" rtlCol="0">
            <a:spAutoFit/>
          </a:bodyPr>
          <a:lstStyle/>
          <a:p>
            <a:r>
              <a:rPr lang="en-US" dirty="0"/>
              <a:t>this</a:t>
            </a:r>
          </a:p>
        </p:txBody>
      </p:sp>
      <p:sp>
        <p:nvSpPr>
          <p:cNvPr id="14" name="Oval 13">
            <a:extLst>
              <a:ext uri="{FF2B5EF4-FFF2-40B4-BE49-F238E27FC236}">
                <a16:creationId xmlns:a16="http://schemas.microsoft.com/office/drawing/2014/main" id="{98C6F2A4-F5A5-BD90-8727-8B96C5CA5131}"/>
              </a:ext>
            </a:extLst>
          </p:cNvPr>
          <p:cNvSpPr/>
          <p:nvPr/>
        </p:nvSpPr>
        <p:spPr>
          <a:xfrm>
            <a:off x="4311930" y="3429000"/>
            <a:ext cx="233944" cy="23332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F10F3698-1BCA-1361-5892-7CE3733FD22D}"/>
              </a:ext>
            </a:extLst>
          </p:cNvPr>
          <p:cNvCxnSpPr>
            <a:stCxn id="12" idx="2"/>
          </p:cNvCxnSpPr>
          <p:nvPr/>
        </p:nvCxnSpPr>
        <p:spPr>
          <a:xfrm flipH="1">
            <a:off x="4409840" y="3803392"/>
            <a:ext cx="26384" cy="1168811"/>
          </a:xfrm>
          <a:prstGeom prst="straightConnector1">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1" name="Rectangle 20">
            <a:extLst>
              <a:ext uri="{FF2B5EF4-FFF2-40B4-BE49-F238E27FC236}">
                <a16:creationId xmlns:a16="http://schemas.microsoft.com/office/drawing/2014/main" id="{8904EE0A-FAE0-9831-50E1-24AEB44DA9B9}"/>
              </a:ext>
            </a:extLst>
          </p:cNvPr>
          <p:cNvSpPr/>
          <p:nvPr/>
        </p:nvSpPr>
        <p:spPr>
          <a:xfrm>
            <a:off x="5682699" y="3213974"/>
            <a:ext cx="1021005" cy="55477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73D80E36-766F-096E-1418-2BAB7E9BEA6B}"/>
              </a:ext>
            </a:extLst>
          </p:cNvPr>
          <p:cNvSpPr txBox="1"/>
          <p:nvPr/>
        </p:nvSpPr>
        <p:spPr>
          <a:xfrm>
            <a:off x="6005976" y="2862679"/>
            <a:ext cx="296876" cy="369332"/>
          </a:xfrm>
          <a:prstGeom prst="rect">
            <a:avLst/>
          </a:prstGeom>
          <a:noFill/>
        </p:spPr>
        <p:txBody>
          <a:bodyPr wrap="none" rtlCol="0">
            <a:spAutoFit/>
          </a:bodyPr>
          <a:lstStyle/>
          <a:p>
            <a:r>
              <a:rPr lang="en-US" dirty="0"/>
              <a:t>s</a:t>
            </a:r>
          </a:p>
        </p:txBody>
      </p:sp>
      <p:sp>
        <p:nvSpPr>
          <p:cNvPr id="35" name="Oval 34">
            <a:extLst>
              <a:ext uri="{FF2B5EF4-FFF2-40B4-BE49-F238E27FC236}">
                <a16:creationId xmlns:a16="http://schemas.microsoft.com/office/drawing/2014/main" id="{8701D005-4869-7E04-4CA2-6501C38C3672}"/>
              </a:ext>
            </a:extLst>
          </p:cNvPr>
          <p:cNvSpPr/>
          <p:nvPr/>
        </p:nvSpPr>
        <p:spPr>
          <a:xfrm>
            <a:off x="6068908" y="3394355"/>
            <a:ext cx="233944" cy="233329"/>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39" name="Straight Arrow Connector 38">
            <a:extLst>
              <a:ext uri="{FF2B5EF4-FFF2-40B4-BE49-F238E27FC236}">
                <a16:creationId xmlns:a16="http://schemas.microsoft.com/office/drawing/2014/main" id="{D20F42FA-112E-0A9B-148E-2BEDA3F71E04}"/>
              </a:ext>
            </a:extLst>
          </p:cNvPr>
          <p:cNvCxnSpPr>
            <a:stCxn id="21" idx="2"/>
          </p:cNvCxnSpPr>
          <p:nvPr/>
        </p:nvCxnSpPr>
        <p:spPr>
          <a:xfrm>
            <a:off x="6193202" y="3768747"/>
            <a:ext cx="109650" cy="993003"/>
          </a:xfrm>
          <a:prstGeom prst="straightConnector1">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1" name="Rectangle 40">
            <a:extLst>
              <a:ext uri="{FF2B5EF4-FFF2-40B4-BE49-F238E27FC236}">
                <a16:creationId xmlns:a16="http://schemas.microsoft.com/office/drawing/2014/main" id="{944AC4D2-E291-F68E-C5C5-464E838E56F6}"/>
              </a:ext>
            </a:extLst>
          </p:cNvPr>
          <p:cNvSpPr/>
          <p:nvPr/>
        </p:nvSpPr>
        <p:spPr>
          <a:xfrm>
            <a:off x="3619189" y="2154294"/>
            <a:ext cx="3309256" cy="7913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3" name="TextBox 42">
            <a:extLst>
              <a:ext uri="{FF2B5EF4-FFF2-40B4-BE49-F238E27FC236}">
                <a16:creationId xmlns:a16="http://schemas.microsoft.com/office/drawing/2014/main" id="{3FA56785-C2E2-4243-AB35-101141A47751}"/>
              </a:ext>
            </a:extLst>
          </p:cNvPr>
          <p:cNvSpPr txBox="1"/>
          <p:nvPr/>
        </p:nvSpPr>
        <p:spPr>
          <a:xfrm>
            <a:off x="4635556" y="2084856"/>
            <a:ext cx="314510" cy="369332"/>
          </a:xfrm>
          <a:prstGeom prst="rect">
            <a:avLst/>
          </a:prstGeom>
          <a:noFill/>
        </p:spPr>
        <p:txBody>
          <a:bodyPr wrap="none" rtlCol="0">
            <a:spAutoFit/>
          </a:bodyPr>
          <a:lstStyle/>
          <a:p>
            <a:r>
              <a:rPr lang="en-US" dirty="0"/>
              <a:t>p</a:t>
            </a:r>
          </a:p>
        </p:txBody>
      </p:sp>
      <p:sp>
        <p:nvSpPr>
          <p:cNvPr id="8" name="Rectangle 7">
            <a:extLst>
              <a:ext uri="{FF2B5EF4-FFF2-40B4-BE49-F238E27FC236}">
                <a16:creationId xmlns:a16="http://schemas.microsoft.com/office/drawing/2014/main" id="{A13BD33D-56DD-352A-8056-E8E5D9D6D736}"/>
              </a:ext>
            </a:extLst>
          </p:cNvPr>
          <p:cNvSpPr/>
          <p:nvPr/>
        </p:nvSpPr>
        <p:spPr>
          <a:xfrm>
            <a:off x="4282514" y="2406816"/>
            <a:ext cx="1021005" cy="48884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E8BF031-A51B-1963-3337-7030A1D3780E}"/>
              </a:ext>
            </a:extLst>
          </p:cNvPr>
          <p:cNvSpPr/>
          <p:nvPr/>
        </p:nvSpPr>
        <p:spPr>
          <a:xfrm>
            <a:off x="4374131" y="2534086"/>
            <a:ext cx="378367" cy="2479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t>.</a:t>
            </a:r>
            <a:endParaRPr lang="en-US" sz="1000" b="1" dirty="0"/>
          </a:p>
        </p:txBody>
      </p:sp>
      <p:sp>
        <p:nvSpPr>
          <p:cNvPr id="10" name="Rectangle 9">
            <a:extLst>
              <a:ext uri="{FF2B5EF4-FFF2-40B4-BE49-F238E27FC236}">
                <a16:creationId xmlns:a16="http://schemas.microsoft.com/office/drawing/2014/main" id="{CDA34F8E-E3AB-72F1-EFEC-768106D94AA7}"/>
              </a:ext>
            </a:extLst>
          </p:cNvPr>
          <p:cNvSpPr/>
          <p:nvPr/>
        </p:nvSpPr>
        <p:spPr>
          <a:xfrm>
            <a:off x="4861696" y="2535885"/>
            <a:ext cx="378367" cy="2479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solidFill>
                  <a:srgbClr val="FF0000"/>
                </a:solidFill>
              </a:rPr>
              <a:t>12</a:t>
            </a:r>
          </a:p>
        </p:txBody>
      </p:sp>
      <p:sp>
        <p:nvSpPr>
          <p:cNvPr id="11" name="TextBox 10">
            <a:extLst>
              <a:ext uri="{FF2B5EF4-FFF2-40B4-BE49-F238E27FC236}">
                <a16:creationId xmlns:a16="http://schemas.microsoft.com/office/drawing/2014/main" id="{D2B6A1D3-2D00-0402-1A89-A36CF64DCF35}"/>
              </a:ext>
            </a:extLst>
          </p:cNvPr>
          <p:cNvSpPr txBox="1"/>
          <p:nvPr/>
        </p:nvSpPr>
        <p:spPr>
          <a:xfrm>
            <a:off x="3837366" y="5783338"/>
            <a:ext cx="623889" cy="215444"/>
          </a:xfrm>
          <a:prstGeom prst="rect">
            <a:avLst/>
          </a:prstGeom>
          <a:noFill/>
        </p:spPr>
        <p:txBody>
          <a:bodyPr wrap="none" rtlCol="0">
            <a:spAutoFit/>
          </a:bodyPr>
          <a:lstStyle/>
          <a:p>
            <a:r>
              <a:rPr lang="en-US" sz="800" b="1" dirty="0" err="1"/>
              <a:t>storageM</a:t>
            </a:r>
            <a:endParaRPr lang="en-US" sz="800" b="1" dirty="0"/>
          </a:p>
        </p:txBody>
      </p:sp>
      <p:sp>
        <p:nvSpPr>
          <p:cNvPr id="49" name="TextBox 48">
            <a:extLst>
              <a:ext uri="{FF2B5EF4-FFF2-40B4-BE49-F238E27FC236}">
                <a16:creationId xmlns:a16="http://schemas.microsoft.com/office/drawing/2014/main" id="{42E9E370-ED3F-85D2-E632-88A0A7DC32A4}"/>
              </a:ext>
            </a:extLst>
          </p:cNvPr>
          <p:cNvSpPr txBox="1"/>
          <p:nvPr/>
        </p:nvSpPr>
        <p:spPr>
          <a:xfrm>
            <a:off x="5756963" y="5528785"/>
            <a:ext cx="623889" cy="215444"/>
          </a:xfrm>
          <a:prstGeom prst="rect">
            <a:avLst/>
          </a:prstGeom>
          <a:noFill/>
        </p:spPr>
        <p:txBody>
          <a:bodyPr wrap="none" rtlCol="0">
            <a:spAutoFit/>
          </a:bodyPr>
          <a:lstStyle/>
          <a:p>
            <a:r>
              <a:rPr lang="en-US" sz="800" b="1" dirty="0" err="1"/>
              <a:t>storageM</a:t>
            </a:r>
            <a:endParaRPr lang="en-US" sz="800" b="1" dirty="0"/>
          </a:p>
        </p:txBody>
      </p:sp>
      <p:sp>
        <p:nvSpPr>
          <p:cNvPr id="50" name="TextBox 49">
            <a:extLst>
              <a:ext uri="{FF2B5EF4-FFF2-40B4-BE49-F238E27FC236}">
                <a16:creationId xmlns:a16="http://schemas.microsoft.com/office/drawing/2014/main" id="{948AAB8F-7584-A9C6-CD2E-16052A4880FE}"/>
              </a:ext>
            </a:extLst>
          </p:cNvPr>
          <p:cNvSpPr txBox="1"/>
          <p:nvPr/>
        </p:nvSpPr>
        <p:spPr>
          <a:xfrm>
            <a:off x="4220938" y="2721673"/>
            <a:ext cx="623889" cy="215444"/>
          </a:xfrm>
          <a:prstGeom prst="rect">
            <a:avLst/>
          </a:prstGeom>
          <a:noFill/>
        </p:spPr>
        <p:txBody>
          <a:bodyPr wrap="none" rtlCol="0">
            <a:spAutoFit/>
          </a:bodyPr>
          <a:lstStyle/>
          <a:p>
            <a:r>
              <a:rPr lang="en-US" sz="800" b="1" dirty="0" err="1"/>
              <a:t>storageM</a:t>
            </a:r>
            <a:endParaRPr lang="en-US" sz="800" b="1" dirty="0"/>
          </a:p>
        </p:txBody>
      </p:sp>
      <p:sp>
        <p:nvSpPr>
          <p:cNvPr id="51" name="TextBox 50">
            <a:extLst>
              <a:ext uri="{FF2B5EF4-FFF2-40B4-BE49-F238E27FC236}">
                <a16:creationId xmlns:a16="http://schemas.microsoft.com/office/drawing/2014/main" id="{2587BFBB-AAC3-2954-0012-3E9750B5B123}"/>
              </a:ext>
            </a:extLst>
          </p:cNvPr>
          <p:cNvSpPr txBox="1"/>
          <p:nvPr/>
        </p:nvSpPr>
        <p:spPr>
          <a:xfrm>
            <a:off x="4450188" y="5783183"/>
            <a:ext cx="481222" cy="215444"/>
          </a:xfrm>
          <a:prstGeom prst="rect">
            <a:avLst/>
          </a:prstGeom>
          <a:noFill/>
        </p:spPr>
        <p:txBody>
          <a:bodyPr wrap="none" rtlCol="0">
            <a:spAutoFit/>
          </a:bodyPr>
          <a:lstStyle/>
          <a:p>
            <a:r>
              <a:rPr lang="en-US" sz="800" b="1" dirty="0"/>
              <a:t>length</a:t>
            </a:r>
          </a:p>
        </p:txBody>
      </p:sp>
      <p:sp>
        <p:nvSpPr>
          <p:cNvPr id="52" name="TextBox 51">
            <a:extLst>
              <a:ext uri="{FF2B5EF4-FFF2-40B4-BE49-F238E27FC236}">
                <a16:creationId xmlns:a16="http://schemas.microsoft.com/office/drawing/2014/main" id="{7EB33297-1CF1-8B2C-FFCD-2234105F1A5F}"/>
              </a:ext>
            </a:extLst>
          </p:cNvPr>
          <p:cNvSpPr txBox="1"/>
          <p:nvPr/>
        </p:nvSpPr>
        <p:spPr>
          <a:xfrm>
            <a:off x="6358873" y="5532675"/>
            <a:ext cx="481222" cy="215444"/>
          </a:xfrm>
          <a:prstGeom prst="rect">
            <a:avLst/>
          </a:prstGeom>
          <a:noFill/>
        </p:spPr>
        <p:txBody>
          <a:bodyPr wrap="none" rtlCol="0">
            <a:spAutoFit/>
          </a:bodyPr>
          <a:lstStyle/>
          <a:p>
            <a:r>
              <a:rPr lang="en-US" sz="800" b="1" dirty="0"/>
              <a:t>length</a:t>
            </a:r>
          </a:p>
        </p:txBody>
      </p:sp>
      <p:sp>
        <p:nvSpPr>
          <p:cNvPr id="53" name="TextBox 52">
            <a:extLst>
              <a:ext uri="{FF2B5EF4-FFF2-40B4-BE49-F238E27FC236}">
                <a16:creationId xmlns:a16="http://schemas.microsoft.com/office/drawing/2014/main" id="{8CFBB304-F605-E8C4-6C1F-31A4E45842D0}"/>
              </a:ext>
            </a:extLst>
          </p:cNvPr>
          <p:cNvSpPr txBox="1"/>
          <p:nvPr/>
        </p:nvSpPr>
        <p:spPr>
          <a:xfrm>
            <a:off x="4804508" y="2739334"/>
            <a:ext cx="481222" cy="215444"/>
          </a:xfrm>
          <a:prstGeom prst="rect">
            <a:avLst/>
          </a:prstGeom>
          <a:noFill/>
        </p:spPr>
        <p:txBody>
          <a:bodyPr wrap="none" rtlCol="0">
            <a:spAutoFit/>
          </a:bodyPr>
          <a:lstStyle/>
          <a:p>
            <a:r>
              <a:rPr lang="en-US" sz="800" b="1" dirty="0"/>
              <a:t>length</a:t>
            </a:r>
          </a:p>
        </p:txBody>
      </p:sp>
      <p:cxnSp>
        <p:nvCxnSpPr>
          <p:cNvPr id="71" name="Straight Arrow Connector 70">
            <a:extLst>
              <a:ext uri="{FF2B5EF4-FFF2-40B4-BE49-F238E27FC236}">
                <a16:creationId xmlns:a16="http://schemas.microsoft.com/office/drawing/2014/main" id="{4465DAAF-B6C4-EDCB-E2BF-AAB8DF5D34C5}"/>
              </a:ext>
            </a:extLst>
          </p:cNvPr>
          <p:cNvCxnSpPr>
            <a:cxnSpLocks/>
            <a:stCxn id="8" idx="1"/>
          </p:cNvCxnSpPr>
          <p:nvPr/>
        </p:nvCxnSpPr>
        <p:spPr>
          <a:xfrm flipH="1">
            <a:off x="2738424" y="2651240"/>
            <a:ext cx="1544090" cy="275974"/>
          </a:xfrm>
          <a:prstGeom prst="straightConnector1">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2" name="Rectangle 41">
            <a:extLst>
              <a:ext uri="{FF2B5EF4-FFF2-40B4-BE49-F238E27FC236}">
                <a16:creationId xmlns:a16="http://schemas.microsoft.com/office/drawing/2014/main" id="{6AED4BDA-3BC9-52BE-52BD-14853FBB2BA2}"/>
              </a:ext>
            </a:extLst>
          </p:cNvPr>
          <p:cNvSpPr/>
          <p:nvPr/>
        </p:nvSpPr>
        <p:spPr>
          <a:xfrm>
            <a:off x="2329575" y="5538843"/>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b="1" dirty="0"/>
              <a:t>‘H’</a:t>
            </a:r>
          </a:p>
        </p:txBody>
      </p:sp>
      <p:sp>
        <p:nvSpPr>
          <p:cNvPr id="44" name="Rectangle 43">
            <a:extLst>
              <a:ext uri="{FF2B5EF4-FFF2-40B4-BE49-F238E27FC236}">
                <a16:creationId xmlns:a16="http://schemas.microsoft.com/office/drawing/2014/main" id="{B72399B7-B797-7743-A47D-F2C3960B0FD6}"/>
              </a:ext>
            </a:extLst>
          </p:cNvPr>
          <p:cNvSpPr/>
          <p:nvPr/>
        </p:nvSpPr>
        <p:spPr>
          <a:xfrm>
            <a:off x="2329574" y="5675767"/>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b="1" dirty="0"/>
              <a:t>‘E’</a:t>
            </a:r>
          </a:p>
        </p:txBody>
      </p:sp>
      <p:sp>
        <p:nvSpPr>
          <p:cNvPr id="54" name="Rectangle 53">
            <a:extLst>
              <a:ext uri="{FF2B5EF4-FFF2-40B4-BE49-F238E27FC236}">
                <a16:creationId xmlns:a16="http://schemas.microsoft.com/office/drawing/2014/main" id="{4951D76E-9BD8-B709-4055-9857CCDE5A9B}"/>
              </a:ext>
            </a:extLst>
          </p:cNvPr>
          <p:cNvSpPr/>
          <p:nvPr/>
        </p:nvSpPr>
        <p:spPr>
          <a:xfrm>
            <a:off x="2329574" y="5810633"/>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b="1" dirty="0"/>
              <a:t>‘L’</a:t>
            </a:r>
          </a:p>
        </p:txBody>
      </p:sp>
      <p:sp>
        <p:nvSpPr>
          <p:cNvPr id="55" name="Rectangle 54">
            <a:extLst>
              <a:ext uri="{FF2B5EF4-FFF2-40B4-BE49-F238E27FC236}">
                <a16:creationId xmlns:a16="http://schemas.microsoft.com/office/drawing/2014/main" id="{E731BAF6-5EE3-09B3-EBB2-52DFCCE5BC05}"/>
              </a:ext>
            </a:extLst>
          </p:cNvPr>
          <p:cNvSpPr/>
          <p:nvPr/>
        </p:nvSpPr>
        <p:spPr>
          <a:xfrm>
            <a:off x="2329573" y="5954682"/>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000" b="1" dirty="0"/>
              <a:t>‘L’</a:t>
            </a:r>
          </a:p>
        </p:txBody>
      </p:sp>
      <p:sp>
        <p:nvSpPr>
          <p:cNvPr id="56" name="Rectangle 55">
            <a:extLst>
              <a:ext uri="{FF2B5EF4-FFF2-40B4-BE49-F238E27FC236}">
                <a16:creationId xmlns:a16="http://schemas.microsoft.com/office/drawing/2014/main" id="{058BF8C1-3DB9-CD10-56A0-FCA81E2DE9B5}"/>
              </a:ext>
            </a:extLst>
          </p:cNvPr>
          <p:cNvSpPr/>
          <p:nvPr/>
        </p:nvSpPr>
        <p:spPr>
          <a:xfrm>
            <a:off x="2329575" y="6105966"/>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b="1" dirty="0"/>
              <a:t>‘0’</a:t>
            </a:r>
          </a:p>
        </p:txBody>
      </p:sp>
      <p:sp>
        <p:nvSpPr>
          <p:cNvPr id="57" name="Rectangle 56">
            <a:extLst>
              <a:ext uri="{FF2B5EF4-FFF2-40B4-BE49-F238E27FC236}">
                <a16:creationId xmlns:a16="http://schemas.microsoft.com/office/drawing/2014/main" id="{7BB9B33D-7BD2-4DC5-2D7E-17C02A75BB9E}"/>
              </a:ext>
            </a:extLst>
          </p:cNvPr>
          <p:cNvSpPr/>
          <p:nvPr/>
        </p:nvSpPr>
        <p:spPr>
          <a:xfrm>
            <a:off x="2329574" y="6250015"/>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000" b="1" dirty="0"/>
              <a:t>‘ ’</a:t>
            </a:r>
          </a:p>
        </p:txBody>
      </p:sp>
      <p:sp>
        <p:nvSpPr>
          <p:cNvPr id="58" name="Rectangle 57">
            <a:extLst>
              <a:ext uri="{FF2B5EF4-FFF2-40B4-BE49-F238E27FC236}">
                <a16:creationId xmlns:a16="http://schemas.microsoft.com/office/drawing/2014/main" id="{92F7EF5F-6CD6-3DE2-7F29-315F4095E5A3}"/>
              </a:ext>
            </a:extLst>
          </p:cNvPr>
          <p:cNvSpPr/>
          <p:nvPr/>
        </p:nvSpPr>
        <p:spPr>
          <a:xfrm>
            <a:off x="2342268" y="2632045"/>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b="1" dirty="0"/>
              <a:t>‘H’</a:t>
            </a:r>
          </a:p>
        </p:txBody>
      </p:sp>
      <p:sp>
        <p:nvSpPr>
          <p:cNvPr id="59" name="Rectangle 58">
            <a:extLst>
              <a:ext uri="{FF2B5EF4-FFF2-40B4-BE49-F238E27FC236}">
                <a16:creationId xmlns:a16="http://schemas.microsoft.com/office/drawing/2014/main" id="{4BCCBBF3-067B-F4F1-4BF7-AE6291A6BA54}"/>
              </a:ext>
            </a:extLst>
          </p:cNvPr>
          <p:cNvSpPr/>
          <p:nvPr/>
        </p:nvSpPr>
        <p:spPr>
          <a:xfrm>
            <a:off x="2342267" y="2768969"/>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b="1" dirty="0"/>
              <a:t>‘E’</a:t>
            </a:r>
          </a:p>
        </p:txBody>
      </p:sp>
      <p:sp>
        <p:nvSpPr>
          <p:cNvPr id="60" name="Rectangle 59">
            <a:extLst>
              <a:ext uri="{FF2B5EF4-FFF2-40B4-BE49-F238E27FC236}">
                <a16:creationId xmlns:a16="http://schemas.microsoft.com/office/drawing/2014/main" id="{1415B2DA-8073-BF96-FD80-F14AED37F570}"/>
              </a:ext>
            </a:extLst>
          </p:cNvPr>
          <p:cNvSpPr/>
          <p:nvPr/>
        </p:nvSpPr>
        <p:spPr>
          <a:xfrm>
            <a:off x="2342267" y="2903835"/>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b="1" dirty="0"/>
              <a:t>‘L’</a:t>
            </a:r>
          </a:p>
        </p:txBody>
      </p:sp>
      <p:sp>
        <p:nvSpPr>
          <p:cNvPr id="61" name="Rectangle 60">
            <a:extLst>
              <a:ext uri="{FF2B5EF4-FFF2-40B4-BE49-F238E27FC236}">
                <a16:creationId xmlns:a16="http://schemas.microsoft.com/office/drawing/2014/main" id="{9ADD8FA9-3AB0-4347-5767-0FB27C2409FB}"/>
              </a:ext>
            </a:extLst>
          </p:cNvPr>
          <p:cNvSpPr/>
          <p:nvPr/>
        </p:nvSpPr>
        <p:spPr>
          <a:xfrm>
            <a:off x="2342266" y="3047884"/>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000" b="1" dirty="0"/>
              <a:t>‘L’</a:t>
            </a:r>
          </a:p>
        </p:txBody>
      </p:sp>
      <p:sp>
        <p:nvSpPr>
          <p:cNvPr id="62" name="Rectangle 61">
            <a:extLst>
              <a:ext uri="{FF2B5EF4-FFF2-40B4-BE49-F238E27FC236}">
                <a16:creationId xmlns:a16="http://schemas.microsoft.com/office/drawing/2014/main" id="{E0EC2236-A979-DF41-E502-07E64D82BAB3}"/>
              </a:ext>
            </a:extLst>
          </p:cNvPr>
          <p:cNvSpPr/>
          <p:nvPr/>
        </p:nvSpPr>
        <p:spPr>
          <a:xfrm>
            <a:off x="2342268" y="3199168"/>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b="1" dirty="0"/>
              <a:t>‘0’</a:t>
            </a:r>
          </a:p>
        </p:txBody>
      </p:sp>
      <p:sp>
        <p:nvSpPr>
          <p:cNvPr id="63" name="Rectangle 62">
            <a:extLst>
              <a:ext uri="{FF2B5EF4-FFF2-40B4-BE49-F238E27FC236}">
                <a16:creationId xmlns:a16="http://schemas.microsoft.com/office/drawing/2014/main" id="{EF9C88D9-080E-5EF9-D9B7-7B7C16E26DD7}"/>
              </a:ext>
            </a:extLst>
          </p:cNvPr>
          <p:cNvSpPr/>
          <p:nvPr/>
        </p:nvSpPr>
        <p:spPr>
          <a:xfrm>
            <a:off x="2342267" y="3343217"/>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000" b="1" dirty="0"/>
              <a:t>‘ ’</a:t>
            </a:r>
          </a:p>
        </p:txBody>
      </p:sp>
    </p:spTree>
    <p:extLst>
      <p:ext uri="{BB962C8B-B14F-4D97-AF65-F5344CB8AC3E}">
        <p14:creationId xmlns:p14="http://schemas.microsoft.com/office/powerpoint/2010/main" val="1290016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311050-3B98-F38A-2404-A9598D1F223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884EE64-D4F0-A84B-DEEE-5717029200CD}"/>
              </a:ext>
            </a:extLst>
          </p:cNvPr>
          <p:cNvSpPr/>
          <p:nvPr/>
        </p:nvSpPr>
        <p:spPr>
          <a:xfrm>
            <a:off x="3619189" y="2949986"/>
            <a:ext cx="3309256" cy="14100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E822B8F1-B342-6189-CD6D-33C386503107}"/>
              </a:ext>
            </a:extLst>
          </p:cNvPr>
          <p:cNvSpPr/>
          <p:nvPr/>
        </p:nvSpPr>
        <p:spPr>
          <a:xfrm>
            <a:off x="3648891" y="4605825"/>
            <a:ext cx="3309256" cy="17402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C2A1F01E-6129-2D86-BE67-BC3664D4FB37}"/>
              </a:ext>
            </a:extLst>
          </p:cNvPr>
          <p:cNvSpPr>
            <a:spLocks noGrp="1"/>
          </p:cNvSpPr>
          <p:nvPr>
            <p:ph type="title"/>
          </p:nvPr>
        </p:nvSpPr>
        <p:spPr/>
        <p:txBody>
          <a:bodyPr/>
          <a:lstStyle/>
          <a:p>
            <a:pPr algn="ctr"/>
            <a:r>
              <a:rPr lang="en-US" dirty="0"/>
              <a:t>Compound assignment operator +=</a:t>
            </a:r>
            <a:endParaRPr lang="en-US" b="1" dirty="0"/>
          </a:p>
        </p:txBody>
      </p:sp>
      <p:cxnSp>
        <p:nvCxnSpPr>
          <p:cNvPr id="5" name="Straight Connector 4">
            <a:extLst>
              <a:ext uri="{FF2B5EF4-FFF2-40B4-BE49-F238E27FC236}">
                <a16:creationId xmlns:a16="http://schemas.microsoft.com/office/drawing/2014/main" id="{BFA2CB05-56C9-96DF-2926-0A3E29654878}"/>
              </a:ext>
            </a:extLst>
          </p:cNvPr>
          <p:cNvCxnSpPr/>
          <p:nvPr/>
        </p:nvCxnSpPr>
        <p:spPr>
          <a:xfrm>
            <a:off x="3477491" y="1825625"/>
            <a:ext cx="0" cy="4575175"/>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0E8A553E-A36D-9924-5C22-9AE17296ED5B}"/>
              </a:ext>
            </a:extLst>
          </p:cNvPr>
          <p:cNvSpPr txBox="1"/>
          <p:nvPr/>
        </p:nvSpPr>
        <p:spPr>
          <a:xfrm>
            <a:off x="1776248" y="1828800"/>
            <a:ext cx="742511" cy="369332"/>
          </a:xfrm>
          <a:prstGeom prst="rect">
            <a:avLst/>
          </a:prstGeom>
          <a:noFill/>
        </p:spPr>
        <p:txBody>
          <a:bodyPr wrap="none" rtlCol="0">
            <a:spAutoFit/>
          </a:bodyPr>
          <a:lstStyle/>
          <a:p>
            <a:r>
              <a:rPr lang="en-US" b="1" dirty="0"/>
              <a:t>Heap</a:t>
            </a:r>
          </a:p>
        </p:txBody>
      </p:sp>
      <p:sp>
        <p:nvSpPr>
          <p:cNvPr id="7" name="TextBox 6">
            <a:extLst>
              <a:ext uri="{FF2B5EF4-FFF2-40B4-BE49-F238E27FC236}">
                <a16:creationId xmlns:a16="http://schemas.microsoft.com/office/drawing/2014/main" id="{CBC1C7F2-D9F8-4AB2-79A5-E073CC842628}"/>
              </a:ext>
            </a:extLst>
          </p:cNvPr>
          <p:cNvSpPr txBox="1"/>
          <p:nvPr/>
        </p:nvSpPr>
        <p:spPr>
          <a:xfrm>
            <a:off x="3899338" y="1825625"/>
            <a:ext cx="780663" cy="369332"/>
          </a:xfrm>
          <a:prstGeom prst="rect">
            <a:avLst/>
          </a:prstGeom>
          <a:noFill/>
        </p:spPr>
        <p:txBody>
          <a:bodyPr wrap="none" rtlCol="0">
            <a:spAutoFit/>
          </a:bodyPr>
          <a:lstStyle/>
          <a:p>
            <a:r>
              <a:rPr lang="en-US" b="1" dirty="0"/>
              <a:t>Stack</a:t>
            </a:r>
          </a:p>
        </p:txBody>
      </p:sp>
      <p:sp>
        <p:nvSpPr>
          <p:cNvPr id="17" name="Rectangle 16">
            <a:extLst>
              <a:ext uri="{FF2B5EF4-FFF2-40B4-BE49-F238E27FC236}">
                <a16:creationId xmlns:a16="http://schemas.microsoft.com/office/drawing/2014/main" id="{EFC1B4B4-ED77-7187-B156-6F340C59DE61}"/>
              </a:ext>
            </a:extLst>
          </p:cNvPr>
          <p:cNvSpPr/>
          <p:nvPr/>
        </p:nvSpPr>
        <p:spPr>
          <a:xfrm>
            <a:off x="2294752" y="4353036"/>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b="1" dirty="0"/>
              <a:t>‘W’</a:t>
            </a:r>
          </a:p>
        </p:txBody>
      </p:sp>
      <p:sp>
        <p:nvSpPr>
          <p:cNvPr id="18" name="Rectangle 17">
            <a:extLst>
              <a:ext uri="{FF2B5EF4-FFF2-40B4-BE49-F238E27FC236}">
                <a16:creationId xmlns:a16="http://schemas.microsoft.com/office/drawing/2014/main" id="{DBCF6590-AF39-AB9B-0CBD-60D727DF3845}"/>
              </a:ext>
            </a:extLst>
          </p:cNvPr>
          <p:cNvSpPr/>
          <p:nvPr/>
        </p:nvSpPr>
        <p:spPr>
          <a:xfrm>
            <a:off x="2294751" y="4489960"/>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b="1" dirty="0"/>
              <a:t>‘O’</a:t>
            </a:r>
          </a:p>
        </p:txBody>
      </p:sp>
      <p:sp>
        <p:nvSpPr>
          <p:cNvPr id="19" name="Rectangle 18">
            <a:extLst>
              <a:ext uri="{FF2B5EF4-FFF2-40B4-BE49-F238E27FC236}">
                <a16:creationId xmlns:a16="http://schemas.microsoft.com/office/drawing/2014/main" id="{C1BCC891-28B1-9254-7033-91CAF7222EF9}"/>
              </a:ext>
            </a:extLst>
          </p:cNvPr>
          <p:cNvSpPr/>
          <p:nvPr/>
        </p:nvSpPr>
        <p:spPr>
          <a:xfrm>
            <a:off x="2294751" y="4624826"/>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b="1" dirty="0"/>
              <a:t>‘R’</a:t>
            </a:r>
          </a:p>
        </p:txBody>
      </p:sp>
      <p:sp>
        <p:nvSpPr>
          <p:cNvPr id="20" name="Rectangle 19">
            <a:extLst>
              <a:ext uri="{FF2B5EF4-FFF2-40B4-BE49-F238E27FC236}">
                <a16:creationId xmlns:a16="http://schemas.microsoft.com/office/drawing/2014/main" id="{4C55067C-32AA-20E9-CD9E-378E0715876E}"/>
              </a:ext>
            </a:extLst>
          </p:cNvPr>
          <p:cNvSpPr/>
          <p:nvPr/>
        </p:nvSpPr>
        <p:spPr>
          <a:xfrm>
            <a:off x="2294750" y="4768875"/>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000" b="1" dirty="0"/>
              <a:t>‘L’</a:t>
            </a:r>
          </a:p>
        </p:txBody>
      </p:sp>
      <p:sp>
        <p:nvSpPr>
          <p:cNvPr id="23" name="Rectangle 22">
            <a:extLst>
              <a:ext uri="{FF2B5EF4-FFF2-40B4-BE49-F238E27FC236}">
                <a16:creationId xmlns:a16="http://schemas.microsoft.com/office/drawing/2014/main" id="{894C8ADD-6631-3AC6-4610-2FE08BCF33FF}"/>
              </a:ext>
            </a:extLst>
          </p:cNvPr>
          <p:cNvSpPr/>
          <p:nvPr/>
        </p:nvSpPr>
        <p:spPr>
          <a:xfrm>
            <a:off x="2296721" y="4903741"/>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b="1" dirty="0"/>
              <a:t>‘D’</a:t>
            </a:r>
          </a:p>
        </p:txBody>
      </p:sp>
      <p:sp>
        <p:nvSpPr>
          <p:cNvPr id="24" name="Rectangle 23">
            <a:extLst>
              <a:ext uri="{FF2B5EF4-FFF2-40B4-BE49-F238E27FC236}">
                <a16:creationId xmlns:a16="http://schemas.microsoft.com/office/drawing/2014/main" id="{0FF062E9-77D6-6208-885C-ABB4D388D407}"/>
              </a:ext>
            </a:extLst>
          </p:cNvPr>
          <p:cNvSpPr/>
          <p:nvPr/>
        </p:nvSpPr>
        <p:spPr>
          <a:xfrm>
            <a:off x="2302696" y="5047835"/>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000" b="1" dirty="0"/>
              <a:t>‘\0’</a:t>
            </a:r>
          </a:p>
        </p:txBody>
      </p:sp>
      <p:sp>
        <p:nvSpPr>
          <p:cNvPr id="26" name="TextBox 25">
            <a:extLst>
              <a:ext uri="{FF2B5EF4-FFF2-40B4-BE49-F238E27FC236}">
                <a16:creationId xmlns:a16="http://schemas.microsoft.com/office/drawing/2014/main" id="{8249FD69-2B89-2BC0-E6D4-311A1F41FB96}"/>
              </a:ext>
            </a:extLst>
          </p:cNvPr>
          <p:cNvSpPr txBox="1"/>
          <p:nvPr/>
        </p:nvSpPr>
        <p:spPr>
          <a:xfrm>
            <a:off x="6958147" y="5353059"/>
            <a:ext cx="1008609" cy="369332"/>
          </a:xfrm>
          <a:prstGeom prst="rect">
            <a:avLst/>
          </a:prstGeom>
          <a:noFill/>
        </p:spPr>
        <p:txBody>
          <a:bodyPr wrap="none" rtlCol="0">
            <a:spAutoFit/>
          </a:bodyPr>
          <a:lstStyle/>
          <a:p>
            <a:r>
              <a:rPr lang="en-US" dirty="0">
                <a:solidFill>
                  <a:srgbClr val="FF0000"/>
                </a:solidFill>
              </a:rPr>
              <a:t>AR main</a:t>
            </a:r>
          </a:p>
        </p:txBody>
      </p:sp>
      <p:sp>
        <p:nvSpPr>
          <p:cNvPr id="27" name="Rectangle 26">
            <a:extLst>
              <a:ext uri="{FF2B5EF4-FFF2-40B4-BE49-F238E27FC236}">
                <a16:creationId xmlns:a16="http://schemas.microsoft.com/office/drawing/2014/main" id="{629328DE-19DC-E367-C209-C84A06097103}"/>
              </a:ext>
            </a:extLst>
          </p:cNvPr>
          <p:cNvSpPr/>
          <p:nvPr/>
        </p:nvSpPr>
        <p:spPr>
          <a:xfrm>
            <a:off x="3899338" y="5199017"/>
            <a:ext cx="1021005" cy="79971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a:extLst>
              <a:ext uri="{FF2B5EF4-FFF2-40B4-BE49-F238E27FC236}">
                <a16:creationId xmlns:a16="http://schemas.microsoft.com/office/drawing/2014/main" id="{828733D5-8058-5511-DABC-C56DEA64722C}"/>
              </a:ext>
            </a:extLst>
          </p:cNvPr>
          <p:cNvSpPr txBox="1"/>
          <p:nvPr/>
        </p:nvSpPr>
        <p:spPr>
          <a:xfrm>
            <a:off x="4199686" y="4851640"/>
            <a:ext cx="420308" cy="369332"/>
          </a:xfrm>
          <a:prstGeom prst="rect">
            <a:avLst/>
          </a:prstGeom>
          <a:noFill/>
        </p:spPr>
        <p:txBody>
          <a:bodyPr wrap="none" rtlCol="0">
            <a:spAutoFit/>
          </a:bodyPr>
          <a:lstStyle/>
          <a:p>
            <a:r>
              <a:rPr lang="en-US" dirty="0"/>
              <a:t>s1</a:t>
            </a:r>
          </a:p>
        </p:txBody>
      </p:sp>
      <p:sp>
        <p:nvSpPr>
          <p:cNvPr id="29" name="Rectangle 28">
            <a:extLst>
              <a:ext uri="{FF2B5EF4-FFF2-40B4-BE49-F238E27FC236}">
                <a16:creationId xmlns:a16="http://schemas.microsoft.com/office/drawing/2014/main" id="{BAB228F4-C767-0030-5F8C-86D28E1599E1}"/>
              </a:ext>
            </a:extLst>
          </p:cNvPr>
          <p:cNvSpPr/>
          <p:nvPr/>
        </p:nvSpPr>
        <p:spPr>
          <a:xfrm>
            <a:off x="3933563" y="5566258"/>
            <a:ext cx="378367" cy="2479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t>.</a:t>
            </a:r>
            <a:endParaRPr lang="en-US" sz="1000" b="1" dirty="0"/>
          </a:p>
        </p:txBody>
      </p:sp>
      <p:sp>
        <p:nvSpPr>
          <p:cNvPr id="30" name="Rectangle 29">
            <a:extLst>
              <a:ext uri="{FF2B5EF4-FFF2-40B4-BE49-F238E27FC236}">
                <a16:creationId xmlns:a16="http://schemas.microsoft.com/office/drawing/2014/main" id="{3C34A0BE-6F55-0F4E-6A19-818EA55EAE0A}"/>
              </a:ext>
            </a:extLst>
          </p:cNvPr>
          <p:cNvSpPr/>
          <p:nvPr/>
        </p:nvSpPr>
        <p:spPr>
          <a:xfrm>
            <a:off x="4483329" y="5566258"/>
            <a:ext cx="378367" cy="2479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solidFill>
                  <a:schemeClr val="tx1"/>
                </a:solidFill>
              </a:rPr>
              <a:t>11</a:t>
            </a:r>
          </a:p>
        </p:txBody>
      </p:sp>
      <p:sp>
        <p:nvSpPr>
          <p:cNvPr id="31" name="Rectangle 30">
            <a:extLst>
              <a:ext uri="{FF2B5EF4-FFF2-40B4-BE49-F238E27FC236}">
                <a16:creationId xmlns:a16="http://schemas.microsoft.com/office/drawing/2014/main" id="{6288614F-A042-43D8-0D16-441B3E42A213}"/>
              </a:ext>
            </a:extLst>
          </p:cNvPr>
          <p:cNvSpPr/>
          <p:nvPr/>
        </p:nvSpPr>
        <p:spPr>
          <a:xfrm>
            <a:off x="5834484" y="4953202"/>
            <a:ext cx="1021005" cy="79971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D35C3BD4-E082-0CED-9F3A-94CE7CE53C29}"/>
              </a:ext>
            </a:extLst>
          </p:cNvPr>
          <p:cNvSpPr txBox="1"/>
          <p:nvPr/>
        </p:nvSpPr>
        <p:spPr>
          <a:xfrm>
            <a:off x="6134832" y="4605825"/>
            <a:ext cx="420308" cy="369332"/>
          </a:xfrm>
          <a:prstGeom prst="rect">
            <a:avLst/>
          </a:prstGeom>
          <a:noFill/>
        </p:spPr>
        <p:txBody>
          <a:bodyPr wrap="none" rtlCol="0">
            <a:spAutoFit/>
          </a:bodyPr>
          <a:lstStyle/>
          <a:p>
            <a:r>
              <a:rPr lang="en-US" dirty="0"/>
              <a:t>s2</a:t>
            </a:r>
          </a:p>
        </p:txBody>
      </p:sp>
      <p:sp>
        <p:nvSpPr>
          <p:cNvPr id="33" name="Rectangle 32">
            <a:extLst>
              <a:ext uri="{FF2B5EF4-FFF2-40B4-BE49-F238E27FC236}">
                <a16:creationId xmlns:a16="http://schemas.microsoft.com/office/drawing/2014/main" id="{7E422256-A0DF-1F1B-F09F-FE16B39CD36E}"/>
              </a:ext>
            </a:extLst>
          </p:cNvPr>
          <p:cNvSpPr/>
          <p:nvPr/>
        </p:nvSpPr>
        <p:spPr>
          <a:xfrm>
            <a:off x="5868709" y="5320443"/>
            <a:ext cx="378367" cy="2479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t>.</a:t>
            </a:r>
            <a:endParaRPr lang="en-US" sz="1000" b="1" dirty="0"/>
          </a:p>
        </p:txBody>
      </p:sp>
      <p:sp>
        <p:nvSpPr>
          <p:cNvPr id="34" name="Rectangle 33">
            <a:extLst>
              <a:ext uri="{FF2B5EF4-FFF2-40B4-BE49-F238E27FC236}">
                <a16:creationId xmlns:a16="http://schemas.microsoft.com/office/drawing/2014/main" id="{29A23117-86D4-2903-26EE-24C20F4EEEC2}"/>
              </a:ext>
            </a:extLst>
          </p:cNvPr>
          <p:cNvSpPr/>
          <p:nvPr/>
        </p:nvSpPr>
        <p:spPr>
          <a:xfrm>
            <a:off x="6418475" y="5320443"/>
            <a:ext cx="378367" cy="2479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t>5</a:t>
            </a:r>
            <a:endParaRPr lang="en-US" sz="1000" b="1" dirty="0"/>
          </a:p>
        </p:txBody>
      </p:sp>
      <p:cxnSp>
        <p:nvCxnSpPr>
          <p:cNvPr id="36" name="Straight Arrow Connector 35">
            <a:extLst>
              <a:ext uri="{FF2B5EF4-FFF2-40B4-BE49-F238E27FC236}">
                <a16:creationId xmlns:a16="http://schemas.microsoft.com/office/drawing/2014/main" id="{0DBFFEA6-A846-26FD-3EA2-6AB832E543BB}"/>
              </a:ext>
            </a:extLst>
          </p:cNvPr>
          <p:cNvCxnSpPr>
            <a:endCxn id="18" idx="3"/>
          </p:cNvCxnSpPr>
          <p:nvPr/>
        </p:nvCxnSpPr>
        <p:spPr>
          <a:xfrm flipH="1" flipV="1">
            <a:off x="2673118" y="4558422"/>
            <a:ext cx="3161366" cy="477884"/>
          </a:xfrm>
          <a:prstGeom prst="straightConnector1">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8" name="Straight Arrow Connector 37">
            <a:extLst>
              <a:ext uri="{FF2B5EF4-FFF2-40B4-BE49-F238E27FC236}">
                <a16:creationId xmlns:a16="http://schemas.microsoft.com/office/drawing/2014/main" id="{EC406321-FF05-17A3-A9DF-39A90CDC3564}"/>
              </a:ext>
            </a:extLst>
          </p:cNvPr>
          <p:cNvCxnSpPr>
            <a:cxnSpLocks/>
            <a:stCxn id="27" idx="1"/>
          </p:cNvCxnSpPr>
          <p:nvPr/>
        </p:nvCxnSpPr>
        <p:spPr>
          <a:xfrm flipH="1">
            <a:off x="2707941" y="5598875"/>
            <a:ext cx="1191397" cy="280220"/>
          </a:xfrm>
          <a:prstGeom prst="straightConnector1">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0" name="TextBox 39">
            <a:extLst>
              <a:ext uri="{FF2B5EF4-FFF2-40B4-BE49-F238E27FC236}">
                <a16:creationId xmlns:a16="http://schemas.microsoft.com/office/drawing/2014/main" id="{F0D3ECED-45D4-2480-BA9B-4B638497BB40}"/>
              </a:ext>
            </a:extLst>
          </p:cNvPr>
          <p:cNvSpPr txBox="1"/>
          <p:nvPr/>
        </p:nvSpPr>
        <p:spPr>
          <a:xfrm>
            <a:off x="8368937" y="2107474"/>
            <a:ext cx="2086469" cy="1477328"/>
          </a:xfrm>
          <a:prstGeom prst="rect">
            <a:avLst/>
          </a:prstGeom>
          <a:noFill/>
        </p:spPr>
        <p:txBody>
          <a:bodyPr wrap="none" rtlCol="0">
            <a:spAutoFit/>
          </a:bodyPr>
          <a:lstStyle/>
          <a:p>
            <a:r>
              <a:rPr lang="en-US" dirty="0"/>
              <a:t>String s1 = "Hello ";</a:t>
            </a:r>
          </a:p>
          <a:p>
            <a:r>
              <a:rPr lang="en-US" dirty="0"/>
              <a:t>String s2 = "World";</a:t>
            </a:r>
          </a:p>
          <a:p>
            <a:r>
              <a:rPr lang="en-US" dirty="0"/>
              <a:t>s1 += s2;    </a:t>
            </a:r>
            <a:r>
              <a:rPr lang="en-US" b="1" dirty="0">
                <a:solidFill>
                  <a:srgbClr val="FF0000"/>
                </a:solidFill>
              </a:rPr>
              <a:t>OR</a:t>
            </a:r>
          </a:p>
          <a:p>
            <a:r>
              <a:rPr lang="en-US" dirty="0"/>
              <a:t>s1.operator+=(s2);</a:t>
            </a:r>
          </a:p>
          <a:p>
            <a:endParaRPr lang="en-US" dirty="0"/>
          </a:p>
        </p:txBody>
      </p:sp>
      <p:sp>
        <p:nvSpPr>
          <p:cNvPr id="3" name="TextBox 2">
            <a:extLst>
              <a:ext uri="{FF2B5EF4-FFF2-40B4-BE49-F238E27FC236}">
                <a16:creationId xmlns:a16="http://schemas.microsoft.com/office/drawing/2014/main" id="{75FFD19E-C83C-F90E-4205-18E392352CD3}"/>
              </a:ext>
            </a:extLst>
          </p:cNvPr>
          <p:cNvSpPr txBox="1"/>
          <p:nvPr/>
        </p:nvSpPr>
        <p:spPr>
          <a:xfrm>
            <a:off x="7749833" y="3584802"/>
            <a:ext cx="4146065" cy="3539430"/>
          </a:xfrm>
          <a:prstGeom prst="rect">
            <a:avLst/>
          </a:prstGeom>
          <a:noFill/>
        </p:spPr>
        <p:txBody>
          <a:bodyPr wrap="square" rtlCol="0">
            <a:spAutoFit/>
          </a:bodyPr>
          <a:lstStyle/>
          <a:p>
            <a:r>
              <a:rPr lang="en-US" sz="1600" dirty="0"/>
              <a:t>String&amp; String::operator += (const String&amp; s)</a:t>
            </a:r>
          </a:p>
          <a:p>
            <a:r>
              <a:rPr lang="en-US" sz="1600" dirty="0"/>
              <a:t>    length += </a:t>
            </a:r>
            <a:r>
              <a:rPr lang="en-US" sz="1600" dirty="0" err="1"/>
              <a:t>s.length</a:t>
            </a:r>
            <a:r>
              <a:rPr lang="en-US" sz="1600" dirty="0"/>
              <a:t>;</a:t>
            </a:r>
          </a:p>
          <a:p>
            <a:r>
              <a:rPr lang="en-US" sz="1600" dirty="0"/>
              <a:t>    char *p = new char[length + 1];</a:t>
            </a:r>
          </a:p>
          <a:p>
            <a:r>
              <a:rPr lang="en-US" sz="1600" dirty="0"/>
              <a:t>    assert(p != 0);</a:t>
            </a:r>
          </a:p>
          <a:p>
            <a:r>
              <a:rPr lang="en-US" sz="1600" dirty="0"/>
              <a:t>    </a:t>
            </a:r>
            <a:r>
              <a:rPr lang="en-US" sz="1600" dirty="0" err="1"/>
              <a:t>strcpy</a:t>
            </a:r>
            <a:r>
              <a:rPr lang="en-US" sz="1600" dirty="0"/>
              <a:t>(p, </a:t>
            </a:r>
            <a:r>
              <a:rPr lang="en-US" sz="1600" dirty="0" err="1"/>
              <a:t>storageM</a:t>
            </a:r>
            <a:r>
              <a:rPr lang="en-US" sz="1600" dirty="0"/>
              <a:t>);</a:t>
            </a:r>
          </a:p>
          <a:p>
            <a:r>
              <a:rPr lang="en-US" sz="1600" dirty="0"/>
              <a:t>    </a:t>
            </a:r>
            <a:r>
              <a:rPr lang="en-US" sz="1600" dirty="0" err="1"/>
              <a:t>strcat</a:t>
            </a:r>
            <a:r>
              <a:rPr lang="en-US" sz="1600" dirty="0"/>
              <a:t>(p, </a:t>
            </a:r>
            <a:r>
              <a:rPr lang="en-US" sz="1600" dirty="0" err="1"/>
              <a:t>s.storageM</a:t>
            </a:r>
            <a:r>
              <a:rPr lang="en-US" sz="1600" dirty="0"/>
              <a:t>);</a:t>
            </a:r>
          </a:p>
          <a:p>
            <a:endParaRPr lang="en-US" sz="1600" dirty="0"/>
          </a:p>
          <a:p>
            <a:endParaRPr lang="en-US" sz="1600" dirty="0"/>
          </a:p>
          <a:p>
            <a:r>
              <a:rPr lang="en-US" sz="1600" dirty="0"/>
              <a:t>    </a:t>
            </a:r>
          </a:p>
          <a:p>
            <a:endParaRPr lang="en-US" sz="1600" dirty="0"/>
          </a:p>
          <a:p>
            <a:endParaRPr lang="en-US" sz="1600" dirty="0"/>
          </a:p>
          <a:p>
            <a:endParaRPr lang="en-US" sz="1600" dirty="0"/>
          </a:p>
          <a:p>
            <a:endParaRPr lang="en-US" sz="1600" dirty="0"/>
          </a:p>
          <a:p>
            <a:endParaRPr lang="en-US" sz="1600" dirty="0"/>
          </a:p>
        </p:txBody>
      </p:sp>
      <p:sp>
        <p:nvSpPr>
          <p:cNvPr id="12" name="Rectangle 11">
            <a:extLst>
              <a:ext uri="{FF2B5EF4-FFF2-40B4-BE49-F238E27FC236}">
                <a16:creationId xmlns:a16="http://schemas.microsoft.com/office/drawing/2014/main" id="{811588F8-9BF5-310F-3E5F-88DE64BFB67B}"/>
              </a:ext>
            </a:extLst>
          </p:cNvPr>
          <p:cNvSpPr/>
          <p:nvPr/>
        </p:nvSpPr>
        <p:spPr>
          <a:xfrm>
            <a:off x="3925721" y="3248619"/>
            <a:ext cx="1021005" cy="55477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D950AC95-F094-E63E-4B52-7793989DD3A0}"/>
              </a:ext>
            </a:extLst>
          </p:cNvPr>
          <p:cNvSpPr txBox="1"/>
          <p:nvPr/>
        </p:nvSpPr>
        <p:spPr>
          <a:xfrm>
            <a:off x="4199686" y="2887921"/>
            <a:ext cx="553357" cy="369332"/>
          </a:xfrm>
          <a:prstGeom prst="rect">
            <a:avLst/>
          </a:prstGeom>
          <a:noFill/>
        </p:spPr>
        <p:txBody>
          <a:bodyPr wrap="none" rtlCol="0">
            <a:spAutoFit/>
          </a:bodyPr>
          <a:lstStyle/>
          <a:p>
            <a:r>
              <a:rPr lang="en-US" dirty="0"/>
              <a:t>this</a:t>
            </a:r>
          </a:p>
        </p:txBody>
      </p:sp>
      <p:sp>
        <p:nvSpPr>
          <p:cNvPr id="14" name="Oval 13">
            <a:extLst>
              <a:ext uri="{FF2B5EF4-FFF2-40B4-BE49-F238E27FC236}">
                <a16:creationId xmlns:a16="http://schemas.microsoft.com/office/drawing/2014/main" id="{A06F9F43-FFAA-B63A-727F-8816C32D3B50}"/>
              </a:ext>
            </a:extLst>
          </p:cNvPr>
          <p:cNvSpPr/>
          <p:nvPr/>
        </p:nvSpPr>
        <p:spPr>
          <a:xfrm>
            <a:off x="4311930" y="3429000"/>
            <a:ext cx="233944" cy="23332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FFB8C217-02C8-25B6-AACC-2FA026069BE8}"/>
              </a:ext>
            </a:extLst>
          </p:cNvPr>
          <p:cNvCxnSpPr>
            <a:stCxn id="12" idx="2"/>
          </p:cNvCxnSpPr>
          <p:nvPr/>
        </p:nvCxnSpPr>
        <p:spPr>
          <a:xfrm flipH="1">
            <a:off x="4409840" y="3803392"/>
            <a:ext cx="26384" cy="1168811"/>
          </a:xfrm>
          <a:prstGeom prst="straightConnector1">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1" name="Rectangle 20">
            <a:extLst>
              <a:ext uri="{FF2B5EF4-FFF2-40B4-BE49-F238E27FC236}">
                <a16:creationId xmlns:a16="http://schemas.microsoft.com/office/drawing/2014/main" id="{01268F63-E943-32ED-58B8-47564E49E8E5}"/>
              </a:ext>
            </a:extLst>
          </p:cNvPr>
          <p:cNvSpPr/>
          <p:nvPr/>
        </p:nvSpPr>
        <p:spPr>
          <a:xfrm>
            <a:off x="5682699" y="3213974"/>
            <a:ext cx="1021005" cy="55477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87A029FA-F68B-F896-521A-C660E29788D8}"/>
              </a:ext>
            </a:extLst>
          </p:cNvPr>
          <p:cNvSpPr txBox="1"/>
          <p:nvPr/>
        </p:nvSpPr>
        <p:spPr>
          <a:xfrm>
            <a:off x="6005976" y="2862679"/>
            <a:ext cx="296876" cy="369332"/>
          </a:xfrm>
          <a:prstGeom prst="rect">
            <a:avLst/>
          </a:prstGeom>
          <a:noFill/>
        </p:spPr>
        <p:txBody>
          <a:bodyPr wrap="none" rtlCol="0">
            <a:spAutoFit/>
          </a:bodyPr>
          <a:lstStyle/>
          <a:p>
            <a:r>
              <a:rPr lang="en-US" dirty="0"/>
              <a:t>s</a:t>
            </a:r>
          </a:p>
        </p:txBody>
      </p:sp>
      <p:sp>
        <p:nvSpPr>
          <p:cNvPr id="35" name="Oval 34">
            <a:extLst>
              <a:ext uri="{FF2B5EF4-FFF2-40B4-BE49-F238E27FC236}">
                <a16:creationId xmlns:a16="http://schemas.microsoft.com/office/drawing/2014/main" id="{A6B4945C-1937-88D1-D746-C77E8607D073}"/>
              </a:ext>
            </a:extLst>
          </p:cNvPr>
          <p:cNvSpPr/>
          <p:nvPr/>
        </p:nvSpPr>
        <p:spPr>
          <a:xfrm>
            <a:off x="6068908" y="3394355"/>
            <a:ext cx="233944" cy="233329"/>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39" name="Straight Arrow Connector 38">
            <a:extLst>
              <a:ext uri="{FF2B5EF4-FFF2-40B4-BE49-F238E27FC236}">
                <a16:creationId xmlns:a16="http://schemas.microsoft.com/office/drawing/2014/main" id="{057CEEC9-BDF1-EC5B-179E-06492F070910}"/>
              </a:ext>
            </a:extLst>
          </p:cNvPr>
          <p:cNvCxnSpPr>
            <a:stCxn id="21" idx="2"/>
          </p:cNvCxnSpPr>
          <p:nvPr/>
        </p:nvCxnSpPr>
        <p:spPr>
          <a:xfrm>
            <a:off x="6193202" y="3768747"/>
            <a:ext cx="109650" cy="993003"/>
          </a:xfrm>
          <a:prstGeom prst="straightConnector1">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1" name="Rectangle 40">
            <a:extLst>
              <a:ext uri="{FF2B5EF4-FFF2-40B4-BE49-F238E27FC236}">
                <a16:creationId xmlns:a16="http://schemas.microsoft.com/office/drawing/2014/main" id="{3D264C84-BD4C-A407-F284-B26784A19B11}"/>
              </a:ext>
            </a:extLst>
          </p:cNvPr>
          <p:cNvSpPr/>
          <p:nvPr/>
        </p:nvSpPr>
        <p:spPr>
          <a:xfrm>
            <a:off x="3619189" y="2154294"/>
            <a:ext cx="3309256" cy="7913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3" name="TextBox 42">
            <a:extLst>
              <a:ext uri="{FF2B5EF4-FFF2-40B4-BE49-F238E27FC236}">
                <a16:creationId xmlns:a16="http://schemas.microsoft.com/office/drawing/2014/main" id="{6D48561A-709E-3187-4ADB-526E3D674CF6}"/>
              </a:ext>
            </a:extLst>
          </p:cNvPr>
          <p:cNvSpPr txBox="1"/>
          <p:nvPr/>
        </p:nvSpPr>
        <p:spPr>
          <a:xfrm>
            <a:off x="4635556" y="2084856"/>
            <a:ext cx="314510" cy="369332"/>
          </a:xfrm>
          <a:prstGeom prst="rect">
            <a:avLst/>
          </a:prstGeom>
          <a:noFill/>
        </p:spPr>
        <p:txBody>
          <a:bodyPr wrap="none" rtlCol="0">
            <a:spAutoFit/>
          </a:bodyPr>
          <a:lstStyle/>
          <a:p>
            <a:r>
              <a:rPr lang="en-US" dirty="0"/>
              <a:t>p</a:t>
            </a:r>
          </a:p>
        </p:txBody>
      </p:sp>
      <p:sp>
        <p:nvSpPr>
          <p:cNvPr id="8" name="Rectangle 7">
            <a:extLst>
              <a:ext uri="{FF2B5EF4-FFF2-40B4-BE49-F238E27FC236}">
                <a16:creationId xmlns:a16="http://schemas.microsoft.com/office/drawing/2014/main" id="{C88C9339-C00C-C88F-EAFF-7C198DC9AFBD}"/>
              </a:ext>
            </a:extLst>
          </p:cNvPr>
          <p:cNvSpPr/>
          <p:nvPr/>
        </p:nvSpPr>
        <p:spPr>
          <a:xfrm>
            <a:off x="4282514" y="2406816"/>
            <a:ext cx="1021005" cy="48884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85C190F-6AD2-B7D2-E62A-1E1D6E25AA46}"/>
              </a:ext>
            </a:extLst>
          </p:cNvPr>
          <p:cNvSpPr/>
          <p:nvPr/>
        </p:nvSpPr>
        <p:spPr>
          <a:xfrm>
            <a:off x="4374131" y="2534086"/>
            <a:ext cx="378367" cy="2479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t>.</a:t>
            </a:r>
            <a:endParaRPr lang="en-US" sz="1000" b="1" dirty="0"/>
          </a:p>
        </p:txBody>
      </p:sp>
      <p:sp>
        <p:nvSpPr>
          <p:cNvPr id="10" name="Rectangle 9">
            <a:extLst>
              <a:ext uri="{FF2B5EF4-FFF2-40B4-BE49-F238E27FC236}">
                <a16:creationId xmlns:a16="http://schemas.microsoft.com/office/drawing/2014/main" id="{2C23C5C7-3665-8D73-7C4B-3953B1FD1DF1}"/>
              </a:ext>
            </a:extLst>
          </p:cNvPr>
          <p:cNvSpPr/>
          <p:nvPr/>
        </p:nvSpPr>
        <p:spPr>
          <a:xfrm>
            <a:off x="4861696" y="2535885"/>
            <a:ext cx="378367" cy="2479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solidFill>
                  <a:srgbClr val="FF0000"/>
                </a:solidFill>
              </a:rPr>
              <a:t>12</a:t>
            </a:r>
          </a:p>
        </p:txBody>
      </p:sp>
      <p:sp>
        <p:nvSpPr>
          <p:cNvPr id="11" name="TextBox 10">
            <a:extLst>
              <a:ext uri="{FF2B5EF4-FFF2-40B4-BE49-F238E27FC236}">
                <a16:creationId xmlns:a16="http://schemas.microsoft.com/office/drawing/2014/main" id="{7F938D57-00FA-92F4-5768-B6F67EE638A4}"/>
              </a:ext>
            </a:extLst>
          </p:cNvPr>
          <p:cNvSpPr txBox="1"/>
          <p:nvPr/>
        </p:nvSpPr>
        <p:spPr>
          <a:xfrm>
            <a:off x="3837366" y="5783338"/>
            <a:ext cx="623889" cy="215444"/>
          </a:xfrm>
          <a:prstGeom prst="rect">
            <a:avLst/>
          </a:prstGeom>
          <a:noFill/>
        </p:spPr>
        <p:txBody>
          <a:bodyPr wrap="none" rtlCol="0">
            <a:spAutoFit/>
          </a:bodyPr>
          <a:lstStyle/>
          <a:p>
            <a:r>
              <a:rPr lang="en-US" sz="800" b="1" dirty="0" err="1"/>
              <a:t>storageM</a:t>
            </a:r>
            <a:endParaRPr lang="en-US" sz="800" b="1" dirty="0"/>
          </a:p>
        </p:txBody>
      </p:sp>
      <p:sp>
        <p:nvSpPr>
          <p:cNvPr id="49" name="TextBox 48">
            <a:extLst>
              <a:ext uri="{FF2B5EF4-FFF2-40B4-BE49-F238E27FC236}">
                <a16:creationId xmlns:a16="http://schemas.microsoft.com/office/drawing/2014/main" id="{D544C7C6-632F-1C78-EB95-CFC309B2E85E}"/>
              </a:ext>
            </a:extLst>
          </p:cNvPr>
          <p:cNvSpPr txBox="1"/>
          <p:nvPr/>
        </p:nvSpPr>
        <p:spPr>
          <a:xfrm>
            <a:off x="5756963" y="5528785"/>
            <a:ext cx="623889" cy="215444"/>
          </a:xfrm>
          <a:prstGeom prst="rect">
            <a:avLst/>
          </a:prstGeom>
          <a:noFill/>
        </p:spPr>
        <p:txBody>
          <a:bodyPr wrap="none" rtlCol="0">
            <a:spAutoFit/>
          </a:bodyPr>
          <a:lstStyle/>
          <a:p>
            <a:r>
              <a:rPr lang="en-US" sz="800" b="1" dirty="0" err="1"/>
              <a:t>storageM</a:t>
            </a:r>
            <a:endParaRPr lang="en-US" sz="800" b="1" dirty="0"/>
          </a:p>
        </p:txBody>
      </p:sp>
      <p:sp>
        <p:nvSpPr>
          <p:cNvPr id="50" name="TextBox 49">
            <a:extLst>
              <a:ext uri="{FF2B5EF4-FFF2-40B4-BE49-F238E27FC236}">
                <a16:creationId xmlns:a16="http://schemas.microsoft.com/office/drawing/2014/main" id="{56217F95-D362-51B1-FA95-4CC4B07E9825}"/>
              </a:ext>
            </a:extLst>
          </p:cNvPr>
          <p:cNvSpPr txBox="1"/>
          <p:nvPr/>
        </p:nvSpPr>
        <p:spPr>
          <a:xfrm>
            <a:off x="4220938" y="2721673"/>
            <a:ext cx="623889" cy="215444"/>
          </a:xfrm>
          <a:prstGeom prst="rect">
            <a:avLst/>
          </a:prstGeom>
          <a:noFill/>
        </p:spPr>
        <p:txBody>
          <a:bodyPr wrap="none" rtlCol="0">
            <a:spAutoFit/>
          </a:bodyPr>
          <a:lstStyle/>
          <a:p>
            <a:r>
              <a:rPr lang="en-US" sz="800" b="1" dirty="0" err="1"/>
              <a:t>storageM</a:t>
            </a:r>
            <a:endParaRPr lang="en-US" sz="800" b="1" dirty="0"/>
          </a:p>
        </p:txBody>
      </p:sp>
      <p:sp>
        <p:nvSpPr>
          <p:cNvPr id="51" name="TextBox 50">
            <a:extLst>
              <a:ext uri="{FF2B5EF4-FFF2-40B4-BE49-F238E27FC236}">
                <a16:creationId xmlns:a16="http://schemas.microsoft.com/office/drawing/2014/main" id="{6A6EAD69-265A-CD0B-C3DC-C6EA826E0FCE}"/>
              </a:ext>
            </a:extLst>
          </p:cNvPr>
          <p:cNvSpPr txBox="1"/>
          <p:nvPr/>
        </p:nvSpPr>
        <p:spPr>
          <a:xfrm>
            <a:off x="4450188" y="5783183"/>
            <a:ext cx="481222" cy="215444"/>
          </a:xfrm>
          <a:prstGeom prst="rect">
            <a:avLst/>
          </a:prstGeom>
          <a:noFill/>
        </p:spPr>
        <p:txBody>
          <a:bodyPr wrap="none" rtlCol="0">
            <a:spAutoFit/>
          </a:bodyPr>
          <a:lstStyle/>
          <a:p>
            <a:r>
              <a:rPr lang="en-US" sz="800" b="1" dirty="0"/>
              <a:t>length</a:t>
            </a:r>
          </a:p>
        </p:txBody>
      </p:sp>
      <p:sp>
        <p:nvSpPr>
          <p:cNvPr id="52" name="TextBox 51">
            <a:extLst>
              <a:ext uri="{FF2B5EF4-FFF2-40B4-BE49-F238E27FC236}">
                <a16:creationId xmlns:a16="http://schemas.microsoft.com/office/drawing/2014/main" id="{5942D5A5-6B2D-256E-5B0A-B029FF2650CC}"/>
              </a:ext>
            </a:extLst>
          </p:cNvPr>
          <p:cNvSpPr txBox="1"/>
          <p:nvPr/>
        </p:nvSpPr>
        <p:spPr>
          <a:xfrm>
            <a:off x="6358873" y="5532675"/>
            <a:ext cx="481222" cy="215444"/>
          </a:xfrm>
          <a:prstGeom prst="rect">
            <a:avLst/>
          </a:prstGeom>
          <a:noFill/>
        </p:spPr>
        <p:txBody>
          <a:bodyPr wrap="none" rtlCol="0">
            <a:spAutoFit/>
          </a:bodyPr>
          <a:lstStyle/>
          <a:p>
            <a:r>
              <a:rPr lang="en-US" sz="800" b="1" dirty="0"/>
              <a:t>length</a:t>
            </a:r>
          </a:p>
        </p:txBody>
      </p:sp>
      <p:sp>
        <p:nvSpPr>
          <p:cNvPr id="53" name="TextBox 52">
            <a:extLst>
              <a:ext uri="{FF2B5EF4-FFF2-40B4-BE49-F238E27FC236}">
                <a16:creationId xmlns:a16="http://schemas.microsoft.com/office/drawing/2014/main" id="{234B9192-33E8-3045-FD15-A12BEAC2D307}"/>
              </a:ext>
            </a:extLst>
          </p:cNvPr>
          <p:cNvSpPr txBox="1"/>
          <p:nvPr/>
        </p:nvSpPr>
        <p:spPr>
          <a:xfrm>
            <a:off x="4804508" y="2739334"/>
            <a:ext cx="481222" cy="215444"/>
          </a:xfrm>
          <a:prstGeom prst="rect">
            <a:avLst/>
          </a:prstGeom>
          <a:noFill/>
        </p:spPr>
        <p:txBody>
          <a:bodyPr wrap="none" rtlCol="0">
            <a:spAutoFit/>
          </a:bodyPr>
          <a:lstStyle/>
          <a:p>
            <a:r>
              <a:rPr lang="en-US" sz="800" b="1" dirty="0"/>
              <a:t>length</a:t>
            </a:r>
          </a:p>
        </p:txBody>
      </p:sp>
      <p:cxnSp>
        <p:nvCxnSpPr>
          <p:cNvPr id="71" name="Straight Arrow Connector 70">
            <a:extLst>
              <a:ext uri="{FF2B5EF4-FFF2-40B4-BE49-F238E27FC236}">
                <a16:creationId xmlns:a16="http://schemas.microsoft.com/office/drawing/2014/main" id="{C7F0B47B-713F-3D73-9E74-28A5715D5E0F}"/>
              </a:ext>
            </a:extLst>
          </p:cNvPr>
          <p:cNvCxnSpPr>
            <a:cxnSpLocks/>
            <a:stCxn id="8" idx="1"/>
          </p:cNvCxnSpPr>
          <p:nvPr/>
        </p:nvCxnSpPr>
        <p:spPr>
          <a:xfrm flipH="1">
            <a:off x="2738424" y="2651240"/>
            <a:ext cx="1544090" cy="275974"/>
          </a:xfrm>
          <a:prstGeom prst="straightConnector1">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78" name="Rectangle 77">
            <a:extLst>
              <a:ext uri="{FF2B5EF4-FFF2-40B4-BE49-F238E27FC236}">
                <a16:creationId xmlns:a16="http://schemas.microsoft.com/office/drawing/2014/main" id="{60186DCA-8522-9C1E-FBEB-DA44BE4B4E57}"/>
              </a:ext>
            </a:extLst>
          </p:cNvPr>
          <p:cNvSpPr/>
          <p:nvPr/>
        </p:nvSpPr>
        <p:spPr>
          <a:xfrm>
            <a:off x="2361482" y="3004776"/>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b="1" dirty="0"/>
              <a:t>‘W’</a:t>
            </a:r>
          </a:p>
        </p:txBody>
      </p:sp>
      <p:sp>
        <p:nvSpPr>
          <p:cNvPr id="79" name="Rectangle 78">
            <a:extLst>
              <a:ext uri="{FF2B5EF4-FFF2-40B4-BE49-F238E27FC236}">
                <a16:creationId xmlns:a16="http://schemas.microsoft.com/office/drawing/2014/main" id="{BBEE2D06-A0B4-8C7D-B0AF-F7B1162BA590}"/>
              </a:ext>
            </a:extLst>
          </p:cNvPr>
          <p:cNvSpPr/>
          <p:nvPr/>
        </p:nvSpPr>
        <p:spPr>
          <a:xfrm>
            <a:off x="2361481" y="3141700"/>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b="1" dirty="0"/>
              <a:t>‘O’</a:t>
            </a:r>
          </a:p>
        </p:txBody>
      </p:sp>
      <p:sp>
        <p:nvSpPr>
          <p:cNvPr id="80" name="Rectangle 79">
            <a:extLst>
              <a:ext uri="{FF2B5EF4-FFF2-40B4-BE49-F238E27FC236}">
                <a16:creationId xmlns:a16="http://schemas.microsoft.com/office/drawing/2014/main" id="{45948866-A6D6-1840-9100-BD38FF23D032}"/>
              </a:ext>
            </a:extLst>
          </p:cNvPr>
          <p:cNvSpPr/>
          <p:nvPr/>
        </p:nvSpPr>
        <p:spPr>
          <a:xfrm>
            <a:off x="2361481" y="3276566"/>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b="1" dirty="0"/>
              <a:t>‘R’</a:t>
            </a:r>
          </a:p>
        </p:txBody>
      </p:sp>
      <p:sp>
        <p:nvSpPr>
          <p:cNvPr id="81" name="Rectangle 80">
            <a:extLst>
              <a:ext uri="{FF2B5EF4-FFF2-40B4-BE49-F238E27FC236}">
                <a16:creationId xmlns:a16="http://schemas.microsoft.com/office/drawing/2014/main" id="{8A175098-EBBE-EE66-5BB4-4B2A81369965}"/>
              </a:ext>
            </a:extLst>
          </p:cNvPr>
          <p:cNvSpPr/>
          <p:nvPr/>
        </p:nvSpPr>
        <p:spPr>
          <a:xfrm>
            <a:off x="2361480" y="3420615"/>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000" b="1" dirty="0"/>
              <a:t>‘L’</a:t>
            </a:r>
          </a:p>
        </p:txBody>
      </p:sp>
      <p:sp>
        <p:nvSpPr>
          <p:cNvPr id="82" name="Rectangle 81">
            <a:extLst>
              <a:ext uri="{FF2B5EF4-FFF2-40B4-BE49-F238E27FC236}">
                <a16:creationId xmlns:a16="http://schemas.microsoft.com/office/drawing/2014/main" id="{03A4377F-B41B-A6BE-7AEF-5E7D75FC806B}"/>
              </a:ext>
            </a:extLst>
          </p:cNvPr>
          <p:cNvSpPr/>
          <p:nvPr/>
        </p:nvSpPr>
        <p:spPr>
          <a:xfrm>
            <a:off x="2363451" y="3555481"/>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b="1" dirty="0"/>
              <a:t>‘D’</a:t>
            </a:r>
          </a:p>
        </p:txBody>
      </p:sp>
      <p:sp>
        <p:nvSpPr>
          <p:cNvPr id="83" name="Rectangle 82">
            <a:extLst>
              <a:ext uri="{FF2B5EF4-FFF2-40B4-BE49-F238E27FC236}">
                <a16:creationId xmlns:a16="http://schemas.microsoft.com/office/drawing/2014/main" id="{4BC6346D-48E7-0CA2-220F-96E2CBB69FC0}"/>
              </a:ext>
            </a:extLst>
          </p:cNvPr>
          <p:cNvSpPr/>
          <p:nvPr/>
        </p:nvSpPr>
        <p:spPr>
          <a:xfrm>
            <a:off x="2369426" y="3699575"/>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000" b="1" dirty="0"/>
              <a:t>‘\0’</a:t>
            </a:r>
          </a:p>
        </p:txBody>
      </p:sp>
      <p:sp>
        <p:nvSpPr>
          <p:cNvPr id="90" name="Rectangle 89">
            <a:extLst>
              <a:ext uri="{FF2B5EF4-FFF2-40B4-BE49-F238E27FC236}">
                <a16:creationId xmlns:a16="http://schemas.microsoft.com/office/drawing/2014/main" id="{3020E6BF-F5B3-6627-4BE0-6B51409DD4A3}"/>
              </a:ext>
            </a:extLst>
          </p:cNvPr>
          <p:cNvSpPr/>
          <p:nvPr/>
        </p:nvSpPr>
        <p:spPr>
          <a:xfrm>
            <a:off x="2329575" y="5538843"/>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b="1" dirty="0"/>
              <a:t>‘H’</a:t>
            </a:r>
          </a:p>
        </p:txBody>
      </p:sp>
      <p:sp>
        <p:nvSpPr>
          <p:cNvPr id="91" name="Rectangle 90">
            <a:extLst>
              <a:ext uri="{FF2B5EF4-FFF2-40B4-BE49-F238E27FC236}">
                <a16:creationId xmlns:a16="http://schemas.microsoft.com/office/drawing/2014/main" id="{661A091B-09C7-67EA-1F93-8853AABD5D2B}"/>
              </a:ext>
            </a:extLst>
          </p:cNvPr>
          <p:cNvSpPr/>
          <p:nvPr/>
        </p:nvSpPr>
        <p:spPr>
          <a:xfrm>
            <a:off x="2329574" y="5675767"/>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b="1" dirty="0"/>
              <a:t>‘E’</a:t>
            </a:r>
          </a:p>
        </p:txBody>
      </p:sp>
      <p:sp>
        <p:nvSpPr>
          <p:cNvPr id="92" name="Rectangle 91">
            <a:extLst>
              <a:ext uri="{FF2B5EF4-FFF2-40B4-BE49-F238E27FC236}">
                <a16:creationId xmlns:a16="http://schemas.microsoft.com/office/drawing/2014/main" id="{489BD994-1BD1-FC23-8D96-1F0122615B45}"/>
              </a:ext>
            </a:extLst>
          </p:cNvPr>
          <p:cNvSpPr/>
          <p:nvPr/>
        </p:nvSpPr>
        <p:spPr>
          <a:xfrm>
            <a:off x="2329574" y="5810633"/>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b="1" dirty="0"/>
              <a:t>‘L’</a:t>
            </a:r>
          </a:p>
        </p:txBody>
      </p:sp>
      <p:sp>
        <p:nvSpPr>
          <p:cNvPr id="93" name="Rectangle 92">
            <a:extLst>
              <a:ext uri="{FF2B5EF4-FFF2-40B4-BE49-F238E27FC236}">
                <a16:creationId xmlns:a16="http://schemas.microsoft.com/office/drawing/2014/main" id="{CA74B465-A739-DB34-7ABE-7D53EE7E62AC}"/>
              </a:ext>
            </a:extLst>
          </p:cNvPr>
          <p:cNvSpPr/>
          <p:nvPr/>
        </p:nvSpPr>
        <p:spPr>
          <a:xfrm>
            <a:off x="2329573" y="5954682"/>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000" b="1" dirty="0"/>
              <a:t>‘L’</a:t>
            </a:r>
          </a:p>
        </p:txBody>
      </p:sp>
      <p:sp>
        <p:nvSpPr>
          <p:cNvPr id="94" name="Rectangle 93">
            <a:extLst>
              <a:ext uri="{FF2B5EF4-FFF2-40B4-BE49-F238E27FC236}">
                <a16:creationId xmlns:a16="http://schemas.microsoft.com/office/drawing/2014/main" id="{A52B45E9-66A0-7149-1F88-32E2E71FB40F}"/>
              </a:ext>
            </a:extLst>
          </p:cNvPr>
          <p:cNvSpPr/>
          <p:nvPr/>
        </p:nvSpPr>
        <p:spPr>
          <a:xfrm>
            <a:off x="2329575" y="6105966"/>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b="1" dirty="0"/>
              <a:t>‘0’</a:t>
            </a:r>
          </a:p>
        </p:txBody>
      </p:sp>
      <p:sp>
        <p:nvSpPr>
          <p:cNvPr id="95" name="Rectangle 94">
            <a:extLst>
              <a:ext uri="{FF2B5EF4-FFF2-40B4-BE49-F238E27FC236}">
                <a16:creationId xmlns:a16="http://schemas.microsoft.com/office/drawing/2014/main" id="{0004F51D-DD61-CD37-C939-8BED64CE04D1}"/>
              </a:ext>
            </a:extLst>
          </p:cNvPr>
          <p:cNvSpPr/>
          <p:nvPr/>
        </p:nvSpPr>
        <p:spPr>
          <a:xfrm>
            <a:off x="2329574" y="6250015"/>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000" b="1" dirty="0"/>
              <a:t>‘ ’</a:t>
            </a:r>
          </a:p>
        </p:txBody>
      </p:sp>
      <p:sp>
        <p:nvSpPr>
          <p:cNvPr id="96" name="Rectangle 95">
            <a:extLst>
              <a:ext uri="{FF2B5EF4-FFF2-40B4-BE49-F238E27FC236}">
                <a16:creationId xmlns:a16="http://schemas.microsoft.com/office/drawing/2014/main" id="{3F402844-7464-0228-C301-4287156A396D}"/>
              </a:ext>
            </a:extLst>
          </p:cNvPr>
          <p:cNvSpPr/>
          <p:nvPr/>
        </p:nvSpPr>
        <p:spPr>
          <a:xfrm>
            <a:off x="2363325" y="2131627"/>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b="1" dirty="0"/>
              <a:t>‘H’</a:t>
            </a:r>
          </a:p>
        </p:txBody>
      </p:sp>
      <p:sp>
        <p:nvSpPr>
          <p:cNvPr id="97" name="Rectangle 96">
            <a:extLst>
              <a:ext uri="{FF2B5EF4-FFF2-40B4-BE49-F238E27FC236}">
                <a16:creationId xmlns:a16="http://schemas.microsoft.com/office/drawing/2014/main" id="{CED9DA0B-B729-6BC2-11CF-83107E45B8B1}"/>
              </a:ext>
            </a:extLst>
          </p:cNvPr>
          <p:cNvSpPr/>
          <p:nvPr/>
        </p:nvSpPr>
        <p:spPr>
          <a:xfrm>
            <a:off x="2363324" y="2268551"/>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b="1" dirty="0"/>
              <a:t>‘E’</a:t>
            </a:r>
          </a:p>
        </p:txBody>
      </p:sp>
      <p:sp>
        <p:nvSpPr>
          <p:cNvPr id="98" name="Rectangle 97">
            <a:extLst>
              <a:ext uri="{FF2B5EF4-FFF2-40B4-BE49-F238E27FC236}">
                <a16:creationId xmlns:a16="http://schemas.microsoft.com/office/drawing/2014/main" id="{1DE6E022-A52C-BC8D-29B5-D20F02290B1D}"/>
              </a:ext>
            </a:extLst>
          </p:cNvPr>
          <p:cNvSpPr/>
          <p:nvPr/>
        </p:nvSpPr>
        <p:spPr>
          <a:xfrm>
            <a:off x="2363324" y="2403417"/>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b="1" dirty="0"/>
              <a:t>‘L’</a:t>
            </a:r>
          </a:p>
        </p:txBody>
      </p:sp>
      <p:sp>
        <p:nvSpPr>
          <p:cNvPr id="99" name="Rectangle 98">
            <a:extLst>
              <a:ext uri="{FF2B5EF4-FFF2-40B4-BE49-F238E27FC236}">
                <a16:creationId xmlns:a16="http://schemas.microsoft.com/office/drawing/2014/main" id="{28FFA3BF-32F9-A42A-B1BA-BF139075FBE8}"/>
              </a:ext>
            </a:extLst>
          </p:cNvPr>
          <p:cNvSpPr/>
          <p:nvPr/>
        </p:nvSpPr>
        <p:spPr>
          <a:xfrm>
            <a:off x="2363323" y="2547466"/>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000" b="1" dirty="0"/>
              <a:t>‘L’</a:t>
            </a:r>
          </a:p>
        </p:txBody>
      </p:sp>
      <p:sp>
        <p:nvSpPr>
          <p:cNvPr id="100" name="Rectangle 99">
            <a:extLst>
              <a:ext uri="{FF2B5EF4-FFF2-40B4-BE49-F238E27FC236}">
                <a16:creationId xmlns:a16="http://schemas.microsoft.com/office/drawing/2014/main" id="{E2983976-72E7-8FDF-F0A0-0FE5430AB6D8}"/>
              </a:ext>
            </a:extLst>
          </p:cNvPr>
          <p:cNvSpPr/>
          <p:nvPr/>
        </p:nvSpPr>
        <p:spPr>
          <a:xfrm>
            <a:off x="2363325" y="2698750"/>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b="1" dirty="0"/>
              <a:t>‘0’</a:t>
            </a:r>
          </a:p>
        </p:txBody>
      </p:sp>
      <p:sp>
        <p:nvSpPr>
          <p:cNvPr id="101" name="Rectangle 100">
            <a:extLst>
              <a:ext uri="{FF2B5EF4-FFF2-40B4-BE49-F238E27FC236}">
                <a16:creationId xmlns:a16="http://schemas.microsoft.com/office/drawing/2014/main" id="{1809C074-61A9-1889-FFC3-C9FD59BDAC83}"/>
              </a:ext>
            </a:extLst>
          </p:cNvPr>
          <p:cNvSpPr/>
          <p:nvPr/>
        </p:nvSpPr>
        <p:spPr>
          <a:xfrm>
            <a:off x="2363324" y="2842799"/>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000" b="1" dirty="0"/>
              <a:t>‘ ’</a:t>
            </a:r>
          </a:p>
        </p:txBody>
      </p:sp>
    </p:spTree>
    <p:extLst>
      <p:ext uri="{BB962C8B-B14F-4D97-AF65-F5344CB8AC3E}">
        <p14:creationId xmlns:p14="http://schemas.microsoft.com/office/powerpoint/2010/main" val="333270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668DE6-28DD-32AE-6EAA-E2D520C1955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92B0ECA-5D53-5606-3B3E-6B5FA61C915E}"/>
              </a:ext>
            </a:extLst>
          </p:cNvPr>
          <p:cNvSpPr/>
          <p:nvPr/>
        </p:nvSpPr>
        <p:spPr>
          <a:xfrm>
            <a:off x="3619189" y="2949986"/>
            <a:ext cx="3309256" cy="14100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0922217E-5A69-0C3E-5991-C81CC37F961F}"/>
              </a:ext>
            </a:extLst>
          </p:cNvPr>
          <p:cNvSpPr/>
          <p:nvPr/>
        </p:nvSpPr>
        <p:spPr>
          <a:xfrm>
            <a:off x="3648891" y="4605825"/>
            <a:ext cx="3309256" cy="17402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43B28044-45AF-3CF0-653B-A186512E22AA}"/>
              </a:ext>
            </a:extLst>
          </p:cNvPr>
          <p:cNvSpPr>
            <a:spLocks noGrp="1"/>
          </p:cNvSpPr>
          <p:nvPr>
            <p:ph type="title"/>
          </p:nvPr>
        </p:nvSpPr>
        <p:spPr/>
        <p:txBody>
          <a:bodyPr/>
          <a:lstStyle/>
          <a:p>
            <a:pPr algn="ctr"/>
            <a:r>
              <a:rPr lang="en-US" dirty="0"/>
              <a:t>Compound assignment operator +=</a:t>
            </a:r>
            <a:endParaRPr lang="en-US" b="1" dirty="0"/>
          </a:p>
        </p:txBody>
      </p:sp>
      <p:cxnSp>
        <p:nvCxnSpPr>
          <p:cNvPr id="5" name="Straight Connector 4">
            <a:extLst>
              <a:ext uri="{FF2B5EF4-FFF2-40B4-BE49-F238E27FC236}">
                <a16:creationId xmlns:a16="http://schemas.microsoft.com/office/drawing/2014/main" id="{31292206-F485-1076-AA12-BC312E1046A4}"/>
              </a:ext>
            </a:extLst>
          </p:cNvPr>
          <p:cNvCxnSpPr/>
          <p:nvPr/>
        </p:nvCxnSpPr>
        <p:spPr>
          <a:xfrm>
            <a:off x="3477491" y="1825625"/>
            <a:ext cx="0" cy="4575175"/>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24C05D46-6426-BF29-BCEE-CA2237EB62A0}"/>
              </a:ext>
            </a:extLst>
          </p:cNvPr>
          <p:cNvSpPr txBox="1"/>
          <p:nvPr/>
        </p:nvSpPr>
        <p:spPr>
          <a:xfrm>
            <a:off x="1776248" y="1828800"/>
            <a:ext cx="742511" cy="369332"/>
          </a:xfrm>
          <a:prstGeom prst="rect">
            <a:avLst/>
          </a:prstGeom>
          <a:noFill/>
        </p:spPr>
        <p:txBody>
          <a:bodyPr wrap="none" rtlCol="0">
            <a:spAutoFit/>
          </a:bodyPr>
          <a:lstStyle/>
          <a:p>
            <a:r>
              <a:rPr lang="en-US" b="1" dirty="0"/>
              <a:t>Heap</a:t>
            </a:r>
          </a:p>
        </p:txBody>
      </p:sp>
      <p:sp>
        <p:nvSpPr>
          <p:cNvPr id="7" name="TextBox 6">
            <a:extLst>
              <a:ext uri="{FF2B5EF4-FFF2-40B4-BE49-F238E27FC236}">
                <a16:creationId xmlns:a16="http://schemas.microsoft.com/office/drawing/2014/main" id="{E3C1B3B1-5041-406C-E69C-1DE16BF972B7}"/>
              </a:ext>
            </a:extLst>
          </p:cNvPr>
          <p:cNvSpPr txBox="1"/>
          <p:nvPr/>
        </p:nvSpPr>
        <p:spPr>
          <a:xfrm>
            <a:off x="3899338" y="1825625"/>
            <a:ext cx="780663" cy="369332"/>
          </a:xfrm>
          <a:prstGeom prst="rect">
            <a:avLst/>
          </a:prstGeom>
          <a:noFill/>
        </p:spPr>
        <p:txBody>
          <a:bodyPr wrap="none" rtlCol="0">
            <a:spAutoFit/>
          </a:bodyPr>
          <a:lstStyle/>
          <a:p>
            <a:r>
              <a:rPr lang="en-US" b="1" dirty="0"/>
              <a:t>Stack</a:t>
            </a:r>
          </a:p>
        </p:txBody>
      </p:sp>
      <p:sp>
        <p:nvSpPr>
          <p:cNvPr id="17" name="Rectangle 16">
            <a:extLst>
              <a:ext uri="{FF2B5EF4-FFF2-40B4-BE49-F238E27FC236}">
                <a16:creationId xmlns:a16="http://schemas.microsoft.com/office/drawing/2014/main" id="{DA6530B5-7161-1CC1-8D7E-B438FBEAF71A}"/>
              </a:ext>
            </a:extLst>
          </p:cNvPr>
          <p:cNvSpPr/>
          <p:nvPr/>
        </p:nvSpPr>
        <p:spPr>
          <a:xfrm>
            <a:off x="2294752" y="4353036"/>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b="1" dirty="0"/>
              <a:t>‘W’</a:t>
            </a:r>
          </a:p>
        </p:txBody>
      </p:sp>
      <p:sp>
        <p:nvSpPr>
          <p:cNvPr id="18" name="Rectangle 17">
            <a:extLst>
              <a:ext uri="{FF2B5EF4-FFF2-40B4-BE49-F238E27FC236}">
                <a16:creationId xmlns:a16="http://schemas.microsoft.com/office/drawing/2014/main" id="{0F0527DB-C63D-409D-4A7A-2A034F7C45E4}"/>
              </a:ext>
            </a:extLst>
          </p:cNvPr>
          <p:cNvSpPr/>
          <p:nvPr/>
        </p:nvSpPr>
        <p:spPr>
          <a:xfrm>
            <a:off x="2294751" y="4489960"/>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b="1" dirty="0"/>
              <a:t>‘O’</a:t>
            </a:r>
          </a:p>
        </p:txBody>
      </p:sp>
      <p:sp>
        <p:nvSpPr>
          <p:cNvPr id="19" name="Rectangle 18">
            <a:extLst>
              <a:ext uri="{FF2B5EF4-FFF2-40B4-BE49-F238E27FC236}">
                <a16:creationId xmlns:a16="http://schemas.microsoft.com/office/drawing/2014/main" id="{83636AEF-D1A1-1357-0DCD-4BA4996F3E1D}"/>
              </a:ext>
            </a:extLst>
          </p:cNvPr>
          <p:cNvSpPr/>
          <p:nvPr/>
        </p:nvSpPr>
        <p:spPr>
          <a:xfrm>
            <a:off x="2294751" y="4624826"/>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b="1" dirty="0"/>
              <a:t>‘R’</a:t>
            </a:r>
          </a:p>
        </p:txBody>
      </p:sp>
      <p:sp>
        <p:nvSpPr>
          <p:cNvPr id="20" name="Rectangle 19">
            <a:extLst>
              <a:ext uri="{FF2B5EF4-FFF2-40B4-BE49-F238E27FC236}">
                <a16:creationId xmlns:a16="http://schemas.microsoft.com/office/drawing/2014/main" id="{11338B3E-1C03-E055-8027-EB8972ADEB47}"/>
              </a:ext>
            </a:extLst>
          </p:cNvPr>
          <p:cNvSpPr/>
          <p:nvPr/>
        </p:nvSpPr>
        <p:spPr>
          <a:xfrm>
            <a:off x="2294750" y="4768875"/>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000" b="1" dirty="0"/>
              <a:t>‘L’</a:t>
            </a:r>
          </a:p>
        </p:txBody>
      </p:sp>
      <p:sp>
        <p:nvSpPr>
          <p:cNvPr id="23" name="Rectangle 22">
            <a:extLst>
              <a:ext uri="{FF2B5EF4-FFF2-40B4-BE49-F238E27FC236}">
                <a16:creationId xmlns:a16="http://schemas.microsoft.com/office/drawing/2014/main" id="{89CC48E8-8D74-4CDB-976F-269BA9EC0A40}"/>
              </a:ext>
            </a:extLst>
          </p:cNvPr>
          <p:cNvSpPr/>
          <p:nvPr/>
        </p:nvSpPr>
        <p:spPr>
          <a:xfrm>
            <a:off x="2296721" y="4903741"/>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b="1" dirty="0"/>
              <a:t>‘D’</a:t>
            </a:r>
          </a:p>
        </p:txBody>
      </p:sp>
      <p:sp>
        <p:nvSpPr>
          <p:cNvPr id="24" name="Rectangle 23">
            <a:extLst>
              <a:ext uri="{FF2B5EF4-FFF2-40B4-BE49-F238E27FC236}">
                <a16:creationId xmlns:a16="http://schemas.microsoft.com/office/drawing/2014/main" id="{CFDB4ADD-F8D9-42B3-EA86-3B7AAC6901F7}"/>
              </a:ext>
            </a:extLst>
          </p:cNvPr>
          <p:cNvSpPr/>
          <p:nvPr/>
        </p:nvSpPr>
        <p:spPr>
          <a:xfrm>
            <a:off x="2302696" y="5047835"/>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000" b="1" dirty="0"/>
              <a:t>‘\0’</a:t>
            </a:r>
          </a:p>
        </p:txBody>
      </p:sp>
      <p:sp>
        <p:nvSpPr>
          <p:cNvPr id="26" name="TextBox 25">
            <a:extLst>
              <a:ext uri="{FF2B5EF4-FFF2-40B4-BE49-F238E27FC236}">
                <a16:creationId xmlns:a16="http://schemas.microsoft.com/office/drawing/2014/main" id="{2519CAEC-5153-3750-D4D8-C2F6F515BEBE}"/>
              </a:ext>
            </a:extLst>
          </p:cNvPr>
          <p:cNvSpPr txBox="1"/>
          <p:nvPr/>
        </p:nvSpPr>
        <p:spPr>
          <a:xfrm>
            <a:off x="6958147" y="5353059"/>
            <a:ext cx="1008609" cy="369332"/>
          </a:xfrm>
          <a:prstGeom prst="rect">
            <a:avLst/>
          </a:prstGeom>
          <a:noFill/>
        </p:spPr>
        <p:txBody>
          <a:bodyPr wrap="none" rtlCol="0">
            <a:spAutoFit/>
          </a:bodyPr>
          <a:lstStyle/>
          <a:p>
            <a:r>
              <a:rPr lang="en-US" dirty="0">
                <a:solidFill>
                  <a:srgbClr val="FF0000"/>
                </a:solidFill>
              </a:rPr>
              <a:t>AR main</a:t>
            </a:r>
          </a:p>
        </p:txBody>
      </p:sp>
      <p:sp>
        <p:nvSpPr>
          <p:cNvPr id="27" name="Rectangle 26">
            <a:extLst>
              <a:ext uri="{FF2B5EF4-FFF2-40B4-BE49-F238E27FC236}">
                <a16:creationId xmlns:a16="http://schemas.microsoft.com/office/drawing/2014/main" id="{6170CCAD-2D0C-94CB-1E78-6145192A3142}"/>
              </a:ext>
            </a:extLst>
          </p:cNvPr>
          <p:cNvSpPr/>
          <p:nvPr/>
        </p:nvSpPr>
        <p:spPr>
          <a:xfrm>
            <a:off x="3899338" y="5199017"/>
            <a:ext cx="1021005" cy="79971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a:extLst>
              <a:ext uri="{FF2B5EF4-FFF2-40B4-BE49-F238E27FC236}">
                <a16:creationId xmlns:a16="http://schemas.microsoft.com/office/drawing/2014/main" id="{DBFA9975-B975-3409-5E6D-906814830320}"/>
              </a:ext>
            </a:extLst>
          </p:cNvPr>
          <p:cNvSpPr txBox="1"/>
          <p:nvPr/>
        </p:nvSpPr>
        <p:spPr>
          <a:xfrm>
            <a:off x="4199686" y="4851640"/>
            <a:ext cx="420308" cy="369332"/>
          </a:xfrm>
          <a:prstGeom prst="rect">
            <a:avLst/>
          </a:prstGeom>
          <a:noFill/>
        </p:spPr>
        <p:txBody>
          <a:bodyPr wrap="none" rtlCol="0">
            <a:spAutoFit/>
          </a:bodyPr>
          <a:lstStyle/>
          <a:p>
            <a:r>
              <a:rPr lang="en-US" dirty="0"/>
              <a:t>s1</a:t>
            </a:r>
          </a:p>
        </p:txBody>
      </p:sp>
      <p:sp>
        <p:nvSpPr>
          <p:cNvPr id="29" name="Rectangle 28">
            <a:extLst>
              <a:ext uri="{FF2B5EF4-FFF2-40B4-BE49-F238E27FC236}">
                <a16:creationId xmlns:a16="http://schemas.microsoft.com/office/drawing/2014/main" id="{30846627-4949-5727-6EC2-A3743B99E4D6}"/>
              </a:ext>
            </a:extLst>
          </p:cNvPr>
          <p:cNvSpPr/>
          <p:nvPr/>
        </p:nvSpPr>
        <p:spPr>
          <a:xfrm>
            <a:off x="3933563" y="5566258"/>
            <a:ext cx="378367" cy="2479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t>.</a:t>
            </a:r>
            <a:endParaRPr lang="en-US" sz="1000" b="1" dirty="0"/>
          </a:p>
        </p:txBody>
      </p:sp>
      <p:sp>
        <p:nvSpPr>
          <p:cNvPr id="30" name="Rectangle 29">
            <a:extLst>
              <a:ext uri="{FF2B5EF4-FFF2-40B4-BE49-F238E27FC236}">
                <a16:creationId xmlns:a16="http://schemas.microsoft.com/office/drawing/2014/main" id="{F0D05482-B564-840B-D0BB-8572D0DBC54F}"/>
              </a:ext>
            </a:extLst>
          </p:cNvPr>
          <p:cNvSpPr/>
          <p:nvPr/>
        </p:nvSpPr>
        <p:spPr>
          <a:xfrm>
            <a:off x="4483329" y="5566258"/>
            <a:ext cx="378367" cy="2479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solidFill>
                  <a:schemeClr val="tx1"/>
                </a:solidFill>
              </a:rPr>
              <a:t>11</a:t>
            </a:r>
          </a:p>
        </p:txBody>
      </p:sp>
      <p:sp>
        <p:nvSpPr>
          <p:cNvPr id="31" name="Rectangle 30">
            <a:extLst>
              <a:ext uri="{FF2B5EF4-FFF2-40B4-BE49-F238E27FC236}">
                <a16:creationId xmlns:a16="http://schemas.microsoft.com/office/drawing/2014/main" id="{354FB977-20EA-955E-D967-13D1DBC98528}"/>
              </a:ext>
            </a:extLst>
          </p:cNvPr>
          <p:cNvSpPr/>
          <p:nvPr/>
        </p:nvSpPr>
        <p:spPr>
          <a:xfrm>
            <a:off x="5834484" y="4953202"/>
            <a:ext cx="1021005" cy="79971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C545B7CB-7366-88F9-80FB-7CBA636A15D9}"/>
              </a:ext>
            </a:extLst>
          </p:cNvPr>
          <p:cNvSpPr txBox="1"/>
          <p:nvPr/>
        </p:nvSpPr>
        <p:spPr>
          <a:xfrm>
            <a:off x="6134832" y="4605825"/>
            <a:ext cx="420308" cy="369332"/>
          </a:xfrm>
          <a:prstGeom prst="rect">
            <a:avLst/>
          </a:prstGeom>
          <a:noFill/>
        </p:spPr>
        <p:txBody>
          <a:bodyPr wrap="none" rtlCol="0">
            <a:spAutoFit/>
          </a:bodyPr>
          <a:lstStyle/>
          <a:p>
            <a:r>
              <a:rPr lang="en-US" dirty="0"/>
              <a:t>s2</a:t>
            </a:r>
          </a:p>
        </p:txBody>
      </p:sp>
      <p:sp>
        <p:nvSpPr>
          <p:cNvPr id="33" name="Rectangle 32">
            <a:extLst>
              <a:ext uri="{FF2B5EF4-FFF2-40B4-BE49-F238E27FC236}">
                <a16:creationId xmlns:a16="http://schemas.microsoft.com/office/drawing/2014/main" id="{DFE86577-ADFA-8072-14C2-5D5EB78B0A39}"/>
              </a:ext>
            </a:extLst>
          </p:cNvPr>
          <p:cNvSpPr/>
          <p:nvPr/>
        </p:nvSpPr>
        <p:spPr>
          <a:xfrm>
            <a:off x="5868709" y="5320443"/>
            <a:ext cx="378367" cy="2479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t>.</a:t>
            </a:r>
            <a:endParaRPr lang="en-US" sz="1000" b="1" dirty="0"/>
          </a:p>
        </p:txBody>
      </p:sp>
      <p:sp>
        <p:nvSpPr>
          <p:cNvPr id="34" name="Rectangle 33">
            <a:extLst>
              <a:ext uri="{FF2B5EF4-FFF2-40B4-BE49-F238E27FC236}">
                <a16:creationId xmlns:a16="http://schemas.microsoft.com/office/drawing/2014/main" id="{B9E3A442-29D1-DF91-EFB4-0965E6372038}"/>
              </a:ext>
            </a:extLst>
          </p:cNvPr>
          <p:cNvSpPr/>
          <p:nvPr/>
        </p:nvSpPr>
        <p:spPr>
          <a:xfrm>
            <a:off x="6418475" y="5320443"/>
            <a:ext cx="378367" cy="2479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t>5</a:t>
            </a:r>
            <a:endParaRPr lang="en-US" sz="1000" b="1" dirty="0"/>
          </a:p>
        </p:txBody>
      </p:sp>
      <p:cxnSp>
        <p:nvCxnSpPr>
          <p:cNvPr id="36" name="Straight Arrow Connector 35">
            <a:extLst>
              <a:ext uri="{FF2B5EF4-FFF2-40B4-BE49-F238E27FC236}">
                <a16:creationId xmlns:a16="http://schemas.microsoft.com/office/drawing/2014/main" id="{B6E9733F-332C-A58F-BB6E-4B2558E29A3B}"/>
              </a:ext>
            </a:extLst>
          </p:cNvPr>
          <p:cNvCxnSpPr>
            <a:endCxn id="18" idx="3"/>
          </p:cNvCxnSpPr>
          <p:nvPr/>
        </p:nvCxnSpPr>
        <p:spPr>
          <a:xfrm flipH="1" flipV="1">
            <a:off x="2673118" y="4558422"/>
            <a:ext cx="3161366" cy="477884"/>
          </a:xfrm>
          <a:prstGeom prst="straightConnector1">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0" name="TextBox 39">
            <a:extLst>
              <a:ext uri="{FF2B5EF4-FFF2-40B4-BE49-F238E27FC236}">
                <a16:creationId xmlns:a16="http://schemas.microsoft.com/office/drawing/2014/main" id="{C635F306-F1A6-14FA-F56A-AA02D05559D7}"/>
              </a:ext>
            </a:extLst>
          </p:cNvPr>
          <p:cNvSpPr txBox="1"/>
          <p:nvPr/>
        </p:nvSpPr>
        <p:spPr>
          <a:xfrm>
            <a:off x="8368937" y="2107474"/>
            <a:ext cx="2086469" cy="1477328"/>
          </a:xfrm>
          <a:prstGeom prst="rect">
            <a:avLst/>
          </a:prstGeom>
          <a:noFill/>
        </p:spPr>
        <p:txBody>
          <a:bodyPr wrap="none" rtlCol="0">
            <a:spAutoFit/>
          </a:bodyPr>
          <a:lstStyle/>
          <a:p>
            <a:r>
              <a:rPr lang="en-US" dirty="0"/>
              <a:t>String s1 = "Hello ";</a:t>
            </a:r>
          </a:p>
          <a:p>
            <a:r>
              <a:rPr lang="en-US" dirty="0"/>
              <a:t>String s2 = "World";</a:t>
            </a:r>
          </a:p>
          <a:p>
            <a:r>
              <a:rPr lang="en-US" dirty="0"/>
              <a:t>s1 += s2;    </a:t>
            </a:r>
            <a:r>
              <a:rPr lang="en-US" b="1" dirty="0">
                <a:solidFill>
                  <a:srgbClr val="FF0000"/>
                </a:solidFill>
              </a:rPr>
              <a:t>OR</a:t>
            </a:r>
          </a:p>
          <a:p>
            <a:r>
              <a:rPr lang="en-US" dirty="0"/>
              <a:t>s1.operator+=(s2);</a:t>
            </a:r>
          </a:p>
          <a:p>
            <a:endParaRPr lang="en-US" dirty="0"/>
          </a:p>
        </p:txBody>
      </p:sp>
      <p:sp>
        <p:nvSpPr>
          <p:cNvPr id="3" name="TextBox 2">
            <a:extLst>
              <a:ext uri="{FF2B5EF4-FFF2-40B4-BE49-F238E27FC236}">
                <a16:creationId xmlns:a16="http://schemas.microsoft.com/office/drawing/2014/main" id="{DB5F1786-D2B5-02AC-4A45-B27DA76A0AC6}"/>
              </a:ext>
            </a:extLst>
          </p:cNvPr>
          <p:cNvSpPr txBox="1"/>
          <p:nvPr/>
        </p:nvSpPr>
        <p:spPr>
          <a:xfrm>
            <a:off x="7749833" y="3584802"/>
            <a:ext cx="4146065" cy="4031873"/>
          </a:xfrm>
          <a:prstGeom prst="rect">
            <a:avLst/>
          </a:prstGeom>
          <a:noFill/>
        </p:spPr>
        <p:txBody>
          <a:bodyPr wrap="square" rtlCol="0">
            <a:spAutoFit/>
          </a:bodyPr>
          <a:lstStyle/>
          <a:p>
            <a:r>
              <a:rPr lang="en-US" sz="1600" dirty="0"/>
              <a:t>String&amp; String::operator += (const String&amp; s)</a:t>
            </a:r>
          </a:p>
          <a:p>
            <a:r>
              <a:rPr lang="en-US" sz="1600" dirty="0"/>
              <a:t>    length += </a:t>
            </a:r>
            <a:r>
              <a:rPr lang="en-US" sz="1600" dirty="0" err="1"/>
              <a:t>s.length</a:t>
            </a:r>
            <a:r>
              <a:rPr lang="en-US" sz="1600" dirty="0"/>
              <a:t>;</a:t>
            </a:r>
          </a:p>
          <a:p>
            <a:r>
              <a:rPr lang="en-US" sz="1600" dirty="0"/>
              <a:t>    char *p = new char[length + 1];</a:t>
            </a:r>
          </a:p>
          <a:p>
            <a:r>
              <a:rPr lang="en-US" sz="1600" dirty="0"/>
              <a:t>    assert(p != 0);</a:t>
            </a:r>
          </a:p>
          <a:p>
            <a:r>
              <a:rPr lang="en-US" sz="1600" dirty="0"/>
              <a:t>    </a:t>
            </a:r>
            <a:r>
              <a:rPr lang="en-US" sz="1600" dirty="0" err="1"/>
              <a:t>strcpy</a:t>
            </a:r>
            <a:r>
              <a:rPr lang="en-US" sz="1600" dirty="0"/>
              <a:t>(p, </a:t>
            </a:r>
            <a:r>
              <a:rPr lang="en-US" sz="1600" dirty="0" err="1"/>
              <a:t>storageM</a:t>
            </a:r>
            <a:r>
              <a:rPr lang="en-US" sz="1600" dirty="0"/>
              <a:t>);</a:t>
            </a:r>
          </a:p>
          <a:p>
            <a:r>
              <a:rPr lang="en-US" sz="1600" dirty="0"/>
              <a:t>    </a:t>
            </a:r>
            <a:r>
              <a:rPr lang="en-US" sz="1600" dirty="0" err="1"/>
              <a:t>strcat</a:t>
            </a:r>
            <a:r>
              <a:rPr lang="en-US" sz="1600" dirty="0"/>
              <a:t>(p, </a:t>
            </a:r>
            <a:r>
              <a:rPr lang="en-US" sz="1600" dirty="0" err="1"/>
              <a:t>s.storageM</a:t>
            </a:r>
            <a:r>
              <a:rPr lang="en-US" sz="1600" dirty="0"/>
              <a:t>);</a:t>
            </a:r>
          </a:p>
          <a:p>
            <a:r>
              <a:rPr lang="en-US" sz="1600" dirty="0"/>
              <a:t>    delete </a:t>
            </a:r>
            <a:r>
              <a:rPr lang="en-US" sz="1600" dirty="0" err="1"/>
              <a:t>storageM</a:t>
            </a:r>
            <a:r>
              <a:rPr lang="en-US" sz="1600" dirty="0"/>
              <a:t>;</a:t>
            </a:r>
          </a:p>
          <a:p>
            <a:endParaRPr lang="en-US" sz="1600" dirty="0"/>
          </a:p>
          <a:p>
            <a:endParaRPr lang="en-US" sz="1600" dirty="0"/>
          </a:p>
          <a:p>
            <a:endParaRPr lang="en-US" sz="1600" dirty="0"/>
          </a:p>
          <a:p>
            <a:r>
              <a:rPr lang="en-US" sz="1600" dirty="0"/>
              <a:t>    </a:t>
            </a:r>
          </a:p>
          <a:p>
            <a:endParaRPr lang="en-US" sz="1600" dirty="0"/>
          </a:p>
          <a:p>
            <a:endParaRPr lang="en-US" sz="1600" dirty="0"/>
          </a:p>
          <a:p>
            <a:endParaRPr lang="en-US" sz="1600" dirty="0"/>
          </a:p>
          <a:p>
            <a:endParaRPr lang="en-US" sz="1600" dirty="0"/>
          </a:p>
          <a:p>
            <a:endParaRPr lang="en-US" sz="1600" dirty="0"/>
          </a:p>
        </p:txBody>
      </p:sp>
      <p:sp>
        <p:nvSpPr>
          <p:cNvPr id="12" name="Rectangle 11">
            <a:extLst>
              <a:ext uri="{FF2B5EF4-FFF2-40B4-BE49-F238E27FC236}">
                <a16:creationId xmlns:a16="http://schemas.microsoft.com/office/drawing/2014/main" id="{7813DBA6-A442-31C1-46A2-7F108868951D}"/>
              </a:ext>
            </a:extLst>
          </p:cNvPr>
          <p:cNvSpPr/>
          <p:nvPr/>
        </p:nvSpPr>
        <p:spPr>
          <a:xfrm>
            <a:off x="3925721" y="3248619"/>
            <a:ext cx="1021005" cy="55477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A0331410-2C64-0524-D93D-2A40E281BBCB}"/>
              </a:ext>
            </a:extLst>
          </p:cNvPr>
          <p:cNvSpPr txBox="1"/>
          <p:nvPr/>
        </p:nvSpPr>
        <p:spPr>
          <a:xfrm>
            <a:off x="4199686" y="2887921"/>
            <a:ext cx="553357" cy="369332"/>
          </a:xfrm>
          <a:prstGeom prst="rect">
            <a:avLst/>
          </a:prstGeom>
          <a:noFill/>
        </p:spPr>
        <p:txBody>
          <a:bodyPr wrap="none" rtlCol="0">
            <a:spAutoFit/>
          </a:bodyPr>
          <a:lstStyle/>
          <a:p>
            <a:r>
              <a:rPr lang="en-US" dirty="0"/>
              <a:t>this</a:t>
            </a:r>
          </a:p>
        </p:txBody>
      </p:sp>
      <p:sp>
        <p:nvSpPr>
          <p:cNvPr id="14" name="Oval 13">
            <a:extLst>
              <a:ext uri="{FF2B5EF4-FFF2-40B4-BE49-F238E27FC236}">
                <a16:creationId xmlns:a16="http://schemas.microsoft.com/office/drawing/2014/main" id="{84BDF6F4-3B2B-53B2-7900-FCC6EDA4B358}"/>
              </a:ext>
            </a:extLst>
          </p:cNvPr>
          <p:cNvSpPr/>
          <p:nvPr/>
        </p:nvSpPr>
        <p:spPr>
          <a:xfrm>
            <a:off x="4311930" y="3429000"/>
            <a:ext cx="233944" cy="23332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A03894E0-0803-AC72-1CE7-186042C045EA}"/>
              </a:ext>
            </a:extLst>
          </p:cNvPr>
          <p:cNvCxnSpPr>
            <a:stCxn id="12" idx="2"/>
          </p:cNvCxnSpPr>
          <p:nvPr/>
        </p:nvCxnSpPr>
        <p:spPr>
          <a:xfrm flipH="1">
            <a:off x="4409840" y="3803392"/>
            <a:ext cx="26384" cy="1168811"/>
          </a:xfrm>
          <a:prstGeom prst="straightConnector1">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1" name="Rectangle 20">
            <a:extLst>
              <a:ext uri="{FF2B5EF4-FFF2-40B4-BE49-F238E27FC236}">
                <a16:creationId xmlns:a16="http://schemas.microsoft.com/office/drawing/2014/main" id="{8081EDD1-6AB8-5642-B2E3-E580F98234C1}"/>
              </a:ext>
            </a:extLst>
          </p:cNvPr>
          <p:cNvSpPr/>
          <p:nvPr/>
        </p:nvSpPr>
        <p:spPr>
          <a:xfrm>
            <a:off x="5682699" y="3213974"/>
            <a:ext cx="1021005" cy="55477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962918DE-F759-3389-CFD9-90C4A1611B94}"/>
              </a:ext>
            </a:extLst>
          </p:cNvPr>
          <p:cNvSpPr txBox="1"/>
          <p:nvPr/>
        </p:nvSpPr>
        <p:spPr>
          <a:xfrm>
            <a:off x="6005976" y="2862679"/>
            <a:ext cx="296876" cy="369332"/>
          </a:xfrm>
          <a:prstGeom prst="rect">
            <a:avLst/>
          </a:prstGeom>
          <a:noFill/>
        </p:spPr>
        <p:txBody>
          <a:bodyPr wrap="none" rtlCol="0">
            <a:spAutoFit/>
          </a:bodyPr>
          <a:lstStyle/>
          <a:p>
            <a:r>
              <a:rPr lang="en-US" dirty="0"/>
              <a:t>s</a:t>
            </a:r>
          </a:p>
        </p:txBody>
      </p:sp>
      <p:sp>
        <p:nvSpPr>
          <p:cNvPr id="35" name="Oval 34">
            <a:extLst>
              <a:ext uri="{FF2B5EF4-FFF2-40B4-BE49-F238E27FC236}">
                <a16:creationId xmlns:a16="http://schemas.microsoft.com/office/drawing/2014/main" id="{590F58CE-1780-4C3A-1F34-410564BB18C6}"/>
              </a:ext>
            </a:extLst>
          </p:cNvPr>
          <p:cNvSpPr/>
          <p:nvPr/>
        </p:nvSpPr>
        <p:spPr>
          <a:xfrm>
            <a:off x="6068908" y="3394355"/>
            <a:ext cx="233944" cy="233329"/>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39" name="Straight Arrow Connector 38">
            <a:extLst>
              <a:ext uri="{FF2B5EF4-FFF2-40B4-BE49-F238E27FC236}">
                <a16:creationId xmlns:a16="http://schemas.microsoft.com/office/drawing/2014/main" id="{FC6BFB71-79F6-7F88-B660-9F8ED5271441}"/>
              </a:ext>
            </a:extLst>
          </p:cNvPr>
          <p:cNvCxnSpPr>
            <a:stCxn id="21" idx="2"/>
          </p:cNvCxnSpPr>
          <p:nvPr/>
        </p:nvCxnSpPr>
        <p:spPr>
          <a:xfrm>
            <a:off x="6193202" y="3768747"/>
            <a:ext cx="109650" cy="993003"/>
          </a:xfrm>
          <a:prstGeom prst="straightConnector1">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1" name="Rectangle 40">
            <a:extLst>
              <a:ext uri="{FF2B5EF4-FFF2-40B4-BE49-F238E27FC236}">
                <a16:creationId xmlns:a16="http://schemas.microsoft.com/office/drawing/2014/main" id="{ADA02738-1BC6-EA54-E4F4-B17A44D53A6D}"/>
              </a:ext>
            </a:extLst>
          </p:cNvPr>
          <p:cNvSpPr/>
          <p:nvPr/>
        </p:nvSpPr>
        <p:spPr>
          <a:xfrm>
            <a:off x="3619189" y="2154294"/>
            <a:ext cx="3309256" cy="7913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3" name="TextBox 42">
            <a:extLst>
              <a:ext uri="{FF2B5EF4-FFF2-40B4-BE49-F238E27FC236}">
                <a16:creationId xmlns:a16="http://schemas.microsoft.com/office/drawing/2014/main" id="{E191B293-A0B2-B757-7D00-9F358C466F64}"/>
              </a:ext>
            </a:extLst>
          </p:cNvPr>
          <p:cNvSpPr txBox="1"/>
          <p:nvPr/>
        </p:nvSpPr>
        <p:spPr>
          <a:xfrm>
            <a:off x="4635556" y="2084856"/>
            <a:ext cx="314510" cy="369332"/>
          </a:xfrm>
          <a:prstGeom prst="rect">
            <a:avLst/>
          </a:prstGeom>
          <a:noFill/>
        </p:spPr>
        <p:txBody>
          <a:bodyPr wrap="none" rtlCol="0">
            <a:spAutoFit/>
          </a:bodyPr>
          <a:lstStyle/>
          <a:p>
            <a:r>
              <a:rPr lang="en-US" dirty="0"/>
              <a:t>p</a:t>
            </a:r>
          </a:p>
        </p:txBody>
      </p:sp>
      <p:sp>
        <p:nvSpPr>
          <p:cNvPr id="8" name="Rectangle 7">
            <a:extLst>
              <a:ext uri="{FF2B5EF4-FFF2-40B4-BE49-F238E27FC236}">
                <a16:creationId xmlns:a16="http://schemas.microsoft.com/office/drawing/2014/main" id="{3B643FC6-DC78-4668-780B-BCA5ACD4621B}"/>
              </a:ext>
            </a:extLst>
          </p:cNvPr>
          <p:cNvSpPr/>
          <p:nvPr/>
        </p:nvSpPr>
        <p:spPr>
          <a:xfrm>
            <a:off x="4282514" y="2406816"/>
            <a:ext cx="1021005" cy="48884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5DFA436D-1626-7078-1483-180339589D5C}"/>
              </a:ext>
            </a:extLst>
          </p:cNvPr>
          <p:cNvSpPr/>
          <p:nvPr/>
        </p:nvSpPr>
        <p:spPr>
          <a:xfrm>
            <a:off x="4374131" y="2534086"/>
            <a:ext cx="378367" cy="2479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t>.</a:t>
            </a:r>
            <a:endParaRPr lang="en-US" sz="1000" b="1" dirty="0"/>
          </a:p>
        </p:txBody>
      </p:sp>
      <p:sp>
        <p:nvSpPr>
          <p:cNvPr id="10" name="Rectangle 9">
            <a:extLst>
              <a:ext uri="{FF2B5EF4-FFF2-40B4-BE49-F238E27FC236}">
                <a16:creationId xmlns:a16="http://schemas.microsoft.com/office/drawing/2014/main" id="{9D36872E-F00E-8664-B7B2-070D10D72935}"/>
              </a:ext>
            </a:extLst>
          </p:cNvPr>
          <p:cNvSpPr/>
          <p:nvPr/>
        </p:nvSpPr>
        <p:spPr>
          <a:xfrm>
            <a:off x="4861696" y="2535885"/>
            <a:ext cx="378367" cy="2479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solidFill>
                  <a:srgbClr val="FF0000"/>
                </a:solidFill>
              </a:rPr>
              <a:t>12</a:t>
            </a:r>
          </a:p>
        </p:txBody>
      </p:sp>
      <p:sp>
        <p:nvSpPr>
          <p:cNvPr id="11" name="TextBox 10">
            <a:extLst>
              <a:ext uri="{FF2B5EF4-FFF2-40B4-BE49-F238E27FC236}">
                <a16:creationId xmlns:a16="http://schemas.microsoft.com/office/drawing/2014/main" id="{F6F8B0F3-A35B-5855-0444-1C7194AF1597}"/>
              </a:ext>
            </a:extLst>
          </p:cNvPr>
          <p:cNvSpPr txBox="1"/>
          <p:nvPr/>
        </p:nvSpPr>
        <p:spPr>
          <a:xfrm>
            <a:off x="3837366" y="5783338"/>
            <a:ext cx="623889" cy="215444"/>
          </a:xfrm>
          <a:prstGeom prst="rect">
            <a:avLst/>
          </a:prstGeom>
          <a:noFill/>
        </p:spPr>
        <p:txBody>
          <a:bodyPr wrap="none" rtlCol="0">
            <a:spAutoFit/>
          </a:bodyPr>
          <a:lstStyle/>
          <a:p>
            <a:r>
              <a:rPr lang="en-US" sz="800" b="1" dirty="0" err="1"/>
              <a:t>storageM</a:t>
            </a:r>
            <a:endParaRPr lang="en-US" sz="800" b="1" dirty="0"/>
          </a:p>
        </p:txBody>
      </p:sp>
      <p:sp>
        <p:nvSpPr>
          <p:cNvPr id="49" name="TextBox 48">
            <a:extLst>
              <a:ext uri="{FF2B5EF4-FFF2-40B4-BE49-F238E27FC236}">
                <a16:creationId xmlns:a16="http://schemas.microsoft.com/office/drawing/2014/main" id="{010C3E42-0C72-C116-8D49-90746EA46109}"/>
              </a:ext>
            </a:extLst>
          </p:cNvPr>
          <p:cNvSpPr txBox="1"/>
          <p:nvPr/>
        </p:nvSpPr>
        <p:spPr>
          <a:xfrm>
            <a:off x="5756963" y="5528785"/>
            <a:ext cx="623889" cy="215444"/>
          </a:xfrm>
          <a:prstGeom prst="rect">
            <a:avLst/>
          </a:prstGeom>
          <a:noFill/>
        </p:spPr>
        <p:txBody>
          <a:bodyPr wrap="none" rtlCol="0">
            <a:spAutoFit/>
          </a:bodyPr>
          <a:lstStyle/>
          <a:p>
            <a:r>
              <a:rPr lang="en-US" sz="800" b="1" dirty="0" err="1"/>
              <a:t>storageM</a:t>
            </a:r>
            <a:endParaRPr lang="en-US" sz="800" b="1" dirty="0"/>
          </a:p>
        </p:txBody>
      </p:sp>
      <p:sp>
        <p:nvSpPr>
          <p:cNvPr id="50" name="TextBox 49">
            <a:extLst>
              <a:ext uri="{FF2B5EF4-FFF2-40B4-BE49-F238E27FC236}">
                <a16:creationId xmlns:a16="http://schemas.microsoft.com/office/drawing/2014/main" id="{CF1E07F6-E68F-59D5-7923-9468DA3D2037}"/>
              </a:ext>
            </a:extLst>
          </p:cNvPr>
          <p:cNvSpPr txBox="1"/>
          <p:nvPr/>
        </p:nvSpPr>
        <p:spPr>
          <a:xfrm>
            <a:off x="4220938" y="2721673"/>
            <a:ext cx="623889" cy="215444"/>
          </a:xfrm>
          <a:prstGeom prst="rect">
            <a:avLst/>
          </a:prstGeom>
          <a:noFill/>
        </p:spPr>
        <p:txBody>
          <a:bodyPr wrap="none" rtlCol="0">
            <a:spAutoFit/>
          </a:bodyPr>
          <a:lstStyle/>
          <a:p>
            <a:r>
              <a:rPr lang="en-US" sz="800" b="1" dirty="0" err="1"/>
              <a:t>storageM</a:t>
            </a:r>
            <a:endParaRPr lang="en-US" sz="800" b="1" dirty="0"/>
          </a:p>
        </p:txBody>
      </p:sp>
      <p:sp>
        <p:nvSpPr>
          <p:cNvPr id="51" name="TextBox 50">
            <a:extLst>
              <a:ext uri="{FF2B5EF4-FFF2-40B4-BE49-F238E27FC236}">
                <a16:creationId xmlns:a16="http://schemas.microsoft.com/office/drawing/2014/main" id="{A56A5942-B2A8-CFF7-2E4B-9220F0297F91}"/>
              </a:ext>
            </a:extLst>
          </p:cNvPr>
          <p:cNvSpPr txBox="1"/>
          <p:nvPr/>
        </p:nvSpPr>
        <p:spPr>
          <a:xfrm>
            <a:off x="4450188" y="5783183"/>
            <a:ext cx="481222" cy="215444"/>
          </a:xfrm>
          <a:prstGeom prst="rect">
            <a:avLst/>
          </a:prstGeom>
          <a:noFill/>
        </p:spPr>
        <p:txBody>
          <a:bodyPr wrap="none" rtlCol="0">
            <a:spAutoFit/>
          </a:bodyPr>
          <a:lstStyle/>
          <a:p>
            <a:r>
              <a:rPr lang="en-US" sz="800" b="1" dirty="0"/>
              <a:t>length</a:t>
            </a:r>
          </a:p>
        </p:txBody>
      </p:sp>
      <p:sp>
        <p:nvSpPr>
          <p:cNvPr id="52" name="TextBox 51">
            <a:extLst>
              <a:ext uri="{FF2B5EF4-FFF2-40B4-BE49-F238E27FC236}">
                <a16:creationId xmlns:a16="http://schemas.microsoft.com/office/drawing/2014/main" id="{FD6FD491-5E13-232D-8D03-CFA0C2F43870}"/>
              </a:ext>
            </a:extLst>
          </p:cNvPr>
          <p:cNvSpPr txBox="1"/>
          <p:nvPr/>
        </p:nvSpPr>
        <p:spPr>
          <a:xfrm>
            <a:off x="6358873" y="5532675"/>
            <a:ext cx="481222" cy="215444"/>
          </a:xfrm>
          <a:prstGeom prst="rect">
            <a:avLst/>
          </a:prstGeom>
          <a:noFill/>
        </p:spPr>
        <p:txBody>
          <a:bodyPr wrap="none" rtlCol="0">
            <a:spAutoFit/>
          </a:bodyPr>
          <a:lstStyle/>
          <a:p>
            <a:r>
              <a:rPr lang="en-US" sz="800" b="1" dirty="0"/>
              <a:t>length</a:t>
            </a:r>
          </a:p>
        </p:txBody>
      </p:sp>
      <p:sp>
        <p:nvSpPr>
          <p:cNvPr id="53" name="TextBox 52">
            <a:extLst>
              <a:ext uri="{FF2B5EF4-FFF2-40B4-BE49-F238E27FC236}">
                <a16:creationId xmlns:a16="http://schemas.microsoft.com/office/drawing/2014/main" id="{7259D977-F497-FBBC-D230-0EC4AEE46E8A}"/>
              </a:ext>
            </a:extLst>
          </p:cNvPr>
          <p:cNvSpPr txBox="1"/>
          <p:nvPr/>
        </p:nvSpPr>
        <p:spPr>
          <a:xfrm>
            <a:off x="4804508" y="2739334"/>
            <a:ext cx="481222" cy="215444"/>
          </a:xfrm>
          <a:prstGeom prst="rect">
            <a:avLst/>
          </a:prstGeom>
          <a:noFill/>
        </p:spPr>
        <p:txBody>
          <a:bodyPr wrap="none" rtlCol="0">
            <a:spAutoFit/>
          </a:bodyPr>
          <a:lstStyle/>
          <a:p>
            <a:r>
              <a:rPr lang="en-US" sz="800" b="1" dirty="0"/>
              <a:t>length</a:t>
            </a:r>
          </a:p>
        </p:txBody>
      </p:sp>
      <p:cxnSp>
        <p:nvCxnSpPr>
          <p:cNvPr id="71" name="Straight Arrow Connector 70">
            <a:extLst>
              <a:ext uri="{FF2B5EF4-FFF2-40B4-BE49-F238E27FC236}">
                <a16:creationId xmlns:a16="http://schemas.microsoft.com/office/drawing/2014/main" id="{C0BB8192-1B24-E39A-34F9-D0AAB1635C3F}"/>
              </a:ext>
            </a:extLst>
          </p:cNvPr>
          <p:cNvCxnSpPr>
            <a:cxnSpLocks/>
            <a:stCxn id="8" idx="1"/>
          </p:cNvCxnSpPr>
          <p:nvPr/>
        </p:nvCxnSpPr>
        <p:spPr>
          <a:xfrm flipH="1">
            <a:off x="2738424" y="2651240"/>
            <a:ext cx="1544090" cy="275974"/>
          </a:xfrm>
          <a:prstGeom prst="straightConnector1">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4" name="Rectangle 63">
            <a:extLst>
              <a:ext uri="{FF2B5EF4-FFF2-40B4-BE49-F238E27FC236}">
                <a16:creationId xmlns:a16="http://schemas.microsoft.com/office/drawing/2014/main" id="{CBB42410-7E0D-E9EA-EB13-2B80B1B2AC12}"/>
              </a:ext>
            </a:extLst>
          </p:cNvPr>
          <p:cNvSpPr/>
          <p:nvPr/>
        </p:nvSpPr>
        <p:spPr>
          <a:xfrm>
            <a:off x="2361482" y="3004776"/>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b="1" dirty="0"/>
              <a:t>‘W’</a:t>
            </a:r>
          </a:p>
        </p:txBody>
      </p:sp>
      <p:sp>
        <p:nvSpPr>
          <p:cNvPr id="65" name="Rectangle 64">
            <a:extLst>
              <a:ext uri="{FF2B5EF4-FFF2-40B4-BE49-F238E27FC236}">
                <a16:creationId xmlns:a16="http://schemas.microsoft.com/office/drawing/2014/main" id="{1FA6CE96-C55C-FB33-9883-F0F70291C0FA}"/>
              </a:ext>
            </a:extLst>
          </p:cNvPr>
          <p:cNvSpPr/>
          <p:nvPr/>
        </p:nvSpPr>
        <p:spPr>
          <a:xfrm>
            <a:off x="2361481" y="3141700"/>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b="1" dirty="0"/>
              <a:t>‘O’</a:t>
            </a:r>
          </a:p>
        </p:txBody>
      </p:sp>
      <p:sp>
        <p:nvSpPr>
          <p:cNvPr id="66" name="Rectangle 65">
            <a:extLst>
              <a:ext uri="{FF2B5EF4-FFF2-40B4-BE49-F238E27FC236}">
                <a16:creationId xmlns:a16="http://schemas.microsoft.com/office/drawing/2014/main" id="{64D27A45-444B-1F9D-1728-1084D5737ACE}"/>
              </a:ext>
            </a:extLst>
          </p:cNvPr>
          <p:cNvSpPr/>
          <p:nvPr/>
        </p:nvSpPr>
        <p:spPr>
          <a:xfrm>
            <a:off x="2361481" y="3276566"/>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b="1" dirty="0"/>
              <a:t>‘R’</a:t>
            </a:r>
          </a:p>
        </p:txBody>
      </p:sp>
      <p:sp>
        <p:nvSpPr>
          <p:cNvPr id="67" name="Rectangle 66">
            <a:extLst>
              <a:ext uri="{FF2B5EF4-FFF2-40B4-BE49-F238E27FC236}">
                <a16:creationId xmlns:a16="http://schemas.microsoft.com/office/drawing/2014/main" id="{20A85E49-1E97-E092-50B4-22727D195E9E}"/>
              </a:ext>
            </a:extLst>
          </p:cNvPr>
          <p:cNvSpPr/>
          <p:nvPr/>
        </p:nvSpPr>
        <p:spPr>
          <a:xfrm>
            <a:off x="2361480" y="3420615"/>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000" b="1" dirty="0"/>
              <a:t>‘L’</a:t>
            </a:r>
          </a:p>
        </p:txBody>
      </p:sp>
      <p:sp>
        <p:nvSpPr>
          <p:cNvPr id="68" name="Rectangle 67">
            <a:extLst>
              <a:ext uri="{FF2B5EF4-FFF2-40B4-BE49-F238E27FC236}">
                <a16:creationId xmlns:a16="http://schemas.microsoft.com/office/drawing/2014/main" id="{233A3323-6ED1-5384-E528-CEA320F399A0}"/>
              </a:ext>
            </a:extLst>
          </p:cNvPr>
          <p:cNvSpPr/>
          <p:nvPr/>
        </p:nvSpPr>
        <p:spPr>
          <a:xfrm>
            <a:off x="2363451" y="3555481"/>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b="1" dirty="0"/>
              <a:t>‘D’</a:t>
            </a:r>
          </a:p>
        </p:txBody>
      </p:sp>
      <p:sp>
        <p:nvSpPr>
          <p:cNvPr id="69" name="Rectangle 68">
            <a:extLst>
              <a:ext uri="{FF2B5EF4-FFF2-40B4-BE49-F238E27FC236}">
                <a16:creationId xmlns:a16="http://schemas.microsoft.com/office/drawing/2014/main" id="{8BDF8EDB-83CA-93C8-160D-163A3FDE3E7C}"/>
              </a:ext>
            </a:extLst>
          </p:cNvPr>
          <p:cNvSpPr/>
          <p:nvPr/>
        </p:nvSpPr>
        <p:spPr>
          <a:xfrm>
            <a:off x="2369426" y="3699575"/>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000" b="1" dirty="0"/>
              <a:t>‘\0’</a:t>
            </a:r>
          </a:p>
        </p:txBody>
      </p:sp>
      <p:sp>
        <p:nvSpPr>
          <p:cNvPr id="70" name="Rectangle 69">
            <a:extLst>
              <a:ext uri="{FF2B5EF4-FFF2-40B4-BE49-F238E27FC236}">
                <a16:creationId xmlns:a16="http://schemas.microsoft.com/office/drawing/2014/main" id="{881B2D00-E3BF-9841-60B0-98EA36F51524}"/>
              </a:ext>
            </a:extLst>
          </p:cNvPr>
          <p:cNvSpPr/>
          <p:nvPr/>
        </p:nvSpPr>
        <p:spPr>
          <a:xfrm>
            <a:off x="2362646" y="2144100"/>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b="1" dirty="0"/>
              <a:t>‘H’</a:t>
            </a:r>
          </a:p>
        </p:txBody>
      </p:sp>
      <p:sp>
        <p:nvSpPr>
          <p:cNvPr id="77" name="Rectangle 76">
            <a:extLst>
              <a:ext uri="{FF2B5EF4-FFF2-40B4-BE49-F238E27FC236}">
                <a16:creationId xmlns:a16="http://schemas.microsoft.com/office/drawing/2014/main" id="{53B09A21-9085-FE19-2084-D3A06F8CFA70}"/>
              </a:ext>
            </a:extLst>
          </p:cNvPr>
          <p:cNvSpPr/>
          <p:nvPr/>
        </p:nvSpPr>
        <p:spPr>
          <a:xfrm>
            <a:off x="2362645" y="2281024"/>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b="1" dirty="0"/>
              <a:t>‘E’</a:t>
            </a:r>
          </a:p>
        </p:txBody>
      </p:sp>
      <p:sp>
        <p:nvSpPr>
          <p:cNvPr id="84" name="Rectangle 83">
            <a:extLst>
              <a:ext uri="{FF2B5EF4-FFF2-40B4-BE49-F238E27FC236}">
                <a16:creationId xmlns:a16="http://schemas.microsoft.com/office/drawing/2014/main" id="{90195DD6-AF16-04E4-4645-F4409008898B}"/>
              </a:ext>
            </a:extLst>
          </p:cNvPr>
          <p:cNvSpPr/>
          <p:nvPr/>
        </p:nvSpPr>
        <p:spPr>
          <a:xfrm>
            <a:off x="2362645" y="2415890"/>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b="1" dirty="0"/>
              <a:t>‘L’</a:t>
            </a:r>
          </a:p>
        </p:txBody>
      </p:sp>
      <p:sp>
        <p:nvSpPr>
          <p:cNvPr id="85" name="Rectangle 84">
            <a:extLst>
              <a:ext uri="{FF2B5EF4-FFF2-40B4-BE49-F238E27FC236}">
                <a16:creationId xmlns:a16="http://schemas.microsoft.com/office/drawing/2014/main" id="{119D67AB-69EE-83C2-3683-5306A270970B}"/>
              </a:ext>
            </a:extLst>
          </p:cNvPr>
          <p:cNvSpPr/>
          <p:nvPr/>
        </p:nvSpPr>
        <p:spPr>
          <a:xfrm>
            <a:off x="2362644" y="2559939"/>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000" b="1" dirty="0"/>
              <a:t>‘L’</a:t>
            </a:r>
          </a:p>
        </p:txBody>
      </p:sp>
      <p:sp>
        <p:nvSpPr>
          <p:cNvPr id="86" name="Rectangle 85">
            <a:extLst>
              <a:ext uri="{FF2B5EF4-FFF2-40B4-BE49-F238E27FC236}">
                <a16:creationId xmlns:a16="http://schemas.microsoft.com/office/drawing/2014/main" id="{46DE0F7D-6848-618D-851B-2AB77D90D3D9}"/>
              </a:ext>
            </a:extLst>
          </p:cNvPr>
          <p:cNvSpPr/>
          <p:nvPr/>
        </p:nvSpPr>
        <p:spPr>
          <a:xfrm>
            <a:off x="2362646" y="2711223"/>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b="1" dirty="0"/>
              <a:t>‘0’</a:t>
            </a:r>
          </a:p>
        </p:txBody>
      </p:sp>
      <p:sp>
        <p:nvSpPr>
          <p:cNvPr id="87" name="Rectangle 86">
            <a:extLst>
              <a:ext uri="{FF2B5EF4-FFF2-40B4-BE49-F238E27FC236}">
                <a16:creationId xmlns:a16="http://schemas.microsoft.com/office/drawing/2014/main" id="{60393F67-D91E-BA89-116A-12595E248A0C}"/>
              </a:ext>
            </a:extLst>
          </p:cNvPr>
          <p:cNvSpPr/>
          <p:nvPr/>
        </p:nvSpPr>
        <p:spPr>
          <a:xfrm>
            <a:off x="2362645" y="2855272"/>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000" b="1" dirty="0"/>
              <a:t>‘ ’</a:t>
            </a:r>
          </a:p>
        </p:txBody>
      </p:sp>
    </p:spTree>
    <p:extLst>
      <p:ext uri="{BB962C8B-B14F-4D97-AF65-F5344CB8AC3E}">
        <p14:creationId xmlns:p14="http://schemas.microsoft.com/office/powerpoint/2010/main" val="2982181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166024-6C8D-53E8-FB8D-745CD30B127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3932727-40C6-F2B9-1200-8E781C0D8D57}"/>
              </a:ext>
            </a:extLst>
          </p:cNvPr>
          <p:cNvSpPr/>
          <p:nvPr/>
        </p:nvSpPr>
        <p:spPr>
          <a:xfrm>
            <a:off x="3619189" y="2949986"/>
            <a:ext cx="3309256" cy="14100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30674FF8-A572-7B7D-650D-6FC6C205459F}"/>
              </a:ext>
            </a:extLst>
          </p:cNvPr>
          <p:cNvSpPr/>
          <p:nvPr/>
        </p:nvSpPr>
        <p:spPr>
          <a:xfrm>
            <a:off x="3648891" y="4605825"/>
            <a:ext cx="3309256" cy="17402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BB65CD17-3F53-56BA-A7A2-38BE3CA666B5}"/>
              </a:ext>
            </a:extLst>
          </p:cNvPr>
          <p:cNvSpPr>
            <a:spLocks noGrp="1"/>
          </p:cNvSpPr>
          <p:nvPr>
            <p:ph type="title"/>
          </p:nvPr>
        </p:nvSpPr>
        <p:spPr/>
        <p:txBody>
          <a:bodyPr/>
          <a:lstStyle/>
          <a:p>
            <a:pPr algn="ctr"/>
            <a:r>
              <a:rPr lang="en-US" dirty="0"/>
              <a:t>Compound assignment operator +=</a:t>
            </a:r>
            <a:endParaRPr lang="en-US" b="1" dirty="0"/>
          </a:p>
        </p:txBody>
      </p:sp>
      <p:cxnSp>
        <p:nvCxnSpPr>
          <p:cNvPr id="5" name="Straight Connector 4">
            <a:extLst>
              <a:ext uri="{FF2B5EF4-FFF2-40B4-BE49-F238E27FC236}">
                <a16:creationId xmlns:a16="http://schemas.microsoft.com/office/drawing/2014/main" id="{C8D9B144-5C1B-4D25-7A01-7F3915C6A3B2}"/>
              </a:ext>
            </a:extLst>
          </p:cNvPr>
          <p:cNvCxnSpPr/>
          <p:nvPr/>
        </p:nvCxnSpPr>
        <p:spPr>
          <a:xfrm>
            <a:off x="3477491" y="1825625"/>
            <a:ext cx="0" cy="4575175"/>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8C191B89-561E-9089-DDF1-62EBF7F9AC8A}"/>
              </a:ext>
            </a:extLst>
          </p:cNvPr>
          <p:cNvSpPr txBox="1"/>
          <p:nvPr/>
        </p:nvSpPr>
        <p:spPr>
          <a:xfrm>
            <a:off x="1776248" y="1828800"/>
            <a:ext cx="742511" cy="369332"/>
          </a:xfrm>
          <a:prstGeom prst="rect">
            <a:avLst/>
          </a:prstGeom>
          <a:noFill/>
        </p:spPr>
        <p:txBody>
          <a:bodyPr wrap="none" rtlCol="0">
            <a:spAutoFit/>
          </a:bodyPr>
          <a:lstStyle/>
          <a:p>
            <a:r>
              <a:rPr lang="en-US" b="1" dirty="0"/>
              <a:t>Heap</a:t>
            </a:r>
          </a:p>
        </p:txBody>
      </p:sp>
      <p:sp>
        <p:nvSpPr>
          <p:cNvPr id="7" name="TextBox 6">
            <a:extLst>
              <a:ext uri="{FF2B5EF4-FFF2-40B4-BE49-F238E27FC236}">
                <a16:creationId xmlns:a16="http://schemas.microsoft.com/office/drawing/2014/main" id="{754247C0-343A-DF41-24CD-EC4597701228}"/>
              </a:ext>
            </a:extLst>
          </p:cNvPr>
          <p:cNvSpPr txBox="1"/>
          <p:nvPr/>
        </p:nvSpPr>
        <p:spPr>
          <a:xfrm>
            <a:off x="3899338" y="1825625"/>
            <a:ext cx="780663" cy="369332"/>
          </a:xfrm>
          <a:prstGeom prst="rect">
            <a:avLst/>
          </a:prstGeom>
          <a:noFill/>
        </p:spPr>
        <p:txBody>
          <a:bodyPr wrap="none" rtlCol="0">
            <a:spAutoFit/>
          </a:bodyPr>
          <a:lstStyle/>
          <a:p>
            <a:r>
              <a:rPr lang="en-US" b="1" dirty="0"/>
              <a:t>Stack</a:t>
            </a:r>
          </a:p>
        </p:txBody>
      </p:sp>
      <p:sp>
        <p:nvSpPr>
          <p:cNvPr id="17" name="Rectangle 16">
            <a:extLst>
              <a:ext uri="{FF2B5EF4-FFF2-40B4-BE49-F238E27FC236}">
                <a16:creationId xmlns:a16="http://schemas.microsoft.com/office/drawing/2014/main" id="{E5479259-DE26-C1DB-7C18-276E6161F1D0}"/>
              </a:ext>
            </a:extLst>
          </p:cNvPr>
          <p:cNvSpPr/>
          <p:nvPr/>
        </p:nvSpPr>
        <p:spPr>
          <a:xfrm>
            <a:off x="2294752" y="4353036"/>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b="1" dirty="0"/>
              <a:t>‘W’</a:t>
            </a:r>
          </a:p>
        </p:txBody>
      </p:sp>
      <p:sp>
        <p:nvSpPr>
          <p:cNvPr id="18" name="Rectangle 17">
            <a:extLst>
              <a:ext uri="{FF2B5EF4-FFF2-40B4-BE49-F238E27FC236}">
                <a16:creationId xmlns:a16="http://schemas.microsoft.com/office/drawing/2014/main" id="{37D15879-E2CB-41F8-B664-9CB073FA9DFC}"/>
              </a:ext>
            </a:extLst>
          </p:cNvPr>
          <p:cNvSpPr/>
          <p:nvPr/>
        </p:nvSpPr>
        <p:spPr>
          <a:xfrm>
            <a:off x="2294751" y="4489960"/>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b="1" dirty="0"/>
              <a:t>‘O’</a:t>
            </a:r>
          </a:p>
        </p:txBody>
      </p:sp>
      <p:sp>
        <p:nvSpPr>
          <p:cNvPr id="19" name="Rectangle 18">
            <a:extLst>
              <a:ext uri="{FF2B5EF4-FFF2-40B4-BE49-F238E27FC236}">
                <a16:creationId xmlns:a16="http://schemas.microsoft.com/office/drawing/2014/main" id="{975D43DB-7130-77E8-5E76-ADB594F87B04}"/>
              </a:ext>
            </a:extLst>
          </p:cNvPr>
          <p:cNvSpPr/>
          <p:nvPr/>
        </p:nvSpPr>
        <p:spPr>
          <a:xfrm>
            <a:off x="2294751" y="4624826"/>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b="1" dirty="0"/>
              <a:t>‘R’</a:t>
            </a:r>
          </a:p>
        </p:txBody>
      </p:sp>
      <p:sp>
        <p:nvSpPr>
          <p:cNvPr id="20" name="Rectangle 19">
            <a:extLst>
              <a:ext uri="{FF2B5EF4-FFF2-40B4-BE49-F238E27FC236}">
                <a16:creationId xmlns:a16="http://schemas.microsoft.com/office/drawing/2014/main" id="{90DDA8BA-46DF-FF19-4A03-698EB801D21E}"/>
              </a:ext>
            </a:extLst>
          </p:cNvPr>
          <p:cNvSpPr/>
          <p:nvPr/>
        </p:nvSpPr>
        <p:spPr>
          <a:xfrm>
            <a:off x="2294750" y="4768875"/>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000" b="1" dirty="0"/>
              <a:t>‘L’</a:t>
            </a:r>
          </a:p>
        </p:txBody>
      </p:sp>
      <p:sp>
        <p:nvSpPr>
          <p:cNvPr id="23" name="Rectangle 22">
            <a:extLst>
              <a:ext uri="{FF2B5EF4-FFF2-40B4-BE49-F238E27FC236}">
                <a16:creationId xmlns:a16="http://schemas.microsoft.com/office/drawing/2014/main" id="{C7ED0488-D504-E849-C23E-D64157E8D5F7}"/>
              </a:ext>
            </a:extLst>
          </p:cNvPr>
          <p:cNvSpPr/>
          <p:nvPr/>
        </p:nvSpPr>
        <p:spPr>
          <a:xfrm>
            <a:off x="2296721" y="4903741"/>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b="1" dirty="0"/>
              <a:t>‘D’</a:t>
            </a:r>
          </a:p>
        </p:txBody>
      </p:sp>
      <p:sp>
        <p:nvSpPr>
          <p:cNvPr id="24" name="Rectangle 23">
            <a:extLst>
              <a:ext uri="{FF2B5EF4-FFF2-40B4-BE49-F238E27FC236}">
                <a16:creationId xmlns:a16="http://schemas.microsoft.com/office/drawing/2014/main" id="{14BD8EB5-1B4B-474A-65F1-0A87D6233E9C}"/>
              </a:ext>
            </a:extLst>
          </p:cNvPr>
          <p:cNvSpPr/>
          <p:nvPr/>
        </p:nvSpPr>
        <p:spPr>
          <a:xfrm>
            <a:off x="2302696" y="5047835"/>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000" b="1" dirty="0"/>
              <a:t>‘\0’</a:t>
            </a:r>
          </a:p>
        </p:txBody>
      </p:sp>
      <p:sp>
        <p:nvSpPr>
          <p:cNvPr id="26" name="TextBox 25">
            <a:extLst>
              <a:ext uri="{FF2B5EF4-FFF2-40B4-BE49-F238E27FC236}">
                <a16:creationId xmlns:a16="http://schemas.microsoft.com/office/drawing/2014/main" id="{EA816D4D-62BD-21B0-B7FC-E5BE184AAA47}"/>
              </a:ext>
            </a:extLst>
          </p:cNvPr>
          <p:cNvSpPr txBox="1"/>
          <p:nvPr/>
        </p:nvSpPr>
        <p:spPr>
          <a:xfrm>
            <a:off x="6958147" y="5353059"/>
            <a:ext cx="1008609" cy="369332"/>
          </a:xfrm>
          <a:prstGeom prst="rect">
            <a:avLst/>
          </a:prstGeom>
          <a:noFill/>
        </p:spPr>
        <p:txBody>
          <a:bodyPr wrap="none" rtlCol="0">
            <a:spAutoFit/>
          </a:bodyPr>
          <a:lstStyle/>
          <a:p>
            <a:r>
              <a:rPr lang="en-US" dirty="0">
                <a:solidFill>
                  <a:srgbClr val="FF0000"/>
                </a:solidFill>
              </a:rPr>
              <a:t>AR main</a:t>
            </a:r>
          </a:p>
        </p:txBody>
      </p:sp>
      <p:sp>
        <p:nvSpPr>
          <p:cNvPr id="27" name="Rectangle 26">
            <a:extLst>
              <a:ext uri="{FF2B5EF4-FFF2-40B4-BE49-F238E27FC236}">
                <a16:creationId xmlns:a16="http://schemas.microsoft.com/office/drawing/2014/main" id="{41153A4A-ED1C-48E3-6E36-CC57D3E39527}"/>
              </a:ext>
            </a:extLst>
          </p:cNvPr>
          <p:cNvSpPr/>
          <p:nvPr/>
        </p:nvSpPr>
        <p:spPr>
          <a:xfrm>
            <a:off x="3899338" y="5199017"/>
            <a:ext cx="1021005" cy="79971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a:extLst>
              <a:ext uri="{FF2B5EF4-FFF2-40B4-BE49-F238E27FC236}">
                <a16:creationId xmlns:a16="http://schemas.microsoft.com/office/drawing/2014/main" id="{EEA5E05E-596B-C8AA-0C72-F8CE6652C215}"/>
              </a:ext>
            </a:extLst>
          </p:cNvPr>
          <p:cNvSpPr txBox="1"/>
          <p:nvPr/>
        </p:nvSpPr>
        <p:spPr>
          <a:xfrm>
            <a:off x="4199686" y="4851640"/>
            <a:ext cx="420308" cy="369332"/>
          </a:xfrm>
          <a:prstGeom prst="rect">
            <a:avLst/>
          </a:prstGeom>
          <a:noFill/>
        </p:spPr>
        <p:txBody>
          <a:bodyPr wrap="none" rtlCol="0">
            <a:spAutoFit/>
          </a:bodyPr>
          <a:lstStyle/>
          <a:p>
            <a:r>
              <a:rPr lang="en-US" dirty="0"/>
              <a:t>s1</a:t>
            </a:r>
          </a:p>
        </p:txBody>
      </p:sp>
      <p:sp>
        <p:nvSpPr>
          <p:cNvPr id="29" name="Rectangle 28">
            <a:extLst>
              <a:ext uri="{FF2B5EF4-FFF2-40B4-BE49-F238E27FC236}">
                <a16:creationId xmlns:a16="http://schemas.microsoft.com/office/drawing/2014/main" id="{38654019-0545-F2BF-0C55-167EA4DD643F}"/>
              </a:ext>
            </a:extLst>
          </p:cNvPr>
          <p:cNvSpPr/>
          <p:nvPr/>
        </p:nvSpPr>
        <p:spPr>
          <a:xfrm>
            <a:off x="3933563" y="5566258"/>
            <a:ext cx="378367" cy="2479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t>.</a:t>
            </a:r>
            <a:endParaRPr lang="en-US" sz="1000" b="1" dirty="0"/>
          </a:p>
        </p:txBody>
      </p:sp>
      <p:sp>
        <p:nvSpPr>
          <p:cNvPr id="30" name="Rectangle 29">
            <a:extLst>
              <a:ext uri="{FF2B5EF4-FFF2-40B4-BE49-F238E27FC236}">
                <a16:creationId xmlns:a16="http://schemas.microsoft.com/office/drawing/2014/main" id="{00AC900A-D11D-8F33-B5C0-BE8BAF120D2B}"/>
              </a:ext>
            </a:extLst>
          </p:cNvPr>
          <p:cNvSpPr/>
          <p:nvPr/>
        </p:nvSpPr>
        <p:spPr>
          <a:xfrm>
            <a:off x="4483329" y="5566258"/>
            <a:ext cx="378367" cy="2479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solidFill>
                  <a:schemeClr val="tx1"/>
                </a:solidFill>
              </a:rPr>
              <a:t>11</a:t>
            </a:r>
          </a:p>
        </p:txBody>
      </p:sp>
      <p:sp>
        <p:nvSpPr>
          <p:cNvPr id="31" name="Rectangle 30">
            <a:extLst>
              <a:ext uri="{FF2B5EF4-FFF2-40B4-BE49-F238E27FC236}">
                <a16:creationId xmlns:a16="http://schemas.microsoft.com/office/drawing/2014/main" id="{59F10273-F508-8CEB-491C-E03D047E7ACE}"/>
              </a:ext>
            </a:extLst>
          </p:cNvPr>
          <p:cNvSpPr/>
          <p:nvPr/>
        </p:nvSpPr>
        <p:spPr>
          <a:xfrm>
            <a:off x="5834484" y="4953202"/>
            <a:ext cx="1021005" cy="79971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7584FBAC-1236-5FA0-F1EB-5C40E1F1A40D}"/>
              </a:ext>
            </a:extLst>
          </p:cNvPr>
          <p:cNvSpPr txBox="1"/>
          <p:nvPr/>
        </p:nvSpPr>
        <p:spPr>
          <a:xfrm>
            <a:off x="6134832" y="4605825"/>
            <a:ext cx="420308" cy="369332"/>
          </a:xfrm>
          <a:prstGeom prst="rect">
            <a:avLst/>
          </a:prstGeom>
          <a:noFill/>
        </p:spPr>
        <p:txBody>
          <a:bodyPr wrap="none" rtlCol="0">
            <a:spAutoFit/>
          </a:bodyPr>
          <a:lstStyle/>
          <a:p>
            <a:r>
              <a:rPr lang="en-US" dirty="0"/>
              <a:t>s2</a:t>
            </a:r>
          </a:p>
        </p:txBody>
      </p:sp>
      <p:sp>
        <p:nvSpPr>
          <p:cNvPr id="33" name="Rectangle 32">
            <a:extLst>
              <a:ext uri="{FF2B5EF4-FFF2-40B4-BE49-F238E27FC236}">
                <a16:creationId xmlns:a16="http://schemas.microsoft.com/office/drawing/2014/main" id="{179243F5-0643-7CE9-A985-3943FDCF990E}"/>
              </a:ext>
            </a:extLst>
          </p:cNvPr>
          <p:cNvSpPr/>
          <p:nvPr/>
        </p:nvSpPr>
        <p:spPr>
          <a:xfrm>
            <a:off x="5868709" y="5320443"/>
            <a:ext cx="378367" cy="2479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t>.</a:t>
            </a:r>
            <a:endParaRPr lang="en-US" sz="1000" b="1" dirty="0"/>
          </a:p>
        </p:txBody>
      </p:sp>
      <p:sp>
        <p:nvSpPr>
          <p:cNvPr id="34" name="Rectangle 33">
            <a:extLst>
              <a:ext uri="{FF2B5EF4-FFF2-40B4-BE49-F238E27FC236}">
                <a16:creationId xmlns:a16="http://schemas.microsoft.com/office/drawing/2014/main" id="{3611E780-D929-CB88-7F39-7488A3674BF9}"/>
              </a:ext>
            </a:extLst>
          </p:cNvPr>
          <p:cNvSpPr/>
          <p:nvPr/>
        </p:nvSpPr>
        <p:spPr>
          <a:xfrm>
            <a:off x="6418475" y="5320443"/>
            <a:ext cx="378367" cy="2479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t>5</a:t>
            </a:r>
            <a:endParaRPr lang="en-US" sz="1000" b="1" dirty="0"/>
          </a:p>
        </p:txBody>
      </p:sp>
      <p:cxnSp>
        <p:nvCxnSpPr>
          <p:cNvPr id="36" name="Straight Arrow Connector 35">
            <a:extLst>
              <a:ext uri="{FF2B5EF4-FFF2-40B4-BE49-F238E27FC236}">
                <a16:creationId xmlns:a16="http://schemas.microsoft.com/office/drawing/2014/main" id="{A9DF7133-6448-E857-8DA6-585B3332893B}"/>
              </a:ext>
            </a:extLst>
          </p:cNvPr>
          <p:cNvCxnSpPr>
            <a:endCxn id="18" idx="3"/>
          </p:cNvCxnSpPr>
          <p:nvPr/>
        </p:nvCxnSpPr>
        <p:spPr>
          <a:xfrm flipH="1" flipV="1">
            <a:off x="2673118" y="4558422"/>
            <a:ext cx="3161366" cy="477884"/>
          </a:xfrm>
          <a:prstGeom prst="straightConnector1">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0" name="TextBox 39">
            <a:extLst>
              <a:ext uri="{FF2B5EF4-FFF2-40B4-BE49-F238E27FC236}">
                <a16:creationId xmlns:a16="http://schemas.microsoft.com/office/drawing/2014/main" id="{9AD6C808-E8CF-EFE5-968D-A86F20E84CAC}"/>
              </a:ext>
            </a:extLst>
          </p:cNvPr>
          <p:cNvSpPr txBox="1"/>
          <p:nvPr/>
        </p:nvSpPr>
        <p:spPr>
          <a:xfrm>
            <a:off x="8368937" y="2107474"/>
            <a:ext cx="2086469" cy="1477328"/>
          </a:xfrm>
          <a:prstGeom prst="rect">
            <a:avLst/>
          </a:prstGeom>
          <a:noFill/>
        </p:spPr>
        <p:txBody>
          <a:bodyPr wrap="none" rtlCol="0">
            <a:spAutoFit/>
          </a:bodyPr>
          <a:lstStyle/>
          <a:p>
            <a:r>
              <a:rPr lang="en-US" dirty="0"/>
              <a:t>String s1 = "Hello ";</a:t>
            </a:r>
          </a:p>
          <a:p>
            <a:r>
              <a:rPr lang="en-US" dirty="0"/>
              <a:t>String s2 = "World";</a:t>
            </a:r>
          </a:p>
          <a:p>
            <a:r>
              <a:rPr lang="en-US" dirty="0"/>
              <a:t>s1 += s2;    </a:t>
            </a:r>
            <a:r>
              <a:rPr lang="en-US" b="1" dirty="0">
                <a:solidFill>
                  <a:srgbClr val="FF0000"/>
                </a:solidFill>
              </a:rPr>
              <a:t>OR</a:t>
            </a:r>
          </a:p>
          <a:p>
            <a:r>
              <a:rPr lang="en-US" dirty="0"/>
              <a:t>s1.operator+=(s2);</a:t>
            </a:r>
          </a:p>
          <a:p>
            <a:endParaRPr lang="en-US" dirty="0"/>
          </a:p>
        </p:txBody>
      </p:sp>
      <p:sp>
        <p:nvSpPr>
          <p:cNvPr id="3" name="TextBox 2">
            <a:extLst>
              <a:ext uri="{FF2B5EF4-FFF2-40B4-BE49-F238E27FC236}">
                <a16:creationId xmlns:a16="http://schemas.microsoft.com/office/drawing/2014/main" id="{CD678952-DBDE-D724-8CFA-21A9C77FCCC3}"/>
              </a:ext>
            </a:extLst>
          </p:cNvPr>
          <p:cNvSpPr txBox="1"/>
          <p:nvPr/>
        </p:nvSpPr>
        <p:spPr>
          <a:xfrm>
            <a:off x="7749833" y="3584802"/>
            <a:ext cx="4146065" cy="4524315"/>
          </a:xfrm>
          <a:prstGeom prst="rect">
            <a:avLst/>
          </a:prstGeom>
          <a:noFill/>
        </p:spPr>
        <p:txBody>
          <a:bodyPr wrap="square" rtlCol="0">
            <a:spAutoFit/>
          </a:bodyPr>
          <a:lstStyle/>
          <a:p>
            <a:r>
              <a:rPr lang="en-US" sz="1600" dirty="0"/>
              <a:t>String&amp; String::operator += (const String&amp; s)</a:t>
            </a:r>
          </a:p>
          <a:p>
            <a:r>
              <a:rPr lang="en-US" sz="1600" dirty="0"/>
              <a:t>    length += </a:t>
            </a:r>
            <a:r>
              <a:rPr lang="en-US" sz="1600" dirty="0" err="1"/>
              <a:t>s.length</a:t>
            </a:r>
            <a:r>
              <a:rPr lang="en-US" sz="1600" dirty="0"/>
              <a:t>;</a:t>
            </a:r>
          </a:p>
          <a:p>
            <a:r>
              <a:rPr lang="en-US" sz="1600" dirty="0"/>
              <a:t>    char *p = new char[length + 1];</a:t>
            </a:r>
          </a:p>
          <a:p>
            <a:r>
              <a:rPr lang="en-US" sz="1600" dirty="0"/>
              <a:t>    assert(p != 0);</a:t>
            </a:r>
          </a:p>
          <a:p>
            <a:r>
              <a:rPr lang="en-US" sz="1600" dirty="0"/>
              <a:t>    </a:t>
            </a:r>
            <a:r>
              <a:rPr lang="en-US" sz="1600" dirty="0" err="1"/>
              <a:t>strcpy</a:t>
            </a:r>
            <a:r>
              <a:rPr lang="en-US" sz="1600" dirty="0"/>
              <a:t>(p, </a:t>
            </a:r>
            <a:r>
              <a:rPr lang="en-US" sz="1600" dirty="0" err="1"/>
              <a:t>storageM</a:t>
            </a:r>
            <a:r>
              <a:rPr lang="en-US" sz="1600" dirty="0"/>
              <a:t>);</a:t>
            </a:r>
          </a:p>
          <a:p>
            <a:r>
              <a:rPr lang="en-US" sz="1600" dirty="0"/>
              <a:t>    </a:t>
            </a:r>
            <a:r>
              <a:rPr lang="en-US" sz="1600" dirty="0" err="1"/>
              <a:t>strcat</a:t>
            </a:r>
            <a:r>
              <a:rPr lang="en-US" sz="1600" dirty="0"/>
              <a:t>(p, </a:t>
            </a:r>
            <a:r>
              <a:rPr lang="en-US" sz="1600" dirty="0" err="1"/>
              <a:t>s.storageM</a:t>
            </a:r>
            <a:r>
              <a:rPr lang="en-US" sz="1600" dirty="0"/>
              <a:t>);</a:t>
            </a:r>
          </a:p>
          <a:p>
            <a:r>
              <a:rPr lang="en-US" sz="1600" dirty="0"/>
              <a:t>    delete </a:t>
            </a:r>
            <a:r>
              <a:rPr lang="en-US" sz="1600" dirty="0" err="1"/>
              <a:t>storageM</a:t>
            </a:r>
            <a:r>
              <a:rPr lang="en-US" sz="1600" dirty="0"/>
              <a:t>;  </a:t>
            </a:r>
          </a:p>
          <a:p>
            <a:r>
              <a:rPr lang="en-US" sz="1600" dirty="0"/>
              <a:t>    </a:t>
            </a:r>
            <a:r>
              <a:rPr lang="en-US" sz="1600" dirty="0" err="1"/>
              <a:t>storageM</a:t>
            </a:r>
            <a:r>
              <a:rPr lang="en-US" sz="1600" dirty="0"/>
              <a:t> = p;</a:t>
            </a:r>
          </a:p>
          <a:p>
            <a:endParaRPr lang="en-US" sz="1600" dirty="0"/>
          </a:p>
          <a:p>
            <a:endParaRPr lang="en-US" sz="1600" dirty="0"/>
          </a:p>
          <a:p>
            <a:endParaRPr lang="en-US" sz="1600" dirty="0"/>
          </a:p>
          <a:p>
            <a:endParaRPr lang="en-US" sz="1600" dirty="0"/>
          </a:p>
          <a:p>
            <a:r>
              <a:rPr lang="en-US" sz="1600" dirty="0"/>
              <a:t>    </a:t>
            </a:r>
          </a:p>
          <a:p>
            <a:endParaRPr lang="en-US" sz="1600" dirty="0"/>
          </a:p>
          <a:p>
            <a:endParaRPr lang="en-US" sz="1600" dirty="0"/>
          </a:p>
          <a:p>
            <a:endParaRPr lang="en-US" sz="1600" dirty="0"/>
          </a:p>
          <a:p>
            <a:endParaRPr lang="en-US" sz="1600" dirty="0"/>
          </a:p>
          <a:p>
            <a:endParaRPr lang="en-US" sz="1600" dirty="0"/>
          </a:p>
        </p:txBody>
      </p:sp>
      <p:sp>
        <p:nvSpPr>
          <p:cNvPr id="12" name="Rectangle 11">
            <a:extLst>
              <a:ext uri="{FF2B5EF4-FFF2-40B4-BE49-F238E27FC236}">
                <a16:creationId xmlns:a16="http://schemas.microsoft.com/office/drawing/2014/main" id="{FBD309DE-A26C-7C1B-67AE-45D105CE8CB1}"/>
              </a:ext>
            </a:extLst>
          </p:cNvPr>
          <p:cNvSpPr/>
          <p:nvPr/>
        </p:nvSpPr>
        <p:spPr>
          <a:xfrm>
            <a:off x="3925721" y="3248619"/>
            <a:ext cx="1021005" cy="55477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EFF9F26D-E393-8A80-1A28-74878B58F7F2}"/>
              </a:ext>
            </a:extLst>
          </p:cNvPr>
          <p:cNvSpPr txBox="1"/>
          <p:nvPr/>
        </p:nvSpPr>
        <p:spPr>
          <a:xfrm>
            <a:off x="4199686" y="2887921"/>
            <a:ext cx="553357" cy="369332"/>
          </a:xfrm>
          <a:prstGeom prst="rect">
            <a:avLst/>
          </a:prstGeom>
          <a:noFill/>
        </p:spPr>
        <p:txBody>
          <a:bodyPr wrap="none" rtlCol="0">
            <a:spAutoFit/>
          </a:bodyPr>
          <a:lstStyle/>
          <a:p>
            <a:r>
              <a:rPr lang="en-US" dirty="0"/>
              <a:t>this</a:t>
            </a:r>
          </a:p>
        </p:txBody>
      </p:sp>
      <p:sp>
        <p:nvSpPr>
          <p:cNvPr id="14" name="Oval 13">
            <a:extLst>
              <a:ext uri="{FF2B5EF4-FFF2-40B4-BE49-F238E27FC236}">
                <a16:creationId xmlns:a16="http://schemas.microsoft.com/office/drawing/2014/main" id="{3DDCB938-0075-6684-5F72-D3A713F2463F}"/>
              </a:ext>
            </a:extLst>
          </p:cNvPr>
          <p:cNvSpPr/>
          <p:nvPr/>
        </p:nvSpPr>
        <p:spPr>
          <a:xfrm>
            <a:off x="4311930" y="3429000"/>
            <a:ext cx="233944" cy="23332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8DEBA56A-0DCA-268F-5FCE-1C02FE1C2A12}"/>
              </a:ext>
            </a:extLst>
          </p:cNvPr>
          <p:cNvCxnSpPr>
            <a:stCxn id="12" idx="2"/>
          </p:cNvCxnSpPr>
          <p:nvPr/>
        </p:nvCxnSpPr>
        <p:spPr>
          <a:xfrm flipH="1">
            <a:off x="4409840" y="3803392"/>
            <a:ext cx="26384" cy="1168811"/>
          </a:xfrm>
          <a:prstGeom prst="straightConnector1">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1" name="Rectangle 20">
            <a:extLst>
              <a:ext uri="{FF2B5EF4-FFF2-40B4-BE49-F238E27FC236}">
                <a16:creationId xmlns:a16="http://schemas.microsoft.com/office/drawing/2014/main" id="{AD05745D-CF65-0684-7B05-C746BA4C5225}"/>
              </a:ext>
            </a:extLst>
          </p:cNvPr>
          <p:cNvSpPr/>
          <p:nvPr/>
        </p:nvSpPr>
        <p:spPr>
          <a:xfrm>
            <a:off x="5682699" y="3213974"/>
            <a:ext cx="1021005" cy="55477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A25B99DD-5541-90B0-96E1-5837D98329DD}"/>
              </a:ext>
            </a:extLst>
          </p:cNvPr>
          <p:cNvSpPr txBox="1"/>
          <p:nvPr/>
        </p:nvSpPr>
        <p:spPr>
          <a:xfrm>
            <a:off x="6005976" y="2862679"/>
            <a:ext cx="296876" cy="369332"/>
          </a:xfrm>
          <a:prstGeom prst="rect">
            <a:avLst/>
          </a:prstGeom>
          <a:noFill/>
        </p:spPr>
        <p:txBody>
          <a:bodyPr wrap="none" rtlCol="0">
            <a:spAutoFit/>
          </a:bodyPr>
          <a:lstStyle/>
          <a:p>
            <a:r>
              <a:rPr lang="en-US" dirty="0"/>
              <a:t>s</a:t>
            </a:r>
          </a:p>
        </p:txBody>
      </p:sp>
      <p:sp>
        <p:nvSpPr>
          <p:cNvPr id="35" name="Oval 34">
            <a:extLst>
              <a:ext uri="{FF2B5EF4-FFF2-40B4-BE49-F238E27FC236}">
                <a16:creationId xmlns:a16="http://schemas.microsoft.com/office/drawing/2014/main" id="{BBC37DE4-6E10-5656-8DAC-F62620A64D19}"/>
              </a:ext>
            </a:extLst>
          </p:cNvPr>
          <p:cNvSpPr/>
          <p:nvPr/>
        </p:nvSpPr>
        <p:spPr>
          <a:xfrm>
            <a:off x="6068908" y="3394355"/>
            <a:ext cx="233944" cy="233329"/>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39" name="Straight Arrow Connector 38">
            <a:extLst>
              <a:ext uri="{FF2B5EF4-FFF2-40B4-BE49-F238E27FC236}">
                <a16:creationId xmlns:a16="http://schemas.microsoft.com/office/drawing/2014/main" id="{5975DE4B-E68F-690C-A228-331AD02594F7}"/>
              </a:ext>
            </a:extLst>
          </p:cNvPr>
          <p:cNvCxnSpPr>
            <a:stCxn id="21" idx="2"/>
          </p:cNvCxnSpPr>
          <p:nvPr/>
        </p:nvCxnSpPr>
        <p:spPr>
          <a:xfrm>
            <a:off x="6193202" y="3768747"/>
            <a:ext cx="109650" cy="993003"/>
          </a:xfrm>
          <a:prstGeom prst="straightConnector1">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1" name="Rectangle 40">
            <a:extLst>
              <a:ext uri="{FF2B5EF4-FFF2-40B4-BE49-F238E27FC236}">
                <a16:creationId xmlns:a16="http://schemas.microsoft.com/office/drawing/2014/main" id="{6C33BC72-955C-EFE5-E838-725F6D85F292}"/>
              </a:ext>
            </a:extLst>
          </p:cNvPr>
          <p:cNvSpPr/>
          <p:nvPr/>
        </p:nvSpPr>
        <p:spPr>
          <a:xfrm>
            <a:off x="3619189" y="2154294"/>
            <a:ext cx="3309256" cy="7913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3" name="TextBox 42">
            <a:extLst>
              <a:ext uri="{FF2B5EF4-FFF2-40B4-BE49-F238E27FC236}">
                <a16:creationId xmlns:a16="http://schemas.microsoft.com/office/drawing/2014/main" id="{2EFF5DC4-E2BE-996F-FDD8-3B926ED2E354}"/>
              </a:ext>
            </a:extLst>
          </p:cNvPr>
          <p:cNvSpPr txBox="1"/>
          <p:nvPr/>
        </p:nvSpPr>
        <p:spPr>
          <a:xfrm>
            <a:off x="4635556" y="2084856"/>
            <a:ext cx="314510" cy="369332"/>
          </a:xfrm>
          <a:prstGeom prst="rect">
            <a:avLst/>
          </a:prstGeom>
          <a:noFill/>
        </p:spPr>
        <p:txBody>
          <a:bodyPr wrap="none" rtlCol="0">
            <a:spAutoFit/>
          </a:bodyPr>
          <a:lstStyle/>
          <a:p>
            <a:r>
              <a:rPr lang="en-US" dirty="0"/>
              <a:t>p</a:t>
            </a:r>
          </a:p>
        </p:txBody>
      </p:sp>
      <p:sp>
        <p:nvSpPr>
          <p:cNvPr id="8" name="Rectangle 7">
            <a:extLst>
              <a:ext uri="{FF2B5EF4-FFF2-40B4-BE49-F238E27FC236}">
                <a16:creationId xmlns:a16="http://schemas.microsoft.com/office/drawing/2014/main" id="{6274503B-DE86-FD70-EAB1-CE0047B07472}"/>
              </a:ext>
            </a:extLst>
          </p:cNvPr>
          <p:cNvSpPr/>
          <p:nvPr/>
        </p:nvSpPr>
        <p:spPr>
          <a:xfrm>
            <a:off x="4282514" y="2406816"/>
            <a:ext cx="1021005" cy="48884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5A4E0811-DAB4-BDA5-32F8-82CA53534F2A}"/>
              </a:ext>
            </a:extLst>
          </p:cNvPr>
          <p:cNvSpPr/>
          <p:nvPr/>
        </p:nvSpPr>
        <p:spPr>
          <a:xfrm>
            <a:off x="4374131" y="2534086"/>
            <a:ext cx="378367" cy="2479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t>.</a:t>
            </a:r>
            <a:endParaRPr lang="en-US" sz="1000" b="1" dirty="0"/>
          </a:p>
        </p:txBody>
      </p:sp>
      <p:sp>
        <p:nvSpPr>
          <p:cNvPr id="10" name="Rectangle 9">
            <a:extLst>
              <a:ext uri="{FF2B5EF4-FFF2-40B4-BE49-F238E27FC236}">
                <a16:creationId xmlns:a16="http://schemas.microsoft.com/office/drawing/2014/main" id="{BB8C179C-652F-B4DF-7283-513E64F50A80}"/>
              </a:ext>
            </a:extLst>
          </p:cNvPr>
          <p:cNvSpPr/>
          <p:nvPr/>
        </p:nvSpPr>
        <p:spPr>
          <a:xfrm>
            <a:off x="4861696" y="2535885"/>
            <a:ext cx="378367" cy="2479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solidFill>
                  <a:srgbClr val="FF0000"/>
                </a:solidFill>
              </a:rPr>
              <a:t>12</a:t>
            </a:r>
          </a:p>
        </p:txBody>
      </p:sp>
      <p:sp>
        <p:nvSpPr>
          <p:cNvPr id="11" name="TextBox 10">
            <a:extLst>
              <a:ext uri="{FF2B5EF4-FFF2-40B4-BE49-F238E27FC236}">
                <a16:creationId xmlns:a16="http://schemas.microsoft.com/office/drawing/2014/main" id="{9A722EC0-B724-B2C9-27C0-EF616A70D9A6}"/>
              </a:ext>
            </a:extLst>
          </p:cNvPr>
          <p:cNvSpPr txBox="1"/>
          <p:nvPr/>
        </p:nvSpPr>
        <p:spPr>
          <a:xfrm>
            <a:off x="3837366" y="5783338"/>
            <a:ext cx="623889" cy="215444"/>
          </a:xfrm>
          <a:prstGeom prst="rect">
            <a:avLst/>
          </a:prstGeom>
          <a:noFill/>
        </p:spPr>
        <p:txBody>
          <a:bodyPr wrap="none" rtlCol="0">
            <a:spAutoFit/>
          </a:bodyPr>
          <a:lstStyle/>
          <a:p>
            <a:r>
              <a:rPr lang="en-US" sz="800" b="1" dirty="0" err="1"/>
              <a:t>storageM</a:t>
            </a:r>
            <a:endParaRPr lang="en-US" sz="800" b="1" dirty="0"/>
          </a:p>
        </p:txBody>
      </p:sp>
      <p:sp>
        <p:nvSpPr>
          <p:cNvPr id="49" name="TextBox 48">
            <a:extLst>
              <a:ext uri="{FF2B5EF4-FFF2-40B4-BE49-F238E27FC236}">
                <a16:creationId xmlns:a16="http://schemas.microsoft.com/office/drawing/2014/main" id="{9223E13E-B995-5188-0428-7FE5B852EEBD}"/>
              </a:ext>
            </a:extLst>
          </p:cNvPr>
          <p:cNvSpPr txBox="1"/>
          <p:nvPr/>
        </p:nvSpPr>
        <p:spPr>
          <a:xfrm>
            <a:off x="5756963" y="5528785"/>
            <a:ext cx="623889" cy="215444"/>
          </a:xfrm>
          <a:prstGeom prst="rect">
            <a:avLst/>
          </a:prstGeom>
          <a:noFill/>
        </p:spPr>
        <p:txBody>
          <a:bodyPr wrap="none" rtlCol="0">
            <a:spAutoFit/>
          </a:bodyPr>
          <a:lstStyle/>
          <a:p>
            <a:r>
              <a:rPr lang="en-US" sz="800" b="1" dirty="0" err="1"/>
              <a:t>storageM</a:t>
            </a:r>
            <a:endParaRPr lang="en-US" sz="800" b="1" dirty="0"/>
          </a:p>
        </p:txBody>
      </p:sp>
      <p:sp>
        <p:nvSpPr>
          <p:cNvPr id="50" name="TextBox 49">
            <a:extLst>
              <a:ext uri="{FF2B5EF4-FFF2-40B4-BE49-F238E27FC236}">
                <a16:creationId xmlns:a16="http://schemas.microsoft.com/office/drawing/2014/main" id="{AF2793AB-C60A-C400-11BA-E04CD0D785F4}"/>
              </a:ext>
            </a:extLst>
          </p:cNvPr>
          <p:cNvSpPr txBox="1"/>
          <p:nvPr/>
        </p:nvSpPr>
        <p:spPr>
          <a:xfrm>
            <a:off x="4220938" y="2721673"/>
            <a:ext cx="623889" cy="215444"/>
          </a:xfrm>
          <a:prstGeom prst="rect">
            <a:avLst/>
          </a:prstGeom>
          <a:noFill/>
        </p:spPr>
        <p:txBody>
          <a:bodyPr wrap="none" rtlCol="0">
            <a:spAutoFit/>
          </a:bodyPr>
          <a:lstStyle/>
          <a:p>
            <a:r>
              <a:rPr lang="en-US" sz="800" b="1" dirty="0" err="1"/>
              <a:t>storageM</a:t>
            </a:r>
            <a:endParaRPr lang="en-US" sz="800" b="1" dirty="0"/>
          </a:p>
        </p:txBody>
      </p:sp>
      <p:sp>
        <p:nvSpPr>
          <p:cNvPr id="51" name="TextBox 50">
            <a:extLst>
              <a:ext uri="{FF2B5EF4-FFF2-40B4-BE49-F238E27FC236}">
                <a16:creationId xmlns:a16="http://schemas.microsoft.com/office/drawing/2014/main" id="{1FCF1D7E-7DF3-2F8E-4003-2A91FC1D03B0}"/>
              </a:ext>
            </a:extLst>
          </p:cNvPr>
          <p:cNvSpPr txBox="1"/>
          <p:nvPr/>
        </p:nvSpPr>
        <p:spPr>
          <a:xfrm>
            <a:off x="4450188" y="5783183"/>
            <a:ext cx="481222" cy="215444"/>
          </a:xfrm>
          <a:prstGeom prst="rect">
            <a:avLst/>
          </a:prstGeom>
          <a:noFill/>
        </p:spPr>
        <p:txBody>
          <a:bodyPr wrap="none" rtlCol="0">
            <a:spAutoFit/>
          </a:bodyPr>
          <a:lstStyle/>
          <a:p>
            <a:r>
              <a:rPr lang="en-US" sz="800" b="1" dirty="0"/>
              <a:t>length</a:t>
            </a:r>
          </a:p>
        </p:txBody>
      </p:sp>
      <p:sp>
        <p:nvSpPr>
          <p:cNvPr id="52" name="TextBox 51">
            <a:extLst>
              <a:ext uri="{FF2B5EF4-FFF2-40B4-BE49-F238E27FC236}">
                <a16:creationId xmlns:a16="http://schemas.microsoft.com/office/drawing/2014/main" id="{D40C0D4E-4580-5C70-32D8-ABB604E318C0}"/>
              </a:ext>
            </a:extLst>
          </p:cNvPr>
          <p:cNvSpPr txBox="1"/>
          <p:nvPr/>
        </p:nvSpPr>
        <p:spPr>
          <a:xfrm>
            <a:off x="6358873" y="5532675"/>
            <a:ext cx="481222" cy="215444"/>
          </a:xfrm>
          <a:prstGeom prst="rect">
            <a:avLst/>
          </a:prstGeom>
          <a:noFill/>
        </p:spPr>
        <p:txBody>
          <a:bodyPr wrap="none" rtlCol="0">
            <a:spAutoFit/>
          </a:bodyPr>
          <a:lstStyle/>
          <a:p>
            <a:r>
              <a:rPr lang="en-US" sz="800" b="1" dirty="0"/>
              <a:t>length</a:t>
            </a:r>
          </a:p>
        </p:txBody>
      </p:sp>
      <p:sp>
        <p:nvSpPr>
          <p:cNvPr id="53" name="TextBox 52">
            <a:extLst>
              <a:ext uri="{FF2B5EF4-FFF2-40B4-BE49-F238E27FC236}">
                <a16:creationId xmlns:a16="http://schemas.microsoft.com/office/drawing/2014/main" id="{B1C5041E-F255-2E64-029F-AF495BD5CB47}"/>
              </a:ext>
            </a:extLst>
          </p:cNvPr>
          <p:cNvSpPr txBox="1"/>
          <p:nvPr/>
        </p:nvSpPr>
        <p:spPr>
          <a:xfrm>
            <a:off x="4804508" y="2739334"/>
            <a:ext cx="481222" cy="215444"/>
          </a:xfrm>
          <a:prstGeom prst="rect">
            <a:avLst/>
          </a:prstGeom>
          <a:noFill/>
        </p:spPr>
        <p:txBody>
          <a:bodyPr wrap="none" rtlCol="0">
            <a:spAutoFit/>
          </a:bodyPr>
          <a:lstStyle/>
          <a:p>
            <a:r>
              <a:rPr lang="en-US" sz="800" b="1" dirty="0"/>
              <a:t>length</a:t>
            </a:r>
          </a:p>
        </p:txBody>
      </p:sp>
      <p:cxnSp>
        <p:nvCxnSpPr>
          <p:cNvPr id="71" name="Straight Arrow Connector 70">
            <a:extLst>
              <a:ext uri="{FF2B5EF4-FFF2-40B4-BE49-F238E27FC236}">
                <a16:creationId xmlns:a16="http://schemas.microsoft.com/office/drawing/2014/main" id="{79EBF2BE-54BB-3EFC-5CE3-D9AAB56780BC}"/>
              </a:ext>
            </a:extLst>
          </p:cNvPr>
          <p:cNvCxnSpPr>
            <a:cxnSpLocks/>
            <a:stCxn id="8" idx="1"/>
          </p:cNvCxnSpPr>
          <p:nvPr/>
        </p:nvCxnSpPr>
        <p:spPr>
          <a:xfrm flipH="1">
            <a:off x="2738424" y="2651240"/>
            <a:ext cx="1544090" cy="275974"/>
          </a:xfrm>
          <a:prstGeom prst="straightConnector1">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78" name="Rectangle 77">
            <a:extLst>
              <a:ext uri="{FF2B5EF4-FFF2-40B4-BE49-F238E27FC236}">
                <a16:creationId xmlns:a16="http://schemas.microsoft.com/office/drawing/2014/main" id="{1AE6B77E-3316-7D60-6912-08655601E71A}"/>
              </a:ext>
            </a:extLst>
          </p:cNvPr>
          <p:cNvSpPr/>
          <p:nvPr/>
        </p:nvSpPr>
        <p:spPr>
          <a:xfrm>
            <a:off x="2361482" y="3004776"/>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b="1" dirty="0"/>
              <a:t>‘W’</a:t>
            </a:r>
          </a:p>
        </p:txBody>
      </p:sp>
      <p:sp>
        <p:nvSpPr>
          <p:cNvPr id="79" name="Rectangle 78">
            <a:extLst>
              <a:ext uri="{FF2B5EF4-FFF2-40B4-BE49-F238E27FC236}">
                <a16:creationId xmlns:a16="http://schemas.microsoft.com/office/drawing/2014/main" id="{01238289-8922-468C-F155-DF2961B729B4}"/>
              </a:ext>
            </a:extLst>
          </p:cNvPr>
          <p:cNvSpPr/>
          <p:nvPr/>
        </p:nvSpPr>
        <p:spPr>
          <a:xfrm>
            <a:off x="2361481" y="3141700"/>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b="1" dirty="0"/>
              <a:t>‘O’</a:t>
            </a:r>
          </a:p>
        </p:txBody>
      </p:sp>
      <p:sp>
        <p:nvSpPr>
          <p:cNvPr id="80" name="Rectangle 79">
            <a:extLst>
              <a:ext uri="{FF2B5EF4-FFF2-40B4-BE49-F238E27FC236}">
                <a16:creationId xmlns:a16="http://schemas.microsoft.com/office/drawing/2014/main" id="{7AD80D65-AFDB-5996-09D1-1DC5D90796CE}"/>
              </a:ext>
            </a:extLst>
          </p:cNvPr>
          <p:cNvSpPr/>
          <p:nvPr/>
        </p:nvSpPr>
        <p:spPr>
          <a:xfrm>
            <a:off x="2361481" y="3276566"/>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b="1" dirty="0"/>
              <a:t>‘R’</a:t>
            </a:r>
          </a:p>
        </p:txBody>
      </p:sp>
      <p:sp>
        <p:nvSpPr>
          <p:cNvPr id="81" name="Rectangle 80">
            <a:extLst>
              <a:ext uri="{FF2B5EF4-FFF2-40B4-BE49-F238E27FC236}">
                <a16:creationId xmlns:a16="http://schemas.microsoft.com/office/drawing/2014/main" id="{76497D83-59C8-2481-BA69-F02900DE6979}"/>
              </a:ext>
            </a:extLst>
          </p:cNvPr>
          <p:cNvSpPr/>
          <p:nvPr/>
        </p:nvSpPr>
        <p:spPr>
          <a:xfrm>
            <a:off x="2361480" y="3420615"/>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000" b="1" dirty="0"/>
              <a:t>‘L’</a:t>
            </a:r>
          </a:p>
        </p:txBody>
      </p:sp>
      <p:sp>
        <p:nvSpPr>
          <p:cNvPr id="82" name="Rectangle 81">
            <a:extLst>
              <a:ext uri="{FF2B5EF4-FFF2-40B4-BE49-F238E27FC236}">
                <a16:creationId xmlns:a16="http://schemas.microsoft.com/office/drawing/2014/main" id="{691EF1BC-B040-C0AF-932C-38509C65B74B}"/>
              </a:ext>
            </a:extLst>
          </p:cNvPr>
          <p:cNvSpPr/>
          <p:nvPr/>
        </p:nvSpPr>
        <p:spPr>
          <a:xfrm>
            <a:off x="2363451" y="3555481"/>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b="1" dirty="0"/>
              <a:t>‘D’</a:t>
            </a:r>
          </a:p>
        </p:txBody>
      </p:sp>
      <p:sp>
        <p:nvSpPr>
          <p:cNvPr id="83" name="Rectangle 82">
            <a:extLst>
              <a:ext uri="{FF2B5EF4-FFF2-40B4-BE49-F238E27FC236}">
                <a16:creationId xmlns:a16="http://schemas.microsoft.com/office/drawing/2014/main" id="{7B27D97F-D5A9-53A7-AACF-B911E2E920FD}"/>
              </a:ext>
            </a:extLst>
          </p:cNvPr>
          <p:cNvSpPr/>
          <p:nvPr/>
        </p:nvSpPr>
        <p:spPr>
          <a:xfrm>
            <a:off x="2369426" y="3699575"/>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000" b="1" dirty="0"/>
              <a:t>‘\0’</a:t>
            </a:r>
          </a:p>
        </p:txBody>
      </p:sp>
      <p:cxnSp>
        <p:nvCxnSpPr>
          <p:cNvPr id="37" name="Curved Connector 36">
            <a:extLst>
              <a:ext uri="{FF2B5EF4-FFF2-40B4-BE49-F238E27FC236}">
                <a16:creationId xmlns:a16="http://schemas.microsoft.com/office/drawing/2014/main" id="{3F221D0D-76E7-A148-4FC9-A10992A87C42}"/>
              </a:ext>
            </a:extLst>
          </p:cNvPr>
          <p:cNvCxnSpPr>
            <a:cxnSpLocks/>
            <a:stCxn id="27" idx="1"/>
          </p:cNvCxnSpPr>
          <p:nvPr/>
        </p:nvCxnSpPr>
        <p:spPr>
          <a:xfrm rot="10800000">
            <a:off x="2358652" y="2918439"/>
            <a:ext cx="1540687" cy="2680436"/>
          </a:xfrm>
          <a:prstGeom prst="curvedConnector3">
            <a:avLst>
              <a:gd name="adj1" fmla="val 179840"/>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2" name="Rectangle 41">
            <a:extLst>
              <a:ext uri="{FF2B5EF4-FFF2-40B4-BE49-F238E27FC236}">
                <a16:creationId xmlns:a16="http://schemas.microsoft.com/office/drawing/2014/main" id="{89173874-0DC4-5518-5EB6-9A3353FB1824}"/>
              </a:ext>
            </a:extLst>
          </p:cNvPr>
          <p:cNvSpPr/>
          <p:nvPr/>
        </p:nvSpPr>
        <p:spPr>
          <a:xfrm>
            <a:off x="2362646" y="2144100"/>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b="1" dirty="0"/>
              <a:t>‘H’</a:t>
            </a:r>
          </a:p>
        </p:txBody>
      </p:sp>
      <p:sp>
        <p:nvSpPr>
          <p:cNvPr id="44" name="Rectangle 43">
            <a:extLst>
              <a:ext uri="{FF2B5EF4-FFF2-40B4-BE49-F238E27FC236}">
                <a16:creationId xmlns:a16="http://schemas.microsoft.com/office/drawing/2014/main" id="{C218BB27-4A54-0CD1-8008-2FAEEFD05F0F}"/>
              </a:ext>
            </a:extLst>
          </p:cNvPr>
          <p:cNvSpPr/>
          <p:nvPr/>
        </p:nvSpPr>
        <p:spPr>
          <a:xfrm>
            <a:off x="2362645" y="2281024"/>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b="1" dirty="0"/>
              <a:t>‘E’</a:t>
            </a:r>
          </a:p>
        </p:txBody>
      </p:sp>
      <p:sp>
        <p:nvSpPr>
          <p:cNvPr id="45" name="Rectangle 44">
            <a:extLst>
              <a:ext uri="{FF2B5EF4-FFF2-40B4-BE49-F238E27FC236}">
                <a16:creationId xmlns:a16="http://schemas.microsoft.com/office/drawing/2014/main" id="{4E30E833-5E0F-B011-1798-FAC0E1C05650}"/>
              </a:ext>
            </a:extLst>
          </p:cNvPr>
          <p:cNvSpPr/>
          <p:nvPr/>
        </p:nvSpPr>
        <p:spPr>
          <a:xfrm>
            <a:off x="2362645" y="2415890"/>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b="1" dirty="0"/>
              <a:t>‘L’</a:t>
            </a:r>
          </a:p>
        </p:txBody>
      </p:sp>
      <p:sp>
        <p:nvSpPr>
          <p:cNvPr id="46" name="Rectangle 45">
            <a:extLst>
              <a:ext uri="{FF2B5EF4-FFF2-40B4-BE49-F238E27FC236}">
                <a16:creationId xmlns:a16="http://schemas.microsoft.com/office/drawing/2014/main" id="{D95824EF-05B5-661B-5776-09B8C14E6044}"/>
              </a:ext>
            </a:extLst>
          </p:cNvPr>
          <p:cNvSpPr/>
          <p:nvPr/>
        </p:nvSpPr>
        <p:spPr>
          <a:xfrm>
            <a:off x="2362644" y="2559939"/>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000" b="1" dirty="0"/>
              <a:t>‘L’</a:t>
            </a:r>
          </a:p>
        </p:txBody>
      </p:sp>
      <p:sp>
        <p:nvSpPr>
          <p:cNvPr id="47" name="Rectangle 46">
            <a:extLst>
              <a:ext uri="{FF2B5EF4-FFF2-40B4-BE49-F238E27FC236}">
                <a16:creationId xmlns:a16="http://schemas.microsoft.com/office/drawing/2014/main" id="{2DF02D4A-E1EB-12D9-0574-B65986381DC3}"/>
              </a:ext>
            </a:extLst>
          </p:cNvPr>
          <p:cNvSpPr/>
          <p:nvPr/>
        </p:nvSpPr>
        <p:spPr>
          <a:xfrm>
            <a:off x="2362646" y="2711223"/>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b="1" dirty="0"/>
              <a:t>‘0’</a:t>
            </a:r>
          </a:p>
        </p:txBody>
      </p:sp>
      <p:sp>
        <p:nvSpPr>
          <p:cNvPr id="48" name="Rectangle 47">
            <a:extLst>
              <a:ext uri="{FF2B5EF4-FFF2-40B4-BE49-F238E27FC236}">
                <a16:creationId xmlns:a16="http://schemas.microsoft.com/office/drawing/2014/main" id="{19F5FD1D-DD6C-4393-BC91-3034E12D073C}"/>
              </a:ext>
            </a:extLst>
          </p:cNvPr>
          <p:cNvSpPr/>
          <p:nvPr/>
        </p:nvSpPr>
        <p:spPr>
          <a:xfrm>
            <a:off x="2362645" y="2855272"/>
            <a:ext cx="378367" cy="1369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000" b="1" dirty="0"/>
              <a:t>‘ ’</a:t>
            </a:r>
          </a:p>
        </p:txBody>
      </p:sp>
    </p:spTree>
    <p:extLst>
      <p:ext uri="{BB962C8B-B14F-4D97-AF65-F5344CB8AC3E}">
        <p14:creationId xmlns:p14="http://schemas.microsoft.com/office/powerpoint/2010/main" val="14908902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757</TotalTime>
  <Words>3623</Words>
  <Application>Microsoft Macintosh PowerPoint</Application>
  <PresentationFormat>Widescreen</PresentationFormat>
  <Paragraphs>680</Paragraphs>
  <Slides>30</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Aptos</vt:lpstr>
      <vt:lpstr>Aptos Display</vt:lpstr>
      <vt:lpstr>Arial</vt:lpstr>
      <vt:lpstr>Office Theme</vt:lpstr>
      <vt:lpstr>Compound assignment operator +=</vt:lpstr>
      <vt:lpstr>Compound assignment operator +=</vt:lpstr>
      <vt:lpstr>Compound assignment operator +=</vt:lpstr>
      <vt:lpstr>Compound assignment operator +=</vt:lpstr>
      <vt:lpstr>Compound assignment operator +=</vt:lpstr>
      <vt:lpstr>Compound assignment operator +=</vt:lpstr>
      <vt:lpstr>Compound assignment operator +=</vt:lpstr>
      <vt:lpstr>Compound assignment operator +=</vt:lpstr>
      <vt:lpstr>Compound assignment operator +=</vt:lpstr>
      <vt:lpstr>Compound assignment operator +=</vt:lpstr>
      <vt:lpstr>Compound assignment operator +=</vt:lpstr>
      <vt:lpstr>Why do we need the &lt;&lt; operator for the String class?</vt:lpstr>
      <vt:lpstr>What type of object is on the left side of the operator &lt;&lt;?</vt:lpstr>
      <vt:lpstr>What type of object is on the right side of the operator &lt;&lt;?</vt:lpstr>
      <vt:lpstr>What type of object should be returned from the &lt;&lt; operator function?</vt:lpstr>
      <vt:lpstr>Should this overloaded operator function be a member of the String class?</vt:lpstr>
      <vt:lpstr>PowerPoint Presentation</vt:lpstr>
      <vt:lpstr>PowerPoint Presentation</vt:lpstr>
      <vt:lpstr>PowerPoint Presentation</vt:lpstr>
      <vt:lpstr>Is this operator Unary or Binary?</vt:lpstr>
      <vt:lpstr>Should this operator be a member of the class?</vt:lpstr>
      <vt:lpstr>What should be the return type of the function? Why?</vt:lpstr>
      <vt:lpstr>What should be the arguments of the function?</vt:lpstr>
      <vt:lpstr>PowerPoint Presentation</vt:lpstr>
      <vt:lpstr>PowerPoint Presentation</vt:lpstr>
      <vt:lpstr>PowerPoint Presentation</vt:lpstr>
      <vt:lpstr>Questions to Consider:</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SYED TAUHID ULLAH SHAH</dc:creator>
  <cp:lastModifiedBy>SYED TAUHID ULLAH SHAH</cp:lastModifiedBy>
  <cp:revision>193</cp:revision>
  <dcterms:created xsi:type="dcterms:W3CDTF">2024-09-16T04:05:38Z</dcterms:created>
  <dcterms:modified xsi:type="dcterms:W3CDTF">2024-09-16T16:43:24Z</dcterms:modified>
</cp:coreProperties>
</file>