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0748"/>
  </p:normalViewPr>
  <p:slideViewPr>
    <p:cSldViewPr snapToGrid="0">
      <p:cViewPr varScale="1">
        <p:scale>
          <a:sx n="88" d="100"/>
          <a:sy n="88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DCF10-4C6A-AF45-B66C-F04E96A238FA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35113-DE8C-304A-BA36-20192A44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4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75FD-BDC1-B86E-626D-1A3998A0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307C5-CA42-C3DA-757D-5CA0D01D0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52101-BC89-ADBA-C07C-E38507E68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029B-6C8B-7A29-A2B7-C4B0BE2DE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AAA34-BCF7-B15B-9A52-D55FDA1F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BB037-4FA1-CB7E-7FA8-4B3470E89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36670-6E76-13FA-0616-21903E9FA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14BDB-4215-6247-C0A1-4E6D45A95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F971E-4D71-BB53-07B1-9BC848523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23E1B-8651-7DC8-44DE-4F6D47DD0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480E8-B57C-F9CC-30BD-0CFA6D464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77B3-BCB4-1B53-A608-F67365275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9359B-7215-B5EE-1420-12D720FC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2AEE3-8C09-6A44-A813-8C0CE23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4A486-3B4C-3B91-6545-E7EE232E1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9E271-D8C4-C674-A6D9-6706D57DD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7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3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4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F69F-B820-B0D3-42E1-E0BB21E9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EFB7E-C33C-E8A5-5B84-A69270B0F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83865-E13F-E2D2-8C8F-070BB055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E4A46-A9BD-C4F2-8F64-1332B207A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05F0-4E7E-DAC8-E130-0EF75F12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FD54F-7D77-3C4C-3F13-8ABBF1546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3EA51-37DC-C56B-B82B-2B29082FF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A78A1-492E-B34A-8611-8EF3AA40F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7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BBE7-0623-7DB1-6184-6B5A5402A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21404-DC93-3318-2443-FECB59E3A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943A4-8E3F-DD2B-5FD1-75882AA20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A7E1-6E0B-80B0-8D91-0A0875D24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B2B88-E325-C81D-B535-1E34812D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5A7D1-C97D-67E6-890F-6771C34C6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FF914-9E0A-D818-9576-47A79CEEB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1193-797D-E3DA-D382-DF110622B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35113-DE8C-304A-BA36-20192A449B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E532-3903-EB05-AECE-8FA9507F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DE69-AFEF-BA93-2639-D2CAD329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EAFA-6629-3DAC-BAFC-87C184E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1D37-6EC3-0E50-205E-974C23E4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AA5D-526C-D591-EF29-645902E6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6CEA-21FC-0E0D-2278-AB27E5C1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3C4C-4E68-6695-B0F1-FA2F29B5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3DA0-6C29-6907-F7B3-7BD0D146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7CED-1F74-C774-E274-7920ECAC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28B9-C8BF-BE3B-2C85-9BA4C3D0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05534-B668-561F-EA72-515A81451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733E-9A6D-5A23-A17B-5C475746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DDEA-4286-69A8-7CEC-DFBB9D83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76D-1813-13E8-D00B-7E9367C7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0CF4-DFEB-FA7B-A290-121F7908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EB91-26F6-03A0-9970-60DD11B0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05C5-5E23-98DC-93E6-A798ECC3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CE2-38BF-2134-9CBF-5591FA1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37F4-135D-30CF-9688-F4388D66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7D7D-E954-2387-E910-5A16B35F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81C-CCCE-EB15-1F04-4F202F02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B1F4B-C9FF-9AEB-4945-7F7B4198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85FF-CD50-295C-88E7-D3115319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56-8DFF-D785-8C03-2F696B98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4E87-FA69-021C-D703-4E6CE0D7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741F-1D6D-D1ED-B0A4-8E5BCF7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35E-BB3F-68F7-EFD3-E0EC84A9B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9655B-015E-81AC-137B-BDBDD11E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9768-DDB6-228F-7510-21948A9B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96374-CD9C-9C1A-A805-1CEE48DC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1F8F4-73E5-C83C-88B3-7A9AD1EA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212-2B55-F3A3-4393-6A7972C1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ED79-0E66-41AC-4024-6836EE23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F68EB-1E6D-16F6-702D-BBCCDC5CA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0F01-8049-0854-9974-D3BDF59FA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C42F7-7C26-6374-61E0-B698CEE25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AF8DE-9C34-9CE7-25F8-A1C380EA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62F33-AF36-88C7-5A3B-F7539DBC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552E3-6A7E-7417-0EBF-E0D580A5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0E7-066B-8F59-F994-8AFB9A62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75F28-01B1-C94E-46E1-BB84E7F7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08A5A-6F3B-A1DD-8461-35972709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02D3F-1785-A0A3-13C9-1C5B4502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E5304-58F9-BADE-F827-D56F2F1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DB5E4-3863-CC4D-5C4C-AD41DEF1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A08A-7C04-AEAB-2D1E-9931B8D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AF04-B1D0-41BE-B2B2-C1DA9395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1418-B8F5-C52A-6185-DFB6874A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E63E-F83C-B391-867F-F902CADC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923A-E0F5-77A6-B6D6-CCB229E6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3901-9578-C3D0-F93B-49148DB8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3B4-1C82-E81C-87E7-351988C5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D5E-5F50-A932-2A43-FDB3BA35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4F133-ACC3-CEB9-A72A-8ADD35F50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09A01-8835-1845-D94F-7FD6C1B5A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916A-0DAC-9E3A-7911-77ACF56E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D7EDE-5D32-687F-8577-95BF110F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9D190-3CB7-1626-4E27-4A41FE2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A162-F86B-B700-864C-357E0214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B4AF0-CFE2-37FF-111C-A5CB3D831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A018-53DE-79FD-80BE-E6C6770C1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F726B-1241-F34F-B805-D89053AB2F3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D651-7DAF-4E65-8394-58E9D6048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76DD-F4E8-7AC6-C96B-24CD430E0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4F75A-ED02-864A-BA13-CA807D8B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6D0D-9CCE-855E-5D1E-28CC8D9B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Read-Only Functions (Const Member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3655-C7EE-9807-3727-1C13461A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713014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Example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getValue</a:t>
            </a:r>
            <a:r>
              <a:rPr lang="en-US" dirty="0"/>
              <a:t>() const {</a:t>
            </a:r>
          </a:p>
          <a:p>
            <a:pPr marL="0" indent="0">
              <a:buNone/>
            </a:pPr>
            <a:r>
              <a:rPr lang="en-US" dirty="0"/>
              <a:t>        return value;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setValue</a:t>
            </a:r>
            <a:r>
              <a:rPr lang="en-US" dirty="0"/>
              <a:t>(int 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value = </a:t>
            </a:r>
            <a:r>
              <a:rPr lang="en-US" dirty="0" err="1"/>
              <a:t>newValue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5B1A-C430-2C85-5A52-2F8D090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FBC01-59C2-20D7-0419-C7539B5BEB3B}"/>
              </a:ext>
            </a:extLst>
          </p:cNvPr>
          <p:cNvSpPr txBox="1"/>
          <p:nvPr/>
        </p:nvSpPr>
        <p:spPr>
          <a:xfrm>
            <a:off x="4021931" y="197274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ClassName</a:t>
            </a:r>
            <a:r>
              <a:rPr lang="en-US" dirty="0"/>
              <a:t>(const </a:t>
            </a:r>
            <a:r>
              <a:rPr lang="en-US" dirty="0" err="1"/>
              <a:t>ClassName</a:t>
            </a:r>
            <a:r>
              <a:rPr lang="en-US" dirty="0"/>
              <a:t>&amp; other);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74DD9-3D74-03EB-4B82-A4EA5B7657BF}"/>
              </a:ext>
            </a:extLst>
          </p:cNvPr>
          <p:cNvSpPr txBox="1"/>
          <p:nvPr/>
        </p:nvSpPr>
        <p:spPr>
          <a:xfrm>
            <a:off x="3888581" y="3382535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obj1; </a:t>
            </a:r>
          </a:p>
          <a:p>
            <a:r>
              <a:rPr lang="en-US" dirty="0" err="1"/>
              <a:t>MyClass</a:t>
            </a:r>
            <a:r>
              <a:rPr lang="en-US" dirty="0"/>
              <a:t> obj2 = obj1;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7BF83-3AB6-19DF-7CBA-927556C0DB69}"/>
              </a:ext>
            </a:extLst>
          </p:cNvPr>
          <p:cNvSpPr txBox="1"/>
          <p:nvPr/>
        </p:nvSpPr>
        <p:spPr>
          <a:xfrm>
            <a:off x="838200" y="273114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Copy Initialization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5D36A-696C-45E9-2130-410FD064564B}"/>
              </a:ext>
            </a:extLst>
          </p:cNvPr>
          <p:cNvSpPr txBox="1"/>
          <p:nvPr/>
        </p:nvSpPr>
        <p:spPr>
          <a:xfrm>
            <a:off x="838200" y="414093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Passing Objects by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E679E-BAF1-D615-8ADE-1F18B8229AE7}"/>
              </a:ext>
            </a:extLst>
          </p:cNvPr>
          <p:cNvSpPr txBox="1"/>
          <p:nvPr/>
        </p:nvSpPr>
        <p:spPr>
          <a:xfrm>
            <a:off x="4021931" y="4510264"/>
            <a:ext cx="6993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 obj) {</a:t>
            </a:r>
          </a:p>
          <a:p>
            <a:r>
              <a:rPr lang="en-US" dirty="0"/>
              <a:t>    // A copy of 'obj' is created using the copy constructor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obj1;</a:t>
            </a:r>
          </a:p>
          <a:p>
            <a:r>
              <a:rPr lang="en-US" dirty="0" err="1"/>
              <a:t>myFunction</a:t>
            </a:r>
            <a:r>
              <a:rPr lang="en-US" dirty="0"/>
              <a:t>(obj1); // Copy constructor is called</a:t>
            </a:r>
          </a:p>
        </p:txBody>
      </p:sp>
    </p:spTree>
    <p:extLst>
      <p:ext uri="{BB962C8B-B14F-4D97-AF65-F5344CB8AC3E}">
        <p14:creationId xmlns:p14="http://schemas.microsoft.com/office/powerpoint/2010/main" val="170179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6313-B02B-F7C9-4AAF-760AAE1FA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C0BC-78BE-A8A4-1997-F9C239F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7EB2F-6C1D-156E-E086-5C0F8AF98E63}"/>
              </a:ext>
            </a:extLst>
          </p:cNvPr>
          <p:cNvSpPr txBox="1"/>
          <p:nvPr/>
        </p:nvSpPr>
        <p:spPr>
          <a:xfrm>
            <a:off x="838200" y="169068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Returning Objects by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64F78-DA9A-0368-DB30-09F3EC2CF4BD}"/>
              </a:ext>
            </a:extLst>
          </p:cNvPr>
          <p:cNvSpPr txBox="1"/>
          <p:nvPr/>
        </p:nvSpPr>
        <p:spPr>
          <a:xfrm>
            <a:off x="3307555" y="2557374"/>
            <a:ext cx="65508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createObject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obj;</a:t>
            </a:r>
          </a:p>
          <a:p>
            <a:r>
              <a:rPr lang="en-US" dirty="0"/>
              <a:t>    return obj; // Copy constructor may be called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7A121-6B8A-A805-996B-DEF37B67F268}"/>
              </a:ext>
            </a:extLst>
          </p:cNvPr>
          <p:cNvSpPr txBox="1"/>
          <p:nvPr/>
        </p:nvSpPr>
        <p:spPr>
          <a:xfrm>
            <a:off x="838200" y="407039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Storing Objects in Standard Containers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E9248-A9EA-B76C-E48D-B7BE36DB1139}"/>
              </a:ext>
            </a:extLst>
          </p:cNvPr>
          <p:cNvSpPr txBox="1"/>
          <p:nvPr/>
        </p:nvSpPr>
        <p:spPr>
          <a:xfrm>
            <a:off x="3307555" y="497196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std::vector&lt;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vec</a:t>
            </a:r>
            <a:r>
              <a:rPr lang="en-US" dirty="0"/>
              <a:t>;</a:t>
            </a:r>
          </a:p>
          <a:p>
            <a:r>
              <a:rPr lang="en-US" dirty="0" err="1"/>
              <a:t>MyClass</a:t>
            </a:r>
            <a:r>
              <a:rPr lang="en-US" dirty="0"/>
              <a:t> obj;</a:t>
            </a:r>
          </a:p>
          <a:p>
            <a:r>
              <a:rPr lang="en-US" dirty="0" err="1"/>
              <a:t>vec.push_back</a:t>
            </a:r>
            <a:r>
              <a:rPr lang="en-US" dirty="0"/>
              <a:t>(obj); // Copy constructor is called to add 'obj' to the vector</a:t>
            </a:r>
          </a:p>
        </p:txBody>
      </p:sp>
    </p:spTree>
    <p:extLst>
      <p:ext uri="{BB962C8B-B14F-4D97-AF65-F5344CB8AC3E}">
        <p14:creationId xmlns:p14="http://schemas.microsoft.com/office/powerpoint/2010/main" val="4753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F4DBB-FC29-32F7-A9D0-F86EC6985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6932-154E-08F6-8FDB-07ECE616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22AA8-F364-2B04-37DF-4759579EAB08}"/>
              </a:ext>
            </a:extLst>
          </p:cNvPr>
          <p:cNvSpPr txBox="1"/>
          <p:nvPr/>
        </p:nvSpPr>
        <p:spPr>
          <a:xfrm>
            <a:off x="392905" y="1245602"/>
            <a:ext cx="1051559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 int* data;</a:t>
            </a:r>
          </a:p>
          <a:p>
            <a:endParaRPr lang="en-US" sz="1600" dirty="0"/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// Constructor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MyClass</a:t>
            </a:r>
            <a:r>
              <a:rPr lang="en-US" sz="1600" dirty="0"/>
              <a:t>(int value) {</a:t>
            </a:r>
          </a:p>
          <a:p>
            <a:r>
              <a:rPr lang="en-US" sz="1600" dirty="0"/>
              <a:t>        data = new int(value);</a:t>
            </a:r>
          </a:p>
          <a:p>
            <a:r>
              <a:rPr lang="en-US" sz="1600" dirty="0"/>
              <a:t>        std::</a:t>
            </a:r>
            <a:r>
              <a:rPr lang="en-US" sz="1600" dirty="0" err="1"/>
              <a:t>cout</a:t>
            </a:r>
            <a:r>
              <a:rPr lang="en-US" sz="1600" dirty="0"/>
              <a:t> &lt;&lt; "Constructor: Allocated memory with value " &lt;&lt; *data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// Copy constructor</a:t>
            </a:r>
          </a:p>
          <a:p>
            <a:r>
              <a:rPr lang="en-US" sz="1600" dirty="0"/>
              <a:t>    </a:t>
            </a:r>
            <a:r>
              <a:rPr lang="en-US" sz="1600" b="1" dirty="0" err="1"/>
              <a:t>MyClass</a:t>
            </a:r>
            <a:r>
              <a:rPr lang="en-US" sz="1600" dirty="0"/>
              <a:t>(const </a:t>
            </a:r>
            <a:r>
              <a:rPr lang="en-US" sz="1600" dirty="0" err="1"/>
              <a:t>MyClass</a:t>
            </a:r>
            <a:r>
              <a:rPr lang="en-US" sz="1600" dirty="0"/>
              <a:t>&amp; other) {</a:t>
            </a:r>
          </a:p>
          <a:p>
            <a:r>
              <a:rPr lang="en-US" sz="1600" dirty="0"/>
              <a:t>        data = new int(*</a:t>
            </a:r>
            <a:r>
              <a:rPr lang="en-US" sz="1600" dirty="0" err="1"/>
              <a:t>other.data</a:t>
            </a:r>
            <a:r>
              <a:rPr lang="en-US" sz="1600" dirty="0"/>
              <a:t>); // Deep copy</a:t>
            </a:r>
          </a:p>
          <a:p>
            <a:r>
              <a:rPr lang="en-US" sz="1600" dirty="0"/>
              <a:t>        std::</a:t>
            </a:r>
            <a:r>
              <a:rPr lang="en-US" sz="1600" dirty="0" err="1"/>
              <a:t>cout</a:t>
            </a:r>
            <a:r>
              <a:rPr lang="en-US" sz="1600" dirty="0"/>
              <a:t> &lt;&lt; "Copy Constructor: Created a copy with value " &lt;&lt; *data 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A77EF-2C5E-9556-DE58-9A9E2E0A02F5}"/>
              </a:ext>
            </a:extLst>
          </p:cNvPr>
          <p:cNvSpPr txBox="1"/>
          <p:nvPr/>
        </p:nvSpPr>
        <p:spPr>
          <a:xfrm>
            <a:off x="5030390" y="4826675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original(5);      // Calls the constructor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copy = original;  // Calls the copy constructor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21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73CF-6FA1-96F6-A4F2-676B132E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Assignment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41D8B-AEFA-044B-F588-5B46BAFDF2E3}"/>
              </a:ext>
            </a:extLst>
          </p:cNvPr>
          <p:cNvSpPr txBox="1"/>
          <p:nvPr/>
        </p:nvSpPr>
        <p:spPr>
          <a:xfrm>
            <a:off x="3045619" y="182562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ClassName</a:t>
            </a:r>
            <a:r>
              <a:rPr lang="en-US" dirty="0"/>
              <a:t>&amp; operator=(const </a:t>
            </a:r>
            <a:r>
              <a:rPr lang="en-US" dirty="0" err="1"/>
              <a:t>ClassName</a:t>
            </a:r>
            <a:r>
              <a:rPr lang="en-US" dirty="0"/>
              <a:t>&amp; other);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CB5E9-BCF3-9CD2-AEB9-5702A03628C0}"/>
              </a:ext>
            </a:extLst>
          </p:cNvPr>
          <p:cNvSpPr txBox="1"/>
          <p:nvPr/>
        </p:nvSpPr>
        <p:spPr>
          <a:xfrm>
            <a:off x="735806" y="24299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Assigning One Object to Another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9F0BD-9CB7-3784-7F4A-F704673BD3D0}"/>
              </a:ext>
            </a:extLst>
          </p:cNvPr>
          <p:cNvSpPr txBox="1"/>
          <p:nvPr/>
        </p:nvSpPr>
        <p:spPr>
          <a:xfrm>
            <a:off x="3650456" y="2939571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obj1, obj2;</a:t>
            </a:r>
          </a:p>
          <a:p>
            <a:r>
              <a:rPr lang="en-US" dirty="0"/>
              <a:t>obj2 = obj1; // Assignment operator is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2DB2-2701-4300-D829-11499489A0AF}"/>
              </a:ext>
            </a:extLst>
          </p:cNvPr>
          <p:cNvSpPr txBox="1"/>
          <p:nvPr/>
        </p:nvSpPr>
        <p:spPr>
          <a:xfrm>
            <a:off x="735806" y="414585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Self-Assignment Handling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055C9-6DDE-F2BC-06FB-49389A7949C1}"/>
              </a:ext>
            </a:extLst>
          </p:cNvPr>
          <p:cNvSpPr txBox="1"/>
          <p:nvPr/>
        </p:nvSpPr>
        <p:spPr>
          <a:xfrm>
            <a:off x="3786187" y="4609308"/>
            <a:ext cx="705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 = obj1; // Assignment operator should handle self-assignment</a:t>
            </a:r>
          </a:p>
        </p:txBody>
      </p:sp>
    </p:spTree>
    <p:extLst>
      <p:ext uri="{BB962C8B-B14F-4D97-AF65-F5344CB8AC3E}">
        <p14:creationId xmlns:p14="http://schemas.microsoft.com/office/powerpoint/2010/main" val="177831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40E945-7BA7-C603-84F5-9B1344185CF1}"/>
              </a:ext>
            </a:extLst>
          </p:cNvPr>
          <p:cNvSpPr txBox="1"/>
          <p:nvPr/>
        </p:nvSpPr>
        <p:spPr>
          <a:xfrm>
            <a:off x="720328" y="117693"/>
            <a:ext cx="1075134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int* data;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endParaRPr lang="en-US" dirty="0"/>
          </a:p>
          <a:p>
            <a:r>
              <a:rPr lang="en-US" dirty="0"/>
              <a:t>    // Assignment operator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&amp; operator=(const </a:t>
            </a:r>
            <a:r>
              <a:rPr lang="en-US" dirty="0" err="1"/>
              <a:t>MyClass</a:t>
            </a:r>
            <a:r>
              <a:rPr lang="en-US" dirty="0"/>
              <a:t>&amp; other) {</a:t>
            </a:r>
          </a:p>
          <a:p>
            <a:r>
              <a:rPr lang="en-US" dirty="0"/>
              <a:t>        if (this == &amp;other) {</a:t>
            </a:r>
          </a:p>
          <a:p>
            <a:r>
              <a:rPr lang="en-US" dirty="0"/>
              <a:t>            return *this; // Self-assignment check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Clean up existing resource</a:t>
            </a:r>
          </a:p>
          <a:p>
            <a:r>
              <a:rPr lang="en-US" dirty="0"/>
              <a:t>        delete data;</a:t>
            </a:r>
          </a:p>
          <a:p>
            <a:endParaRPr lang="en-US" dirty="0"/>
          </a:p>
          <a:p>
            <a:r>
              <a:rPr lang="en-US" dirty="0"/>
              <a:t>        // Allocate new memory and copy the value</a:t>
            </a:r>
          </a:p>
          <a:p>
            <a:r>
              <a:rPr lang="en-US" dirty="0"/>
              <a:t>        data = new int(*</a:t>
            </a:r>
            <a:r>
              <a:rPr lang="en-US" dirty="0" err="1"/>
              <a:t>other.data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return *this; // Return the current object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4B9FA-62FA-C672-99D5-F6613BA8C27A}"/>
              </a:ext>
            </a:extLst>
          </p:cNvPr>
          <p:cNvSpPr txBox="1"/>
          <p:nvPr/>
        </p:nvSpPr>
        <p:spPr>
          <a:xfrm>
            <a:off x="7136606" y="2387531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obj1(10);        // Calls the constructor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obj2(20);        // Calls the constructor</a:t>
            </a:r>
          </a:p>
          <a:p>
            <a:endParaRPr lang="en-US" dirty="0"/>
          </a:p>
          <a:p>
            <a:r>
              <a:rPr lang="en-US" dirty="0"/>
              <a:t>    obj2 = obj1;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5563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939A-C142-058C-0EBC-B0C5DB1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0BAC-0B3A-F416-F33A-275FB4AD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  <a:p>
            <a:r>
              <a:rPr lang="en-US" dirty="0"/>
              <a:t>Friend Class</a:t>
            </a:r>
          </a:p>
        </p:txBody>
      </p:sp>
    </p:spTree>
    <p:extLst>
      <p:ext uri="{BB962C8B-B14F-4D97-AF65-F5344CB8AC3E}">
        <p14:creationId xmlns:p14="http://schemas.microsoft.com/office/powerpoint/2010/main" val="254888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F103-0531-FCB9-DBDB-0D5B1667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5500-1A65-73F3-EAEF-915C10C3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0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Friend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DDDF-FB60-4368-54A2-360246981D72}"/>
              </a:ext>
            </a:extLst>
          </p:cNvPr>
          <p:cNvSpPr txBox="1"/>
          <p:nvPr/>
        </p:nvSpPr>
        <p:spPr>
          <a:xfrm>
            <a:off x="2543176" y="1533574"/>
            <a:ext cx="10086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// Constructor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Declare the friend function for operator overloading</a:t>
            </a:r>
          </a:p>
          <a:p>
            <a:r>
              <a:rPr lang="en-US" dirty="0"/>
              <a:t>    friend std::</a:t>
            </a:r>
            <a:r>
              <a:rPr lang="en-US" dirty="0" err="1"/>
              <a:t>ostream</a:t>
            </a:r>
            <a:r>
              <a:rPr lang="en-US" dirty="0"/>
              <a:t>&amp; operator&lt;&lt;(std::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 const </a:t>
            </a:r>
            <a:r>
              <a:rPr lang="en-US" dirty="0" err="1"/>
              <a:t>MyClass</a:t>
            </a:r>
            <a:r>
              <a:rPr lang="en-US" dirty="0"/>
              <a:t>&amp; obj);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Definition of the friend function outside the class</a:t>
            </a:r>
          </a:p>
          <a:p>
            <a:r>
              <a:rPr lang="en-US" dirty="0"/>
              <a:t>std::</a:t>
            </a:r>
            <a:r>
              <a:rPr lang="en-US" dirty="0" err="1"/>
              <a:t>ostream</a:t>
            </a:r>
            <a:r>
              <a:rPr lang="en-US" dirty="0"/>
              <a:t>&amp; operator&lt;&lt;(std::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 const </a:t>
            </a:r>
            <a:r>
              <a:rPr lang="en-US" dirty="0" err="1"/>
              <a:t>MyClass</a:t>
            </a:r>
            <a:r>
              <a:rPr lang="en-US" dirty="0"/>
              <a:t>&amp; obj) {</a:t>
            </a:r>
          </a:p>
          <a:p>
            <a:r>
              <a:rPr lang="en-US" dirty="0"/>
              <a:t>    </a:t>
            </a:r>
            <a:r>
              <a:rPr lang="en-US" dirty="0" err="1"/>
              <a:t>os</a:t>
            </a:r>
            <a:r>
              <a:rPr lang="en-US" dirty="0"/>
              <a:t> &lt;&lt; </a:t>
            </a:r>
            <a:r>
              <a:rPr lang="en-US" dirty="0" err="1"/>
              <a:t>obj.value</a:t>
            </a:r>
            <a:r>
              <a:rPr lang="en-US" dirty="0"/>
              <a:t>; // Accessing the private member 'value'</a:t>
            </a:r>
          </a:p>
          <a:p>
            <a:r>
              <a:rPr lang="en-US" dirty="0"/>
              <a:t>    return </a:t>
            </a:r>
            <a:r>
              <a:rPr lang="en-US" dirty="0" err="1"/>
              <a:t>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B96D-4548-2B2E-636C-B9DA2C62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B8BE-2501-A775-1C47-EDE6AAEE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Belongs to the class</a:t>
            </a:r>
          </a:p>
          <a:p>
            <a:r>
              <a:rPr lang="en-US" dirty="0"/>
              <a:t>Shared Across All Instances</a:t>
            </a:r>
          </a:p>
          <a:p>
            <a:r>
              <a:rPr lang="en-US" dirty="0"/>
              <a:t>Class-Level Variable</a:t>
            </a:r>
          </a:p>
        </p:txBody>
      </p:sp>
    </p:spTree>
    <p:extLst>
      <p:ext uri="{BB962C8B-B14F-4D97-AF65-F5344CB8AC3E}">
        <p14:creationId xmlns:p14="http://schemas.microsoft.com/office/powerpoint/2010/main" val="223200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473ED-5DD3-A0EF-BAED-88E455DAC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23F1-9592-AA77-76A5-7891EA3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Declare and Use Static Data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66D0C-255A-5E46-9E9C-A3CEE28C39E7}"/>
              </a:ext>
            </a:extLst>
          </p:cNvPr>
          <p:cNvSpPr txBox="1"/>
          <p:nvPr/>
        </p:nvSpPr>
        <p:spPr>
          <a:xfrm>
            <a:off x="1092994" y="19298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Declaration Inside the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B2CA6-A0B4-7EB3-9065-8BDA12725519}"/>
              </a:ext>
            </a:extLst>
          </p:cNvPr>
          <p:cNvSpPr txBox="1"/>
          <p:nvPr/>
        </p:nvSpPr>
        <p:spPr>
          <a:xfrm>
            <a:off x="4143375" y="2299216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static int </a:t>
            </a:r>
            <a:r>
              <a:rPr lang="en-US" dirty="0" err="1"/>
              <a:t>staticValue</a:t>
            </a:r>
            <a:r>
              <a:rPr lang="en-US" dirty="0"/>
              <a:t>; // Declaration of a static data member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DE53C-3D97-1550-EBB4-C8269366D983}"/>
              </a:ext>
            </a:extLst>
          </p:cNvPr>
          <p:cNvSpPr txBox="1"/>
          <p:nvPr/>
        </p:nvSpPr>
        <p:spPr>
          <a:xfrm>
            <a:off x="1092994" y="396121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Definition Outside the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5FEB0-B63C-F439-4C7A-0346FE304049}"/>
              </a:ext>
            </a:extLst>
          </p:cNvPr>
          <p:cNvSpPr txBox="1"/>
          <p:nvPr/>
        </p:nvSpPr>
        <p:spPr>
          <a:xfrm>
            <a:off x="4036219" y="471594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staticValue</a:t>
            </a:r>
            <a:r>
              <a:rPr lang="en-US" dirty="0"/>
              <a:t> = 0; // Definition and initialization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B3307-AF9E-F233-0D26-835C00C373EA}"/>
              </a:ext>
            </a:extLst>
          </p:cNvPr>
          <p:cNvSpPr txBox="1"/>
          <p:nvPr/>
        </p:nvSpPr>
        <p:spPr>
          <a:xfrm>
            <a:off x="985838" y="525387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Accessing Static Data 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464FF-3AD2-B1AF-1852-7B82D2DC4787}"/>
              </a:ext>
            </a:extLst>
          </p:cNvPr>
          <p:cNvSpPr txBox="1"/>
          <p:nvPr/>
        </p:nvSpPr>
        <p:spPr>
          <a:xfrm>
            <a:off x="3045619" y="560713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the Class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59AC5-F2FB-D923-BAAC-CB2B0C45C7F4}"/>
              </a:ext>
            </a:extLst>
          </p:cNvPr>
          <p:cNvSpPr txBox="1"/>
          <p:nvPr/>
        </p:nvSpPr>
        <p:spPr>
          <a:xfrm>
            <a:off x="5957888" y="562320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staticValue</a:t>
            </a:r>
            <a:r>
              <a:rPr lang="en-US" dirty="0"/>
              <a:t> = 10;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D28C7-F4ED-005F-2E2D-5F308A4C4F82}"/>
              </a:ext>
            </a:extLst>
          </p:cNvPr>
          <p:cNvSpPr txBox="1"/>
          <p:nvPr/>
        </p:nvSpPr>
        <p:spPr>
          <a:xfrm>
            <a:off x="3045619" y="615997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an 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E6F78-FCC4-531F-C06B-6A22527CC338}"/>
              </a:ext>
            </a:extLst>
          </p:cNvPr>
          <p:cNvSpPr txBox="1"/>
          <p:nvPr/>
        </p:nvSpPr>
        <p:spPr>
          <a:xfrm>
            <a:off x="5957888" y="6084869"/>
            <a:ext cx="7491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obj;</a:t>
            </a:r>
          </a:p>
          <a:p>
            <a:r>
              <a:rPr lang="en-US" dirty="0" err="1"/>
              <a:t>obj.staticValue</a:t>
            </a:r>
            <a:r>
              <a:rPr lang="en-US" dirty="0"/>
              <a:t> = 20; // Still modifies the shared static member</a:t>
            </a:r>
          </a:p>
        </p:txBody>
      </p:sp>
    </p:spTree>
    <p:extLst>
      <p:ext uri="{BB962C8B-B14F-4D97-AF65-F5344CB8AC3E}">
        <p14:creationId xmlns:p14="http://schemas.microsoft.com/office/powerpoint/2010/main" val="5058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FFA1-33A0-3576-3D47-3AD489B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Member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1A9B3-6B65-8F1B-483D-FE26B807050B}"/>
              </a:ext>
            </a:extLst>
          </p:cNvPr>
          <p:cNvSpPr txBox="1"/>
          <p:nvPr/>
        </p:nvSpPr>
        <p:spPr>
          <a:xfrm>
            <a:off x="157162" y="1028343"/>
            <a:ext cx="108156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static int counter; // Static data member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static void </a:t>
            </a:r>
            <a:r>
              <a:rPr lang="en-US" dirty="0" err="1"/>
              <a:t>incrementCounter</a:t>
            </a:r>
            <a:r>
              <a:rPr lang="en-US" dirty="0"/>
              <a:t>() {</a:t>
            </a:r>
          </a:p>
          <a:p>
            <a:r>
              <a:rPr lang="en-US" dirty="0"/>
              <a:t>        ++counter; // Accessing the static member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static int </a:t>
            </a:r>
            <a:r>
              <a:rPr lang="en-US" dirty="0" err="1"/>
              <a:t>getCounter</a:t>
            </a:r>
            <a:r>
              <a:rPr lang="en-US" dirty="0"/>
              <a:t>() {</a:t>
            </a:r>
          </a:p>
          <a:p>
            <a:r>
              <a:rPr lang="en-US" dirty="0"/>
              <a:t>        return counter; // Returning the static member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Define the static member</a:t>
            </a:r>
          </a:p>
          <a:p>
            <a:r>
              <a:rPr lang="en-US" dirty="0"/>
              <a:t>int </a:t>
            </a:r>
            <a:r>
              <a:rPr lang="en-US" dirty="0" err="1"/>
              <a:t>MyClass</a:t>
            </a:r>
            <a:r>
              <a:rPr lang="en-US" dirty="0"/>
              <a:t>::counter = 0;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2B3EC-92F5-BBFB-EED3-C718E3D9FFB3}"/>
              </a:ext>
            </a:extLst>
          </p:cNvPr>
          <p:cNvSpPr txBox="1"/>
          <p:nvPr/>
        </p:nvSpPr>
        <p:spPr>
          <a:xfrm>
            <a:off x="5372099" y="3441680"/>
            <a:ext cx="76866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incrementCounter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"Counter: " &lt;&lt; </a:t>
            </a:r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getCounter</a:t>
            </a:r>
            <a:r>
              <a:rPr lang="en-US" dirty="0"/>
              <a:t>() ; // Output: 1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obj;</a:t>
            </a:r>
          </a:p>
          <a:p>
            <a:r>
              <a:rPr lang="en-US" dirty="0"/>
              <a:t>    </a:t>
            </a:r>
            <a:r>
              <a:rPr lang="en-US" dirty="0" err="1"/>
              <a:t>obj.incrementCounter</a:t>
            </a:r>
            <a:r>
              <a:rPr lang="en-US" dirty="0"/>
              <a:t>(); // Increment using an object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"Counter: " &lt;&lt; </a:t>
            </a:r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getCounter</a:t>
            </a:r>
            <a:r>
              <a:rPr lang="en-US" dirty="0"/>
              <a:t>(); // Output: 2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3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CDA8-7979-9681-0CCF-DEE80F30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 Return Types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523DC-8A6A-1F5D-C790-1F6922C51264}"/>
              </a:ext>
            </a:extLst>
          </p:cNvPr>
          <p:cNvSpPr txBox="1"/>
          <p:nvPr/>
        </p:nvSpPr>
        <p:spPr>
          <a:xfrm>
            <a:off x="5050972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int </a:t>
            </a:r>
            <a:r>
              <a:rPr lang="en-US" dirty="0" err="1"/>
              <a:t>getValue</a:t>
            </a:r>
            <a:r>
              <a:rPr lang="en-US" dirty="0"/>
              <a:t>() {</a:t>
            </a:r>
          </a:p>
          <a:p>
            <a:r>
              <a:rPr lang="en-US" dirty="0"/>
              <a:t>    return 10;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0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D03-F860-B01F-B1FF-F21ECF2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6BAE-EA80-C031-445A-4C4B7FF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Points to Remember</a:t>
            </a:r>
          </a:p>
          <a:p>
            <a:pPr lvl="1"/>
            <a:r>
              <a:rPr lang="en-US" b="1" dirty="0"/>
              <a:t>Initialization</a:t>
            </a:r>
            <a:endParaRPr lang="en-US" dirty="0"/>
          </a:p>
          <a:p>
            <a:pPr lvl="1"/>
            <a:r>
              <a:rPr lang="en-US" b="1" dirty="0"/>
              <a:t>Memory Sharing</a:t>
            </a:r>
            <a:endParaRPr lang="en-US" dirty="0"/>
          </a:p>
          <a:p>
            <a:pPr lvl="1"/>
            <a:r>
              <a:rPr lang="en-US" b="1" dirty="0"/>
              <a:t>Lifetime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Common Use Cases</a:t>
            </a:r>
          </a:p>
          <a:p>
            <a:pPr lvl="1"/>
            <a:r>
              <a:rPr lang="en-US" b="1" dirty="0"/>
              <a:t>Object Counting</a:t>
            </a:r>
            <a:endParaRPr lang="en-US" dirty="0"/>
          </a:p>
          <a:p>
            <a:pPr lvl="1"/>
            <a:r>
              <a:rPr lang="en-US" b="1" dirty="0"/>
              <a:t>Global Flags or Configuration Settings</a:t>
            </a:r>
            <a:endParaRPr lang="en-US" dirty="0"/>
          </a:p>
          <a:p>
            <a:pPr lvl="1"/>
            <a:r>
              <a:rPr lang="en-US" b="1" dirty="0"/>
              <a:t>Cache or Lookup Tables</a:t>
            </a:r>
            <a:endParaRPr lang="en-US" dirty="0"/>
          </a:p>
          <a:p>
            <a:pPr lvl="1"/>
            <a:r>
              <a:rPr lang="en-US" b="1" dirty="0"/>
              <a:t>Singleton Pattern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8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CAD2-6BBB-57D9-1A1A-0FA499DD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DAEC5-3ABA-364F-768A-D3BE70633532}"/>
              </a:ext>
            </a:extLst>
          </p:cNvPr>
          <p:cNvSpPr txBox="1"/>
          <p:nvPr/>
        </p:nvSpPr>
        <p:spPr>
          <a:xfrm>
            <a:off x="3045619" y="24156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operatorOp</a:t>
            </a:r>
            <a:r>
              <a:rPr lang="en-US" dirty="0"/>
              <a:t>(</a:t>
            </a:r>
            <a:r>
              <a:rPr lang="en-US" dirty="0" err="1"/>
              <a:t>ArgumentList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22E5F-D038-F25D-A4D1-23789A307DF7}"/>
              </a:ext>
            </a:extLst>
          </p:cNvPr>
          <p:cNvSpPr txBox="1"/>
          <p:nvPr/>
        </p:nvSpPr>
        <p:spPr>
          <a:xfrm>
            <a:off x="1135856" y="168384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 of Operator Overloading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50C6C-A3FE-15C5-F60F-FF1426B128B9}"/>
              </a:ext>
            </a:extLst>
          </p:cNvPr>
          <p:cNvSpPr txBox="1"/>
          <p:nvPr/>
        </p:nvSpPr>
        <p:spPr>
          <a:xfrm>
            <a:off x="1007269" y="291361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Operator Overloading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08CA5-2A11-CA79-8502-F66193FA7F3B}"/>
              </a:ext>
            </a:extLst>
          </p:cNvPr>
          <p:cNvSpPr txBox="1"/>
          <p:nvPr/>
        </p:nvSpPr>
        <p:spPr>
          <a:xfrm>
            <a:off x="3050381" y="32443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Member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Non-member (friend) functions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F36B5-576E-15A9-D7CA-0344BD1FC4B1}"/>
              </a:ext>
            </a:extLst>
          </p:cNvPr>
          <p:cNvSpPr txBox="1"/>
          <p:nvPr/>
        </p:nvSpPr>
        <p:spPr>
          <a:xfrm>
            <a:off x="1007269" y="403671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Member Function Overloading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21163-2B00-59C3-1889-0D6392F896DF}"/>
              </a:ext>
            </a:extLst>
          </p:cNvPr>
          <p:cNvSpPr txBox="1"/>
          <p:nvPr/>
        </p:nvSpPr>
        <p:spPr>
          <a:xfrm>
            <a:off x="3067050" y="4406047"/>
            <a:ext cx="6877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operatorOp</a:t>
            </a:r>
            <a:r>
              <a:rPr lang="en-US" dirty="0"/>
              <a:t>(const </a:t>
            </a:r>
            <a:r>
              <a:rPr lang="en-US" dirty="0" err="1"/>
              <a:t>ClassName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// Implementation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42221-3277-AA4F-412D-F7915A35BD88}"/>
              </a:ext>
            </a:extLst>
          </p:cNvPr>
          <p:cNvSpPr txBox="1"/>
          <p:nvPr/>
        </p:nvSpPr>
        <p:spPr>
          <a:xfrm>
            <a:off x="1007269" y="533044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Non-Member (Friend) Function Overloading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6928F-8A2F-E076-EBAE-1FEFB2BBA3A9}"/>
              </a:ext>
            </a:extLst>
          </p:cNvPr>
          <p:cNvSpPr txBox="1"/>
          <p:nvPr/>
        </p:nvSpPr>
        <p:spPr>
          <a:xfrm>
            <a:off x="3067049" y="5750104"/>
            <a:ext cx="74342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operatorOp</a:t>
            </a:r>
            <a:r>
              <a:rPr lang="en-US" dirty="0"/>
              <a:t>(const </a:t>
            </a:r>
            <a:r>
              <a:rPr lang="en-US" dirty="0" err="1"/>
              <a:t>ClassName</a:t>
            </a:r>
            <a:r>
              <a:rPr lang="en-US" dirty="0"/>
              <a:t>&amp; </a:t>
            </a:r>
            <a:r>
              <a:rPr lang="en-US" dirty="0" err="1"/>
              <a:t>lhs</a:t>
            </a:r>
            <a:r>
              <a:rPr lang="en-US" dirty="0"/>
              <a:t>, const </a:t>
            </a:r>
            <a:r>
              <a:rPr lang="en-US" dirty="0" err="1"/>
              <a:t>ClassName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// Implementation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17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9A0F-2610-C477-826C-6D21CCD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Commonly Overloaded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CC77-3871-273A-23E5-BF510CBD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Arithmetic operators</a:t>
            </a:r>
            <a:r>
              <a:rPr lang="en-US" dirty="0"/>
              <a:t> (+, -, *, /,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Comparison operators</a:t>
            </a:r>
            <a:r>
              <a:rPr lang="en-US" dirty="0"/>
              <a:t> (==, !=, &lt;, &gt;, &lt;=, &gt;=)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Assignment operators</a:t>
            </a:r>
            <a:r>
              <a:rPr lang="en-US" dirty="0"/>
              <a:t> (=, +=, -=, *=, /=)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Increment and decrement</a:t>
            </a:r>
            <a:r>
              <a:rPr lang="en-US" dirty="0"/>
              <a:t> (++, --)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Stream insertion and extraction</a:t>
            </a:r>
            <a:r>
              <a:rPr lang="en-US" dirty="0"/>
              <a:t> (&lt;&lt;, &gt;&gt;)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Array subscript operator</a:t>
            </a:r>
            <a:r>
              <a:rPr lang="en-US" dirty="0"/>
              <a:t> ([])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Pointer dereference operator</a:t>
            </a:r>
            <a:r>
              <a:rPr lang="en-US" dirty="0"/>
              <a:t> (*)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 call operator</a:t>
            </a:r>
            <a:r>
              <a:rPr lang="en-US" dirty="0"/>
              <a:t> (())</a:t>
            </a:r>
          </a:p>
        </p:txBody>
      </p:sp>
    </p:spTree>
    <p:extLst>
      <p:ext uri="{BB962C8B-B14F-4D97-AF65-F5344CB8AC3E}">
        <p14:creationId xmlns:p14="http://schemas.microsoft.com/office/powerpoint/2010/main" val="113951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15D1-D393-EE01-C3A9-6295F266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Left Operand Must Be an Object of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A4097-A31D-BC60-D195-8F0C6472966A}"/>
              </a:ext>
            </a:extLst>
          </p:cNvPr>
          <p:cNvSpPr txBox="1"/>
          <p:nvPr/>
        </p:nvSpPr>
        <p:spPr>
          <a:xfrm>
            <a:off x="1521619" y="2147144"/>
            <a:ext cx="61007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Overload the += operator as a member function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&amp; operator+=(const </a:t>
            </a:r>
            <a:r>
              <a:rPr lang="en-US" dirty="0" err="1"/>
              <a:t>MyClass</a:t>
            </a:r>
            <a:r>
              <a:rPr lang="en-US" dirty="0"/>
              <a:t>&amp; other) {</a:t>
            </a:r>
          </a:p>
          <a:p>
            <a:r>
              <a:rPr lang="en-US" dirty="0"/>
              <a:t>        value += </a:t>
            </a:r>
            <a:r>
              <a:rPr lang="en-US" dirty="0" err="1"/>
              <a:t>other.value</a:t>
            </a:r>
            <a:r>
              <a:rPr lang="en-US" dirty="0"/>
              <a:t>;</a:t>
            </a:r>
          </a:p>
          <a:p>
            <a:r>
              <a:rPr lang="en-US" dirty="0"/>
              <a:t>        return *this;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EBA34-073D-8723-2D05-E98EC6E7288A}"/>
              </a:ext>
            </a:extLst>
          </p:cNvPr>
          <p:cNvSpPr txBox="1"/>
          <p:nvPr/>
        </p:nvSpPr>
        <p:spPr>
          <a:xfrm>
            <a:off x="6565106" y="4363135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obj1(10), obj2(20);</a:t>
            </a:r>
          </a:p>
          <a:p>
            <a:r>
              <a:rPr lang="en-US" dirty="0"/>
              <a:t>    obj1 += obj2; // Calls </a:t>
            </a:r>
            <a:r>
              <a:rPr lang="en-US" b="1" dirty="0"/>
              <a:t>obj1.operator+=(obj2)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26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C7E4-E1F8-334F-4EAF-421DCB7B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as a Non-Member (Friend)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32909-42D4-AB90-9734-F2F30FD4CC89}"/>
              </a:ext>
            </a:extLst>
          </p:cNvPr>
          <p:cNvSpPr txBox="1"/>
          <p:nvPr/>
        </p:nvSpPr>
        <p:spPr>
          <a:xfrm>
            <a:off x="5093493" y="1713012"/>
            <a:ext cx="6100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Friend function to overload + operator</a:t>
            </a:r>
          </a:p>
          <a:p>
            <a:r>
              <a:rPr lang="en-US" dirty="0"/>
              <a:t>    friend </a:t>
            </a:r>
            <a:r>
              <a:rPr lang="en-US" dirty="0" err="1"/>
              <a:t>MyClass</a:t>
            </a:r>
            <a:r>
              <a:rPr lang="en-US" dirty="0"/>
              <a:t> operator+(const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lhs</a:t>
            </a:r>
            <a:r>
              <a:rPr lang="en-US" dirty="0"/>
              <a:t>, 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    return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lhs.value</a:t>
            </a:r>
            <a:r>
              <a:rPr lang="en-US" dirty="0"/>
              <a:t> + </a:t>
            </a:r>
            <a:r>
              <a:rPr lang="en-US" dirty="0" err="1"/>
              <a:t>rhs.value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obj1(10), obj2(20);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obj3 = obj1 + obj2; // Calls operator+(obj1, obj2)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7827B-D30E-A4DB-2E08-40CEEC0EBDF6}"/>
              </a:ext>
            </a:extLst>
          </p:cNvPr>
          <p:cNvSpPr txBox="1"/>
          <p:nvPr/>
        </p:nvSpPr>
        <p:spPr>
          <a:xfrm>
            <a:off x="521493" y="171301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Symmetry Between Operands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1BF3D-7CDF-CBB1-6672-461E7ECFA418}"/>
              </a:ext>
            </a:extLst>
          </p:cNvPr>
          <p:cNvSpPr txBox="1"/>
          <p:nvPr/>
        </p:nvSpPr>
        <p:spPr>
          <a:xfrm>
            <a:off x="521493" y="3075682"/>
            <a:ext cx="3936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Commutative behavior</a:t>
            </a:r>
            <a:r>
              <a:rPr lang="en-US" dirty="0"/>
              <a:t> </a:t>
            </a:r>
          </a:p>
          <a:p>
            <a:r>
              <a:rPr lang="en-US" dirty="0"/>
              <a:t>(both a + b and b + a should work)</a:t>
            </a:r>
          </a:p>
        </p:txBody>
      </p:sp>
    </p:spTree>
    <p:extLst>
      <p:ext uri="{BB962C8B-B14F-4D97-AF65-F5344CB8AC3E}">
        <p14:creationId xmlns:p14="http://schemas.microsoft.com/office/powerpoint/2010/main" val="139143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AEE2-D5FD-899E-6BE4-D8FFEA0C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5E6A-B3A2-3A72-D291-883D5882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 Overloading as a Non-Member (Friend)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B0FC6-94FE-B647-8CAA-44DF499106AA}"/>
              </a:ext>
            </a:extLst>
          </p:cNvPr>
          <p:cNvSpPr txBox="1"/>
          <p:nvPr/>
        </p:nvSpPr>
        <p:spPr>
          <a:xfrm>
            <a:off x="521493" y="171301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Left Operand is Not a Class Instance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F52A5-1D8B-4639-1DB7-7A535B468040}"/>
              </a:ext>
            </a:extLst>
          </p:cNvPr>
          <p:cNvSpPr txBox="1"/>
          <p:nvPr/>
        </p:nvSpPr>
        <p:spPr>
          <a:xfrm>
            <a:off x="4371976" y="1564571"/>
            <a:ext cx="78200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Friend function to overload &lt;&lt; operator</a:t>
            </a:r>
          </a:p>
          <a:p>
            <a:r>
              <a:rPr lang="en-US" dirty="0"/>
              <a:t>    friend std::</a:t>
            </a:r>
            <a:r>
              <a:rPr lang="en-US" dirty="0" err="1"/>
              <a:t>ostream</a:t>
            </a:r>
            <a:r>
              <a:rPr lang="en-US" dirty="0"/>
              <a:t>&amp; operator&lt;&lt;(std::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 const </a:t>
            </a:r>
            <a:r>
              <a:rPr lang="en-US" dirty="0" err="1"/>
              <a:t>MyClass</a:t>
            </a:r>
            <a:r>
              <a:rPr lang="en-US" dirty="0"/>
              <a:t>&amp; obj) {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/>
              <a:t> &lt;&lt; </a:t>
            </a:r>
            <a:r>
              <a:rPr lang="en-US" dirty="0" err="1"/>
              <a:t>obj.value</a:t>
            </a:r>
            <a:r>
              <a:rPr lang="en-US" dirty="0"/>
              <a:t>;</a:t>
            </a:r>
          </a:p>
          <a:p>
            <a:r>
              <a:rPr lang="en-US" dirty="0"/>
              <a:t>        return </a:t>
            </a:r>
            <a:r>
              <a:rPr lang="en-US" dirty="0" err="1"/>
              <a:t>os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obj(42);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"The value is: " &lt;&lt; obj &lt;&lt; std::</a:t>
            </a:r>
            <a:r>
              <a:rPr lang="en-US" dirty="0" err="1"/>
              <a:t>endl</a:t>
            </a:r>
            <a:r>
              <a:rPr lang="en-US" dirty="0"/>
              <a:t>; // Calls operator&lt;&lt;(std::</a:t>
            </a:r>
            <a:r>
              <a:rPr lang="en-US" dirty="0" err="1"/>
              <a:t>cout</a:t>
            </a:r>
            <a:r>
              <a:rPr lang="en-US" dirty="0"/>
              <a:t>, obj)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561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CFF2-45B4-EE94-8574-13D2A387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Overloading +=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D974F-14BE-07B5-5461-EC363FF2C575}"/>
              </a:ext>
            </a:extLst>
          </p:cNvPr>
          <p:cNvSpPr txBox="1"/>
          <p:nvPr/>
        </p:nvSpPr>
        <p:spPr>
          <a:xfrm>
            <a:off x="4069557" y="1441132"/>
            <a:ext cx="8122443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class </a:t>
            </a:r>
            <a:r>
              <a:rPr lang="en-US" sz="1600" b="1" dirty="0" err="1"/>
              <a:t>MyClass</a:t>
            </a:r>
            <a:r>
              <a:rPr lang="en-US" sz="1600" b="1" dirty="0"/>
              <a:t> {</a:t>
            </a:r>
          </a:p>
          <a:p>
            <a:r>
              <a:rPr lang="en-US" sz="1600" b="1" dirty="0"/>
              <a:t>private:</a:t>
            </a:r>
          </a:p>
          <a:p>
            <a:r>
              <a:rPr lang="en-US" sz="1600" b="1" dirty="0"/>
              <a:t>    int value;</a:t>
            </a:r>
          </a:p>
          <a:p>
            <a:r>
              <a:rPr lang="en-US" sz="1600" b="1" dirty="0"/>
              <a:t>public: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MyClass</a:t>
            </a:r>
            <a:r>
              <a:rPr lang="en-US" sz="1600" b="1" dirty="0"/>
              <a:t>(int </a:t>
            </a:r>
            <a:r>
              <a:rPr lang="en-US" sz="1600" b="1" dirty="0" err="1"/>
              <a:t>val</a:t>
            </a:r>
            <a:r>
              <a:rPr lang="en-US" sz="1600" b="1" dirty="0"/>
              <a:t>) : value(</a:t>
            </a:r>
            <a:r>
              <a:rPr lang="en-US" sz="1600" b="1" dirty="0" err="1"/>
              <a:t>val</a:t>
            </a:r>
            <a:r>
              <a:rPr lang="en-US" sz="1600" b="1" dirty="0"/>
              <a:t>) {}</a:t>
            </a:r>
          </a:p>
          <a:p>
            <a:endParaRPr lang="en-US" sz="1600" b="1" dirty="0"/>
          </a:p>
          <a:p>
            <a:r>
              <a:rPr lang="en-US" sz="1600" b="1" dirty="0"/>
              <a:t>    // Overload += operator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MyClass</a:t>
            </a:r>
            <a:r>
              <a:rPr lang="en-US" sz="1600" b="1" dirty="0"/>
              <a:t>&amp; operator+=(const </a:t>
            </a:r>
            <a:r>
              <a:rPr lang="en-US" sz="1600" b="1" dirty="0" err="1"/>
              <a:t>MyClass</a:t>
            </a:r>
            <a:r>
              <a:rPr lang="en-US" sz="1600" b="1" dirty="0"/>
              <a:t>&amp; other) {</a:t>
            </a:r>
          </a:p>
          <a:p>
            <a:r>
              <a:rPr lang="en-US" sz="1600" b="1" dirty="0"/>
              <a:t>        value += </a:t>
            </a:r>
            <a:r>
              <a:rPr lang="en-US" sz="1600" b="1" dirty="0" err="1"/>
              <a:t>other.value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return *this;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/>
              <a:t>    int </a:t>
            </a:r>
            <a:r>
              <a:rPr lang="en-US" sz="1600" b="1" dirty="0" err="1"/>
              <a:t>getValue</a:t>
            </a:r>
            <a:r>
              <a:rPr lang="en-US" sz="1600" b="1" dirty="0"/>
              <a:t>() const { return value; }</a:t>
            </a:r>
          </a:p>
          <a:p>
            <a:r>
              <a:rPr lang="en-US" sz="1600" b="1" dirty="0"/>
              <a:t>};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MyClass</a:t>
            </a:r>
            <a:r>
              <a:rPr lang="en-US" sz="1600" b="1" dirty="0"/>
              <a:t> obj1(10), obj2(20);</a:t>
            </a:r>
          </a:p>
          <a:p>
            <a:r>
              <a:rPr lang="en-US" sz="1600" b="1" dirty="0"/>
              <a:t>    obj1 += obj2; // Calls operator+=</a:t>
            </a:r>
          </a:p>
          <a:p>
            <a:r>
              <a:rPr lang="en-US" sz="1600" b="1" dirty="0"/>
              <a:t>    std::</a:t>
            </a:r>
            <a:r>
              <a:rPr lang="en-US" sz="1600" b="1" dirty="0" err="1"/>
              <a:t>cout</a:t>
            </a:r>
            <a:r>
              <a:rPr lang="en-US" sz="1600" b="1" dirty="0"/>
              <a:t> &lt;&lt; "Value: " &lt;&lt; obj1.getValue() &lt;&lt; std::</a:t>
            </a:r>
            <a:r>
              <a:rPr lang="en-US" sz="1600" b="1" dirty="0" err="1"/>
              <a:t>endl</a:t>
            </a:r>
            <a:r>
              <a:rPr lang="en-US" sz="1600" b="1" dirty="0"/>
              <a:t>; // Output: 30</a:t>
            </a:r>
          </a:p>
          <a:p>
            <a:r>
              <a:rPr lang="en-US" sz="1600" b="1" dirty="0"/>
              <a:t>    return 0;</a:t>
            </a:r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51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D901-296C-8C84-3029-E3990EB9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Overloading -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263D3-47DF-3E2C-BDB7-C88D05412F4D}"/>
              </a:ext>
            </a:extLst>
          </p:cNvPr>
          <p:cNvSpPr txBox="1"/>
          <p:nvPr/>
        </p:nvSpPr>
        <p:spPr>
          <a:xfrm>
            <a:off x="3807618" y="1390750"/>
            <a:ext cx="61007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Friend function to overload + operator</a:t>
            </a:r>
          </a:p>
          <a:p>
            <a:r>
              <a:rPr lang="en-US" dirty="0"/>
              <a:t>    friend </a:t>
            </a:r>
            <a:r>
              <a:rPr lang="en-US" dirty="0" err="1"/>
              <a:t>MyClass</a:t>
            </a:r>
            <a:r>
              <a:rPr lang="en-US" dirty="0"/>
              <a:t> operator-(const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lhs</a:t>
            </a:r>
            <a:r>
              <a:rPr lang="en-US" dirty="0"/>
              <a:t>, const </a:t>
            </a:r>
            <a:r>
              <a:rPr lang="en-US" dirty="0" err="1"/>
              <a:t>MyClass</a:t>
            </a:r>
            <a:r>
              <a:rPr lang="en-US" dirty="0"/>
              <a:t>&amp;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    return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lhs.value</a:t>
            </a:r>
            <a:r>
              <a:rPr lang="en-US" dirty="0"/>
              <a:t> - </a:t>
            </a:r>
            <a:r>
              <a:rPr lang="en-US" dirty="0" err="1"/>
              <a:t>rhs.value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obj1(10), obj2(20);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obj3 = obj1 - obj2; // Calls operator+(obj1, obj2)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49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07FC-0E7B-EDBC-B6DD-BD383B58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Overloading Type Cast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70E3-D3DB-DC2F-33A2-6E0D8EBF539A}"/>
              </a:ext>
            </a:extLst>
          </p:cNvPr>
          <p:cNvSpPr txBox="1"/>
          <p:nvPr/>
        </p:nvSpPr>
        <p:spPr>
          <a:xfrm>
            <a:off x="3036093" y="1330435"/>
            <a:ext cx="976550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value; // Private member variable to store an integer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// Constructor to initialize 'value'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endParaRPr lang="en-US" dirty="0"/>
          </a:p>
          <a:p>
            <a:r>
              <a:rPr lang="en-US" dirty="0"/>
              <a:t>    // Overload type cast to int</a:t>
            </a:r>
          </a:p>
          <a:p>
            <a:r>
              <a:rPr lang="en-US" dirty="0"/>
              <a:t>    operator int() const {</a:t>
            </a:r>
          </a:p>
          <a:p>
            <a:r>
              <a:rPr lang="en-US" dirty="0"/>
              <a:t>        return value; // Return the value for conversion to int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obj(42); // Create an object of </a:t>
            </a:r>
            <a:r>
              <a:rPr lang="en-US" dirty="0" err="1"/>
              <a:t>MyClass</a:t>
            </a:r>
            <a:r>
              <a:rPr lang="en-US" dirty="0"/>
              <a:t> with the value 42</a:t>
            </a:r>
          </a:p>
          <a:p>
            <a:r>
              <a:rPr lang="en-US" dirty="0"/>
              <a:t>    int </a:t>
            </a:r>
            <a:r>
              <a:rPr lang="en-US" dirty="0" err="1"/>
              <a:t>intValue</a:t>
            </a:r>
            <a:r>
              <a:rPr lang="en-US" dirty="0"/>
              <a:t> = obj; // Calls the overloaded operator int()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"Integer value: " &lt;&lt; </a:t>
            </a:r>
            <a:r>
              <a:rPr lang="en-US" dirty="0" err="1"/>
              <a:t>intValue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 // Output: 42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452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3C6F-ECFA-BC9E-3FAF-1745EB1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Template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28F42-189C-1555-4343-F4F77F444E0B}"/>
              </a:ext>
            </a:extLst>
          </p:cNvPr>
          <p:cNvSpPr txBox="1"/>
          <p:nvPr/>
        </p:nvSpPr>
        <p:spPr>
          <a:xfrm>
            <a:off x="914400" y="1262201"/>
            <a:ext cx="111871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void </a:t>
            </a:r>
            <a:r>
              <a:rPr lang="en-US" dirty="0" err="1"/>
              <a:t>swapValues</a:t>
            </a:r>
            <a:r>
              <a:rPr lang="en-US" dirty="0"/>
              <a:t>(T&amp; a, T&amp; b) {</a:t>
            </a:r>
          </a:p>
          <a:p>
            <a:r>
              <a:rPr lang="en-US" dirty="0"/>
              <a:t>    T temp = a;</a:t>
            </a:r>
          </a:p>
          <a:p>
            <a:r>
              <a:rPr lang="en-US" dirty="0"/>
              <a:t>    a = b;</a:t>
            </a:r>
          </a:p>
          <a:p>
            <a:r>
              <a:rPr lang="en-US" dirty="0"/>
              <a:t>    b = temp;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x = 10, y = 20;</a:t>
            </a:r>
          </a:p>
          <a:p>
            <a:r>
              <a:rPr lang="en-US" dirty="0"/>
              <a:t>    </a:t>
            </a:r>
            <a:r>
              <a:rPr lang="en-US" dirty="0" err="1"/>
              <a:t>swapValues</a:t>
            </a:r>
            <a:r>
              <a:rPr lang="en-US" dirty="0"/>
              <a:t>(x, y);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"Swapped values: x = " &lt;&lt; x &lt;&lt; ", y = " &lt;&lt; y &lt;&lt; std::</a:t>
            </a:r>
            <a:r>
              <a:rPr lang="en-US" dirty="0" err="1"/>
              <a:t>endl</a:t>
            </a:r>
            <a:r>
              <a:rPr lang="en-US" dirty="0"/>
              <a:t>; // Output: x = 20, y = 10</a:t>
            </a:r>
          </a:p>
          <a:p>
            <a:endParaRPr lang="en-US" dirty="0"/>
          </a:p>
          <a:p>
            <a:r>
              <a:rPr lang="en-US" dirty="0"/>
              <a:t>    double p = 1.5, q = 2.5;</a:t>
            </a:r>
          </a:p>
          <a:p>
            <a:r>
              <a:rPr lang="en-US" dirty="0"/>
              <a:t>    </a:t>
            </a:r>
            <a:r>
              <a:rPr lang="en-US" dirty="0" err="1"/>
              <a:t>swapValues</a:t>
            </a:r>
            <a:r>
              <a:rPr lang="en-US" dirty="0"/>
              <a:t>(p, q);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"Swapped values: p = " &lt;&lt; p &lt;&lt; ", q = " &lt;&lt; q &lt;&lt; std::</a:t>
            </a:r>
            <a:r>
              <a:rPr lang="en-US" dirty="0" err="1"/>
              <a:t>endl</a:t>
            </a:r>
            <a:r>
              <a:rPr lang="en-US" dirty="0"/>
              <a:t>; // Output: p = 2.5, q = 1.5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75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F51F-9A23-37B9-97E3-E977A9B0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 Function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8EBC1-7962-CFD5-01E1-D8688ECCCDC7}"/>
              </a:ext>
            </a:extLst>
          </p:cNvPr>
          <p:cNvSpPr txBox="1"/>
          <p:nvPr/>
        </p:nvSpPr>
        <p:spPr>
          <a:xfrm>
            <a:off x="3468914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printValue</a:t>
            </a:r>
            <a:r>
              <a:rPr lang="en-US" dirty="0"/>
              <a:t>(const int&amp; value) {</a:t>
            </a:r>
          </a:p>
          <a:p>
            <a:r>
              <a:rPr lang="en-US" dirty="0"/>
              <a:t>    // value cannot be modified inside this function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value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0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AE3-05E5-4460-195A-B108A227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Template Function with Multiple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6C383-0252-E911-67CD-19CEBDA4F385}"/>
              </a:ext>
            </a:extLst>
          </p:cNvPr>
          <p:cNvSpPr txBox="1"/>
          <p:nvPr/>
        </p:nvSpPr>
        <p:spPr>
          <a:xfrm>
            <a:off x="3050381" y="1997839"/>
            <a:ext cx="77795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T1, </a:t>
            </a:r>
            <a:r>
              <a:rPr lang="en-US" dirty="0" err="1"/>
              <a:t>typename</a:t>
            </a:r>
            <a:r>
              <a:rPr lang="en-US" dirty="0"/>
              <a:t> T2&gt;</a:t>
            </a:r>
          </a:p>
          <a:p>
            <a:r>
              <a:rPr lang="en-US" dirty="0"/>
              <a:t>void </a:t>
            </a:r>
            <a:r>
              <a:rPr lang="en-US" dirty="0" err="1"/>
              <a:t>printPair</a:t>
            </a:r>
            <a:r>
              <a:rPr lang="en-US" dirty="0"/>
              <a:t>(const T1&amp; a, const T2&amp; b) {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"Pair: " &lt;&lt; a &lt;&lt; " and " &lt;&lt; b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printPair</a:t>
            </a:r>
            <a:r>
              <a:rPr lang="en-US" dirty="0"/>
              <a:t>(10, 20.5);       // T1 is int, T2 is double</a:t>
            </a:r>
          </a:p>
          <a:p>
            <a:r>
              <a:rPr lang="en-US" dirty="0"/>
              <a:t>    </a:t>
            </a:r>
            <a:r>
              <a:rPr lang="en-US" dirty="0" err="1"/>
              <a:t>printPair</a:t>
            </a:r>
            <a:r>
              <a:rPr lang="en-US" dirty="0"/>
              <a:t>("Hello", 'A');   // T1 is const char*, T2 is char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36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C1D-1256-3B6D-23D9-D24FF75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3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Template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26E82-9045-E965-3A0D-E8D63980A8FF}"/>
              </a:ext>
            </a:extLst>
          </p:cNvPr>
          <p:cNvSpPr txBox="1"/>
          <p:nvPr/>
        </p:nvSpPr>
        <p:spPr>
          <a:xfrm>
            <a:off x="700087" y="773222"/>
            <a:ext cx="118871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class Pair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T first, second;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Pair(T a, T b) : first(a), second(b) {}</a:t>
            </a:r>
          </a:p>
          <a:p>
            <a:endParaRPr lang="en-US" dirty="0"/>
          </a:p>
          <a:p>
            <a:r>
              <a:rPr lang="en-US" dirty="0"/>
              <a:t>    T </a:t>
            </a:r>
            <a:r>
              <a:rPr lang="en-US" dirty="0" err="1"/>
              <a:t>getFirst</a:t>
            </a:r>
            <a:r>
              <a:rPr lang="en-US" dirty="0"/>
              <a:t>() const { return first; }</a:t>
            </a:r>
          </a:p>
          <a:p>
            <a:r>
              <a:rPr lang="en-US" dirty="0"/>
              <a:t>    T </a:t>
            </a:r>
            <a:r>
              <a:rPr lang="en-US" dirty="0" err="1"/>
              <a:t>getSecond</a:t>
            </a:r>
            <a:r>
              <a:rPr lang="en-US" dirty="0"/>
              <a:t>() const { return second;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Pair&lt;int&gt; </a:t>
            </a:r>
            <a:r>
              <a:rPr lang="en-US" dirty="0" err="1"/>
              <a:t>intPair</a:t>
            </a:r>
            <a:r>
              <a:rPr lang="en-US" dirty="0"/>
              <a:t>(10, 20);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"Int Pair: " &lt;&lt; </a:t>
            </a:r>
            <a:r>
              <a:rPr lang="en-US" dirty="0" err="1"/>
              <a:t>intPair.getFirst</a:t>
            </a:r>
            <a:r>
              <a:rPr lang="en-US" dirty="0"/>
              <a:t>() &lt;&lt; ", " &lt;&lt; </a:t>
            </a:r>
            <a:r>
              <a:rPr lang="en-US" dirty="0" err="1"/>
              <a:t>intPair.getSecond</a:t>
            </a:r>
            <a:r>
              <a:rPr lang="en-US" dirty="0"/>
              <a:t>()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Pair&lt;double&gt; </a:t>
            </a:r>
            <a:r>
              <a:rPr lang="en-US" dirty="0" err="1"/>
              <a:t>doublePair</a:t>
            </a:r>
            <a:r>
              <a:rPr lang="en-US" dirty="0"/>
              <a:t>(1.5, 2.5);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"Double Pair: " &lt;&lt; </a:t>
            </a:r>
            <a:r>
              <a:rPr lang="en-US" dirty="0" err="1"/>
              <a:t>doublePair.getFirst</a:t>
            </a:r>
            <a:r>
              <a:rPr lang="en-US" dirty="0"/>
              <a:t>() &lt;&lt; ", " &lt;&lt; </a:t>
            </a:r>
            <a:r>
              <a:rPr lang="en-US" dirty="0" err="1"/>
              <a:t>doublePair.getSecond</a:t>
            </a:r>
            <a:r>
              <a:rPr lang="en-US" dirty="0"/>
              <a:t>()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18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ACE-0D90-8A74-5048-425EF8C7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 Class with Multiple Type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B8C53-0ED2-29AA-C4A5-17B32555E0DB}"/>
              </a:ext>
            </a:extLst>
          </p:cNvPr>
          <p:cNvSpPr txBox="1"/>
          <p:nvPr/>
        </p:nvSpPr>
        <p:spPr>
          <a:xfrm>
            <a:off x="485776" y="1027906"/>
            <a:ext cx="120443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K, </a:t>
            </a:r>
            <a:r>
              <a:rPr lang="en-US" dirty="0" err="1"/>
              <a:t>typename</a:t>
            </a:r>
            <a:r>
              <a:rPr lang="en-US" dirty="0"/>
              <a:t> V&gt;</a:t>
            </a:r>
          </a:p>
          <a:p>
            <a:r>
              <a:rPr lang="en-US" dirty="0"/>
              <a:t>class </a:t>
            </a:r>
            <a:r>
              <a:rPr lang="en-US" dirty="0" err="1"/>
              <a:t>KeyValuePair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K key;</a:t>
            </a:r>
          </a:p>
          <a:p>
            <a:r>
              <a:rPr lang="en-US" dirty="0"/>
              <a:t>    V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KeyValuePair</a:t>
            </a:r>
            <a:r>
              <a:rPr lang="en-US" dirty="0"/>
              <a:t>(K k, V v) : key(k), value(v) {}</a:t>
            </a:r>
          </a:p>
          <a:p>
            <a:endParaRPr lang="en-US" dirty="0"/>
          </a:p>
          <a:p>
            <a:r>
              <a:rPr lang="en-US" dirty="0"/>
              <a:t>    K </a:t>
            </a:r>
            <a:r>
              <a:rPr lang="en-US" dirty="0" err="1"/>
              <a:t>getKey</a:t>
            </a:r>
            <a:r>
              <a:rPr lang="en-US" dirty="0"/>
              <a:t>() const { return key; }</a:t>
            </a:r>
          </a:p>
          <a:p>
            <a:r>
              <a:rPr lang="en-US" dirty="0"/>
              <a:t>    V </a:t>
            </a:r>
            <a:r>
              <a:rPr lang="en-US" dirty="0" err="1"/>
              <a:t>getValue</a:t>
            </a:r>
            <a:r>
              <a:rPr lang="en-US" dirty="0"/>
              <a:t>() const { return value;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KeyValuePair</a:t>
            </a:r>
            <a:r>
              <a:rPr lang="en-US" dirty="0"/>
              <a:t>&lt;int, std::string&gt; </a:t>
            </a:r>
            <a:r>
              <a:rPr lang="en-US" dirty="0" err="1"/>
              <a:t>kv</a:t>
            </a:r>
            <a:r>
              <a:rPr lang="en-US" dirty="0"/>
              <a:t>(1, "One");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"Key: " &lt;&lt; </a:t>
            </a:r>
            <a:r>
              <a:rPr lang="en-US" dirty="0" err="1"/>
              <a:t>kv.getKey</a:t>
            </a:r>
            <a:r>
              <a:rPr lang="en-US" dirty="0"/>
              <a:t>() &lt;&lt; ", Value: " &lt;&lt; </a:t>
            </a:r>
            <a:r>
              <a:rPr lang="en-US" dirty="0" err="1"/>
              <a:t>kv.getValue</a:t>
            </a:r>
            <a:r>
              <a:rPr lang="en-US" dirty="0"/>
              <a:t>()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KeyValuePair</a:t>
            </a:r>
            <a:r>
              <a:rPr lang="en-US" dirty="0"/>
              <a:t>&lt;std::string, double&gt; kv2("PI", 3.14159);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"Key: " &lt;&lt; kv2.getKey() &lt;&lt; ", Value: " &lt;&lt; kv2.getValue()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498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68DC-DB56-0CAE-1FA9-74063D78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Template Specialization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EB5FC-CFAE-B9B6-FB99-C6AF368A221D}"/>
              </a:ext>
            </a:extLst>
          </p:cNvPr>
          <p:cNvSpPr txBox="1"/>
          <p:nvPr/>
        </p:nvSpPr>
        <p:spPr>
          <a:xfrm>
            <a:off x="335756" y="2310736"/>
            <a:ext cx="95511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"Generic template"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Full specialization for int</a:t>
            </a:r>
          </a:p>
          <a:p>
            <a:r>
              <a:rPr lang="en-US" dirty="0"/>
              <a:t>template &lt;&gt;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&lt;int&gt;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"Specialized template for int"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B8971-5384-C155-86C7-E582E8D5F91E}"/>
              </a:ext>
            </a:extLst>
          </p:cNvPr>
          <p:cNvSpPr txBox="1"/>
          <p:nvPr/>
        </p:nvSpPr>
        <p:spPr>
          <a:xfrm>
            <a:off x="5755482" y="2643545"/>
            <a:ext cx="6100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&lt;double&gt; obj1;</a:t>
            </a:r>
          </a:p>
          <a:p>
            <a:r>
              <a:rPr lang="en-US" dirty="0"/>
              <a:t>    obj1.display(); // Output: Generic template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&lt;int&gt; obj2;</a:t>
            </a:r>
          </a:p>
          <a:p>
            <a:r>
              <a:rPr lang="en-US" dirty="0"/>
              <a:t>    obj2.display(); // Output: Specialized template for int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8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3393-69AF-769C-5D59-02F4961D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Constructor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90FF5-526D-FFE0-9A3E-5438B99BEACA}"/>
              </a:ext>
            </a:extLst>
          </p:cNvPr>
          <p:cNvSpPr txBox="1"/>
          <p:nvPr/>
        </p:nvSpPr>
        <p:spPr>
          <a:xfrm>
            <a:off x="3321844" y="1690688"/>
            <a:ext cx="61007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value;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        value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b="1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value =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83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8AFA-3235-D887-FFED-005198E5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A0E5E-1E7A-6142-B8D4-EB0008C7BD80}"/>
              </a:ext>
            </a:extLst>
          </p:cNvPr>
          <p:cNvSpPr txBox="1"/>
          <p:nvPr/>
        </p:nvSpPr>
        <p:spPr>
          <a:xfrm>
            <a:off x="838200" y="2212152"/>
            <a:ext cx="6100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Simple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x;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Simple obj; // Calls the implicitly-declared default constructor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1F178-965C-57A5-8FF7-405C50A4B8BD}"/>
              </a:ext>
            </a:extLst>
          </p:cNvPr>
          <p:cNvSpPr txBox="1"/>
          <p:nvPr/>
        </p:nvSpPr>
        <p:spPr>
          <a:xfrm>
            <a:off x="535781" y="176675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Implicitly-Declared Default Constructor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A4518-9EB9-6DBA-B091-A6B5BEB75180}"/>
              </a:ext>
            </a:extLst>
          </p:cNvPr>
          <p:cNvSpPr txBox="1"/>
          <p:nvPr/>
        </p:nvSpPr>
        <p:spPr>
          <a:xfrm>
            <a:off x="6396037" y="1951420"/>
            <a:ext cx="61007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Simple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x;</a:t>
            </a:r>
          </a:p>
          <a:p>
            <a:r>
              <a:rPr lang="en-US" dirty="0"/>
              <a:t>    Simple() {</a:t>
            </a:r>
          </a:p>
          <a:p>
            <a:r>
              <a:rPr lang="en-US" dirty="0"/>
              <a:t>        x = 5; // User-defined default initialization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Simple obj; // Calls the user-defined default constructor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obj.x</a:t>
            </a:r>
            <a:r>
              <a:rPr lang="en-US" dirty="0"/>
              <a:t>; // Outputs 5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F014D-D706-F829-6BC3-FF2794621682}"/>
              </a:ext>
            </a:extLst>
          </p:cNvPr>
          <p:cNvSpPr txBox="1"/>
          <p:nvPr/>
        </p:nvSpPr>
        <p:spPr>
          <a:xfrm>
            <a:off x="6396037" y="1582088"/>
            <a:ext cx="625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User-Defined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41390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9ACC-8753-7CCB-0961-8223BD9E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5661B-BC08-BEF1-B90D-B5B88258BDA4}"/>
              </a:ext>
            </a:extLst>
          </p:cNvPr>
          <p:cNvSpPr txBox="1"/>
          <p:nvPr/>
        </p:nvSpPr>
        <p:spPr>
          <a:xfrm>
            <a:off x="1035843" y="182562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Object Going Out of Scope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803C3-CA37-7DE1-577F-FF085F7D1A0E}"/>
              </a:ext>
            </a:extLst>
          </p:cNvPr>
          <p:cNvSpPr txBox="1"/>
          <p:nvPr/>
        </p:nvSpPr>
        <p:spPr>
          <a:xfrm>
            <a:off x="3850479" y="2329894"/>
            <a:ext cx="71508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#include &lt;iostream&gt;</a:t>
            </a:r>
          </a:p>
          <a:p>
            <a:endParaRPr lang="en-US" sz="1400" b="1" dirty="0"/>
          </a:p>
          <a:p>
            <a:r>
              <a:rPr lang="en-US" sz="1400" b="1" dirty="0"/>
              <a:t>class </a:t>
            </a:r>
            <a:r>
              <a:rPr lang="en-US" sz="1400" b="1" dirty="0" err="1"/>
              <a:t>MyClass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public: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MyClass</a:t>
            </a:r>
            <a:r>
              <a:rPr lang="en-US" sz="1400" b="1" dirty="0"/>
              <a:t>() {</a:t>
            </a:r>
          </a:p>
          <a:p>
            <a:r>
              <a:rPr lang="en-US" sz="1400" b="1" dirty="0"/>
              <a:t>        std::</a:t>
            </a:r>
            <a:r>
              <a:rPr lang="en-US" sz="1400" b="1" dirty="0" err="1"/>
              <a:t>cout</a:t>
            </a:r>
            <a:r>
              <a:rPr lang="en-US" sz="1400" b="1" dirty="0"/>
              <a:t> &lt;&lt; "Constructor called" &lt;&lt; std::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  }</a:t>
            </a:r>
          </a:p>
          <a:p>
            <a:r>
              <a:rPr lang="en-US" sz="1400" b="1" dirty="0"/>
              <a:t>    ~</a:t>
            </a:r>
            <a:r>
              <a:rPr lang="en-US" sz="1400" b="1" dirty="0" err="1"/>
              <a:t>MyClass</a:t>
            </a:r>
            <a:r>
              <a:rPr lang="en-US" sz="1400" b="1" dirty="0"/>
              <a:t>() {</a:t>
            </a:r>
          </a:p>
          <a:p>
            <a:r>
              <a:rPr lang="en-US" sz="1400" b="1" dirty="0"/>
              <a:t>        std::</a:t>
            </a:r>
            <a:r>
              <a:rPr lang="en-US" sz="1400" b="1" dirty="0" err="1"/>
              <a:t>cout</a:t>
            </a:r>
            <a:r>
              <a:rPr lang="en-US" sz="1400" b="1" dirty="0"/>
              <a:t> &lt;&lt; "Destructor called" &lt;&lt; std::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  }</a:t>
            </a:r>
          </a:p>
          <a:p>
            <a:r>
              <a:rPr lang="en-US" sz="1400" b="1" dirty="0"/>
              <a:t>};</a:t>
            </a:r>
          </a:p>
          <a:p>
            <a:endParaRPr lang="en-US" sz="1400" b="1" dirty="0"/>
          </a:p>
          <a:p>
            <a:r>
              <a:rPr lang="en-US" sz="1400" b="1" dirty="0"/>
              <a:t>int main() {</a:t>
            </a:r>
          </a:p>
          <a:p>
            <a:r>
              <a:rPr lang="en-US" sz="1400" b="1" dirty="0"/>
              <a:t>   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MyClass</a:t>
            </a:r>
            <a:r>
              <a:rPr lang="en-US" sz="1400" b="1" dirty="0"/>
              <a:t> obj; // Constructor is called here</a:t>
            </a:r>
          </a:p>
          <a:p>
            <a:r>
              <a:rPr lang="en-US" sz="1400" b="1" dirty="0"/>
              <a:t>    }</a:t>
            </a:r>
          </a:p>
          <a:p>
            <a:endParaRPr lang="en-US" sz="1400" b="1" dirty="0"/>
          </a:p>
          <a:p>
            <a:r>
              <a:rPr lang="en-US" sz="1400" b="1" dirty="0"/>
              <a:t>    std::</a:t>
            </a:r>
            <a:r>
              <a:rPr lang="en-US" sz="1400" b="1" dirty="0" err="1"/>
              <a:t>cout</a:t>
            </a:r>
            <a:r>
              <a:rPr lang="en-US" sz="1400" b="1" dirty="0"/>
              <a:t> &lt;&lt; "End of main function" &lt;&lt; std::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  return 0;</a:t>
            </a:r>
          </a:p>
          <a:p>
            <a:r>
              <a:rPr lang="en-US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1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09929-F70F-8D18-C9B8-0DC876C1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1966-1D76-1244-2E16-C74D6AE8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6488-B33A-E691-B578-9074F548545E}"/>
              </a:ext>
            </a:extLst>
          </p:cNvPr>
          <p:cNvSpPr txBox="1"/>
          <p:nvPr/>
        </p:nvSpPr>
        <p:spPr>
          <a:xfrm>
            <a:off x="964406" y="182562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Deleting a Dynamically Allocated Object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D07DC-A627-8040-7C96-9C98005CF87F}"/>
              </a:ext>
            </a:extLst>
          </p:cNvPr>
          <p:cNvSpPr txBox="1"/>
          <p:nvPr/>
        </p:nvSpPr>
        <p:spPr>
          <a:xfrm>
            <a:off x="3636169" y="2690336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* obj = new </a:t>
            </a:r>
            <a:r>
              <a:rPr lang="en-US" dirty="0" err="1"/>
              <a:t>MyClass</a:t>
            </a:r>
            <a:r>
              <a:rPr lang="en-US" dirty="0"/>
              <a:t>(); // Constructor is called</a:t>
            </a:r>
          </a:p>
          <a:p>
            <a:r>
              <a:rPr lang="en-US" dirty="0"/>
              <a:t>    delete obj; // Destructor is called here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3327C-5643-73AF-F06B-7C7A34D2D1ED}"/>
              </a:ext>
            </a:extLst>
          </p:cNvPr>
          <p:cNvSpPr txBox="1"/>
          <p:nvPr/>
        </p:nvSpPr>
        <p:spPr>
          <a:xfrm>
            <a:off x="964406" y="429371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Deleting an Array of Objects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D288D-6BD3-7E60-BC93-A355300C07B5}"/>
              </a:ext>
            </a:extLst>
          </p:cNvPr>
          <p:cNvSpPr txBox="1"/>
          <p:nvPr/>
        </p:nvSpPr>
        <p:spPr>
          <a:xfrm>
            <a:off x="3636169" y="4834730"/>
            <a:ext cx="8827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objArray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[3]; // Constructors for each element are called</a:t>
            </a:r>
          </a:p>
          <a:p>
            <a:r>
              <a:rPr lang="en-US" dirty="0"/>
              <a:t>    delete[] </a:t>
            </a:r>
            <a:r>
              <a:rPr lang="en-US" dirty="0" err="1"/>
              <a:t>objArray</a:t>
            </a:r>
            <a:r>
              <a:rPr lang="en-US" dirty="0"/>
              <a:t>; // Destructors for each element are called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72865-A8B5-AF2E-872C-EFAD5A47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A09-F6BE-D776-1E0A-7B1D2747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BC3A4-45DB-A806-65C4-397FC8A58522}"/>
              </a:ext>
            </a:extLst>
          </p:cNvPr>
          <p:cNvSpPr txBox="1"/>
          <p:nvPr/>
        </p:nvSpPr>
        <p:spPr>
          <a:xfrm>
            <a:off x="1021556" y="18727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Temporary Objects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C9FE7-5079-70A2-EAB4-5B874C1FAF9F}"/>
              </a:ext>
            </a:extLst>
          </p:cNvPr>
          <p:cNvSpPr txBox="1"/>
          <p:nvPr/>
        </p:nvSpPr>
        <p:spPr>
          <a:xfrm>
            <a:off x="4264818" y="2136338"/>
            <a:ext cx="7088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createObject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temp = </a:t>
            </a:r>
            <a:r>
              <a:rPr lang="en-US" dirty="0" err="1"/>
              <a:t>createObject</a:t>
            </a:r>
            <a:r>
              <a:rPr lang="en-US" dirty="0"/>
              <a:t>(); // Temporary object's destructor is called here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E9457-51BE-A91E-28D2-9082B9E4E55F}"/>
              </a:ext>
            </a:extLst>
          </p:cNvPr>
          <p:cNvSpPr txBox="1"/>
          <p:nvPr/>
        </p:nvSpPr>
        <p:spPr>
          <a:xfrm>
            <a:off x="1021556" y="461593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Exiting a Program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4752E-146F-1935-BA1E-0E733C552557}"/>
              </a:ext>
            </a:extLst>
          </p:cNvPr>
          <p:cNvSpPr txBox="1"/>
          <p:nvPr/>
        </p:nvSpPr>
        <p:spPr>
          <a:xfrm>
            <a:off x="4071937" y="4985265"/>
            <a:ext cx="8065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globalObj</a:t>
            </a:r>
            <a:r>
              <a:rPr lang="en-US" dirty="0"/>
              <a:t>; // Global object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static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staticObj</a:t>
            </a:r>
            <a:r>
              <a:rPr lang="en-US" dirty="0"/>
              <a:t>; // Static object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 // Destructors for '</a:t>
            </a:r>
            <a:r>
              <a:rPr lang="en-US" dirty="0" err="1"/>
              <a:t>staticObj</a:t>
            </a:r>
            <a:r>
              <a:rPr lang="en-US" dirty="0"/>
              <a:t>' and '</a:t>
            </a:r>
            <a:r>
              <a:rPr lang="en-US" dirty="0" err="1"/>
              <a:t>globalObj</a:t>
            </a:r>
            <a:r>
              <a:rPr lang="en-US" dirty="0"/>
              <a:t>' are called when the program exits</a:t>
            </a:r>
          </a:p>
        </p:txBody>
      </p:sp>
    </p:spTree>
    <p:extLst>
      <p:ext uri="{BB962C8B-B14F-4D97-AF65-F5344CB8AC3E}">
        <p14:creationId xmlns:p14="http://schemas.microsoft.com/office/powerpoint/2010/main" val="346874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26F5C-DD4C-A12C-131F-979DDD4A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FFA3-CB06-7590-5D18-4C38B412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5C32-36D8-3180-4E4E-28437927DBA1}"/>
              </a:ext>
            </a:extLst>
          </p:cNvPr>
          <p:cNvSpPr txBox="1"/>
          <p:nvPr/>
        </p:nvSpPr>
        <p:spPr>
          <a:xfrm>
            <a:off x="964406" y="19584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en-US" b="1" dirty="0"/>
              <a:t>Explicitly Calling a Destructor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E523A-5F57-DDE7-AED7-9D8FC974AE8B}"/>
              </a:ext>
            </a:extLst>
          </p:cNvPr>
          <p:cNvSpPr txBox="1"/>
          <p:nvPr/>
        </p:nvSpPr>
        <p:spPr>
          <a:xfrm>
            <a:off x="3050380" y="2274838"/>
            <a:ext cx="8177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obj;</a:t>
            </a:r>
          </a:p>
          <a:p>
            <a:r>
              <a:rPr lang="en-US" dirty="0"/>
              <a:t>    obj.~</a:t>
            </a:r>
            <a:r>
              <a:rPr lang="en-US" dirty="0" err="1"/>
              <a:t>MyClass</a:t>
            </a:r>
            <a:r>
              <a:rPr lang="en-US" dirty="0"/>
              <a:t>(); // Explicitly calling the destructor (not common practice)</a:t>
            </a:r>
          </a:p>
          <a:p>
            <a:r>
              <a:rPr lang="en-US" dirty="0"/>
              <a:t>    // Destructor will be called again automatically when 'obj' goes out of scope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6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2793</Words>
  <Application>Microsoft Macintosh PowerPoint</Application>
  <PresentationFormat>Widescreen</PresentationFormat>
  <Paragraphs>555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Read-Only Functions (Const Member Functions)</vt:lpstr>
      <vt:lpstr>Const Return Types </vt:lpstr>
      <vt:lpstr>Const Function Arguments</vt:lpstr>
      <vt:lpstr>Constructor </vt:lpstr>
      <vt:lpstr>Default Constructor</vt:lpstr>
      <vt:lpstr>Destructor</vt:lpstr>
      <vt:lpstr>Destructor</vt:lpstr>
      <vt:lpstr>Destructor</vt:lpstr>
      <vt:lpstr>Destructor</vt:lpstr>
      <vt:lpstr>Copy Constructor</vt:lpstr>
      <vt:lpstr>Copy Constructor</vt:lpstr>
      <vt:lpstr>Copy Constructor</vt:lpstr>
      <vt:lpstr>Assignment Operator</vt:lpstr>
      <vt:lpstr>PowerPoint Presentation</vt:lpstr>
      <vt:lpstr>Friend</vt:lpstr>
      <vt:lpstr>Friend</vt:lpstr>
      <vt:lpstr>Static Data Members</vt:lpstr>
      <vt:lpstr>How to Declare and Use Static Data Members</vt:lpstr>
      <vt:lpstr>Static Member Functions</vt:lpstr>
      <vt:lpstr>Static</vt:lpstr>
      <vt:lpstr>Operator overloading</vt:lpstr>
      <vt:lpstr>Commonly Overloaded Operators</vt:lpstr>
      <vt:lpstr>The Left Operand Must Be an Object of the Class</vt:lpstr>
      <vt:lpstr>Operator Overloading as a Non-Member (Friend) Function</vt:lpstr>
      <vt:lpstr>Operator Overloading as a Non-Member (Friend) Function</vt:lpstr>
      <vt:lpstr>Overloading += Operator</vt:lpstr>
      <vt:lpstr>Overloading - Operator</vt:lpstr>
      <vt:lpstr>Overloading Type Cast Operator</vt:lpstr>
      <vt:lpstr>Template Functions</vt:lpstr>
      <vt:lpstr>Template Function with Multiple Parameters</vt:lpstr>
      <vt:lpstr>Template Classes</vt:lpstr>
      <vt:lpstr>Template Class with Multiple Type Parameters</vt:lpstr>
      <vt:lpstr>Template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119</cp:revision>
  <dcterms:created xsi:type="dcterms:W3CDTF">2024-10-11T15:29:31Z</dcterms:created>
  <dcterms:modified xsi:type="dcterms:W3CDTF">2024-10-11T17:15:59Z</dcterms:modified>
</cp:coreProperties>
</file>