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57" r:id="rId4"/>
    <p:sldId id="260" r:id="rId5"/>
    <p:sldId id="261" r:id="rId6"/>
    <p:sldId id="263" r:id="rId7"/>
    <p:sldId id="262"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0342"/>
  </p:normalViewPr>
  <p:slideViewPr>
    <p:cSldViewPr snapToGrid="0">
      <p:cViewPr varScale="1">
        <p:scale>
          <a:sx n="101" d="100"/>
          <a:sy n="101" d="100"/>
        </p:scale>
        <p:origin x="1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9209B-5F89-6A4A-AACF-D8823EFD4849}"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07F351-E7D3-4F48-99BA-671FC28211C6}" type="slidenum">
              <a:rPr lang="en-US" smtClean="0"/>
              <a:t>‹#›</a:t>
            </a:fld>
            <a:endParaRPr lang="en-US"/>
          </a:p>
        </p:txBody>
      </p:sp>
    </p:spTree>
    <p:extLst>
      <p:ext uri="{BB962C8B-B14F-4D97-AF65-F5344CB8AC3E}">
        <p14:creationId xmlns:p14="http://schemas.microsoft.com/office/powerpoint/2010/main" val="37464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“polymorphism” comes from the Greek words “poly” (many) and “morph” (forms), meaning that the same operation can behave differently on different classes or objects.</a:t>
            </a:r>
          </a:p>
        </p:txBody>
      </p:sp>
      <p:sp>
        <p:nvSpPr>
          <p:cNvPr id="4" name="Slide Number Placeholder 3"/>
          <p:cNvSpPr>
            <a:spLocks noGrp="1"/>
          </p:cNvSpPr>
          <p:nvPr>
            <p:ph type="sldNum" sz="quarter" idx="5"/>
          </p:nvPr>
        </p:nvSpPr>
        <p:spPr/>
        <p:txBody>
          <a:bodyPr/>
          <a:lstStyle/>
          <a:p>
            <a:fld id="{3A07F351-E7D3-4F48-99BA-671FC28211C6}" type="slidenum">
              <a:rPr lang="en-US" smtClean="0"/>
              <a:t>1</a:t>
            </a:fld>
            <a:endParaRPr lang="en-US"/>
          </a:p>
        </p:txBody>
      </p:sp>
    </p:spTree>
    <p:extLst>
      <p:ext uri="{BB962C8B-B14F-4D97-AF65-F5344CB8AC3E}">
        <p14:creationId xmlns:p14="http://schemas.microsoft.com/office/powerpoint/2010/main" val="307086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allows objects to be treated as instances of their base class, even if they are instances of derived classes. </a:t>
            </a:r>
          </a:p>
        </p:txBody>
      </p:sp>
      <p:sp>
        <p:nvSpPr>
          <p:cNvPr id="4" name="Slide Number Placeholder 3"/>
          <p:cNvSpPr>
            <a:spLocks noGrp="1"/>
          </p:cNvSpPr>
          <p:nvPr>
            <p:ph type="sldNum" sz="quarter" idx="5"/>
          </p:nvPr>
        </p:nvSpPr>
        <p:spPr/>
        <p:txBody>
          <a:bodyPr/>
          <a:lstStyle/>
          <a:p>
            <a:fld id="{3A07F351-E7D3-4F48-99BA-671FC28211C6}" type="slidenum">
              <a:rPr lang="en-US" smtClean="0"/>
              <a:t>2</a:t>
            </a:fld>
            <a:endParaRPr lang="en-US"/>
          </a:p>
        </p:txBody>
      </p:sp>
    </p:spTree>
    <p:extLst>
      <p:ext uri="{BB962C8B-B14F-4D97-AF65-F5344CB8AC3E}">
        <p14:creationId xmlns:p14="http://schemas.microsoft.com/office/powerpoint/2010/main" val="365279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illustrates polymorphism using the analogy of a remote control that works with different televisions from different manufacturers (A, B, C). The key idea is that </a:t>
            </a:r>
            <a:r>
              <a:rPr lang="en-US" b="1" dirty="0"/>
              <a:t>polymorphism allows different implementations (different TVs) to be controlled through a single, consistent interface (the remote control)</a:t>
            </a:r>
            <a:r>
              <a:rPr lang="en-US" dirty="0"/>
              <a:t>. Here’s a more detailed breakdown:</a:t>
            </a:r>
          </a:p>
          <a:p>
            <a:endParaRPr lang="en-US" dirty="0"/>
          </a:p>
          <a:p>
            <a:r>
              <a:rPr lang="en-US" b="1" dirty="0"/>
              <a:t>Single Interface, Multiple Implementations</a:t>
            </a:r>
            <a:r>
              <a:rPr lang="en-US" dirty="0"/>
              <a:t>: In object-oriented programming, polymorphism allows objects of different types to be accessed through a common interface, even though their internal workings might differ. In this example, the interface is the </a:t>
            </a:r>
            <a:r>
              <a:rPr lang="en-US" b="1" dirty="0"/>
              <a:t>remote control</a:t>
            </a:r>
            <a:r>
              <a:rPr lang="en-US" dirty="0"/>
              <a:t>, and the implementations are the </a:t>
            </a:r>
            <a:r>
              <a:rPr lang="en-US" b="1" dirty="0"/>
              <a:t>TVs</a:t>
            </a:r>
            <a:r>
              <a:rPr lang="en-US" dirty="0"/>
              <a:t> from different manufacturers. The remote sends commands, and each TV responds in its own way, but the user interacts with them in a unified manner.</a:t>
            </a:r>
          </a:p>
          <a:p>
            <a:endParaRPr lang="en-US" dirty="0"/>
          </a:p>
          <a:p>
            <a:r>
              <a:rPr lang="en-US" b="1" dirty="0"/>
              <a:t>Encapsulation</a:t>
            </a:r>
            <a:r>
              <a:rPr lang="en-US" dirty="0"/>
              <a:t> is related to polymorphism because it hides the internal details of the TV (or object) from the user. The user (or client) only needs to know how to use the interface (remote control), and they don't need to worry about how each TV internally processes the commands.</a:t>
            </a:r>
          </a:p>
        </p:txBody>
      </p:sp>
      <p:sp>
        <p:nvSpPr>
          <p:cNvPr id="4" name="Slide Number Placeholder 3"/>
          <p:cNvSpPr>
            <a:spLocks noGrp="1"/>
          </p:cNvSpPr>
          <p:nvPr>
            <p:ph type="sldNum" sz="quarter" idx="5"/>
          </p:nvPr>
        </p:nvSpPr>
        <p:spPr/>
        <p:txBody>
          <a:bodyPr/>
          <a:lstStyle/>
          <a:p>
            <a:fld id="{3A07F351-E7D3-4F48-99BA-671FC28211C6}" type="slidenum">
              <a:rPr lang="en-US" smtClean="0"/>
              <a:t>3</a:t>
            </a:fld>
            <a:endParaRPr lang="en-US"/>
          </a:p>
        </p:txBody>
      </p:sp>
    </p:spTree>
    <p:extLst>
      <p:ext uri="{BB962C8B-B14F-4D97-AF65-F5344CB8AC3E}">
        <p14:creationId xmlns:p14="http://schemas.microsoft.com/office/powerpoint/2010/main" val="364343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Polymorphism allows different classes to respond to the same method (play()) in their own specific way. In this example, three different classes—Game, Role, and Music—all have a method called play(), but each class implements the method differently.</a:t>
            </a:r>
          </a:p>
          <a:p>
            <a:endParaRPr lang="en-US" dirty="0"/>
          </a:p>
          <a:p>
            <a:r>
              <a:rPr lang="en-US" b="1" dirty="0"/>
              <a:t>Single Interface, Different Implementations</a:t>
            </a:r>
            <a:r>
              <a:rPr lang="en-US" dirty="0"/>
              <a:t>:</a:t>
            </a:r>
          </a:p>
          <a:p>
            <a:pPr>
              <a:buFont typeface="Arial" panose="020B0604020202020204" pitchFamily="34" charset="0"/>
              <a:buChar char="•"/>
            </a:pPr>
            <a:r>
              <a:rPr lang="en-US" dirty="0"/>
              <a:t>The common method here is play(), which is called on different objects like game, role, and music.</a:t>
            </a:r>
          </a:p>
          <a:p>
            <a:pPr>
              <a:buFont typeface="Arial" panose="020B0604020202020204" pitchFamily="34" charset="0"/>
              <a:buChar char="•"/>
            </a:pPr>
            <a:r>
              <a:rPr lang="en-US" dirty="0"/>
              <a:t>Each object handles the play() method differently</a:t>
            </a:r>
          </a:p>
          <a:p>
            <a:pPr>
              <a:buFont typeface="Arial" panose="020B0604020202020204" pitchFamily="34" charset="0"/>
              <a:buChar char="•"/>
            </a:pPr>
            <a:endParaRPr lang="en-US" dirty="0"/>
          </a:p>
          <a:p>
            <a:pPr>
              <a:buFont typeface="Arial" panose="020B0604020202020204" pitchFamily="34" charset="0"/>
              <a:buChar char="•"/>
            </a:pPr>
            <a:r>
              <a:rPr lang="en-US" b="1" dirty="0"/>
              <a:t>Overriding</a:t>
            </a:r>
            <a:r>
              <a:rPr lang="en-US" dirty="0"/>
              <a:t> in C++ refers to the process where a </a:t>
            </a:r>
            <a:r>
              <a:rPr lang="en-US" b="1" dirty="0"/>
              <a:t>derived class</a:t>
            </a:r>
            <a:r>
              <a:rPr lang="en-US" dirty="0"/>
              <a:t> provides a specific implementation for a function that is already defined in its </a:t>
            </a:r>
            <a:r>
              <a:rPr lang="en-US" b="1" dirty="0"/>
              <a:t>base class</a:t>
            </a:r>
            <a:endParaRPr lang="en-US" dirty="0"/>
          </a:p>
          <a:p>
            <a:pPr>
              <a:buFont typeface="Arial" panose="020B0604020202020204" pitchFamily="34" charset="0"/>
              <a:buChar char="•"/>
            </a:pPr>
            <a:r>
              <a:rPr lang="en-US" dirty="0"/>
              <a:t>When a method in a base class is declared as virtual, the derived class can </a:t>
            </a:r>
            <a:r>
              <a:rPr lang="en-US" b="1" dirty="0"/>
              <a:t>override</a:t>
            </a:r>
            <a:r>
              <a:rPr lang="en-US" dirty="0"/>
              <a:t> it by providing its own version of the method. The override keyword explicitly tells the compiler that this method is intended to override a virtual method in the base class.</a:t>
            </a:r>
          </a:p>
          <a:p>
            <a:endParaRPr lang="en-US" dirty="0"/>
          </a:p>
        </p:txBody>
      </p:sp>
      <p:sp>
        <p:nvSpPr>
          <p:cNvPr id="4" name="Slide Number Placeholder 3"/>
          <p:cNvSpPr>
            <a:spLocks noGrp="1"/>
          </p:cNvSpPr>
          <p:nvPr>
            <p:ph type="sldNum" sz="quarter" idx="5"/>
          </p:nvPr>
        </p:nvSpPr>
        <p:spPr/>
        <p:txBody>
          <a:bodyPr/>
          <a:lstStyle/>
          <a:p>
            <a:fld id="{3A07F351-E7D3-4F48-99BA-671FC28211C6}" type="slidenum">
              <a:rPr lang="en-US" smtClean="0"/>
              <a:t>4</a:t>
            </a:fld>
            <a:endParaRPr lang="en-US"/>
          </a:p>
        </p:txBody>
      </p:sp>
    </p:spTree>
    <p:extLst>
      <p:ext uri="{BB962C8B-B14F-4D97-AF65-F5344CB8AC3E}">
        <p14:creationId xmlns:p14="http://schemas.microsoft.com/office/powerpoint/2010/main" val="184185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are managing a tech company where you have different types of employees. There are developers, designers, and managers. All of these employees perform some </a:t>
            </a:r>
            <a:r>
              <a:rPr lang="en-US" b="1" dirty="0"/>
              <a:t>common tasks</a:t>
            </a:r>
            <a:r>
              <a:rPr lang="en-US" dirty="0"/>
              <a:t> (like attending meetings), but they also have their </a:t>
            </a:r>
            <a:r>
              <a:rPr lang="en-US" b="1" dirty="0"/>
              <a:t>specific tasks</a:t>
            </a:r>
            <a:r>
              <a:rPr lang="en-US" dirty="0"/>
              <a:t>. For example, developers write code, designers create graphics, and managers manage projects.</a:t>
            </a:r>
          </a:p>
          <a:p>
            <a:r>
              <a:rPr lang="en-US" dirty="0"/>
              <a:t>Now, in your company system, you have a function called </a:t>
            </a:r>
            <a:r>
              <a:rPr lang="en-US" dirty="0" err="1"/>
              <a:t>doWork</a:t>
            </a:r>
            <a:r>
              <a:rPr lang="en-US" dirty="0"/>
              <a:t>(). Every employee should have this function, but how they work depends on their role. This is where polymorphism comes in. You don’t need to know exactly what kind of employee you’re working with to call </a:t>
            </a:r>
            <a:r>
              <a:rPr lang="en-US" dirty="0" err="1"/>
              <a:t>doWork</a:t>
            </a:r>
            <a:r>
              <a:rPr lang="en-US" dirty="0"/>
              <a:t>(), because the system will figure out whether it’s a developer, a designer, or a manager and make them perform their specific task.</a:t>
            </a:r>
          </a:p>
          <a:p>
            <a:pPr>
              <a:buFont typeface="Arial" panose="020B0604020202020204" pitchFamily="34" charset="0"/>
              <a:buChar char="•"/>
            </a:pPr>
            <a:r>
              <a:rPr lang="en-US" b="1" dirty="0"/>
              <a:t>Developers</a:t>
            </a:r>
            <a:r>
              <a:rPr lang="en-US" dirty="0"/>
              <a:t>: Write code.</a:t>
            </a:r>
          </a:p>
          <a:p>
            <a:pPr>
              <a:buFont typeface="Arial" panose="020B0604020202020204" pitchFamily="34" charset="0"/>
              <a:buChar char="•"/>
            </a:pPr>
            <a:r>
              <a:rPr lang="en-US" b="1" dirty="0"/>
              <a:t>Designers</a:t>
            </a:r>
            <a:r>
              <a:rPr lang="en-US" dirty="0"/>
              <a:t>: Design logos.</a:t>
            </a:r>
          </a:p>
          <a:p>
            <a:pPr>
              <a:buFont typeface="Arial" panose="020B0604020202020204" pitchFamily="34" charset="0"/>
              <a:buChar char="•"/>
            </a:pPr>
            <a:r>
              <a:rPr lang="en-US" b="1" dirty="0"/>
              <a:t>Managers</a:t>
            </a:r>
            <a:r>
              <a:rPr lang="en-US" dirty="0"/>
              <a:t>: Schedule meetings.</a:t>
            </a:r>
          </a:p>
          <a:p>
            <a:r>
              <a:rPr lang="en-US" dirty="0"/>
              <a:t>You could think of it like this:</a:t>
            </a:r>
          </a:p>
          <a:p>
            <a:pPr>
              <a:buFont typeface="+mj-lt"/>
              <a:buAutoNum type="arabicPeriod"/>
            </a:pPr>
            <a:r>
              <a:rPr lang="en-US" b="1" dirty="0"/>
              <a:t>Base Class</a:t>
            </a:r>
            <a:r>
              <a:rPr lang="en-US" dirty="0"/>
              <a:t>: Employee.</a:t>
            </a:r>
          </a:p>
          <a:p>
            <a:pPr>
              <a:buFont typeface="+mj-lt"/>
              <a:buAutoNum type="arabicPeriod"/>
            </a:pPr>
            <a:r>
              <a:rPr lang="en-US" b="1" dirty="0"/>
              <a:t>Derived Classes</a:t>
            </a:r>
            <a:r>
              <a:rPr lang="en-US" dirty="0"/>
              <a:t>: Developer, Designer, Manager.</a:t>
            </a:r>
          </a:p>
          <a:p>
            <a:pPr>
              <a:buFont typeface="+mj-lt"/>
              <a:buAutoNum type="arabicPeriod"/>
            </a:pPr>
            <a:r>
              <a:rPr lang="en-US" b="1" dirty="0"/>
              <a:t>Virtual Function</a:t>
            </a:r>
            <a:r>
              <a:rPr lang="en-US" dirty="0"/>
              <a:t>: </a:t>
            </a:r>
            <a:r>
              <a:rPr lang="en-US" dirty="0" err="1"/>
              <a:t>doWork</a:t>
            </a:r>
            <a:r>
              <a:rPr lang="en-US" dirty="0"/>
              <a:t>() behaves differently depending on which type of employee is working, but you only need to call it using a general Employee reference.</a:t>
            </a:r>
          </a:p>
          <a:p>
            <a:endParaRPr lang="en-US" dirty="0"/>
          </a:p>
          <a:p>
            <a:endParaRPr lang="en-US" dirty="0"/>
          </a:p>
          <a:p>
            <a:endParaRPr lang="en-US" dirty="0"/>
          </a:p>
          <a:p>
            <a:pPr>
              <a:buFont typeface="Arial" panose="020B0604020202020204" pitchFamily="34" charset="0"/>
              <a:buChar char="•"/>
            </a:pPr>
            <a:r>
              <a:rPr lang="en-US" b="1" dirty="0"/>
              <a:t>Base Class</a:t>
            </a:r>
            <a:r>
              <a:rPr lang="en-US" dirty="0"/>
              <a:t>: Employee represents a general type of worker. This is like saying all employees have some shared properties (like a name or ID).</a:t>
            </a:r>
          </a:p>
          <a:p>
            <a:pPr>
              <a:buFont typeface="Arial" panose="020B0604020202020204" pitchFamily="34" charset="0"/>
              <a:buChar char="•"/>
            </a:pPr>
            <a:r>
              <a:rPr lang="en-US" b="1" dirty="0"/>
              <a:t>Derived Classes</a:t>
            </a:r>
            <a:r>
              <a:rPr lang="en-US" dirty="0"/>
              <a:t>: Developer, Designer, and Manager all inherit from Employee but have their own implementation of </a:t>
            </a:r>
            <a:r>
              <a:rPr lang="en-US" dirty="0" err="1"/>
              <a:t>doWork</a:t>
            </a:r>
            <a:r>
              <a:rPr lang="en-US" dirty="0"/>
              <a:t>(). This represents the specialized tasks that each type of employee does in the company.</a:t>
            </a:r>
          </a:p>
          <a:p>
            <a:pPr>
              <a:buFont typeface="Arial" panose="020B0604020202020204" pitchFamily="34" charset="0"/>
              <a:buChar char="•"/>
            </a:pPr>
            <a:r>
              <a:rPr lang="en-US" b="1" dirty="0"/>
              <a:t>Polymorphism</a:t>
            </a:r>
            <a:r>
              <a:rPr lang="en-US" dirty="0"/>
              <a:t>: </a:t>
            </a:r>
            <a:r>
              <a:rPr lang="en-US" b="1" dirty="0"/>
              <a:t>Even though you are using a pointer to Employee, when you call </a:t>
            </a:r>
            <a:r>
              <a:rPr lang="en-US" b="1" dirty="0" err="1"/>
              <a:t>doWork</a:t>
            </a:r>
            <a:r>
              <a:rPr lang="en-US" b="1" dirty="0"/>
              <a:t>(), the correct version (Developer, Designer, or Manager) is called depending on the actual object type. This is dynamic polymorphism in action.</a:t>
            </a:r>
          </a:p>
          <a:p>
            <a:endParaRPr lang="en-US" dirty="0"/>
          </a:p>
        </p:txBody>
      </p:sp>
      <p:sp>
        <p:nvSpPr>
          <p:cNvPr id="4" name="Slide Number Placeholder 3"/>
          <p:cNvSpPr>
            <a:spLocks noGrp="1"/>
          </p:cNvSpPr>
          <p:nvPr>
            <p:ph type="sldNum" sz="quarter" idx="5"/>
          </p:nvPr>
        </p:nvSpPr>
        <p:spPr/>
        <p:txBody>
          <a:bodyPr/>
          <a:lstStyle/>
          <a:p>
            <a:fld id="{3A07F351-E7D3-4F48-99BA-671FC28211C6}" type="slidenum">
              <a:rPr lang="en-US" smtClean="0"/>
              <a:t>5</a:t>
            </a:fld>
            <a:endParaRPr lang="en-US"/>
          </a:p>
        </p:txBody>
      </p:sp>
    </p:spTree>
    <p:extLst>
      <p:ext uri="{BB962C8B-B14F-4D97-AF65-F5344CB8AC3E}">
        <p14:creationId xmlns:p14="http://schemas.microsoft.com/office/powerpoint/2010/main" val="268192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Polymorphism Works Here:</a:t>
            </a:r>
          </a:p>
          <a:p>
            <a:pPr>
              <a:buFont typeface="Arial" panose="020B0604020202020204" pitchFamily="34" charset="0"/>
              <a:buChar char="•"/>
            </a:pPr>
            <a:r>
              <a:rPr lang="en-US" dirty="0"/>
              <a:t>The </a:t>
            </a:r>
            <a:r>
              <a:rPr lang="en-US" b="1" dirty="0" err="1"/>
              <a:t>User.area</a:t>
            </a:r>
            <a:r>
              <a:rPr lang="en-US" b="1" dirty="0"/>
              <a:t>(Shape x)</a:t>
            </a:r>
            <a:r>
              <a:rPr lang="en-US" dirty="0"/>
              <a:t> method accepts any object that is a subclass of Shape. This is the essence of polymorphism: the ability to treat different types of objects (e.g., Rectangle, Circle) as instances of the base class (Shape).</a:t>
            </a:r>
          </a:p>
          <a:p>
            <a:pPr>
              <a:buFont typeface="Arial" panose="020B0604020202020204" pitchFamily="34" charset="0"/>
              <a:buChar char="•"/>
            </a:pPr>
            <a:r>
              <a:rPr lang="en-US" dirty="0"/>
              <a:t>At </a:t>
            </a:r>
            <a:r>
              <a:rPr lang="en-US" b="1" dirty="0"/>
              <a:t>runtime</a:t>
            </a:r>
            <a:r>
              <a:rPr lang="en-US" dirty="0"/>
              <a:t>, Java determines which area() method to call based on the actual object type (Rectangle or Circle), even though the variable is of type Shape. This is called </a:t>
            </a:r>
            <a:r>
              <a:rPr lang="en-US" b="1" dirty="0"/>
              <a:t>dynamic method dispatch</a:t>
            </a:r>
            <a:r>
              <a:rPr lang="en-US" dirty="0"/>
              <a:t>.</a:t>
            </a:r>
          </a:p>
          <a:p>
            <a:endParaRPr lang="en-US" dirty="0"/>
          </a:p>
          <a:p>
            <a:r>
              <a:rPr lang="en-US" dirty="0"/>
              <a:t>The </a:t>
            </a:r>
            <a:r>
              <a:rPr lang="en-US" b="1" dirty="0"/>
              <a:t>User</a:t>
            </a:r>
            <a:r>
              <a:rPr lang="en-US" dirty="0"/>
              <a:t> class in this example serves as a demonstration of how </a:t>
            </a:r>
            <a:r>
              <a:rPr lang="en-US" b="1" dirty="0"/>
              <a:t>polymorphism</a:t>
            </a:r>
            <a:r>
              <a:rPr lang="en-US" dirty="0"/>
              <a:t> works by providing a common interface (area(Shape x)) to interact with different types of Shape objects, such as Rectangle and Circle. Here's why it’s used:</a:t>
            </a:r>
          </a:p>
        </p:txBody>
      </p:sp>
      <p:sp>
        <p:nvSpPr>
          <p:cNvPr id="4" name="Slide Number Placeholder 3"/>
          <p:cNvSpPr>
            <a:spLocks noGrp="1"/>
          </p:cNvSpPr>
          <p:nvPr>
            <p:ph type="sldNum" sz="quarter" idx="5"/>
          </p:nvPr>
        </p:nvSpPr>
        <p:spPr/>
        <p:txBody>
          <a:bodyPr/>
          <a:lstStyle/>
          <a:p>
            <a:fld id="{3A07F351-E7D3-4F48-99BA-671FC28211C6}" type="slidenum">
              <a:rPr lang="en-US" smtClean="0"/>
              <a:t>6</a:t>
            </a:fld>
            <a:endParaRPr lang="en-US"/>
          </a:p>
        </p:txBody>
      </p:sp>
    </p:spTree>
    <p:extLst>
      <p:ext uri="{BB962C8B-B14F-4D97-AF65-F5344CB8AC3E}">
        <p14:creationId xmlns:p14="http://schemas.microsoft.com/office/powerpoint/2010/main" val="406051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Compile-time polymorphism is achieved using function overloading and operator overloading. The binding of the function call to the function definition happens at compile time, and the compiler determines which function or operator to use based on the arguments passed.</a:t>
            </a:r>
          </a:p>
          <a:p>
            <a:endParaRPr lang="en-US" dirty="0"/>
          </a:p>
          <a:p>
            <a:r>
              <a:rPr lang="en-US" dirty="0"/>
              <a:t>Run-time polymorphism is achieved through </a:t>
            </a:r>
            <a:r>
              <a:rPr lang="en-US" b="1" dirty="0"/>
              <a:t>inheritance</a:t>
            </a:r>
            <a:r>
              <a:rPr lang="en-US" dirty="0"/>
              <a:t> and </a:t>
            </a:r>
            <a:r>
              <a:rPr lang="en-US" b="1" dirty="0"/>
              <a:t>virtual functions</a:t>
            </a:r>
            <a:r>
              <a:rPr lang="en-US" dirty="0"/>
              <a:t>. In this type, the function call is resolved at run time, and the appropriate function is called based on the actual type of the object being referred to, even if it is accessed through a pointer or reference to the base class.</a:t>
            </a:r>
          </a:p>
          <a:p>
            <a:endParaRPr lang="en-US" dirty="0"/>
          </a:p>
          <a:p>
            <a:r>
              <a:rPr lang="en-US" dirty="0"/>
              <a:t>Dynamic binding, also known as </a:t>
            </a:r>
            <a:r>
              <a:rPr lang="en-US" b="1" dirty="0"/>
              <a:t>late binding</a:t>
            </a:r>
            <a:r>
              <a:rPr lang="en-US" dirty="0"/>
              <a:t>, is when the function call is determined at runtime. This occurs when a virtual function is called through a base class pointer or reference. The decision on which function to call is deferred until the actual object type is known at runtime.</a:t>
            </a:r>
          </a:p>
        </p:txBody>
      </p:sp>
      <p:sp>
        <p:nvSpPr>
          <p:cNvPr id="4" name="Slide Number Placeholder 3"/>
          <p:cNvSpPr>
            <a:spLocks noGrp="1"/>
          </p:cNvSpPr>
          <p:nvPr>
            <p:ph type="sldNum" sz="quarter" idx="5"/>
          </p:nvPr>
        </p:nvSpPr>
        <p:spPr/>
        <p:txBody>
          <a:bodyPr/>
          <a:lstStyle/>
          <a:p>
            <a:fld id="{3A07F351-E7D3-4F48-99BA-671FC28211C6}" type="slidenum">
              <a:rPr lang="en-US" smtClean="0"/>
              <a:t>9</a:t>
            </a:fld>
            <a:endParaRPr lang="en-US"/>
          </a:p>
        </p:txBody>
      </p:sp>
    </p:spTree>
    <p:extLst>
      <p:ext uri="{BB962C8B-B14F-4D97-AF65-F5344CB8AC3E}">
        <p14:creationId xmlns:p14="http://schemas.microsoft.com/office/powerpoint/2010/main" val="235131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FC15-FBD4-F36C-925A-A7F6DA649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995A3B-7B77-3A4B-9924-6B298224D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6B9116-59C7-95F5-61DA-1AA06DEC7021}"/>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1CDB740D-5E5D-DC83-AC95-1655ECC6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26432-0469-3604-84D3-92A1B05EBCBC}"/>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418172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7901-0E61-E9A9-D6B8-3949146BF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F592AF-8C3D-806B-1C0A-6BFA615E4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551F8-3116-E474-FFC8-4DBC7FFA32E1}"/>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C7A7D660-ED34-4D90-D66C-0C3085754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8774D-BA81-0675-BE65-9C3C09161E4D}"/>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127333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08DBA-0790-A38C-68EC-841096F0D4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1E5C9-FD44-C4D0-9050-B1B4191DE5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A1479-21BF-B822-A316-98C9062B3B11}"/>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A264B604-25A1-3C57-DE15-A3BE5FE19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8622F-E0CE-51DC-E7B5-CE3E6C7DF177}"/>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321249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AD1F-F8F3-680B-1AD0-F1A7434A1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7E929A-1257-715D-F2D6-C559D2A21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3F58B-5CCB-409B-3BF7-1DB0B3D91E71}"/>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DFDA3383-00C0-8E1A-2E25-299E2EBE5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89063-788A-04E1-E587-F931F827B761}"/>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65449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97CB0-51C0-2BA3-C65F-52CED5D9E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C07F9B-6ED4-DF2F-94F6-097A101753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A957D-709B-FBB0-B3A7-23BF03755E50}"/>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F7CDD5A6-F111-D6E7-4B08-0975246AC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F4E16-1F42-8262-7975-76B1B9B45AF6}"/>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12576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5419-AEFE-1962-94A7-74707180DA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9AD46E-FBD2-FEE2-ECA4-6186C49653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AC6ED8-6EB5-C41E-747E-FB2D46E13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A8CD1-2388-B506-518B-D7EA087CD5E0}"/>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6" name="Footer Placeholder 5">
            <a:extLst>
              <a:ext uri="{FF2B5EF4-FFF2-40B4-BE49-F238E27FC236}">
                <a16:creationId xmlns:a16="http://schemas.microsoft.com/office/drawing/2014/main" id="{0F28F9ED-874C-4904-9152-FA5D0BF3C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F0F76-DAF1-D007-6C78-91C5C657C9FD}"/>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287324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43C9-9D0F-C957-4C35-A29F8059B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8B52D-383F-B3B0-A522-19C61A247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3F6BC-5CBE-5B1E-ED2F-9EAD5474C2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30A4A7-61F8-587E-9B5F-51306F058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B0620-EF7B-7274-6DC9-05534A080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963BC7-2F3C-9829-3FA3-9FDA2D6A0FAA}"/>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8" name="Footer Placeholder 7">
            <a:extLst>
              <a:ext uri="{FF2B5EF4-FFF2-40B4-BE49-F238E27FC236}">
                <a16:creationId xmlns:a16="http://schemas.microsoft.com/office/drawing/2014/main" id="{D2333500-D7D3-1B79-038F-9A9ACE8000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C569F-64F2-DCBC-EEF1-BC8865CE51F0}"/>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105176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411B-166A-22F5-CC6D-B9EF302492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C8457-E499-C1E4-4CC8-827891B06B7F}"/>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4" name="Footer Placeholder 3">
            <a:extLst>
              <a:ext uri="{FF2B5EF4-FFF2-40B4-BE49-F238E27FC236}">
                <a16:creationId xmlns:a16="http://schemas.microsoft.com/office/drawing/2014/main" id="{06E1427C-6D36-E3C4-DC57-84EBE0C6D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9A1BA-DEE7-BD31-46E5-AD888D8ACF31}"/>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332408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7155A-2820-22B8-1EEC-650CC2DC955E}"/>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3" name="Footer Placeholder 2">
            <a:extLst>
              <a:ext uri="{FF2B5EF4-FFF2-40B4-BE49-F238E27FC236}">
                <a16:creationId xmlns:a16="http://schemas.microsoft.com/office/drawing/2014/main" id="{961012FA-EC51-34BE-2C37-0C53ADEBD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17C2E2-9901-67E3-9D21-D0EE4663B2EE}"/>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55643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2D91-FF3F-8C22-66F1-377A010BC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59F5C-C223-F667-F359-26A8B93C2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82361-E3B6-5191-BF1F-833D8E8A2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D29CB-8053-36BF-B47E-2C27A29BA401}"/>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6" name="Footer Placeholder 5">
            <a:extLst>
              <a:ext uri="{FF2B5EF4-FFF2-40B4-BE49-F238E27FC236}">
                <a16:creationId xmlns:a16="http://schemas.microsoft.com/office/drawing/2014/main" id="{69D4B670-1533-8615-14BD-B3829F5037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A0B97-85FB-292D-B1CE-5FFDD0621312}"/>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426091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001F-76CA-D1A6-6AEF-9C304A15A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574B15-2AFE-F173-5C42-93AB25964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F7315-D77D-E2DB-68FC-9EAFC5C09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299AC3-02BD-FF30-F936-6E82CDE6E2F7}"/>
              </a:ext>
            </a:extLst>
          </p:cNvPr>
          <p:cNvSpPr>
            <a:spLocks noGrp="1"/>
          </p:cNvSpPr>
          <p:nvPr>
            <p:ph type="dt" sz="half" idx="10"/>
          </p:nvPr>
        </p:nvSpPr>
        <p:spPr/>
        <p:txBody>
          <a:bodyPr/>
          <a:lstStyle/>
          <a:p>
            <a:fld id="{CAD7D4C6-98FB-FB45-ADDF-CCDAC989ED64}" type="datetimeFigureOut">
              <a:rPr lang="en-US" smtClean="0"/>
              <a:t>9/25/24</a:t>
            </a:fld>
            <a:endParaRPr lang="en-US"/>
          </a:p>
        </p:txBody>
      </p:sp>
      <p:sp>
        <p:nvSpPr>
          <p:cNvPr id="6" name="Footer Placeholder 5">
            <a:extLst>
              <a:ext uri="{FF2B5EF4-FFF2-40B4-BE49-F238E27FC236}">
                <a16:creationId xmlns:a16="http://schemas.microsoft.com/office/drawing/2014/main" id="{CE7540AD-25F5-1765-B0B4-B55723F49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89508-69DD-C40A-A1EF-35DAF0F480C7}"/>
              </a:ext>
            </a:extLst>
          </p:cNvPr>
          <p:cNvSpPr>
            <a:spLocks noGrp="1"/>
          </p:cNvSpPr>
          <p:nvPr>
            <p:ph type="sldNum" sz="quarter" idx="12"/>
          </p:nvPr>
        </p:nvSpPr>
        <p:spPr/>
        <p:txBody>
          <a:bodyPr/>
          <a:lstStyle/>
          <a:p>
            <a:fld id="{74962B95-5A66-4446-B368-DB878823561D}" type="slidenum">
              <a:rPr lang="en-US" smtClean="0"/>
              <a:t>‹#›</a:t>
            </a:fld>
            <a:endParaRPr lang="en-US"/>
          </a:p>
        </p:txBody>
      </p:sp>
    </p:spTree>
    <p:extLst>
      <p:ext uri="{BB962C8B-B14F-4D97-AF65-F5344CB8AC3E}">
        <p14:creationId xmlns:p14="http://schemas.microsoft.com/office/powerpoint/2010/main" val="4243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34FAA-C1E5-F641-81CB-A71BC6EFA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8AB354-E431-1D67-DDBE-56842D8C9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56B03-4214-C469-56DB-A9A758858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D7D4C6-98FB-FB45-ADDF-CCDAC989ED64}" type="datetimeFigureOut">
              <a:rPr lang="en-US" smtClean="0"/>
              <a:t>9/25/24</a:t>
            </a:fld>
            <a:endParaRPr lang="en-US"/>
          </a:p>
        </p:txBody>
      </p:sp>
      <p:sp>
        <p:nvSpPr>
          <p:cNvPr id="5" name="Footer Placeholder 4">
            <a:extLst>
              <a:ext uri="{FF2B5EF4-FFF2-40B4-BE49-F238E27FC236}">
                <a16:creationId xmlns:a16="http://schemas.microsoft.com/office/drawing/2014/main" id="{27A9DC27-1025-5676-54AC-F0C0FBB6A5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113FA0-6D00-2541-9B10-D642FC1D9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962B95-5A66-4446-B368-DB878823561D}" type="slidenum">
              <a:rPr lang="en-US" smtClean="0"/>
              <a:t>‹#›</a:t>
            </a:fld>
            <a:endParaRPr lang="en-US"/>
          </a:p>
        </p:txBody>
      </p:sp>
    </p:spTree>
    <p:extLst>
      <p:ext uri="{BB962C8B-B14F-4D97-AF65-F5344CB8AC3E}">
        <p14:creationId xmlns:p14="http://schemas.microsoft.com/office/powerpoint/2010/main" val="227826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18FF-2826-C25A-B9B3-E6F3FCBAD3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EBEB6C2-0E4A-3C62-7183-DD1E66CE5E37}"/>
              </a:ext>
            </a:extLst>
          </p:cNvPr>
          <p:cNvSpPr>
            <a:spLocks noGrp="1"/>
          </p:cNvSpPr>
          <p:nvPr>
            <p:ph type="subTitle" idx="1"/>
          </p:nvPr>
        </p:nvSpPr>
        <p:spPr/>
        <p:txBody>
          <a:bodyPr/>
          <a:lstStyle/>
          <a:p>
            <a:endParaRPr lang="en-US"/>
          </a:p>
        </p:txBody>
      </p:sp>
      <p:pic>
        <p:nvPicPr>
          <p:cNvPr id="1026" name="Picture 2">
            <a:extLst>
              <a:ext uri="{FF2B5EF4-FFF2-40B4-BE49-F238E27FC236}">
                <a16:creationId xmlns:a16="http://schemas.microsoft.com/office/drawing/2014/main" id="{D0677D66-5DE8-5DC3-6B7E-1A625E60F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388" y="0"/>
            <a:ext cx="6751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8EADE1-7E9E-6C18-F5B4-F72761450283}"/>
              </a:ext>
            </a:extLst>
          </p:cNvPr>
          <p:cNvSpPr txBox="1"/>
          <p:nvPr/>
        </p:nvSpPr>
        <p:spPr>
          <a:xfrm>
            <a:off x="9724465" y="6042454"/>
            <a:ext cx="2467535" cy="307777"/>
          </a:xfrm>
          <a:prstGeom prst="rect">
            <a:avLst/>
          </a:prstGeom>
          <a:noFill/>
        </p:spPr>
        <p:txBody>
          <a:bodyPr wrap="none" rtlCol="0">
            <a:spAutoFit/>
          </a:bodyPr>
          <a:lstStyle/>
          <a:p>
            <a:r>
              <a:rPr lang="en-US" sz="1400" dirty="0"/>
              <a:t>https://</a:t>
            </a:r>
            <a:r>
              <a:rPr lang="en-US" sz="1400" dirty="0" err="1"/>
              <a:t>programmerhumor.io</a:t>
            </a:r>
            <a:r>
              <a:rPr lang="en-US" sz="1400" dirty="0"/>
              <a:t>/</a:t>
            </a:r>
          </a:p>
        </p:txBody>
      </p:sp>
    </p:spTree>
    <p:extLst>
      <p:ext uri="{BB962C8B-B14F-4D97-AF65-F5344CB8AC3E}">
        <p14:creationId xmlns:p14="http://schemas.microsoft.com/office/powerpoint/2010/main" val="2515720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76EA-D6DC-C0D0-DF67-59C17EF9E5AB}"/>
              </a:ext>
            </a:extLst>
          </p:cNvPr>
          <p:cNvSpPr>
            <a:spLocks noGrp="1"/>
          </p:cNvSpPr>
          <p:nvPr>
            <p:ph type="title"/>
          </p:nvPr>
        </p:nvSpPr>
        <p:spPr/>
        <p:txBody>
          <a:bodyPr/>
          <a:lstStyle/>
          <a:p>
            <a:pPr algn="ctr"/>
            <a:r>
              <a:rPr lang="en-US" b="1" dirty="0"/>
              <a:t>Function Overloading</a:t>
            </a:r>
          </a:p>
        </p:txBody>
      </p:sp>
      <p:sp>
        <p:nvSpPr>
          <p:cNvPr id="5" name="TextBox 4">
            <a:extLst>
              <a:ext uri="{FF2B5EF4-FFF2-40B4-BE49-F238E27FC236}">
                <a16:creationId xmlns:a16="http://schemas.microsoft.com/office/drawing/2014/main" id="{458213F1-2929-A201-B991-D980285DC45A}"/>
              </a:ext>
            </a:extLst>
          </p:cNvPr>
          <p:cNvSpPr txBox="1"/>
          <p:nvPr/>
        </p:nvSpPr>
        <p:spPr>
          <a:xfrm>
            <a:off x="3357948" y="1795076"/>
            <a:ext cx="6098058" cy="5062924"/>
          </a:xfrm>
          <a:prstGeom prst="rect">
            <a:avLst/>
          </a:prstGeom>
          <a:noFill/>
        </p:spPr>
        <p:txBody>
          <a:bodyPr wrap="square">
            <a:spAutoFit/>
          </a:bodyPr>
          <a:lstStyle/>
          <a:p>
            <a:r>
              <a:rPr lang="en-US" sz="1700" b="1" dirty="0"/>
              <a:t>#include &lt;iostream&gt;</a:t>
            </a:r>
          </a:p>
          <a:p>
            <a:endParaRPr lang="en-US" sz="1700" b="1" dirty="0"/>
          </a:p>
          <a:p>
            <a:r>
              <a:rPr lang="en-US" sz="1700" b="1" dirty="0"/>
              <a:t>class Print {</a:t>
            </a:r>
          </a:p>
          <a:p>
            <a:r>
              <a:rPr lang="en-US" sz="1700" b="1" dirty="0"/>
              <a:t>public:</a:t>
            </a:r>
          </a:p>
          <a:p>
            <a:r>
              <a:rPr lang="en-US" sz="1700" b="1" dirty="0"/>
              <a:t>    void show(int </a:t>
            </a:r>
            <a:r>
              <a:rPr lang="en-US" sz="1700" b="1" dirty="0" err="1"/>
              <a:t>i</a:t>
            </a:r>
            <a:r>
              <a:rPr lang="en-US" sz="1700" b="1" dirty="0"/>
              <a:t>) {</a:t>
            </a:r>
          </a:p>
          <a:p>
            <a:r>
              <a:rPr lang="en-US" sz="1700" b="1" dirty="0"/>
              <a:t>        std::</a:t>
            </a:r>
            <a:r>
              <a:rPr lang="en-US" sz="1700" b="1" dirty="0" err="1"/>
              <a:t>cout</a:t>
            </a:r>
            <a:r>
              <a:rPr lang="en-US" sz="1700" b="1" dirty="0"/>
              <a:t> &lt;&lt; "Integer: " &lt;&lt; </a:t>
            </a:r>
            <a:r>
              <a:rPr lang="en-US" sz="1700" b="1" dirty="0" err="1"/>
              <a:t>i</a:t>
            </a:r>
            <a:r>
              <a:rPr lang="en-US" sz="1700" b="1" dirty="0"/>
              <a:t> &lt;&lt; std::</a:t>
            </a:r>
            <a:r>
              <a:rPr lang="en-US" sz="1700" b="1" dirty="0" err="1"/>
              <a:t>endl</a:t>
            </a:r>
            <a:r>
              <a:rPr lang="en-US" sz="1700" b="1" dirty="0"/>
              <a:t>;</a:t>
            </a:r>
          </a:p>
          <a:p>
            <a:r>
              <a:rPr lang="en-US" sz="1700" b="1" dirty="0"/>
              <a:t>    }</a:t>
            </a:r>
          </a:p>
          <a:p>
            <a:endParaRPr lang="en-US" sz="1700" b="1" dirty="0"/>
          </a:p>
          <a:p>
            <a:r>
              <a:rPr lang="en-US" sz="1700" b="1" dirty="0"/>
              <a:t>    void show(double d) {</a:t>
            </a:r>
          </a:p>
          <a:p>
            <a:r>
              <a:rPr lang="en-US" sz="1700" b="1" dirty="0"/>
              <a:t>        std::</a:t>
            </a:r>
            <a:r>
              <a:rPr lang="en-US" sz="1700" b="1" dirty="0" err="1"/>
              <a:t>cout</a:t>
            </a:r>
            <a:r>
              <a:rPr lang="en-US" sz="1700" b="1" dirty="0"/>
              <a:t> &lt;&lt; "Double: " &lt;&lt; d &lt;&lt; std::</a:t>
            </a:r>
            <a:r>
              <a:rPr lang="en-US" sz="1700" b="1" dirty="0" err="1"/>
              <a:t>endl</a:t>
            </a:r>
            <a:r>
              <a:rPr lang="en-US" sz="1700" b="1" dirty="0"/>
              <a:t>;</a:t>
            </a:r>
          </a:p>
          <a:p>
            <a:r>
              <a:rPr lang="en-US" sz="1700" b="1" dirty="0"/>
              <a:t>    }</a:t>
            </a:r>
          </a:p>
          <a:p>
            <a:r>
              <a:rPr lang="en-US" sz="1700" b="1" dirty="0"/>
              <a:t>};</a:t>
            </a:r>
          </a:p>
          <a:p>
            <a:endParaRPr lang="en-US" sz="1700" b="1" dirty="0"/>
          </a:p>
          <a:p>
            <a:r>
              <a:rPr lang="en-US" sz="1700" b="1" dirty="0"/>
              <a:t>int main() {</a:t>
            </a:r>
          </a:p>
          <a:p>
            <a:r>
              <a:rPr lang="en-US" sz="1700" b="1" dirty="0"/>
              <a:t>    Print p;</a:t>
            </a:r>
          </a:p>
          <a:p>
            <a:r>
              <a:rPr lang="en-US" sz="1700" b="1" dirty="0"/>
              <a:t>    </a:t>
            </a:r>
            <a:r>
              <a:rPr lang="en-US" sz="1700" b="1" dirty="0" err="1"/>
              <a:t>p.show</a:t>
            </a:r>
            <a:r>
              <a:rPr lang="en-US" sz="1700" b="1" dirty="0"/>
              <a:t>(5);     // Calls the int version</a:t>
            </a:r>
          </a:p>
          <a:p>
            <a:r>
              <a:rPr lang="en-US" sz="1700" b="1" dirty="0"/>
              <a:t>    </a:t>
            </a:r>
            <a:r>
              <a:rPr lang="en-US" sz="1700" b="1" dirty="0" err="1"/>
              <a:t>p.show</a:t>
            </a:r>
            <a:r>
              <a:rPr lang="en-US" sz="1700" b="1" dirty="0"/>
              <a:t>(5.5);   // Calls the double version</a:t>
            </a:r>
          </a:p>
          <a:p>
            <a:r>
              <a:rPr lang="en-US" sz="1700" b="1" dirty="0"/>
              <a:t>    return 0;</a:t>
            </a:r>
          </a:p>
          <a:p>
            <a:r>
              <a:rPr lang="en-US" sz="1700" b="1" dirty="0"/>
              <a:t>}</a:t>
            </a:r>
          </a:p>
        </p:txBody>
      </p:sp>
    </p:spTree>
    <p:extLst>
      <p:ext uri="{BB962C8B-B14F-4D97-AF65-F5344CB8AC3E}">
        <p14:creationId xmlns:p14="http://schemas.microsoft.com/office/powerpoint/2010/main" val="136408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4097-DD12-4FBF-5B89-5793E9EDAB2E}"/>
              </a:ext>
            </a:extLst>
          </p:cNvPr>
          <p:cNvSpPr>
            <a:spLocks noGrp="1"/>
          </p:cNvSpPr>
          <p:nvPr>
            <p:ph type="title"/>
          </p:nvPr>
        </p:nvSpPr>
        <p:spPr/>
        <p:txBody>
          <a:bodyPr/>
          <a:lstStyle/>
          <a:p>
            <a:pPr algn="ctr"/>
            <a:r>
              <a:rPr lang="en-US" b="1" dirty="0"/>
              <a:t>Operator Overloading</a:t>
            </a:r>
            <a:endParaRPr lang="en-US" dirty="0"/>
          </a:p>
        </p:txBody>
      </p:sp>
      <p:sp>
        <p:nvSpPr>
          <p:cNvPr id="3" name="Content Placeholder 2">
            <a:extLst>
              <a:ext uri="{FF2B5EF4-FFF2-40B4-BE49-F238E27FC236}">
                <a16:creationId xmlns:a16="http://schemas.microsoft.com/office/drawing/2014/main" id="{855DC81C-924B-116B-679B-95909F9AF663}"/>
              </a:ext>
            </a:extLst>
          </p:cNvPr>
          <p:cNvSpPr>
            <a:spLocks noGrp="1"/>
          </p:cNvSpPr>
          <p:nvPr>
            <p:ph idx="1"/>
          </p:nvPr>
        </p:nvSpPr>
        <p:spPr>
          <a:xfrm>
            <a:off x="3655541" y="1912122"/>
            <a:ext cx="4388708" cy="4351338"/>
          </a:xfrm>
        </p:spPr>
        <p:txBody>
          <a:bodyPr>
            <a:normAutofit fontScale="77500" lnSpcReduction="20000"/>
          </a:bodyPr>
          <a:lstStyle/>
          <a:p>
            <a:pPr marL="0" indent="0">
              <a:buNone/>
            </a:pPr>
            <a:r>
              <a:rPr lang="en-US" dirty="0"/>
              <a:t>// Overloading prefix ++</a:t>
            </a:r>
          </a:p>
          <a:p>
            <a:pPr marL="0" indent="0">
              <a:buNone/>
            </a:pPr>
            <a:r>
              <a:rPr lang="en-US" dirty="0"/>
              <a:t>Vector&amp; operator++() {</a:t>
            </a:r>
          </a:p>
          <a:p>
            <a:pPr marL="0" indent="0">
              <a:buNone/>
            </a:pPr>
            <a:r>
              <a:rPr lang="en-US" dirty="0"/>
              <a:t>    ++x; ++y;</a:t>
            </a:r>
          </a:p>
          <a:p>
            <a:pPr marL="0" indent="0">
              <a:buNone/>
            </a:pPr>
            <a:r>
              <a:rPr lang="en-US" dirty="0"/>
              <a:t>    return *this;</a:t>
            </a:r>
          </a:p>
          <a:p>
            <a:pPr marL="0" indent="0">
              <a:buNone/>
            </a:pPr>
            <a:r>
              <a:rPr lang="en-US" dirty="0"/>
              <a:t>}</a:t>
            </a:r>
          </a:p>
          <a:p>
            <a:pPr marL="0" indent="0">
              <a:buNone/>
            </a:pPr>
            <a:endParaRPr lang="en-US" dirty="0"/>
          </a:p>
          <a:p>
            <a:pPr marL="0" indent="0">
              <a:buNone/>
            </a:pPr>
            <a:r>
              <a:rPr lang="en-US" dirty="0"/>
              <a:t>// Overloading postfix ++</a:t>
            </a:r>
          </a:p>
          <a:p>
            <a:pPr marL="0" indent="0">
              <a:buNone/>
            </a:pPr>
            <a:r>
              <a:rPr lang="en-US" dirty="0"/>
              <a:t>Vector operator++(int) {</a:t>
            </a:r>
          </a:p>
          <a:p>
            <a:pPr marL="0" indent="0">
              <a:buNone/>
            </a:pPr>
            <a:r>
              <a:rPr lang="en-US" dirty="0"/>
              <a:t>    Vector temp = *this;</a:t>
            </a:r>
          </a:p>
          <a:p>
            <a:pPr marL="0" indent="0">
              <a:buNone/>
            </a:pPr>
            <a:r>
              <a:rPr lang="en-US" dirty="0"/>
              <a:t>    ++(*this);</a:t>
            </a:r>
          </a:p>
          <a:p>
            <a:pPr marL="0" indent="0">
              <a:buNone/>
            </a:pPr>
            <a:r>
              <a:rPr lang="en-US" dirty="0"/>
              <a:t>    return temp;</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24287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0ABD09-19EC-7593-A754-035D068D29D7}"/>
              </a:ext>
            </a:extLst>
          </p:cNvPr>
          <p:cNvPicPr>
            <a:picLocks noChangeAspect="1"/>
          </p:cNvPicPr>
          <p:nvPr/>
        </p:nvPicPr>
        <p:blipFill>
          <a:blip r:embed="rId3"/>
          <a:stretch>
            <a:fillRect/>
          </a:stretch>
        </p:blipFill>
        <p:spPr>
          <a:xfrm>
            <a:off x="2108200" y="352084"/>
            <a:ext cx="8839586" cy="5756616"/>
          </a:xfrm>
          <a:prstGeom prst="rect">
            <a:avLst/>
          </a:prstGeom>
        </p:spPr>
      </p:pic>
    </p:spTree>
    <p:extLst>
      <p:ext uri="{BB962C8B-B14F-4D97-AF65-F5344CB8AC3E}">
        <p14:creationId xmlns:p14="http://schemas.microsoft.com/office/powerpoint/2010/main" val="324610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57DE84-2563-484C-F825-085B8E8BAFB5}"/>
              </a:ext>
            </a:extLst>
          </p:cNvPr>
          <p:cNvPicPr>
            <a:picLocks noChangeAspect="1"/>
          </p:cNvPicPr>
          <p:nvPr/>
        </p:nvPicPr>
        <p:blipFill>
          <a:blip r:embed="rId3"/>
          <a:stretch>
            <a:fillRect/>
          </a:stretch>
        </p:blipFill>
        <p:spPr>
          <a:xfrm>
            <a:off x="2209800" y="898184"/>
            <a:ext cx="7772400" cy="5061631"/>
          </a:xfrm>
          <a:prstGeom prst="rect">
            <a:avLst/>
          </a:prstGeom>
        </p:spPr>
      </p:pic>
    </p:spTree>
    <p:extLst>
      <p:ext uri="{BB962C8B-B14F-4D97-AF65-F5344CB8AC3E}">
        <p14:creationId xmlns:p14="http://schemas.microsoft.com/office/powerpoint/2010/main" val="139526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diagram of a play&#10;&#10;Description automatically generated">
            <a:extLst>
              <a:ext uri="{FF2B5EF4-FFF2-40B4-BE49-F238E27FC236}">
                <a16:creationId xmlns:a16="http://schemas.microsoft.com/office/drawing/2014/main" id="{12D9AD40-75EC-EA09-3405-A3020AB0F1C4}"/>
              </a:ext>
            </a:extLst>
          </p:cNvPr>
          <p:cNvPicPr>
            <a:picLocks noChangeAspect="1"/>
          </p:cNvPicPr>
          <p:nvPr/>
        </p:nvPicPr>
        <p:blipFill>
          <a:blip r:embed="rId3"/>
          <a:srcRect b="15746"/>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99732C29-79E6-6BAA-F8F4-F63B60C4F2B9}"/>
              </a:ext>
            </a:extLst>
          </p:cNvPr>
          <p:cNvSpPr txBox="1"/>
          <p:nvPr/>
        </p:nvSpPr>
        <p:spPr>
          <a:xfrm>
            <a:off x="518984" y="1915298"/>
            <a:ext cx="6017740" cy="4154984"/>
          </a:xfrm>
          <a:prstGeom prst="rect">
            <a:avLst/>
          </a:prstGeom>
          <a:noFill/>
        </p:spPr>
        <p:txBody>
          <a:bodyPr wrap="square">
            <a:spAutoFit/>
          </a:bodyPr>
          <a:lstStyle/>
          <a:p>
            <a:r>
              <a:rPr lang="en-US" sz="1200" b="1" dirty="0"/>
              <a:t>class Object {</a:t>
            </a:r>
          </a:p>
          <a:p>
            <a:r>
              <a:rPr lang="en-US" sz="1200" b="1" dirty="0"/>
              <a:t>public: </a:t>
            </a:r>
          </a:p>
          <a:p>
            <a:r>
              <a:rPr lang="en-US" sz="1200" b="1" dirty="0"/>
              <a:t>    virtual void play() = 0; // Abstract method, must be overridden</a:t>
            </a:r>
          </a:p>
          <a:p>
            <a:r>
              <a:rPr lang="en-US" sz="1200" b="1" dirty="0"/>
              <a:t>};</a:t>
            </a:r>
          </a:p>
          <a:p>
            <a:endParaRPr lang="en-US" sz="1200" b="1" dirty="0"/>
          </a:p>
          <a:p>
            <a:r>
              <a:rPr lang="en-US" sz="1200" b="1" dirty="0"/>
              <a:t>class Game : public Object {</a:t>
            </a:r>
          </a:p>
          <a:p>
            <a:r>
              <a:rPr lang="en-US" sz="1200" b="1" dirty="0"/>
              <a:t>public:</a:t>
            </a:r>
          </a:p>
          <a:p>
            <a:r>
              <a:rPr lang="en-US" sz="1200" b="1" dirty="0"/>
              <a:t>    void play() override {</a:t>
            </a:r>
          </a:p>
          <a:p>
            <a:r>
              <a:rPr lang="en-US" sz="1200" b="1" dirty="0"/>
              <a:t>        </a:t>
            </a:r>
            <a:r>
              <a:rPr lang="en-US" sz="1200" b="1" dirty="0" err="1"/>
              <a:t>cout</a:t>
            </a:r>
            <a:r>
              <a:rPr lang="en-US" sz="1200" b="1" dirty="0"/>
              <a:t> &lt;&lt; "Playing football" &lt;&lt; </a:t>
            </a:r>
            <a:r>
              <a:rPr lang="en-US" sz="1200" b="1" dirty="0" err="1"/>
              <a:t>endl</a:t>
            </a:r>
            <a:r>
              <a:rPr lang="en-US" sz="1200" b="1" dirty="0"/>
              <a:t>;   }</a:t>
            </a:r>
          </a:p>
          <a:p>
            <a:r>
              <a:rPr lang="en-US" sz="1200" b="1" dirty="0"/>
              <a:t>};</a:t>
            </a:r>
          </a:p>
          <a:p>
            <a:endParaRPr lang="en-US" sz="1200" b="1" dirty="0"/>
          </a:p>
          <a:p>
            <a:r>
              <a:rPr lang="en-US" sz="1200" b="1" dirty="0"/>
              <a:t>class Role : public Object {</a:t>
            </a:r>
          </a:p>
          <a:p>
            <a:r>
              <a:rPr lang="en-US" sz="1200" b="1" dirty="0"/>
              <a:t>public:</a:t>
            </a:r>
          </a:p>
          <a:p>
            <a:r>
              <a:rPr lang="en-US" sz="1200" b="1" dirty="0"/>
              <a:t>    void play() override {</a:t>
            </a:r>
          </a:p>
          <a:p>
            <a:r>
              <a:rPr lang="en-US" sz="1200" b="1" dirty="0"/>
              <a:t>        </a:t>
            </a:r>
            <a:r>
              <a:rPr lang="en-US" sz="1200" b="1" dirty="0" err="1"/>
              <a:t>cout</a:t>
            </a:r>
            <a:r>
              <a:rPr lang="en-US" sz="1200" b="1" dirty="0"/>
              <a:t> &lt;&lt; "Playing happy" &lt;&lt; </a:t>
            </a:r>
            <a:r>
              <a:rPr lang="en-US" sz="1200" b="1" dirty="0" err="1"/>
              <a:t>endl</a:t>
            </a:r>
            <a:r>
              <a:rPr lang="en-US" sz="1200" b="1" dirty="0"/>
              <a:t>; }</a:t>
            </a:r>
          </a:p>
          <a:p>
            <a:r>
              <a:rPr lang="en-US" sz="1200" b="1" dirty="0"/>
              <a:t>};</a:t>
            </a:r>
          </a:p>
          <a:p>
            <a:endParaRPr lang="en-US" sz="1200" b="1" dirty="0"/>
          </a:p>
          <a:p>
            <a:r>
              <a:rPr lang="en-US" sz="1200" b="1" dirty="0"/>
              <a:t>class Music : public Object {</a:t>
            </a:r>
          </a:p>
          <a:p>
            <a:r>
              <a:rPr lang="en-US" sz="1200" b="1" dirty="0"/>
              <a:t>public:</a:t>
            </a:r>
          </a:p>
          <a:p>
            <a:r>
              <a:rPr lang="en-US" sz="1200" b="1" dirty="0"/>
              <a:t>    void play() override {</a:t>
            </a:r>
          </a:p>
          <a:p>
            <a:r>
              <a:rPr lang="en-US" sz="1200" b="1" dirty="0"/>
              <a:t>        </a:t>
            </a:r>
            <a:r>
              <a:rPr lang="en-US" sz="1200" b="1" dirty="0" err="1"/>
              <a:t>cout</a:t>
            </a:r>
            <a:r>
              <a:rPr lang="en-US" sz="1200" b="1" dirty="0"/>
              <a:t> &lt;&lt; "Playing piano" &lt;&lt; </a:t>
            </a:r>
            <a:r>
              <a:rPr lang="en-US" sz="1200" b="1" dirty="0" err="1"/>
              <a:t>endl</a:t>
            </a:r>
            <a:r>
              <a:rPr lang="en-US" sz="1200" b="1" dirty="0"/>
              <a:t>;  }</a:t>
            </a:r>
          </a:p>
          <a:p>
            <a:r>
              <a:rPr lang="en-US" sz="1200" b="1" dirty="0"/>
              <a:t>};</a:t>
            </a:r>
          </a:p>
        </p:txBody>
      </p:sp>
    </p:spTree>
    <p:extLst>
      <p:ext uri="{BB962C8B-B14F-4D97-AF65-F5344CB8AC3E}">
        <p14:creationId xmlns:p14="http://schemas.microsoft.com/office/powerpoint/2010/main" val="251799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258D9A-9EC0-8327-786B-F564B21AAE4D}"/>
              </a:ext>
            </a:extLst>
          </p:cNvPr>
          <p:cNvSpPr txBox="1"/>
          <p:nvPr/>
        </p:nvSpPr>
        <p:spPr>
          <a:xfrm>
            <a:off x="365555" y="0"/>
            <a:ext cx="6098058" cy="7571303"/>
          </a:xfrm>
          <a:prstGeom prst="rect">
            <a:avLst/>
          </a:prstGeom>
          <a:noFill/>
        </p:spPr>
        <p:txBody>
          <a:bodyPr wrap="square">
            <a:spAutoFit/>
          </a:bodyPr>
          <a:lstStyle/>
          <a:p>
            <a:r>
              <a:rPr lang="en-US" dirty="0"/>
              <a:t>class </a:t>
            </a:r>
            <a:r>
              <a:rPr lang="en-US" b="1" dirty="0"/>
              <a:t>Employee</a:t>
            </a:r>
            <a:r>
              <a:rPr lang="en-US" dirty="0"/>
              <a:t> {</a:t>
            </a:r>
          </a:p>
          <a:p>
            <a:r>
              <a:rPr lang="en-US" dirty="0"/>
              <a:t>public:</a:t>
            </a:r>
          </a:p>
          <a:p>
            <a:r>
              <a:rPr lang="en-US" dirty="0"/>
              <a:t>    virtual void </a:t>
            </a:r>
            <a:r>
              <a:rPr lang="en-US" dirty="0" err="1"/>
              <a:t>doWork</a:t>
            </a:r>
            <a:r>
              <a:rPr lang="en-US" dirty="0"/>
              <a:t>() {</a:t>
            </a:r>
          </a:p>
          <a:p>
            <a:r>
              <a:rPr lang="en-US" dirty="0"/>
              <a:t>        </a:t>
            </a:r>
            <a:r>
              <a:rPr lang="en-US" dirty="0" err="1"/>
              <a:t>cout</a:t>
            </a:r>
            <a:r>
              <a:rPr lang="en-US" dirty="0"/>
              <a:t> &lt;&lt; "Employee does some general work." &lt;&lt; </a:t>
            </a:r>
            <a:r>
              <a:rPr lang="en-US" dirty="0" err="1"/>
              <a:t>endl</a:t>
            </a:r>
            <a:r>
              <a:rPr lang="en-US" dirty="0"/>
              <a:t>;</a:t>
            </a:r>
          </a:p>
          <a:p>
            <a:r>
              <a:rPr lang="en-US" dirty="0"/>
              <a:t>    }</a:t>
            </a:r>
          </a:p>
          <a:p>
            <a:r>
              <a:rPr lang="en-US" dirty="0"/>
              <a:t>};</a:t>
            </a:r>
          </a:p>
          <a:p>
            <a:endParaRPr lang="en-US" dirty="0"/>
          </a:p>
          <a:p>
            <a:r>
              <a:rPr lang="en-US" dirty="0"/>
              <a:t>class </a:t>
            </a:r>
            <a:r>
              <a:rPr lang="en-US" b="1" dirty="0"/>
              <a:t>Developer</a:t>
            </a:r>
            <a:r>
              <a:rPr lang="en-US" dirty="0"/>
              <a:t> : public Employee {</a:t>
            </a:r>
          </a:p>
          <a:p>
            <a:r>
              <a:rPr lang="en-US" dirty="0"/>
              <a:t>public:</a:t>
            </a:r>
          </a:p>
          <a:p>
            <a:r>
              <a:rPr lang="en-US" dirty="0"/>
              <a:t>    void </a:t>
            </a:r>
            <a:r>
              <a:rPr lang="en-US" dirty="0" err="1"/>
              <a:t>doWork</a:t>
            </a:r>
            <a:r>
              <a:rPr lang="en-US" dirty="0"/>
              <a:t>() override {</a:t>
            </a:r>
          </a:p>
          <a:p>
            <a:r>
              <a:rPr lang="en-US" dirty="0"/>
              <a:t>        </a:t>
            </a:r>
            <a:r>
              <a:rPr lang="en-US" dirty="0" err="1"/>
              <a:t>cout</a:t>
            </a:r>
            <a:r>
              <a:rPr lang="en-US" dirty="0"/>
              <a:t> &lt;&lt; "Developer writes code." &lt;&lt; </a:t>
            </a:r>
            <a:r>
              <a:rPr lang="en-US" dirty="0" err="1"/>
              <a:t>endl</a:t>
            </a:r>
            <a:r>
              <a:rPr lang="en-US" dirty="0"/>
              <a:t>; }</a:t>
            </a:r>
          </a:p>
          <a:p>
            <a:r>
              <a:rPr lang="en-US" dirty="0"/>
              <a:t>};</a:t>
            </a:r>
          </a:p>
          <a:p>
            <a:endParaRPr lang="en-US" dirty="0"/>
          </a:p>
          <a:p>
            <a:r>
              <a:rPr lang="en-US" dirty="0"/>
              <a:t>class </a:t>
            </a:r>
            <a:r>
              <a:rPr lang="en-US" b="1" dirty="0"/>
              <a:t>Designer</a:t>
            </a:r>
            <a:r>
              <a:rPr lang="en-US" dirty="0"/>
              <a:t> : public Employee {</a:t>
            </a:r>
          </a:p>
          <a:p>
            <a:r>
              <a:rPr lang="en-US" dirty="0"/>
              <a:t>public:</a:t>
            </a:r>
          </a:p>
          <a:p>
            <a:r>
              <a:rPr lang="en-US" dirty="0"/>
              <a:t>    void </a:t>
            </a:r>
            <a:r>
              <a:rPr lang="en-US" dirty="0" err="1"/>
              <a:t>doWork</a:t>
            </a:r>
            <a:r>
              <a:rPr lang="en-US" dirty="0"/>
              <a:t>() override {</a:t>
            </a:r>
          </a:p>
          <a:p>
            <a:r>
              <a:rPr lang="en-US" dirty="0"/>
              <a:t>        </a:t>
            </a:r>
            <a:r>
              <a:rPr lang="en-US" dirty="0" err="1"/>
              <a:t>cout</a:t>
            </a:r>
            <a:r>
              <a:rPr lang="en-US" dirty="0"/>
              <a:t> &lt;&lt; "Designer creates graphics." &lt;&lt; </a:t>
            </a:r>
            <a:r>
              <a:rPr lang="en-US" dirty="0" err="1"/>
              <a:t>endl</a:t>
            </a:r>
            <a:r>
              <a:rPr lang="en-US" dirty="0"/>
              <a:t>; }</a:t>
            </a:r>
          </a:p>
          <a:p>
            <a:r>
              <a:rPr lang="en-US" dirty="0"/>
              <a:t>};</a:t>
            </a:r>
          </a:p>
          <a:p>
            <a:endParaRPr lang="en-US" dirty="0"/>
          </a:p>
          <a:p>
            <a:r>
              <a:rPr lang="en-US" dirty="0"/>
              <a:t>class </a:t>
            </a:r>
            <a:r>
              <a:rPr lang="en-US" b="1" dirty="0"/>
              <a:t>Manager</a:t>
            </a:r>
            <a:r>
              <a:rPr lang="en-US" dirty="0"/>
              <a:t> : public Employee {</a:t>
            </a:r>
          </a:p>
          <a:p>
            <a:r>
              <a:rPr lang="en-US" dirty="0"/>
              <a:t>public:</a:t>
            </a:r>
          </a:p>
          <a:p>
            <a:r>
              <a:rPr lang="en-US" dirty="0"/>
              <a:t>    void </a:t>
            </a:r>
            <a:r>
              <a:rPr lang="en-US" dirty="0" err="1"/>
              <a:t>doWork</a:t>
            </a:r>
            <a:r>
              <a:rPr lang="en-US" dirty="0"/>
              <a:t>() override {</a:t>
            </a:r>
          </a:p>
          <a:p>
            <a:r>
              <a:rPr lang="en-US" dirty="0"/>
              <a:t>        </a:t>
            </a:r>
            <a:r>
              <a:rPr lang="en-US" dirty="0" err="1"/>
              <a:t>cout</a:t>
            </a:r>
            <a:r>
              <a:rPr lang="en-US" dirty="0"/>
              <a:t> &lt;&lt; "Manager schedules meetings." &lt;&lt; </a:t>
            </a:r>
            <a:r>
              <a:rPr lang="en-US" dirty="0" err="1"/>
              <a:t>endl</a:t>
            </a:r>
            <a:r>
              <a:rPr lang="en-US" dirty="0"/>
              <a:t>;</a:t>
            </a:r>
          </a:p>
          <a:p>
            <a:r>
              <a:rPr lang="en-US" dirty="0"/>
              <a:t>    }</a:t>
            </a:r>
          </a:p>
          <a:p>
            <a:r>
              <a:rPr lang="en-US" dirty="0"/>
              <a:t>};</a:t>
            </a:r>
          </a:p>
          <a:p>
            <a:endParaRPr lang="en-US" dirty="0"/>
          </a:p>
        </p:txBody>
      </p:sp>
      <p:sp>
        <p:nvSpPr>
          <p:cNvPr id="7" name="TextBox 6">
            <a:extLst>
              <a:ext uri="{FF2B5EF4-FFF2-40B4-BE49-F238E27FC236}">
                <a16:creationId xmlns:a16="http://schemas.microsoft.com/office/drawing/2014/main" id="{A3DF8A9C-AC83-6520-6DEA-39269F883B45}"/>
              </a:ext>
            </a:extLst>
          </p:cNvPr>
          <p:cNvSpPr txBox="1"/>
          <p:nvPr/>
        </p:nvSpPr>
        <p:spPr>
          <a:xfrm>
            <a:off x="6463613" y="1617865"/>
            <a:ext cx="6098058" cy="4524315"/>
          </a:xfrm>
          <a:prstGeom prst="rect">
            <a:avLst/>
          </a:prstGeom>
          <a:noFill/>
        </p:spPr>
        <p:txBody>
          <a:bodyPr wrap="square">
            <a:spAutoFit/>
          </a:bodyPr>
          <a:lstStyle/>
          <a:p>
            <a:endParaRPr lang="en-US" dirty="0"/>
          </a:p>
          <a:p>
            <a:r>
              <a:rPr lang="en-US" dirty="0"/>
              <a:t>int main() {</a:t>
            </a:r>
          </a:p>
          <a:p>
            <a:r>
              <a:rPr lang="en-US" dirty="0"/>
              <a:t>    Employee* employee1 = new Developer();</a:t>
            </a:r>
          </a:p>
          <a:p>
            <a:r>
              <a:rPr lang="en-US" dirty="0"/>
              <a:t>    Employee* employee2 = new Designer();</a:t>
            </a:r>
          </a:p>
          <a:p>
            <a:r>
              <a:rPr lang="en-US" dirty="0"/>
              <a:t>    Employee* employee3 = new Manager();</a:t>
            </a:r>
          </a:p>
          <a:p>
            <a:endParaRPr lang="en-US" dirty="0"/>
          </a:p>
          <a:p>
            <a:r>
              <a:rPr lang="en-US" dirty="0"/>
              <a:t>    employee1-&gt;</a:t>
            </a:r>
            <a:r>
              <a:rPr lang="en-US" dirty="0" err="1"/>
              <a:t>doWork</a:t>
            </a:r>
            <a:r>
              <a:rPr lang="en-US" dirty="0"/>
              <a:t>(); // Developer writes code</a:t>
            </a:r>
          </a:p>
          <a:p>
            <a:r>
              <a:rPr lang="en-US" dirty="0"/>
              <a:t>    employee2-&gt;</a:t>
            </a:r>
            <a:r>
              <a:rPr lang="en-US" dirty="0" err="1"/>
              <a:t>doWork</a:t>
            </a:r>
            <a:r>
              <a:rPr lang="en-US" dirty="0"/>
              <a:t>(); // Designer creates graphics</a:t>
            </a:r>
          </a:p>
          <a:p>
            <a:r>
              <a:rPr lang="en-US" dirty="0"/>
              <a:t>    employee3-&gt;</a:t>
            </a:r>
            <a:r>
              <a:rPr lang="en-US" dirty="0" err="1"/>
              <a:t>doWork</a:t>
            </a:r>
            <a:r>
              <a:rPr lang="en-US" dirty="0"/>
              <a:t>(); // Manager schedules meetings</a:t>
            </a:r>
          </a:p>
          <a:p>
            <a:endParaRPr lang="en-US" dirty="0"/>
          </a:p>
          <a:p>
            <a:r>
              <a:rPr lang="en-US" dirty="0"/>
              <a:t>    delete employee1;</a:t>
            </a:r>
          </a:p>
          <a:p>
            <a:r>
              <a:rPr lang="en-US" dirty="0"/>
              <a:t>    delete employee2;</a:t>
            </a:r>
          </a:p>
          <a:p>
            <a:r>
              <a:rPr lang="en-US" dirty="0"/>
              <a:t>    delete employee3;</a:t>
            </a:r>
          </a:p>
          <a:p>
            <a:r>
              <a:rPr lang="en-US" dirty="0"/>
              <a:t>    </a:t>
            </a:r>
          </a:p>
          <a:p>
            <a:r>
              <a:rPr lang="en-US" dirty="0"/>
              <a:t>    return 0;</a:t>
            </a:r>
          </a:p>
          <a:p>
            <a:r>
              <a:rPr lang="en-US" dirty="0"/>
              <a:t>}</a:t>
            </a:r>
          </a:p>
        </p:txBody>
      </p:sp>
    </p:spTree>
    <p:extLst>
      <p:ext uri="{BB962C8B-B14F-4D97-AF65-F5344CB8AC3E}">
        <p14:creationId xmlns:p14="http://schemas.microsoft.com/office/powerpoint/2010/main" val="158257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EC5BCBC6-0BB1-F415-9A1B-23903CF320C3}"/>
              </a:ext>
            </a:extLst>
          </p:cNvPr>
          <p:cNvPicPr>
            <a:picLocks noGrp="1" noChangeAspect="1"/>
          </p:cNvPicPr>
          <p:nvPr>
            <p:ph idx="1"/>
          </p:nvPr>
        </p:nvPicPr>
        <p:blipFill>
          <a:blip r:embed="rId3"/>
          <a:stretch>
            <a:fillRect/>
          </a:stretch>
        </p:blipFill>
        <p:spPr>
          <a:xfrm>
            <a:off x="1161535" y="43055"/>
            <a:ext cx="9432453" cy="6814945"/>
          </a:xfrm>
          <a:prstGeom prst="rect">
            <a:avLst/>
          </a:prstGeom>
        </p:spPr>
      </p:pic>
    </p:spTree>
    <p:extLst>
      <p:ext uri="{BB962C8B-B14F-4D97-AF65-F5344CB8AC3E}">
        <p14:creationId xmlns:p14="http://schemas.microsoft.com/office/powerpoint/2010/main" val="172069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BC075A1F-4655-D101-1A37-C97CB5F39818}"/>
              </a:ext>
            </a:extLst>
          </p:cNvPr>
          <p:cNvPicPr>
            <a:picLocks noGrp="1" noChangeAspect="1"/>
          </p:cNvPicPr>
          <p:nvPr>
            <p:ph idx="1"/>
          </p:nvPr>
        </p:nvPicPr>
        <p:blipFill>
          <a:blip r:embed="rId2"/>
          <a:stretch>
            <a:fillRect/>
          </a:stretch>
        </p:blipFill>
        <p:spPr>
          <a:xfrm>
            <a:off x="2240589" y="643466"/>
            <a:ext cx="7710822" cy="5571067"/>
          </a:xfrm>
          <a:prstGeom prst="rect">
            <a:avLst/>
          </a:prstGeom>
        </p:spPr>
      </p:pic>
    </p:spTree>
    <p:extLst>
      <p:ext uri="{BB962C8B-B14F-4D97-AF65-F5344CB8AC3E}">
        <p14:creationId xmlns:p14="http://schemas.microsoft.com/office/powerpoint/2010/main" val="113327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 program&#10;&#10;Description automatically generated">
            <a:extLst>
              <a:ext uri="{FF2B5EF4-FFF2-40B4-BE49-F238E27FC236}">
                <a16:creationId xmlns:a16="http://schemas.microsoft.com/office/drawing/2014/main" id="{DFA87A68-825D-A07A-8232-956D88A059DC}"/>
              </a:ext>
            </a:extLst>
          </p:cNvPr>
          <p:cNvPicPr>
            <a:picLocks noGrp="1" noChangeAspect="1"/>
          </p:cNvPicPr>
          <p:nvPr>
            <p:ph idx="1"/>
          </p:nvPr>
        </p:nvPicPr>
        <p:blipFill>
          <a:blip r:embed="rId2"/>
          <a:stretch>
            <a:fillRect/>
          </a:stretch>
        </p:blipFill>
        <p:spPr>
          <a:xfrm>
            <a:off x="2267087" y="643466"/>
            <a:ext cx="7657825" cy="5571067"/>
          </a:xfrm>
          <a:prstGeom prst="rect">
            <a:avLst/>
          </a:prstGeom>
        </p:spPr>
      </p:pic>
    </p:spTree>
    <p:extLst>
      <p:ext uri="{BB962C8B-B14F-4D97-AF65-F5344CB8AC3E}">
        <p14:creationId xmlns:p14="http://schemas.microsoft.com/office/powerpoint/2010/main" val="1618167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837B-FDFA-0895-7AD5-4A429D7470CA}"/>
              </a:ext>
            </a:extLst>
          </p:cNvPr>
          <p:cNvSpPr>
            <a:spLocks noGrp="1"/>
          </p:cNvSpPr>
          <p:nvPr>
            <p:ph type="title"/>
          </p:nvPr>
        </p:nvSpPr>
        <p:spPr/>
        <p:txBody>
          <a:bodyPr/>
          <a:lstStyle/>
          <a:p>
            <a:pPr algn="ctr"/>
            <a:r>
              <a:rPr lang="en-US" b="1" dirty="0"/>
              <a:t>Polymorphism</a:t>
            </a:r>
          </a:p>
        </p:txBody>
      </p:sp>
      <p:sp>
        <p:nvSpPr>
          <p:cNvPr id="3" name="Content Placeholder 2">
            <a:extLst>
              <a:ext uri="{FF2B5EF4-FFF2-40B4-BE49-F238E27FC236}">
                <a16:creationId xmlns:a16="http://schemas.microsoft.com/office/drawing/2014/main" id="{FF923FE2-65E0-665B-F05B-2A522B6D56C8}"/>
              </a:ext>
            </a:extLst>
          </p:cNvPr>
          <p:cNvSpPr>
            <a:spLocks noGrp="1"/>
          </p:cNvSpPr>
          <p:nvPr>
            <p:ph idx="1"/>
          </p:nvPr>
        </p:nvSpPr>
        <p:spPr/>
        <p:txBody>
          <a:bodyPr/>
          <a:lstStyle/>
          <a:p>
            <a:endParaRPr lang="en-US" dirty="0"/>
          </a:p>
          <a:p>
            <a:r>
              <a:rPr lang="en-US" dirty="0"/>
              <a:t>Compile-time Polymorphism (Static Polymorphism)</a:t>
            </a:r>
          </a:p>
          <a:p>
            <a:pPr lvl="1"/>
            <a:r>
              <a:rPr lang="en-US" dirty="0"/>
              <a:t>Function Overloading</a:t>
            </a:r>
          </a:p>
          <a:p>
            <a:pPr lvl="1"/>
            <a:r>
              <a:rPr lang="en-US" dirty="0"/>
              <a:t>Operator Overloading</a:t>
            </a:r>
          </a:p>
          <a:p>
            <a:pPr marL="457200" lvl="1" indent="0">
              <a:buNone/>
            </a:pPr>
            <a:endParaRPr lang="en-US" dirty="0"/>
          </a:p>
          <a:p>
            <a:r>
              <a:rPr lang="en-US" dirty="0"/>
              <a:t>Run-time Polymorphism (Dynamic Polymorphism)</a:t>
            </a:r>
          </a:p>
          <a:p>
            <a:pPr lvl="1"/>
            <a:r>
              <a:rPr lang="en-US" dirty="0"/>
              <a:t>Inheritance and virtual functions</a:t>
            </a:r>
          </a:p>
        </p:txBody>
      </p:sp>
    </p:spTree>
    <p:extLst>
      <p:ext uri="{BB962C8B-B14F-4D97-AF65-F5344CB8AC3E}">
        <p14:creationId xmlns:p14="http://schemas.microsoft.com/office/powerpoint/2010/main" val="278891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1485</Words>
  <Application>Microsoft Macintosh PowerPoint</Application>
  <PresentationFormat>Widescreen</PresentationFormat>
  <Paragraphs>152</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Polymorphism</vt:lpstr>
      <vt:lpstr>Function Overloading</vt:lpstr>
      <vt:lpstr>Operator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TAUHID ULLAH SHAH</dc:creator>
  <cp:lastModifiedBy>SYED TAUHID ULLAH SHAH</cp:lastModifiedBy>
  <cp:revision>35</cp:revision>
  <dcterms:created xsi:type="dcterms:W3CDTF">2024-09-25T04:47:23Z</dcterms:created>
  <dcterms:modified xsi:type="dcterms:W3CDTF">2024-09-25T17:52:40Z</dcterms:modified>
</cp:coreProperties>
</file>