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3" r:id="rId4"/>
    <p:sldId id="265" r:id="rId5"/>
    <p:sldId id="266" r:id="rId6"/>
    <p:sldId id="267" r:id="rId7"/>
    <p:sldId id="258" r:id="rId8"/>
    <p:sldId id="259" r:id="rId9"/>
    <p:sldId id="260" r:id="rId10"/>
    <p:sldId id="261" r:id="rId11"/>
    <p:sldId id="262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75411"/>
  </p:normalViewPr>
  <p:slideViewPr>
    <p:cSldViewPr snapToGrid="0">
      <p:cViewPr varScale="1">
        <p:scale>
          <a:sx n="94" d="100"/>
          <a:sy n="94" d="100"/>
        </p:scale>
        <p:origin x="13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EE059-3AAE-B24C-87B4-25B991DB3959}" type="datetimeFigureOut">
              <a:rPr lang="en-US" smtClean="0"/>
              <a:t>9/27/24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0B95B-9D77-0147-85AA-D533D6DF2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38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0B95B-9D77-0147-85AA-D533D6DF2D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973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0B95B-9D77-0147-85AA-D533D6DF2D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42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0B95B-9D77-0147-85AA-D533D6DF2D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41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0B95B-9D77-0147-85AA-D533D6DF2D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517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0B95B-9D77-0147-85AA-D533D6DF2D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81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0B95B-9D77-0147-85AA-D533D6DF2D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2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0B95B-9D77-0147-85AA-D533D6DF2D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34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0B95B-9D77-0147-85AA-D533D6DF2D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47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0B95B-9D77-0147-85AA-D533D6DF2D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54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0B95B-9D77-0147-85AA-D533D6DF2D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9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0B95B-9D77-0147-85AA-D533D6DF2D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13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0B95B-9D77-0147-85AA-D533D6DF2D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71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0B95B-9D77-0147-85AA-D533D6DF2D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97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0B95B-9D77-0147-85AA-D533D6DF2D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91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08C36-B967-7F8C-2838-B01A66403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586F6A-B1AF-9E52-4577-8D14044E0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24BA9-D47C-1332-FC82-667D98712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D76D-0F14-DE4F-8979-6C738305AC39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6EE7C-A98F-9DFE-E359-2151C7738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6D8B1-8273-573F-CDD9-65C9B4F6D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66D17-4A15-9B4D-B532-3D37CCCE3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72795-8E13-8DAE-AED5-F228AE861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0ACA2-199A-C4EB-9A9E-7146A10E2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B996E-44E6-820B-D8E2-F7D4FE4DD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D76D-0F14-DE4F-8979-6C738305AC39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CC2E6-A1B9-37CB-A26B-D4C788BE4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2190E-CD5F-79BF-4A6D-599A3EB6E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66D17-4A15-9B4D-B532-3D37CCCE3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0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B5EB00-7EC2-5C09-A672-D38B5B997B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03D230-127C-0D38-C41B-DC56F99E3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C95BD-DF9E-04CE-3194-B578693B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D76D-0F14-DE4F-8979-6C738305AC39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315D7-CE4A-0407-BC15-910E64B21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32CE8-D5CB-68E9-109B-07736EEF9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66D17-4A15-9B4D-B532-3D37CCCE3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53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D208D-369E-D213-59F6-6A20C2CBA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8C8BC-29CF-9EA1-BA11-6E54FF1A5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3F253-24B3-23C1-893C-E76DCAE42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D76D-0F14-DE4F-8979-6C738305AC39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67056-4785-9F71-86A7-4B562F86B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B98D2-3905-C06E-1C68-3E0EC32B1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66D17-4A15-9B4D-B532-3D37CCCE3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914C3-E6DA-9CA9-10F9-5A626460D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DC44C-B535-99BD-A2C5-647A38BC5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564BC-DA60-B95E-54A3-939821C55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D76D-0F14-DE4F-8979-6C738305AC39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FE72E-D048-44CD-E198-0D7A47ECA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4AA82-6125-6B9F-3372-D917E921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66D17-4A15-9B4D-B532-3D37CCCE3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84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15CC5-5FE9-7DB8-268B-01AE3A808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03AD1-26F6-2A3F-37B3-9ECD2DA77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05C25-7735-D717-D5F3-FA0B38164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E9996-9D73-2E73-1DD0-CBFF092DC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D76D-0F14-DE4F-8979-6C738305AC39}" type="datetimeFigureOut">
              <a:rPr lang="en-US" smtClean="0"/>
              <a:t>9/27/24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0ED62-F874-562B-C50D-A55FCCE89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60F806-F91F-1B6D-849A-0A923D3DC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66D17-4A15-9B4D-B532-3D37CCCE3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14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1253E-9A8A-2856-BE19-517928C11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FB618-AA93-0AD1-31B1-88301A81D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54C3D7-4FE5-22AA-B5F9-0118CB4B4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0F8BA1-ED57-9098-835B-46B3FBFFEE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29DEC2-CD6B-9F77-2F0C-8DAF2C1BBD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745EC3-9935-792C-FC2F-96F020F89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D76D-0F14-DE4F-8979-6C738305AC39}" type="datetimeFigureOut">
              <a:rPr lang="en-US" smtClean="0"/>
              <a:t>9/27/24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53751A-5D96-4D29-3E26-9926C18BB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98D0F9-08FD-174D-208B-AA2A50046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66D17-4A15-9B4D-B532-3D37CCCE3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30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24E71-ED9A-6F95-C3A8-4FFB21D6F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D418DC-92B9-2881-AA9B-869EB4D98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D76D-0F14-DE4F-8979-6C738305AC39}" type="datetimeFigureOut">
              <a:rPr lang="en-US" smtClean="0"/>
              <a:t>9/27/24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E9025C-DC0E-D502-92F2-FDF50BD54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1658D-5AD8-3705-D22F-1781D5B8C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66D17-4A15-9B4D-B532-3D37CCCE3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6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FD2B03-CF50-8E3F-45B3-BEC10CC22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D76D-0F14-DE4F-8979-6C738305AC39}" type="datetimeFigureOut">
              <a:rPr lang="en-US" smtClean="0"/>
              <a:t>9/27/24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174F94-C6D2-32BD-A214-6825CD317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04134-B308-4829-7769-443F9B197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66D17-4A15-9B4D-B532-3D37CCCE3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26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95C30-1B04-65AA-7337-558C7B8CC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7ED56-B590-1031-D6E8-EAE478503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F92AB-6897-0847-8394-0D2C4258F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B06FA-52EB-8C7B-B1A7-7EE492F94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D76D-0F14-DE4F-8979-6C738305AC39}" type="datetimeFigureOut">
              <a:rPr lang="en-US" smtClean="0"/>
              <a:t>9/27/24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49757-EF48-D22B-4FD1-AA6915FBE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48230-D94D-F393-F4BE-A95B34F49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66D17-4A15-9B4D-B532-3D37CCCE3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95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FE7A9-C500-7AB7-1BD8-78471A05E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80D774-FF4A-96FF-B811-49C52CE100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DD892D-0466-8F5C-8270-F102825AC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72454-2A91-1352-F706-9CB754CFA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D76D-0F14-DE4F-8979-6C738305AC39}" type="datetimeFigureOut">
              <a:rPr lang="en-US" smtClean="0"/>
              <a:t>9/27/24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9BAF6-190C-E3CB-2FAA-651B5B16D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33BA3-69A2-D604-75F0-CAECAC4EB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66D17-4A15-9B4D-B532-3D37CCCE3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0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FA397A-81F4-309B-16C5-2EFA45C92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1E6CD-5E9C-8F25-F6C8-C2CDEE0AE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FCD00-7028-C4B1-57F3-D941B2553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78D76D-0F14-DE4F-8979-6C738305AC39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4E8A1-12C2-382F-B364-D6DAFE2B3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C5635-20ED-1DF0-E0BD-636A07786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466D17-4A15-9B4D-B532-3D37CCCE3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69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58865D-B501-D8C7-50EB-C27A16D7F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507859"/>
            <a:ext cx="7772400" cy="584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622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close-up of a text&#10;&#10;Description automatically generated">
            <a:extLst>
              <a:ext uri="{FF2B5EF4-FFF2-40B4-BE49-F238E27FC236}">
                <a16:creationId xmlns:a16="http://schemas.microsoft.com/office/drawing/2014/main" id="{3E273241-CFFA-5784-C4EB-689F5D559B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60448" y="197990"/>
            <a:ext cx="8414306" cy="633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82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5A9F8957-B405-36A9-5361-89A11592DE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94293" y="643466"/>
            <a:ext cx="740341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700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Content Placeholder 6" descr="A white text with black text&#10;&#10;Description automatically generated">
            <a:extLst>
              <a:ext uri="{FF2B5EF4-FFF2-40B4-BE49-F238E27FC236}">
                <a16:creationId xmlns:a16="http://schemas.microsoft.com/office/drawing/2014/main" id="{B986F2F6-7A8A-D24D-A9CE-2D02492EF1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b="665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70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44FE21-CB45-1A56-C871-7CC7E1B3D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617" y="-31823"/>
            <a:ext cx="8909226" cy="678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976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722B2DD-E14D-4972-9D98-5D6E61B1B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CFB124C-4B0C-4A81-8633-17257B151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82006" y="569844"/>
            <a:ext cx="8427988" cy="5649981"/>
          </a:xfrm>
          <a:prstGeom prst="rect">
            <a:avLst/>
          </a:prstGeom>
          <a:ln>
            <a:noFill/>
          </a:ln>
          <a:effectLst>
            <a:outerShdw blurRad="317500" dist="317500" dir="7140000" sx="95000" sy="95000" algn="t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DA71743A-E7E8-5267-76A1-B8FDFD88D6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r="1" b="3455"/>
          <a:stretch/>
        </p:blipFill>
        <p:spPr>
          <a:xfrm>
            <a:off x="1882006" y="569843"/>
            <a:ext cx="8450714" cy="564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038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9912AA9-CA58-E27A-047A-9864B09897F5}"/>
              </a:ext>
            </a:extLst>
          </p:cNvPr>
          <p:cNvSpPr txBox="1"/>
          <p:nvPr/>
        </p:nvSpPr>
        <p:spPr>
          <a:xfrm>
            <a:off x="3045726" y="196884"/>
            <a:ext cx="6100548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Base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int </a:t>
            </a:r>
            <a:r>
              <a:rPr lang="en-US" dirty="0" err="1"/>
              <a:t>baseValue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// Base class copy constructor (optional)</a:t>
            </a:r>
          </a:p>
          <a:p>
            <a:r>
              <a:rPr lang="en-US" dirty="0"/>
              <a:t>    Base(const Base&amp; b) {</a:t>
            </a:r>
          </a:p>
          <a:p>
            <a:r>
              <a:rPr lang="en-US" dirty="0"/>
              <a:t>        </a:t>
            </a:r>
            <a:r>
              <a:rPr lang="en-US" dirty="0" err="1"/>
              <a:t>baseValue</a:t>
            </a:r>
            <a:r>
              <a:rPr lang="en-US" dirty="0"/>
              <a:t> = </a:t>
            </a:r>
            <a:r>
              <a:rPr lang="en-US" dirty="0" err="1"/>
              <a:t>b.baseValue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class Derived : public Base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int </a:t>
            </a:r>
            <a:r>
              <a:rPr lang="en-US" dirty="0" err="1"/>
              <a:t>derivedValue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// Derived class copy constructor</a:t>
            </a:r>
          </a:p>
          <a:p>
            <a:r>
              <a:rPr lang="en-US" dirty="0"/>
              <a:t>    Derived(const Derived&amp; x) : Base(x) { </a:t>
            </a:r>
          </a:p>
          <a:p>
            <a:r>
              <a:rPr lang="en-US" dirty="0"/>
              <a:t>        </a:t>
            </a:r>
            <a:r>
              <a:rPr lang="en-US" dirty="0" err="1"/>
              <a:t>derivedValue</a:t>
            </a:r>
            <a:r>
              <a:rPr lang="en-US" dirty="0"/>
              <a:t> = </a:t>
            </a:r>
            <a:r>
              <a:rPr lang="en-US" dirty="0" err="1"/>
              <a:t>x.derivedValue</a:t>
            </a:r>
            <a:r>
              <a:rPr lang="en-US" dirty="0"/>
              <a:t>; 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25A4E-F082-AE36-E511-95E4CBB07084}"/>
              </a:ext>
            </a:extLst>
          </p:cNvPr>
          <p:cNvSpPr txBox="1"/>
          <p:nvPr/>
        </p:nvSpPr>
        <p:spPr>
          <a:xfrm>
            <a:off x="7526740" y="4161641"/>
            <a:ext cx="610054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 main() {</a:t>
            </a:r>
          </a:p>
          <a:p>
            <a:r>
              <a:rPr lang="en-US" dirty="0"/>
              <a:t>    Derived obj1;</a:t>
            </a:r>
          </a:p>
          <a:p>
            <a:r>
              <a:rPr lang="en-US" dirty="0"/>
              <a:t>    obj1.baseValue = 5;</a:t>
            </a:r>
          </a:p>
          <a:p>
            <a:r>
              <a:rPr lang="en-US" dirty="0"/>
              <a:t>    obj1.derivedValue = 10;</a:t>
            </a:r>
          </a:p>
          <a:p>
            <a:endParaRPr lang="en-US" dirty="0"/>
          </a:p>
          <a:p>
            <a:r>
              <a:rPr lang="en-US" dirty="0"/>
              <a:t>    // Triggering the copy constructor</a:t>
            </a:r>
          </a:p>
          <a:p>
            <a:r>
              <a:rPr lang="en-US" dirty="0"/>
              <a:t>    Derived obj2 = obj1; 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524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FBE3F8-0F9A-20A8-1F04-A0E319B65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534418"/>
            <a:ext cx="7772400" cy="578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169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4F547D-5308-A041-C187-C619D1FCB8C5}"/>
              </a:ext>
            </a:extLst>
          </p:cNvPr>
          <p:cNvSpPr txBox="1"/>
          <p:nvPr/>
        </p:nvSpPr>
        <p:spPr>
          <a:xfrm>
            <a:off x="3050275" y="1031755"/>
            <a:ext cx="796228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Base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Base() { /* Base constructor */ }</a:t>
            </a:r>
          </a:p>
          <a:p>
            <a:r>
              <a:rPr lang="en-US" dirty="0"/>
              <a:t>    ~Base() { /* Base destructor, cleans base members */ 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class Derived : public Base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int* data;</a:t>
            </a:r>
          </a:p>
          <a:p>
            <a:endParaRPr lang="en-US" dirty="0"/>
          </a:p>
          <a:p>
            <a:r>
              <a:rPr lang="en-US" dirty="0"/>
              <a:t>    Derived() { data = new int[10]; } // Constructor allocating dynamic memory</a:t>
            </a:r>
          </a:p>
          <a:p>
            <a:r>
              <a:rPr lang="en-US" dirty="0"/>
              <a:t>    ~Derived() { </a:t>
            </a:r>
          </a:p>
          <a:p>
            <a:r>
              <a:rPr lang="en-US" dirty="0"/>
              <a:t>        delete[] data; // Clean up derived-specific memory</a:t>
            </a:r>
          </a:p>
          <a:p>
            <a:r>
              <a:rPr lang="en-US" dirty="0"/>
              <a:t>        // ~Base is automatically called after this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9F6693-F9BB-0DCE-5F98-CA428A00A1BB}"/>
              </a:ext>
            </a:extLst>
          </p:cNvPr>
          <p:cNvSpPr txBox="1"/>
          <p:nvPr/>
        </p:nvSpPr>
        <p:spPr>
          <a:xfrm>
            <a:off x="4756246" y="6141072"/>
            <a:ext cx="6100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Derived obj;</a:t>
            </a:r>
          </a:p>
        </p:txBody>
      </p:sp>
    </p:spTree>
    <p:extLst>
      <p:ext uri="{BB962C8B-B14F-4D97-AF65-F5344CB8AC3E}">
        <p14:creationId xmlns:p14="http://schemas.microsoft.com/office/powerpoint/2010/main" val="633024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9C99FD-34C0-1C62-2B32-EA7C7F8A0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507859"/>
            <a:ext cx="7772400" cy="584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092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DF91FC-B35F-6B40-DB3E-5A54AA6EB8E4}"/>
              </a:ext>
            </a:extLst>
          </p:cNvPr>
          <p:cNvSpPr txBox="1"/>
          <p:nvPr/>
        </p:nvSpPr>
        <p:spPr>
          <a:xfrm>
            <a:off x="3710608" y="1690688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#include &lt;iostream&gt;</a:t>
            </a:r>
          </a:p>
          <a:p>
            <a:r>
              <a:rPr lang="en-US" dirty="0"/>
              <a:t>class A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A() { std::</a:t>
            </a:r>
            <a:r>
              <a:rPr lang="en-US" dirty="0" err="1"/>
              <a:t>cout</a:t>
            </a:r>
            <a:r>
              <a:rPr lang="en-US" dirty="0"/>
              <a:t> &lt;&lt; "Constructor of A\n"; 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class B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B() { std::</a:t>
            </a:r>
            <a:r>
              <a:rPr lang="en-US" dirty="0" err="1"/>
              <a:t>cout</a:t>
            </a:r>
            <a:r>
              <a:rPr lang="en-US" dirty="0"/>
              <a:t> &lt;&lt; "Constructor of B\n"; 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class C : public A, public B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C() { std::</a:t>
            </a:r>
            <a:r>
              <a:rPr lang="en-US" dirty="0" err="1"/>
              <a:t>cout</a:t>
            </a:r>
            <a:r>
              <a:rPr lang="en-US" dirty="0"/>
              <a:t> &lt;&lt; "Constructor of C\n"; 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447D6B2-FED8-8342-E732-B5AC70E97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Multiple 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730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38BE5-042D-4AF6-2518-557DA1AD5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Order of Base Class Constructors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1EA1F8-EBE1-CFF3-C243-FA1A50C33FBA}"/>
              </a:ext>
            </a:extLst>
          </p:cNvPr>
          <p:cNvSpPr txBox="1"/>
          <p:nvPr/>
        </p:nvSpPr>
        <p:spPr>
          <a:xfrm>
            <a:off x="1603513" y="1935396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A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A() { std::</a:t>
            </a:r>
            <a:r>
              <a:rPr lang="en-US" dirty="0" err="1"/>
              <a:t>cout</a:t>
            </a:r>
            <a:r>
              <a:rPr lang="en-US" dirty="0"/>
              <a:t> &lt;&lt; "Constructor of A\n"; 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class B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B() { std::</a:t>
            </a:r>
            <a:r>
              <a:rPr lang="en-US" dirty="0" err="1"/>
              <a:t>cout</a:t>
            </a:r>
            <a:r>
              <a:rPr lang="en-US" dirty="0"/>
              <a:t> &lt;&lt; "Constructor of B\n"; 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class C : public B, public A { // B is listed first, then A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C() { std::</a:t>
            </a:r>
            <a:r>
              <a:rPr lang="en-US" dirty="0" err="1"/>
              <a:t>cout</a:t>
            </a:r>
            <a:r>
              <a:rPr lang="en-US" dirty="0"/>
              <a:t> &lt;&lt; "Constructor of C\n"; }</a:t>
            </a:r>
          </a:p>
          <a:p>
            <a:r>
              <a:rPr lang="en-US" dirty="0"/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1B065C-839F-F710-5ED3-2A1857DBB5B3}"/>
              </a:ext>
            </a:extLst>
          </p:cNvPr>
          <p:cNvSpPr txBox="1"/>
          <p:nvPr/>
        </p:nvSpPr>
        <p:spPr>
          <a:xfrm>
            <a:off x="8305800" y="262868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int main() {</a:t>
            </a:r>
          </a:p>
          <a:p>
            <a:r>
              <a:rPr lang="en-US" dirty="0"/>
              <a:t>    C obj; // Output: Constructor of B</a:t>
            </a:r>
          </a:p>
          <a:p>
            <a:r>
              <a:rPr lang="en-US" dirty="0"/>
              <a:t>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F2516C-E764-1BD1-184A-6C1CCA9555F5}"/>
              </a:ext>
            </a:extLst>
          </p:cNvPr>
          <p:cNvSpPr txBox="1"/>
          <p:nvPr/>
        </p:nvSpPr>
        <p:spPr>
          <a:xfrm>
            <a:off x="7590183" y="4852457"/>
            <a:ext cx="72025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Constructor of B</a:t>
            </a:r>
          </a:p>
          <a:p>
            <a:r>
              <a:rPr lang="en-US" dirty="0">
                <a:solidFill>
                  <a:srgbClr val="FF0000"/>
                </a:solidFill>
              </a:rPr>
              <a:t>Constructor of A</a:t>
            </a:r>
          </a:p>
          <a:p>
            <a:r>
              <a:rPr lang="en-US" dirty="0">
                <a:solidFill>
                  <a:srgbClr val="FF0000"/>
                </a:solidFill>
              </a:rPr>
              <a:t>Constructor of C</a:t>
            </a:r>
          </a:p>
        </p:txBody>
      </p:sp>
    </p:spTree>
    <p:extLst>
      <p:ext uri="{BB962C8B-B14F-4D97-AF65-F5344CB8AC3E}">
        <p14:creationId xmlns:p14="http://schemas.microsoft.com/office/powerpoint/2010/main" val="263606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F76D5-CBEB-F1A4-C8E3-98D8E68EE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Constructor Initialization List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FB20E9-9874-30E0-DDA7-73789F1D4360}"/>
              </a:ext>
            </a:extLst>
          </p:cNvPr>
          <p:cNvSpPr txBox="1"/>
          <p:nvPr/>
        </p:nvSpPr>
        <p:spPr>
          <a:xfrm>
            <a:off x="838200" y="1097806"/>
            <a:ext cx="668903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class A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A(int x) { std::</a:t>
            </a:r>
            <a:r>
              <a:rPr lang="en-US" dirty="0" err="1"/>
              <a:t>cout</a:t>
            </a:r>
            <a:r>
              <a:rPr lang="en-US" dirty="0"/>
              <a:t> &lt;&lt; "Constructor of A with value " &lt;&lt; x &lt;&lt; "\n"; 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class B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B(int y) { std::</a:t>
            </a:r>
            <a:r>
              <a:rPr lang="en-US" dirty="0" err="1"/>
              <a:t>cout</a:t>
            </a:r>
            <a:r>
              <a:rPr lang="en-US" dirty="0"/>
              <a:t> &lt;&lt; "Constructor of B with value " &lt;&lt; y &lt;&lt; "\n"; 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class C : public B, public A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C() : A(10), B(20) { // Initialization list for A and B</a:t>
            </a:r>
          </a:p>
          <a:p>
            <a:r>
              <a:rPr lang="en-US" dirty="0"/>
              <a:t>        std::</a:t>
            </a:r>
            <a:r>
              <a:rPr lang="en-US" dirty="0" err="1"/>
              <a:t>cout</a:t>
            </a:r>
            <a:r>
              <a:rPr lang="en-US" dirty="0"/>
              <a:t> &lt;&lt; "Constructor of C\n";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8528AA-52FC-4985-44F4-D03444281F46}"/>
              </a:ext>
            </a:extLst>
          </p:cNvPr>
          <p:cNvSpPr txBox="1"/>
          <p:nvPr/>
        </p:nvSpPr>
        <p:spPr>
          <a:xfrm>
            <a:off x="8772939" y="2690336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int main() {</a:t>
            </a:r>
          </a:p>
          <a:p>
            <a:r>
              <a:rPr lang="en-US" dirty="0"/>
              <a:t>    C obj;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026D55-440A-BFA3-2BA1-1647B51F11F7}"/>
              </a:ext>
            </a:extLst>
          </p:cNvPr>
          <p:cNvSpPr txBox="1"/>
          <p:nvPr/>
        </p:nvSpPr>
        <p:spPr>
          <a:xfrm>
            <a:off x="6096000" y="5167312"/>
            <a:ext cx="74344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Constructor of B with value 20</a:t>
            </a:r>
          </a:p>
          <a:p>
            <a:r>
              <a:rPr lang="en-US" b="1" dirty="0">
                <a:solidFill>
                  <a:srgbClr val="FF0000"/>
                </a:solidFill>
              </a:rPr>
              <a:t>Constructor of A with value 10</a:t>
            </a:r>
          </a:p>
          <a:p>
            <a:r>
              <a:rPr lang="en-US" b="1" dirty="0">
                <a:solidFill>
                  <a:srgbClr val="FF0000"/>
                </a:solidFill>
              </a:rPr>
              <a:t>Constructor of C</a:t>
            </a:r>
          </a:p>
        </p:txBody>
      </p:sp>
    </p:spTree>
    <p:extLst>
      <p:ext uri="{BB962C8B-B14F-4D97-AF65-F5344CB8AC3E}">
        <p14:creationId xmlns:p14="http://schemas.microsoft.com/office/powerpoint/2010/main" val="202845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4C9A2-888E-F564-AE2A-229DB5B93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Order of Declaration in the Class Definition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3235C6-D667-EF51-F3A8-3C4A9A9CBAC0}"/>
              </a:ext>
            </a:extLst>
          </p:cNvPr>
          <p:cNvSpPr txBox="1"/>
          <p:nvPr/>
        </p:nvSpPr>
        <p:spPr>
          <a:xfrm>
            <a:off x="1020418" y="1690688"/>
            <a:ext cx="6096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#include &lt;iostream&gt;</a:t>
            </a:r>
          </a:p>
          <a:p>
            <a:r>
              <a:rPr lang="en-US" dirty="0"/>
              <a:t>class A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A() { std::</a:t>
            </a:r>
            <a:r>
              <a:rPr lang="en-US" dirty="0" err="1"/>
              <a:t>cout</a:t>
            </a:r>
            <a:r>
              <a:rPr lang="en-US" dirty="0"/>
              <a:t> &lt;&lt; "Constructor of A\n"; 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class B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B() { std::</a:t>
            </a:r>
            <a:r>
              <a:rPr lang="en-US" dirty="0" err="1"/>
              <a:t>cout</a:t>
            </a:r>
            <a:r>
              <a:rPr lang="en-US" dirty="0"/>
              <a:t> &lt;&lt; "Constructor of B\n"; 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class C : public A, public B { // A is declared first, then B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C() : B(), A() { // Initialization list: B first, A second</a:t>
            </a:r>
          </a:p>
          <a:p>
            <a:r>
              <a:rPr lang="en-US" dirty="0"/>
              <a:t>        std::</a:t>
            </a:r>
            <a:r>
              <a:rPr lang="en-US" dirty="0" err="1"/>
              <a:t>cout</a:t>
            </a:r>
            <a:r>
              <a:rPr lang="en-US" dirty="0"/>
              <a:t> &lt;&lt; "Constructor of C\n";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B3664F-7B89-F33D-2FCF-BC037484BD15}"/>
              </a:ext>
            </a:extLst>
          </p:cNvPr>
          <p:cNvSpPr txBox="1"/>
          <p:nvPr/>
        </p:nvSpPr>
        <p:spPr>
          <a:xfrm>
            <a:off x="7633252" y="2328567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 main() {</a:t>
            </a:r>
          </a:p>
          <a:p>
            <a:r>
              <a:rPr lang="en-US" dirty="0"/>
              <a:t>    C obj;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B56B4E-1D17-C7DE-C89C-E0D16A41E062}"/>
              </a:ext>
            </a:extLst>
          </p:cNvPr>
          <p:cNvSpPr txBox="1"/>
          <p:nvPr/>
        </p:nvSpPr>
        <p:spPr>
          <a:xfrm>
            <a:off x="7921487" y="4070579"/>
            <a:ext cx="68646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Constructor of A</a:t>
            </a:r>
          </a:p>
          <a:p>
            <a:r>
              <a:rPr lang="en-US" b="1" dirty="0">
                <a:solidFill>
                  <a:srgbClr val="FF0000"/>
                </a:solidFill>
              </a:rPr>
              <a:t>Constructor of B</a:t>
            </a:r>
          </a:p>
          <a:p>
            <a:r>
              <a:rPr lang="en-US" b="1" dirty="0">
                <a:solidFill>
                  <a:srgbClr val="FF0000"/>
                </a:solidFill>
              </a:rPr>
              <a:t>Constructor of C</a:t>
            </a:r>
          </a:p>
        </p:txBody>
      </p:sp>
    </p:spTree>
    <p:extLst>
      <p:ext uri="{BB962C8B-B14F-4D97-AF65-F5344CB8AC3E}">
        <p14:creationId xmlns:p14="http://schemas.microsoft.com/office/powerpoint/2010/main" val="424532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C3C6BC2-3664-ED59-2164-4443D91FC72F}"/>
              </a:ext>
            </a:extLst>
          </p:cNvPr>
          <p:cNvSpPr txBox="1"/>
          <p:nvPr/>
        </p:nvSpPr>
        <p:spPr>
          <a:xfrm>
            <a:off x="39194" y="335845"/>
            <a:ext cx="767861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#include &lt;iostream&gt;</a:t>
            </a:r>
          </a:p>
          <a:p>
            <a:r>
              <a:rPr lang="en-US" dirty="0"/>
              <a:t>class </a:t>
            </a:r>
            <a:r>
              <a:rPr lang="en-US" b="1" dirty="0"/>
              <a:t>A</a:t>
            </a:r>
            <a:r>
              <a:rPr lang="en-US" dirty="0"/>
              <a:t>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A() {</a:t>
            </a:r>
          </a:p>
          <a:p>
            <a:r>
              <a:rPr lang="en-US" dirty="0"/>
              <a:t>        std::</a:t>
            </a:r>
            <a:r>
              <a:rPr lang="en-US" dirty="0" err="1"/>
              <a:t>cout</a:t>
            </a:r>
            <a:r>
              <a:rPr lang="en-US" dirty="0"/>
              <a:t> &lt;&lt; "Constructor of A" &lt;&lt; std::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~A() {</a:t>
            </a:r>
          </a:p>
          <a:p>
            <a:r>
              <a:rPr lang="en-US" dirty="0"/>
              <a:t>        std::</a:t>
            </a:r>
            <a:r>
              <a:rPr lang="en-US" dirty="0" err="1"/>
              <a:t>cout</a:t>
            </a:r>
            <a:r>
              <a:rPr lang="en-US" dirty="0"/>
              <a:t> &lt;&lt; "Destructor of A" &lt;&lt; std::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b="1" dirty="0"/>
              <a:t>B</a:t>
            </a:r>
            <a:r>
              <a:rPr lang="en-US" dirty="0"/>
              <a:t>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B() {</a:t>
            </a:r>
          </a:p>
          <a:p>
            <a:r>
              <a:rPr lang="en-US" dirty="0"/>
              <a:t>        std::</a:t>
            </a:r>
            <a:r>
              <a:rPr lang="en-US" dirty="0" err="1"/>
              <a:t>cout</a:t>
            </a:r>
            <a:r>
              <a:rPr lang="en-US" dirty="0"/>
              <a:t> &lt;&lt; "Constructor of B" &lt;&lt; std::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~B() {</a:t>
            </a:r>
          </a:p>
          <a:p>
            <a:r>
              <a:rPr lang="en-US" dirty="0"/>
              <a:t>        std::</a:t>
            </a:r>
            <a:r>
              <a:rPr lang="en-US" dirty="0" err="1"/>
              <a:t>cout</a:t>
            </a:r>
            <a:r>
              <a:rPr lang="en-US" dirty="0"/>
              <a:t> &lt;&lt; "Destructor of B" &lt;&lt; std::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44F07F-F1C4-26D8-399C-A16C42BA2A84}"/>
              </a:ext>
            </a:extLst>
          </p:cNvPr>
          <p:cNvSpPr txBox="1"/>
          <p:nvPr/>
        </p:nvSpPr>
        <p:spPr>
          <a:xfrm>
            <a:off x="6260123" y="285434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class </a:t>
            </a:r>
            <a:r>
              <a:rPr lang="en-US" sz="1800" b="1" dirty="0"/>
              <a:t>C</a:t>
            </a:r>
            <a:r>
              <a:rPr lang="en-US" sz="1800" dirty="0"/>
              <a:t> : public </a:t>
            </a:r>
            <a:r>
              <a:rPr lang="en-US" sz="1800" b="1" dirty="0"/>
              <a:t>B</a:t>
            </a:r>
            <a:r>
              <a:rPr lang="en-US" sz="1800" dirty="0"/>
              <a:t>, public </a:t>
            </a:r>
            <a:r>
              <a:rPr lang="en-US" sz="1800" b="1" dirty="0"/>
              <a:t>A </a:t>
            </a:r>
            <a:r>
              <a:rPr lang="en-US" sz="1800" dirty="0"/>
              <a:t>{  // Class C inherits from B first, then A</a:t>
            </a:r>
          </a:p>
          <a:p>
            <a:r>
              <a:rPr lang="en-US" sz="1800" dirty="0"/>
              <a:t>public:</a:t>
            </a:r>
          </a:p>
          <a:p>
            <a:r>
              <a:rPr lang="en-US" sz="1800" dirty="0"/>
              <a:t>    C() {</a:t>
            </a:r>
          </a:p>
          <a:p>
            <a:r>
              <a:rPr lang="en-US" sz="1800" dirty="0"/>
              <a:t>        std::</a:t>
            </a:r>
            <a:r>
              <a:rPr lang="en-US" sz="1800" dirty="0" err="1"/>
              <a:t>cout</a:t>
            </a:r>
            <a:r>
              <a:rPr lang="en-US" sz="1800" dirty="0"/>
              <a:t> &lt;&lt; "Constructor of C" &lt;&lt; std::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r>
              <a:rPr lang="en-US" sz="1800" dirty="0"/>
              <a:t>    }</a:t>
            </a:r>
          </a:p>
          <a:p>
            <a:r>
              <a:rPr lang="en-US" sz="1800" dirty="0"/>
              <a:t>    ~C() {</a:t>
            </a:r>
          </a:p>
          <a:p>
            <a:r>
              <a:rPr lang="en-US" sz="1800" dirty="0"/>
              <a:t>        std::</a:t>
            </a:r>
            <a:r>
              <a:rPr lang="en-US" sz="1800" dirty="0" err="1"/>
              <a:t>cout</a:t>
            </a:r>
            <a:r>
              <a:rPr lang="en-US" sz="1800" dirty="0"/>
              <a:t> &lt;&lt; "Destructor of C" &lt;&lt; std::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r>
              <a:rPr lang="en-US" sz="1800" dirty="0"/>
              <a:t>    }</a:t>
            </a:r>
          </a:p>
          <a:p>
            <a:r>
              <a:rPr lang="en-US" sz="1800" dirty="0"/>
              <a:t>};</a:t>
            </a:r>
          </a:p>
          <a:p>
            <a:endParaRPr lang="en-US" sz="1800" dirty="0"/>
          </a:p>
          <a:p>
            <a:r>
              <a:rPr lang="en-US" sz="1800" dirty="0"/>
              <a:t>int main() {</a:t>
            </a:r>
          </a:p>
          <a:p>
            <a:r>
              <a:rPr lang="en-US" sz="1800" dirty="0"/>
              <a:t>    C obj;  // Create an object of class C</a:t>
            </a:r>
          </a:p>
          <a:p>
            <a:r>
              <a:rPr lang="en-US" sz="1800" dirty="0"/>
              <a:t>    return 0;</a:t>
            </a:r>
          </a:p>
          <a:p>
            <a:r>
              <a:rPr lang="en-US" sz="1800" dirty="0"/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F6E7B9-3B2B-DD68-089E-13A986D7D916}"/>
              </a:ext>
            </a:extLst>
          </p:cNvPr>
          <p:cNvSpPr txBox="1"/>
          <p:nvPr/>
        </p:nvSpPr>
        <p:spPr>
          <a:xfrm>
            <a:off x="5222631" y="4818185"/>
            <a:ext cx="61780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Constructor of A</a:t>
            </a:r>
          </a:p>
          <a:p>
            <a:r>
              <a:rPr lang="en-US" b="1" dirty="0">
                <a:solidFill>
                  <a:srgbClr val="FF0000"/>
                </a:solidFill>
              </a:rPr>
              <a:t>Constructor of B</a:t>
            </a:r>
          </a:p>
          <a:p>
            <a:r>
              <a:rPr lang="en-US" b="1" dirty="0">
                <a:solidFill>
                  <a:srgbClr val="FF0000"/>
                </a:solidFill>
              </a:rPr>
              <a:t>Constructor of C</a:t>
            </a:r>
          </a:p>
          <a:p>
            <a:r>
              <a:rPr lang="en-US" b="1" dirty="0">
                <a:solidFill>
                  <a:srgbClr val="FF0000"/>
                </a:solidFill>
              </a:rPr>
              <a:t>Destructor of C</a:t>
            </a:r>
          </a:p>
          <a:p>
            <a:r>
              <a:rPr lang="en-US" b="1" dirty="0">
                <a:solidFill>
                  <a:srgbClr val="FF0000"/>
                </a:solidFill>
              </a:rPr>
              <a:t>Destructor of A</a:t>
            </a:r>
          </a:p>
          <a:p>
            <a:r>
              <a:rPr lang="en-US" b="1" dirty="0">
                <a:solidFill>
                  <a:srgbClr val="FF0000"/>
                </a:solidFill>
              </a:rPr>
              <a:t>Destructor of B</a:t>
            </a:r>
          </a:p>
        </p:txBody>
      </p:sp>
    </p:spTree>
    <p:extLst>
      <p:ext uri="{BB962C8B-B14F-4D97-AF65-F5344CB8AC3E}">
        <p14:creationId xmlns:p14="http://schemas.microsoft.com/office/powerpoint/2010/main" val="74940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6E4837-3792-8463-7CBA-91ACEFC18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507859"/>
            <a:ext cx="7772400" cy="584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460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DD2F90-BCF6-8C95-FB00-A2CB57980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507859"/>
            <a:ext cx="7772400" cy="58422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55FB70-438A-D72E-7FE3-BC03F4A08DCB}"/>
              </a:ext>
            </a:extLst>
          </p:cNvPr>
          <p:cNvSpPr txBox="1"/>
          <p:nvPr/>
        </p:nvSpPr>
        <p:spPr>
          <a:xfrm>
            <a:off x="3341077" y="635014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error: request for member ‘a’ is ambiguous</a:t>
            </a:r>
          </a:p>
        </p:txBody>
      </p:sp>
    </p:spTree>
    <p:extLst>
      <p:ext uri="{BB962C8B-B14F-4D97-AF65-F5344CB8AC3E}">
        <p14:creationId xmlns:p14="http://schemas.microsoft.com/office/powerpoint/2010/main" val="210137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893</Words>
  <Application>Microsoft Macintosh PowerPoint</Application>
  <PresentationFormat>Widescreen</PresentationFormat>
  <Paragraphs>189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Multiple Inheritance</vt:lpstr>
      <vt:lpstr>Order of Base Class Constructors</vt:lpstr>
      <vt:lpstr>Constructor Initialization List</vt:lpstr>
      <vt:lpstr>Order of Declaration in the Class Definition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SYED TAUHID ULLAH SHAH</dc:creator>
  <cp:lastModifiedBy>SYED TAUHID ULLAH SHAH</cp:lastModifiedBy>
  <cp:revision>116</cp:revision>
  <dcterms:created xsi:type="dcterms:W3CDTF">2024-09-25T05:55:09Z</dcterms:created>
  <dcterms:modified xsi:type="dcterms:W3CDTF">2024-09-27T17:34:33Z</dcterms:modified>
</cp:coreProperties>
</file>