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3" r:id="rId4"/>
    <p:sldId id="265" r:id="rId5"/>
    <p:sldId id="266" r:id="rId6"/>
    <p:sldId id="267" r:id="rId7"/>
    <p:sldId id="258" r:id="rId8"/>
    <p:sldId id="259" r:id="rId9"/>
    <p:sldId id="260" r:id="rId10"/>
    <p:sldId id="261" r:id="rId11"/>
    <p:sldId id="262"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5403"/>
  </p:normalViewPr>
  <p:slideViewPr>
    <p:cSldViewPr snapToGrid="0">
      <p:cViewPr varScale="1">
        <p:scale>
          <a:sx n="96" d="100"/>
          <a:sy n="96" d="100"/>
        </p:scale>
        <p:origin x="1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EE059-3AAE-B24C-87B4-25B991DB3959}"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0B95B-9D77-0147-85AA-D533D6DF2DF0}" type="slidenum">
              <a:rPr lang="en-US" smtClean="0"/>
              <a:t>‹#›</a:t>
            </a:fld>
            <a:endParaRPr lang="en-US"/>
          </a:p>
        </p:txBody>
      </p:sp>
    </p:spTree>
    <p:extLst>
      <p:ext uri="{BB962C8B-B14F-4D97-AF65-F5344CB8AC3E}">
        <p14:creationId xmlns:p14="http://schemas.microsoft.com/office/powerpoint/2010/main" val="253013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inheritance</a:t>
            </a:r>
            <a:r>
              <a:rPr lang="en-US" dirty="0"/>
              <a:t> allows a derived class (in this case, Class C) to inherit properties (data members) and behaviors (member functions) from more than one base class (in this case, Class A and Class B). This is useful when you want to combine functionalities from different base classes into a single class. However, it can also introduce complexities, such as </a:t>
            </a:r>
            <a:r>
              <a:rPr lang="en-US" b="1" dirty="0"/>
              <a:t>ambiguities</a:t>
            </a:r>
            <a:r>
              <a:rPr lang="en-US" dirty="0"/>
              <a:t> or </a:t>
            </a:r>
            <a:r>
              <a:rPr lang="en-US" b="1" dirty="0"/>
              <a:t>diamond problem</a:t>
            </a:r>
            <a:r>
              <a:rPr lang="en-US" dirty="0"/>
              <a:t>, which we’ll touch on later.</a:t>
            </a:r>
          </a:p>
        </p:txBody>
      </p:sp>
      <p:sp>
        <p:nvSpPr>
          <p:cNvPr id="4" name="Slide Number Placeholder 3"/>
          <p:cNvSpPr>
            <a:spLocks noGrp="1"/>
          </p:cNvSpPr>
          <p:nvPr>
            <p:ph type="sldNum" sz="quarter" idx="5"/>
          </p:nvPr>
        </p:nvSpPr>
        <p:spPr/>
        <p:txBody>
          <a:bodyPr/>
          <a:lstStyle/>
          <a:p>
            <a:fld id="{3B30B95B-9D77-0147-85AA-D533D6DF2DF0}" type="slidenum">
              <a:rPr lang="en-US" smtClean="0"/>
              <a:t>1</a:t>
            </a:fld>
            <a:endParaRPr lang="en-US"/>
          </a:p>
        </p:txBody>
      </p:sp>
    </p:spTree>
    <p:extLst>
      <p:ext uri="{BB962C8B-B14F-4D97-AF65-F5344CB8AC3E}">
        <p14:creationId xmlns:p14="http://schemas.microsoft.com/office/powerpoint/2010/main" val="104339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derived class explicitly defines its own assignment operator, it completely overrides the default behavior provided by the </a:t>
            </a:r>
            <a:r>
              <a:rPr lang="en-US" dirty="0" err="1"/>
              <a:t>compiler.The</a:t>
            </a:r>
            <a:r>
              <a:rPr lang="en-US" dirty="0"/>
              <a:t> custom assignment operator for the derived class needs to handle not just the derived-specific data members but also the base class components.</a:t>
            </a:r>
          </a:p>
          <a:p>
            <a:endParaRPr lang="en-US" dirty="0"/>
          </a:p>
          <a:p>
            <a:r>
              <a:rPr lang="en-US" b="1" dirty="0"/>
              <a:t>The custom assignment operator for the derived class needs to handle not just the derived-specific data members but also the base class components."</a:t>
            </a:r>
          </a:p>
          <a:p>
            <a:r>
              <a:rPr lang="en-US" b="1" dirty="0"/>
              <a:t>What It Means:</a:t>
            </a:r>
            <a:endParaRPr lang="en-US" dirty="0"/>
          </a:p>
          <a:p>
            <a:pPr>
              <a:buFont typeface="Arial" panose="020B0604020202020204" pitchFamily="34" charset="0"/>
              <a:buChar char="•"/>
            </a:pPr>
            <a:r>
              <a:rPr lang="en-US" dirty="0"/>
              <a:t>When you define a custom assignment operator in a </a:t>
            </a:r>
            <a:r>
              <a:rPr lang="en-US" b="1" dirty="0"/>
              <a:t>derived class</a:t>
            </a:r>
            <a:r>
              <a:rPr lang="en-US" dirty="0"/>
              <a:t>, you must remember that the derived class inherits some data and functionality from its </a:t>
            </a:r>
            <a:r>
              <a:rPr lang="en-US" b="1" dirty="0"/>
              <a:t>base class</a:t>
            </a:r>
            <a:r>
              <a:rPr lang="en-US" dirty="0"/>
              <a:t>.</a:t>
            </a:r>
          </a:p>
          <a:p>
            <a:pPr>
              <a:buFont typeface="Arial" panose="020B0604020202020204" pitchFamily="34" charset="0"/>
              <a:buChar char="•"/>
            </a:pPr>
            <a:r>
              <a:rPr lang="en-US" dirty="0"/>
              <a:t>The assignment operator that you define in the derived class needs to ensure that:</a:t>
            </a:r>
          </a:p>
          <a:p>
            <a:pPr marL="742950" lvl="1" indent="-285750">
              <a:buFont typeface="Arial" panose="020B0604020202020204" pitchFamily="34" charset="0"/>
              <a:buChar char="•"/>
            </a:pPr>
            <a:r>
              <a:rPr lang="en-US" dirty="0"/>
              <a:t>The </a:t>
            </a:r>
            <a:r>
              <a:rPr lang="en-US" b="1" dirty="0"/>
              <a:t>base class's members</a:t>
            </a:r>
            <a:r>
              <a:rPr lang="en-US" dirty="0"/>
              <a:t> (inherited data) are assigned properly.</a:t>
            </a:r>
          </a:p>
          <a:p>
            <a:pPr marL="742950" lvl="1" indent="-285750">
              <a:buFont typeface="Arial" panose="020B0604020202020204" pitchFamily="34" charset="0"/>
              <a:buChar char="•"/>
            </a:pPr>
            <a:r>
              <a:rPr lang="en-US" dirty="0"/>
              <a:t>The </a:t>
            </a:r>
            <a:r>
              <a:rPr lang="en-US" b="1" dirty="0"/>
              <a:t>derived-specific members</a:t>
            </a:r>
            <a:r>
              <a:rPr lang="en-US" dirty="0"/>
              <a:t> (members defined only in the derived class) are handled appropriately (e.g., deep copying, resource management).</a:t>
            </a:r>
          </a:p>
          <a:p>
            <a:r>
              <a:rPr lang="en-US" b="1" dirty="0"/>
              <a:t>Why Is This Necessary?</a:t>
            </a:r>
            <a:endParaRPr lang="en-US" dirty="0"/>
          </a:p>
          <a:p>
            <a:pPr>
              <a:buFont typeface="Arial" panose="020B0604020202020204" pitchFamily="34" charset="0"/>
              <a:buChar char="•"/>
            </a:pPr>
            <a:r>
              <a:rPr lang="en-US" dirty="0"/>
              <a:t>When you assign one derived object to another, you aren't just copying data members that are part of the derived class; you're also copying the inherited data from the base class.</a:t>
            </a:r>
          </a:p>
          <a:p>
            <a:pPr>
              <a:buFont typeface="Arial" panose="020B0604020202020204" pitchFamily="34" charset="0"/>
              <a:buChar char="•"/>
            </a:pPr>
            <a:r>
              <a:rPr lang="en-US" dirty="0"/>
              <a:t>To ensure correct copying, you must:</a:t>
            </a:r>
          </a:p>
          <a:p>
            <a:pPr marL="742950" lvl="1" indent="-285750">
              <a:buFont typeface="Arial" panose="020B0604020202020204" pitchFamily="34" charset="0"/>
              <a:buChar char="•"/>
            </a:pPr>
            <a:r>
              <a:rPr lang="en-US" b="1" dirty="0"/>
              <a:t>Call the base class's assignment operator</a:t>
            </a:r>
            <a:r>
              <a:rPr lang="en-US" dirty="0"/>
              <a:t> explicitly within the derived class’s assignment operator to handle the base part.</a:t>
            </a:r>
          </a:p>
          <a:p>
            <a:pPr marL="742950" lvl="1" indent="-285750">
              <a:buFont typeface="Arial" panose="020B0604020202020204" pitchFamily="34" charset="0"/>
              <a:buChar char="•"/>
            </a:pPr>
            <a:r>
              <a:rPr lang="en-US" dirty="0"/>
              <a:t>Then, handle the members specific to the derived class separately.</a:t>
            </a:r>
          </a:p>
          <a:p>
            <a:r>
              <a:rPr lang="en-US" b="1" dirty="0"/>
              <a:t>Base::operator=(</a:t>
            </a:r>
            <a:r>
              <a:rPr lang="en-US" b="1" dirty="0" err="1"/>
              <a:t>rhs</a:t>
            </a:r>
            <a:r>
              <a:rPr lang="en-US" b="1" dirty="0"/>
              <a:t>)</a:t>
            </a:r>
            <a:r>
              <a:rPr lang="en-US" dirty="0"/>
              <a:t>: This line explicitly calls the base class's assignment operator to ensure that </a:t>
            </a:r>
            <a:r>
              <a:rPr lang="en-US" dirty="0" err="1"/>
              <a:t>baseValue</a:t>
            </a:r>
            <a:r>
              <a:rPr lang="en-US" dirty="0"/>
              <a:t> is copied correctly.</a:t>
            </a:r>
          </a:p>
          <a:p>
            <a:endParaRPr lang="en-US" dirty="0"/>
          </a:p>
          <a:p>
            <a:endParaRPr lang="en-US" dirty="0"/>
          </a:p>
          <a:p>
            <a:r>
              <a:rPr lang="en-US" dirty="0"/>
              <a:t>This line invokes the </a:t>
            </a:r>
            <a:r>
              <a:rPr lang="en-US" b="1" dirty="0"/>
              <a:t>base class’s assignment operator</a:t>
            </a:r>
            <a:r>
              <a:rPr lang="en-US" dirty="0"/>
              <a:t>. Since we didn’t explicitly define one for Base, the default compiler-provided assignment operator is </a:t>
            </a:r>
            <a:r>
              <a:rPr lang="en-US" dirty="0" err="1"/>
              <a:t>called.The</a:t>
            </a:r>
            <a:r>
              <a:rPr lang="en-US" dirty="0"/>
              <a:t> default assignment operator copies all </a:t>
            </a:r>
            <a:r>
              <a:rPr lang="en-US" b="1" dirty="0"/>
              <a:t>base class</a:t>
            </a:r>
            <a:r>
              <a:rPr lang="en-US" dirty="0"/>
              <a:t> members from </a:t>
            </a:r>
            <a:r>
              <a:rPr lang="en-US" dirty="0" err="1"/>
              <a:t>rhs</a:t>
            </a:r>
            <a:r>
              <a:rPr lang="en-US" dirty="0"/>
              <a:t> to this. Specifically:</a:t>
            </a:r>
          </a:p>
          <a:p>
            <a:endParaRPr lang="en-US" dirty="0"/>
          </a:p>
          <a:p>
            <a:r>
              <a:rPr lang="en-US" dirty="0"/>
              <a:t>this-&gt;</a:t>
            </a:r>
            <a:r>
              <a:rPr lang="en-US" dirty="0" err="1"/>
              <a:t>baseValue</a:t>
            </a:r>
            <a:r>
              <a:rPr lang="en-US" dirty="0"/>
              <a:t> = </a:t>
            </a:r>
            <a:r>
              <a:rPr lang="en-US" dirty="0" err="1"/>
              <a:t>rhs.baseValue</a:t>
            </a:r>
            <a:r>
              <a:rPr lang="en-US" dirty="0"/>
              <a:t>; // Copies the base class member</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13</a:t>
            </a:fld>
            <a:endParaRPr lang="en-US"/>
          </a:p>
        </p:txBody>
      </p:sp>
    </p:spTree>
    <p:extLst>
      <p:ext uri="{BB962C8B-B14F-4D97-AF65-F5344CB8AC3E}">
        <p14:creationId xmlns:p14="http://schemas.microsoft.com/office/powerpoint/2010/main" val="146914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copy constructor</a:t>
            </a:r>
            <a:r>
              <a:rPr lang="en-US" dirty="0"/>
              <a:t> is a special constructor in C++ that initializes a new object as a copy of an existing object. It's used when:</a:t>
            </a:r>
          </a:p>
          <a:p>
            <a:pPr>
              <a:buFont typeface="Arial" panose="020B0604020202020204" pitchFamily="34" charset="0"/>
              <a:buChar char="•"/>
            </a:pPr>
            <a:r>
              <a:rPr lang="en-US" dirty="0"/>
              <a:t>You pass an object by value to a function.</a:t>
            </a:r>
          </a:p>
          <a:p>
            <a:pPr>
              <a:buFont typeface="Arial" panose="020B0604020202020204" pitchFamily="34" charset="0"/>
              <a:buChar char="•"/>
            </a:pPr>
            <a:r>
              <a:rPr lang="en-US" dirty="0"/>
              <a:t>An object is returned by value.</a:t>
            </a:r>
          </a:p>
          <a:p>
            <a:pPr>
              <a:buFont typeface="Arial" panose="020B0604020202020204" pitchFamily="34" charset="0"/>
              <a:buChar char="•"/>
            </a:pPr>
            <a:r>
              <a:rPr lang="en-US" dirty="0"/>
              <a:t>You explicitly copy an object.</a:t>
            </a:r>
          </a:p>
          <a:p>
            <a:endParaRPr lang="en-US" dirty="0"/>
          </a:p>
          <a:p>
            <a:r>
              <a:rPr lang="en-US" b="1" dirty="0"/>
              <a:t>Why Does a Derived Class Need a Custom Copy Constructor?</a:t>
            </a:r>
          </a:p>
          <a:p>
            <a:pPr>
              <a:buFont typeface="Arial" panose="020B0604020202020204" pitchFamily="34" charset="0"/>
              <a:buChar char="•"/>
            </a:pPr>
            <a:r>
              <a:rPr lang="en-US" dirty="0"/>
              <a:t>When you derive a class from a base class, the derived class can have additional data members that need special handling when copied.</a:t>
            </a:r>
          </a:p>
          <a:p>
            <a:pPr>
              <a:buFont typeface="Arial" panose="020B0604020202020204" pitchFamily="34" charset="0"/>
              <a:buChar char="•"/>
            </a:pPr>
            <a:r>
              <a:rPr lang="en-US" dirty="0"/>
              <a:t>The default copy constructor provided by the compiler simply performs a member-wise shallow copy, which may not be sufficient for complex or dynamically allocated resources.</a:t>
            </a:r>
          </a:p>
          <a:p>
            <a:pPr>
              <a:buFont typeface="Arial" panose="020B0604020202020204" pitchFamily="34" charset="0"/>
              <a:buChar char="•"/>
            </a:pPr>
            <a:r>
              <a:rPr lang="en-US" dirty="0"/>
              <a:t>If a derived class explicitly defines its own copy constructor, this custom constructor completely overrides the default behavior and is responsible for copying all base and derived class members.</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14</a:t>
            </a:fld>
            <a:endParaRPr lang="en-US"/>
          </a:p>
        </p:txBody>
      </p:sp>
    </p:spTree>
    <p:extLst>
      <p:ext uri="{BB962C8B-B14F-4D97-AF65-F5344CB8AC3E}">
        <p14:creationId xmlns:p14="http://schemas.microsoft.com/office/powerpoint/2010/main" val="183364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custom copy constructor</a:t>
            </a:r>
            <a:r>
              <a:rPr lang="en-US" dirty="0"/>
              <a:t> is defined to properly copy objects of type Derived.</a:t>
            </a:r>
          </a:p>
          <a:p>
            <a:endParaRPr lang="en-US" dirty="0"/>
          </a:p>
          <a:p>
            <a:r>
              <a:rPr lang="en-US" dirty="0"/>
              <a:t>This constructor takes a reference (x) to another Derived object (obj1) that will be </a:t>
            </a:r>
            <a:r>
              <a:rPr lang="en-US" dirty="0" err="1"/>
              <a:t>copied.The</a:t>
            </a:r>
            <a:r>
              <a:rPr lang="en-US" dirty="0"/>
              <a:t> const qualifier ensures that x is not modified during the copying process.</a:t>
            </a:r>
          </a:p>
          <a:p>
            <a:endParaRPr lang="en-US" dirty="0"/>
          </a:p>
          <a:p>
            <a:r>
              <a:rPr lang="en-US" dirty="0"/>
              <a:t>: Base(x)</a:t>
            </a:r>
          </a:p>
          <a:p>
            <a:r>
              <a:rPr lang="en-US" dirty="0"/>
              <a:t>This </a:t>
            </a:r>
            <a:r>
              <a:rPr lang="en-US" b="1" dirty="0"/>
              <a:t>initializer list</a:t>
            </a:r>
            <a:r>
              <a:rPr lang="en-US" dirty="0"/>
              <a:t> calls the copy constructor of the base class Base to ensure that all base class members of Derived are properly copied. This is necessary because Derived inherits the members of Base, and these members need to be copied using the base class’s copy logic. If Base has its own copy constructor, that copy constructor is called. If Base relies on the default copy constructor, then the compiler’s default behavior of copying all members will be executed.</a:t>
            </a:r>
          </a:p>
          <a:p>
            <a:endParaRPr lang="en-US" dirty="0"/>
          </a:p>
          <a:p>
            <a:r>
              <a:rPr lang="en-US" b="1" dirty="0"/>
              <a:t>Calling the Copy Constructor of Base</a:t>
            </a:r>
            <a:r>
              <a:rPr lang="en-US" dirty="0"/>
              <a:t>:</a:t>
            </a:r>
          </a:p>
          <a:p>
            <a:pPr>
              <a:buFont typeface="Arial" panose="020B0604020202020204" pitchFamily="34" charset="0"/>
              <a:buChar char="•"/>
            </a:pPr>
            <a:r>
              <a:rPr lang="en-US" dirty="0"/>
              <a:t>Derived(const Derived&amp; x) : Base(x) explicitly calls the copy constructor of the Base class with x as the argument.</a:t>
            </a:r>
          </a:p>
          <a:p>
            <a:pPr>
              <a:buFont typeface="Arial" panose="020B0604020202020204" pitchFamily="34" charset="0"/>
              <a:buChar char="•"/>
            </a:pPr>
            <a:r>
              <a:rPr lang="en-US" dirty="0"/>
              <a:t>This means the base class portion of the Derived object is initialized by calling the Base class's copy constructor.</a:t>
            </a:r>
          </a:p>
          <a:p>
            <a:pPr>
              <a:buFont typeface="Arial" panose="020B0604020202020204" pitchFamily="34" charset="0"/>
              <a:buChar char="•"/>
            </a:pPr>
            <a:r>
              <a:rPr lang="en-US" dirty="0"/>
              <a:t>During this call, all members that belong to Base (e.g., </a:t>
            </a:r>
            <a:r>
              <a:rPr lang="en-US" dirty="0" err="1"/>
              <a:t>baseValue</a:t>
            </a:r>
            <a:r>
              <a:rPr lang="en-US" dirty="0"/>
              <a:t>) are copied from x to the new Derived object being constructed.</a:t>
            </a:r>
          </a:p>
          <a:p>
            <a:pPr>
              <a:buFont typeface="Arial" panose="020B0604020202020204" pitchFamily="34" charset="0"/>
              <a:buChar char="•"/>
            </a:pPr>
            <a:endParaRPr lang="en-US" dirty="0"/>
          </a:p>
          <a:p>
            <a:pPr>
              <a:buFont typeface="Arial" panose="020B0604020202020204" pitchFamily="34" charset="0"/>
              <a:buChar char="•"/>
            </a:pPr>
            <a:r>
              <a:rPr lang="en-US" dirty="0"/>
              <a:t>This line copies the value of </a:t>
            </a:r>
            <a:r>
              <a:rPr lang="en-US" dirty="0" err="1"/>
              <a:t>baseValue</a:t>
            </a:r>
            <a:r>
              <a:rPr lang="en-US" dirty="0"/>
              <a:t> from x (an existing Derived object) to the </a:t>
            </a:r>
            <a:r>
              <a:rPr lang="en-US" dirty="0" err="1"/>
              <a:t>baseValue</a:t>
            </a:r>
            <a:r>
              <a:rPr lang="en-US" dirty="0"/>
              <a:t> of the new Derived object being constructed.</a:t>
            </a:r>
          </a:p>
          <a:p>
            <a:pPr>
              <a:buFont typeface="Arial" panose="020B0604020202020204" pitchFamily="34" charset="0"/>
              <a:buChar char="•"/>
            </a:pPr>
            <a:endParaRPr lang="en-US" dirty="0"/>
          </a:p>
          <a:p>
            <a:r>
              <a:rPr lang="en-US" b="1" dirty="0"/>
              <a:t>If you don't provide a custom copy constructor for Base:</a:t>
            </a:r>
            <a:endParaRPr lang="en-US" dirty="0"/>
          </a:p>
          <a:p>
            <a:pPr>
              <a:buFont typeface="Arial" panose="020B0604020202020204" pitchFamily="34" charset="0"/>
              <a:buChar char="•"/>
            </a:pPr>
            <a:r>
              <a:rPr lang="en-US" dirty="0"/>
              <a:t>The compiler generates a default copy constructor, which performs a </a:t>
            </a:r>
            <a:r>
              <a:rPr lang="en-US" b="1" dirty="0"/>
              <a:t>member-wise copy</a:t>
            </a:r>
            <a:r>
              <a:rPr lang="en-US" dirty="0"/>
              <a:t> of all Base class members (e.g., </a:t>
            </a:r>
            <a:r>
              <a:rPr lang="en-US" dirty="0" err="1"/>
              <a:t>baseValue</a:t>
            </a:r>
            <a:r>
              <a:rPr lang="en-US" dirty="0"/>
              <a:t>).</a:t>
            </a:r>
          </a:p>
          <a:p>
            <a:pPr>
              <a:buFont typeface="Arial" panose="020B0604020202020204" pitchFamily="34" charset="0"/>
              <a:buChar char="•"/>
            </a:pPr>
            <a:endParaRPr lang="en-US" dirty="0"/>
          </a:p>
          <a:p>
            <a:r>
              <a:rPr lang="en-US" b="1" dirty="0"/>
              <a:t>Copying Derived-Specific Members</a:t>
            </a:r>
            <a:r>
              <a:rPr lang="en-US" dirty="0"/>
              <a:t>:</a:t>
            </a:r>
          </a:p>
          <a:p>
            <a:pPr>
              <a:buFont typeface="Arial" panose="020B0604020202020204" pitchFamily="34" charset="0"/>
              <a:buChar char="•"/>
            </a:pPr>
            <a:r>
              <a:rPr lang="en-US" dirty="0"/>
              <a:t>After the base class portion is copied, the control moves to the body of the Derived copy constructor.</a:t>
            </a:r>
          </a:p>
          <a:p>
            <a:pPr>
              <a:buFont typeface="Arial" panose="020B0604020202020204" pitchFamily="34" charset="0"/>
              <a:buChar char="•"/>
            </a:pPr>
            <a:endParaRPr lang="en-US" dirty="0"/>
          </a:p>
          <a:p>
            <a:pPr>
              <a:buFont typeface="Arial" panose="020B0604020202020204" pitchFamily="34" charset="0"/>
              <a:buChar char="•"/>
            </a:pPr>
            <a:r>
              <a:rPr lang="en-US" dirty="0"/>
              <a:t>In this case, </a:t>
            </a:r>
            <a:r>
              <a:rPr lang="en-US" dirty="0" err="1"/>
              <a:t>derivedValue</a:t>
            </a:r>
            <a:r>
              <a:rPr lang="en-US" dirty="0"/>
              <a:t> is copied from x to the new Derived object.</a:t>
            </a:r>
          </a:p>
          <a:p>
            <a:pPr>
              <a:buFont typeface="Arial" panose="020B0604020202020204" pitchFamily="34" charset="0"/>
              <a:buChar char="•"/>
            </a:pPr>
            <a:endParaRPr lang="en-US" dirty="0"/>
          </a:p>
          <a:p>
            <a:pPr>
              <a:buFont typeface="Arial" panose="020B0604020202020204" pitchFamily="34" charset="0"/>
              <a:buChar char="•"/>
            </a:pPr>
            <a:r>
              <a:rPr lang="en-US" dirty="0"/>
              <a:t>So obj2.baseValue is now 5.</a:t>
            </a:r>
          </a:p>
          <a:p>
            <a:pPr>
              <a:buFont typeface="Arial" panose="020B0604020202020204" pitchFamily="34" charset="0"/>
              <a:buChar char="•"/>
            </a:pPr>
            <a:r>
              <a:rPr lang="en-US" dirty="0"/>
              <a:t>So obj2.derivedValue is now 10.</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15</a:t>
            </a:fld>
            <a:endParaRPr lang="en-US"/>
          </a:p>
        </p:txBody>
      </p:sp>
    </p:spTree>
    <p:extLst>
      <p:ext uri="{BB962C8B-B14F-4D97-AF65-F5344CB8AC3E}">
        <p14:creationId xmlns:p14="http://schemas.microsoft.com/office/powerpoint/2010/main" val="201865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Derived Class Destructor is not Responsible for Destroying the Base Members</a:t>
            </a:r>
            <a:r>
              <a:rPr lang="en-US" dirty="0"/>
              <a:t>:</a:t>
            </a:r>
          </a:p>
          <a:p>
            <a:pPr>
              <a:buFont typeface="Arial" panose="020B0604020202020204" pitchFamily="34" charset="0"/>
              <a:buChar char="•"/>
            </a:pPr>
            <a:r>
              <a:rPr lang="en-US" dirty="0"/>
              <a:t>When a Derived object is destroyed, its destructor (~Derived) is called.</a:t>
            </a:r>
          </a:p>
          <a:p>
            <a:pPr>
              <a:buFont typeface="Arial" panose="020B0604020202020204" pitchFamily="34" charset="0"/>
              <a:buChar char="•"/>
            </a:pPr>
            <a:r>
              <a:rPr lang="en-US" dirty="0"/>
              <a:t>However, the Derived class’s destructor does not need to explicitly destroy members inherited from the base class (Base). This is automatically managed by the compiler.</a:t>
            </a:r>
          </a:p>
          <a:p>
            <a:pPr>
              <a:buFont typeface="Arial" panose="020B0604020202020204" pitchFamily="34" charset="0"/>
              <a:buChar char="•"/>
            </a:pPr>
            <a:r>
              <a:rPr lang="en-US" dirty="0"/>
              <a:t>After the Derived destructor has completed its work, the compiler </a:t>
            </a:r>
            <a:r>
              <a:rPr lang="en-US" b="1" dirty="0"/>
              <a:t>automatically calls the base class destructor</a:t>
            </a:r>
            <a:r>
              <a:rPr lang="en-US" dirty="0"/>
              <a:t> (~Base).</a:t>
            </a:r>
          </a:p>
          <a:p>
            <a:pPr>
              <a:buFont typeface="+mj-lt"/>
              <a:buAutoNum type="arabicPeriod"/>
            </a:pPr>
            <a:r>
              <a:rPr lang="en-US" b="1" dirty="0"/>
              <a:t>Implicit Invocation of the Base Class Destructor</a:t>
            </a:r>
            <a:r>
              <a:rPr lang="en-US" dirty="0"/>
              <a:t>:</a:t>
            </a:r>
          </a:p>
          <a:p>
            <a:pPr marL="742950" lvl="1" indent="-285750">
              <a:buFont typeface="+mj-lt"/>
              <a:buAutoNum type="arabicPeriod"/>
            </a:pPr>
            <a:r>
              <a:rPr lang="en-US" dirty="0"/>
              <a:t>The base class destructor (~Base) is always called implicitly when a derived object is destroyed. This ensures proper cleanup of all the resources associated with the base part of the object.</a:t>
            </a:r>
          </a:p>
          <a:p>
            <a:pPr marL="742950" lvl="1" indent="-285750">
              <a:buFont typeface="+mj-lt"/>
              <a:buAutoNum type="arabicPeriod"/>
            </a:pPr>
            <a:r>
              <a:rPr lang="en-US" dirty="0"/>
              <a:t>You do not need to explicitly call ~Base() within the Derived destructor.</a:t>
            </a:r>
          </a:p>
          <a:p>
            <a:endParaRPr lang="en-US" dirty="0"/>
          </a:p>
          <a:p>
            <a:r>
              <a:rPr lang="en-US" dirty="0"/>
              <a:t>When a Derived object is destroyed, the following steps occur in this order:</a:t>
            </a:r>
          </a:p>
          <a:p>
            <a:pPr>
              <a:buFont typeface="+mj-lt"/>
              <a:buAutoNum type="arabicPeriod"/>
            </a:pPr>
            <a:r>
              <a:rPr lang="en-US" b="1" dirty="0"/>
              <a:t>Derived Destructor is Called</a:t>
            </a:r>
            <a:r>
              <a:rPr lang="en-US" dirty="0"/>
              <a:t>:</a:t>
            </a:r>
          </a:p>
          <a:p>
            <a:pPr marL="742950" lvl="1" indent="-285750">
              <a:buFont typeface="+mj-lt"/>
              <a:buAutoNum type="arabicPeriod"/>
            </a:pPr>
            <a:r>
              <a:rPr lang="en-US" dirty="0"/>
              <a:t>If Derived has any unique members or resources (like dynamic memory, files, etc.), the ~Derived() destructor cleans them up.</a:t>
            </a:r>
          </a:p>
          <a:p>
            <a:r>
              <a:rPr lang="en-US" b="1" dirty="0" err="1"/>
              <a:t>ase</a:t>
            </a:r>
            <a:r>
              <a:rPr lang="en-US" b="1" dirty="0"/>
              <a:t> Destructor is Automatically Called</a:t>
            </a:r>
            <a:r>
              <a:rPr lang="en-US" dirty="0"/>
              <a:t>:</a:t>
            </a:r>
          </a:p>
          <a:p>
            <a:pPr>
              <a:buFont typeface="Arial" panose="020B0604020202020204" pitchFamily="34" charset="0"/>
              <a:buChar char="•"/>
            </a:pPr>
            <a:r>
              <a:rPr lang="en-US" dirty="0"/>
              <a:t>After the Derived destructor completes its work, the </a:t>
            </a:r>
            <a:r>
              <a:rPr lang="en-US" b="1" dirty="0"/>
              <a:t>base class destructor (~Base())</a:t>
            </a:r>
            <a:r>
              <a:rPr lang="en-US" dirty="0"/>
              <a:t> is automatically invoked by the compiler.</a:t>
            </a:r>
          </a:p>
          <a:p>
            <a:pPr>
              <a:buFont typeface="Arial" panose="020B0604020202020204" pitchFamily="34" charset="0"/>
              <a:buChar char="•"/>
            </a:pPr>
            <a:r>
              <a:rPr lang="en-US" dirty="0"/>
              <a:t>This ensures that all resources belonging to the base class are properly cleaned up.</a:t>
            </a:r>
          </a:p>
          <a:p>
            <a:r>
              <a:rPr lang="en-US" b="1" dirty="0"/>
              <a:t>You do not need to explicitly call ~Base() inside ~Derived()</a:t>
            </a:r>
            <a:r>
              <a:rPr lang="en-US" dirty="0"/>
              <a:t>. The compiler handles this automatically, ensuring a well-ordered cleanup of both base and derived class members.</a:t>
            </a:r>
          </a:p>
          <a:p>
            <a:pPr marL="742950" lvl="1" indent="-285750">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16</a:t>
            </a:fld>
            <a:endParaRPr lang="en-US"/>
          </a:p>
        </p:txBody>
      </p:sp>
    </p:spTree>
    <p:extLst>
      <p:ext uri="{BB962C8B-B14F-4D97-AF65-F5344CB8AC3E}">
        <p14:creationId xmlns:p14="http://schemas.microsoft.com/office/powerpoint/2010/main" val="184618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obj goes out of scope:</a:t>
            </a:r>
          </a:p>
          <a:p>
            <a:pPr>
              <a:buFont typeface="+mj-lt"/>
              <a:buAutoNum type="arabicPeriod"/>
            </a:pPr>
            <a:r>
              <a:rPr lang="en-US" b="1" dirty="0"/>
              <a:t>~Derived() Destructor is Called</a:t>
            </a:r>
            <a:r>
              <a:rPr lang="en-US" dirty="0"/>
              <a:t>:</a:t>
            </a:r>
          </a:p>
          <a:p>
            <a:pPr marL="742950" lvl="1" indent="-285750">
              <a:buFont typeface="+mj-lt"/>
              <a:buAutoNum type="arabicPeriod"/>
            </a:pPr>
            <a:r>
              <a:rPr lang="en-US" dirty="0"/>
              <a:t>delete[] data is executed to free the dynamically allocated memory specific to Derived.</a:t>
            </a:r>
          </a:p>
          <a:p>
            <a:pPr>
              <a:buFont typeface="+mj-lt"/>
              <a:buAutoNum type="arabicPeriod"/>
            </a:pPr>
            <a:r>
              <a:rPr lang="en-US" b="1" dirty="0"/>
              <a:t>~Base() Destructor is Automatically Called</a:t>
            </a:r>
            <a:r>
              <a:rPr lang="en-US" dirty="0"/>
              <a:t>:</a:t>
            </a:r>
          </a:p>
          <a:p>
            <a:pPr marL="742950" lvl="1" indent="-285750">
              <a:buFont typeface="+mj-lt"/>
              <a:buAutoNum type="arabicPeriod"/>
            </a:pPr>
            <a:r>
              <a:rPr lang="en-US" dirty="0"/>
              <a:t>The compiler calls ~Base() to clean up any resources or members specific to the base class.</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17</a:t>
            </a:fld>
            <a:endParaRPr lang="en-US"/>
          </a:p>
        </p:txBody>
      </p:sp>
    </p:spTree>
    <p:extLst>
      <p:ext uri="{BB962C8B-B14F-4D97-AF65-F5344CB8AC3E}">
        <p14:creationId xmlns:p14="http://schemas.microsoft.com/office/powerpoint/2010/main" val="37706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derived class inherits from multiple base classes, their constructors are called in a specific order, regardless of the order in which the base classes are listed in the derived class's initialization list.</a:t>
            </a:r>
          </a:p>
          <a:p>
            <a:endParaRPr lang="en-US" dirty="0"/>
          </a:p>
          <a:p>
            <a:r>
              <a:rPr lang="en-US" dirty="0"/>
              <a:t>The constructor member initialization list </a:t>
            </a:r>
            <a:r>
              <a:rPr lang="en-US" b="1" dirty="0"/>
              <a:t>controls the values</a:t>
            </a:r>
            <a:r>
              <a:rPr lang="en-US" dirty="0"/>
              <a:t> used to initialize the base classes, but </a:t>
            </a:r>
            <a:r>
              <a:rPr lang="en-US" b="1" dirty="0"/>
              <a:t>does not control the order</a:t>
            </a:r>
            <a:r>
              <a:rPr lang="en-US" dirty="0"/>
              <a:t> in which the base class constructors are called. This means you can provide specific arguments or initialization logic for base classes in the derived class’s constructor, but the order of constructor calls is dictated by the base class declaration order.</a:t>
            </a:r>
          </a:p>
          <a:p>
            <a:endParaRPr lang="en-US" dirty="0"/>
          </a:p>
          <a:p>
            <a:r>
              <a:rPr lang="en-US" dirty="0"/>
              <a:t>The constructors of base classes are called in the order in which they appear in the base class list in the class definition, </a:t>
            </a:r>
            <a:r>
              <a:rPr lang="en-US" b="1" dirty="0"/>
              <a:t>not</a:t>
            </a:r>
            <a:r>
              <a:rPr lang="en-US" dirty="0"/>
              <a:t> the order in which they appear in the derived class’s initialization list.</a:t>
            </a:r>
          </a:p>
          <a:p>
            <a:r>
              <a:rPr lang="en-US" dirty="0"/>
              <a:t>In this case, we’ll declare C as inheriting from B first and then from A. According to the order of construction rule, even though B is listed before A in the derivation list, </a:t>
            </a:r>
            <a:r>
              <a:rPr lang="en-US" b="1" dirty="0"/>
              <a:t>the constructor for A will be called first</a:t>
            </a:r>
            <a:r>
              <a:rPr lang="en-US" dirty="0"/>
              <a:t> because </a:t>
            </a:r>
            <a:r>
              <a:rPr lang="en-US" b="1" dirty="0"/>
              <a:t>base class constructors are called in the order they are declared in the class hierarchy</a:t>
            </a:r>
            <a:r>
              <a:rPr lang="en-US" dirty="0"/>
              <a:t> (and A comes before B in that hierarchy).</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2</a:t>
            </a:fld>
            <a:endParaRPr lang="en-US"/>
          </a:p>
        </p:txBody>
      </p:sp>
    </p:spTree>
    <p:extLst>
      <p:ext uri="{BB962C8B-B14F-4D97-AF65-F5344CB8AC3E}">
        <p14:creationId xmlns:p14="http://schemas.microsoft.com/office/powerpoint/2010/main" val="223083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constructors of base classes are called in the order in which they appear in the base class list in the class definition, </a:t>
            </a:r>
            <a:r>
              <a:rPr lang="en-US" b="1" dirty="0"/>
              <a:t>not</a:t>
            </a:r>
            <a:r>
              <a:rPr lang="en-US" dirty="0"/>
              <a:t> the order in which they appear in the derived class’s initialization list.</a:t>
            </a:r>
          </a:p>
          <a:p>
            <a:r>
              <a:rPr lang="en-US" dirty="0"/>
              <a:t>In this case, we’ll declare C as inheriting from B first and then from A. According to the order of construction rule, even though B is listed before A in the derivation list, </a:t>
            </a:r>
            <a:r>
              <a:rPr lang="en-US" b="1" dirty="0"/>
              <a:t>the constructor for B will be called first</a:t>
            </a:r>
            <a:r>
              <a:rPr lang="en-US" dirty="0"/>
              <a:t> because </a:t>
            </a:r>
            <a:r>
              <a:rPr lang="en-US" b="1" dirty="0"/>
              <a:t>base class constructors are called in the order they are declared in the class hierarchy</a:t>
            </a:r>
            <a:r>
              <a:rPr lang="en-US" dirty="0"/>
              <a:t> (and B comes before A in that hierarchy).</a:t>
            </a:r>
          </a:p>
        </p:txBody>
      </p:sp>
      <p:sp>
        <p:nvSpPr>
          <p:cNvPr id="4" name="Slide Number Placeholder 3"/>
          <p:cNvSpPr>
            <a:spLocks noGrp="1"/>
          </p:cNvSpPr>
          <p:nvPr>
            <p:ph type="sldNum" sz="quarter" idx="5"/>
          </p:nvPr>
        </p:nvSpPr>
        <p:spPr/>
        <p:txBody>
          <a:bodyPr/>
          <a:lstStyle/>
          <a:p>
            <a:fld id="{3B30B95B-9D77-0147-85AA-D533D6DF2DF0}" type="slidenum">
              <a:rPr lang="en-US" smtClean="0"/>
              <a:t>4</a:t>
            </a:fld>
            <a:endParaRPr lang="en-US"/>
          </a:p>
        </p:txBody>
      </p:sp>
    </p:spTree>
    <p:extLst>
      <p:ext uri="{BB962C8B-B14F-4D97-AF65-F5344CB8AC3E}">
        <p14:creationId xmlns:p14="http://schemas.microsoft.com/office/powerpoint/2010/main" val="3740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constructor member initialization list </a:t>
            </a:r>
            <a:r>
              <a:rPr lang="en-US" b="1" dirty="0"/>
              <a:t>controls the values</a:t>
            </a:r>
            <a:r>
              <a:rPr lang="en-US" dirty="0"/>
              <a:t> used to initialize the base classes, but </a:t>
            </a:r>
            <a:r>
              <a:rPr lang="en-US" b="1" dirty="0"/>
              <a:t>does not control the order</a:t>
            </a:r>
            <a:r>
              <a:rPr lang="en-US" dirty="0"/>
              <a:t> in which the base class constructors are called. This means you can provide specific arguments or initialization logic for base classes in the derived class’s constructor, but the order of constructor calls is dictated by the base class declaration order.</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5</a:t>
            </a:fld>
            <a:endParaRPr lang="en-US"/>
          </a:p>
        </p:txBody>
      </p:sp>
    </p:spTree>
    <p:extLst>
      <p:ext uri="{BB962C8B-B14F-4D97-AF65-F5344CB8AC3E}">
        <p14:creationId xmlns:p14="http://schemas.microsoft.com/office/powerpoint/2010/main" val="418075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 the diamond problem arises when a class is derived from two base classes that share a common ancestor. This forms a diamond-shaped inheritance structure</a:t>
            </a:r>
          </a:p>
          <a:p>
            <a:endParaRPr lang="en-US" dirty="0"/>
          </a:p>
          <a:p>
            <a:r>
              <a:rPr lang="en-US" dirty="0"/>
              <a:t>n this structure:</a:t>
            </a:r>
          </a:p>
          <a:p>
            <a:pPr>
              <a:buFont typeface="Arial" panose="020B0604020202020204" pitchFamily="34" charset="0"/>
              <a:buChar char="•"/>
            </a:pPr>
            <a:r>
              <a:rPr lang="en-US" dirty="0"/>
              <a:t>Class B and Class C both inherit from Class A.</a:t>
            </a:r>
          </a:p>
          <a:p>
            <a:pPr>
              <a:buFont typeface="Arial" panose="020B0604020202020204" pitchFamily="34" charset="0"/>
              <a:buChar char="•"/>
            </a:pPr>
            <a:r>
              <a:rPr lang="en-US" dirty="0"/>
              <a:t>Class D inherits from both Class B and Class C.</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8</a:t>
            </a:fld>
            <a:endParaRPr lang="en-US"/>
          </a:p>
        </p:txBody>
      </p:sp>
    </p:spTree>
    <p:extLst>
      <p:ext uri="{BB962C8B-B14F-4D97-AF65-F5344CB8AC3E}">
        <p14:creationId xmlns:p14="http://schemas.microsoft.com/office/powerpoint/2010/main" val="30111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Inheritance</a:t>
            </a:r>
            <a:r>
              <a:rPr lang="en-US" dirty="0"/>
              <a:t>: Class D inherits from both Class B and Class C. Both of these classes (B and C) themselves inherit from Class A. </a:t>
            </a:r>
          </a:p>
          <a:p>
            <a:endParaRPr lang="en-US" dirty="0"/>
          </a:p>
          <a:p>
            <a:endParaRPr lang="en-US" dirty="0"/>
          </a:p>
          <a:p>
            <a:r>
              <a:rPr lang="en-US" dirty="0"/>
              <a:t>This means that </a:t>
            </a:r>
            <a:r>
              <a:rPr lang="en-US" b="1" dirty="0"/>
              <a:t>Class D contains two separate instances of Class A</a:t>
            </a:r>
            <a:r>
              <a:rPr lang="en-US" dirty="0"/>
              <a:t>: one through B and one through C.</a:t>
            </a:r>
          </a:p>
          <a:p>
            <a:endParaRPr lang="en-US" b="1" dirty="0"/>
          </a:p>
          <a:p>
            <a:r>
              <a:rPr lang="en-US" b="1" dirty="0"/>
              <a:t>The Variable a</a:t>
            </a:r>
            <a:r>
              <a:rPr lang="en-US" dirty="0"/>
              <a:t>: The variable a is a private member of Class A. Even though it is private and cannot be accessed directly from outside Class A, it still exists in memory for both instances of Class A within Class D.</a:t>
            </a:r>
          </a:p>
          <a:p>
            <a:r>
              <a:rPr lang="en-US" b="1" dirty="0"/>
              <a:t>Ambiguity</a:t>
            </a:r>
            <a:r>
              <a:rPr lang="en-US" dirty="0"/>
              <a:t>: When you try to access the member a from an object of class D (</a:t>
            </a:r>
            <a:r>
              <a:rPr lang="en-US" dirty="0" err="1"/>
              <a:t>myd.a</a:t>
            </a:r>
            <a:r>
              <a:rPr lang="en-US" dirty="0"/>
              <a:t>), the compiler cannot determine whether you are referring to the a inherited through B (i.e., B::A::a) or the a inherited through C (i.e., C::A::a). This creates an </a:t>
            </a:r>
            <a:r>
              <a:rPr lang="en-US" b="1" dirty="0"/>
              <a:t>ambiguity</a:t>
            </a:r>
            <a:r>
              <a:rPr lang="en-US" dirty="0"/>
              <a:t> because the compiler doesn't know which version of a you intend to use.</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9</a:t>
            </a:fld>
            <a:endParaRPr lang="en-US"/>
          </a:p>
        </p:txBody>
      </p:sp>
    </p:spTree>
    <p:extLst>
      <p:ext uri="{BB962C8B-B14F-4D97-AF65-F5344CB8AC3E}">
        <p14:creationId xmlns:p14="http://schemas.microsoft.com/office/powerpoint/2010/main" val="257491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Solution: Virtual Base Class</a:t>
            </a:r>
            <a:r>
              <a:rPr lang="en-US" dirty="0"/>
              <a:t>:</a:t>
            </a:r>
          </a:p>
          <a:p>
            <a:pPr>
              <a:buFont typeface="Arial" panose="020B0604020202020204" pitchFamily="34" charset="0"/>
              <a:buChar char="•"/>
            </a:pPr>
            <a:r>
              <a:rPr lang="en-US" dirty="0"/>
              <a:t>To avoid this ambiguity, </a:t>
            </a:r>
            <a:r>
              <a:rPr lang="en-US" b="1" dirty="0"/>
              <a:t>Class A must be declared as a virtual base class</a:t>
            </a:r>
            <a:r>
              <a:rPr lang="en-US" dirty="0"/>
              <a:t> for both Class B and Class C. This way, both B and C share the same instance of A, and D will inherit only </a:t>
            </a:r>
            <a:r>
              <a:rPr lang="en-US" b="1" dirty="0"/>
              <a:t>one</a:t>
            </a:r>
            <a:r>
              <a:rPr lang="en-US" dirty="0"/>
              <a:t> instance of A, solving the ambiguity issue.</a:t>
            </a:r>
          </a:p>
          <a:p>
            <a:endParaRPr lang="en-US" dirty="0"/>
          </a:p>
          <a:p>
            <a:r>
              <a:rPr lang="en-US" b="1" dirty="0"/>
              <a:t>Virtual Base Class Initialization</a:t>
            </a:r>
            <a:r>
              <a:rPr lang="en-US" dirty="0"/>
              <a:t>:</a:t>
            </a:r>
          </a:p>
          <a:p>
            <a:pPr>
              <a:buFont typeface="Arial" panose="020B0604020202020204" pitchFamily="34" charset="0"/>
              <a:buChar char="•"/>
            </a:pPr>
            <a:r>
              <a:rPr lang="en-US" dirty="0"/>
              <a:t>When Class A is made a </a:t>
            </a:r>
            <a:r>
              <a:rPr lang="en-US" b="1" dirty="0"/>
              <a:t>virtual base class</a:t>
            </a:r>
            <a:r>
              <a:rPr lang="en-US" dirty="0"/>
              <a:t>, it must be initialized by the </a:t>
            </a:r>
            <a:r>
              <a:rPr lang="en-US" b="1" dirty="0"/>
              <a:t>most derived class</a:t>
            </a:r>
            <a:r>
              <a:rPr lang="en-US" dirty="0"/>
              <a:t>, which in this case is Class D.</a:t>
            </a:r>
          </a:p>
          <a:p>
            <a:pPr>
              <a:buFont typeface="Arial" panose="020B0604020202020204" pitchFamily="34" charset="0"/>
              <a:buChar char="•"/>
            </a:pPr>
            <a:r>
              <a:rPr lang="en-US" dirty="0"/>
              <a:t>This means that </a:t>
            </a:r>
            <a:r>
              <a:rPr lang="en-US" b="1" dirty="0"/>
              <a:t>Class D’s constructor</a:t>
            </a:r>
            <a:r>
              <a:rPr lang="en-US" dirty="0"/>
              <a:t> is responsible for invoking the constructor of the virtual base class A, along with the constructors of B and C.</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10</a:t>
            </a:fld>
            <a:endParaRPr lang="en-US"/>
          </a:p>
        </p:txBody>
      </p:sp>
    </p:spTree>
    <p:extLst>
      <p:ext uri="{BB962C8B-B14F-4D97-AF65-F5344CB8AC3E}">
        <p14:creationId xmlns:p14="http://schemas.microsoft.com/office/powerpoint/2010/main" val="330457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shows that by declaring a base class as </a:t>
            </a:r>
            <a:r>
              <a:rPr lang="en-US" b="1" dirty="0"/>
              <a:t>virtual</a:t>
            </a:r>
            <a:r>
              <a:rPr lang="en-US" dirty="0"/>
              <a:t>, we can solve the problem of ambiguity in multiple </a:t>
            </a:r>
            <a:r>
              <a:rPr lang="en-US" dirty="0" err="1"/>
              <a:t>inheritance.In</a:t>
            </a:r>
            <a:r>
              <a:rPr lang="en-US" dirty="0"/>
              <a:t> the example, both Class B and Class C are derived from Class A using </a:t>
            </a:r>
            <a:r>
              <a:rPr lang="en-US" b="1" dirty="0"/>
              <a:t>virtual inheritance</a:t>
            </a:r>
            <a:r>
              <a:rPr lang="en-US" dirty="0"/>
              <a:t>. This ensures that when Class D inherits from both B and C, it will inherit only </a:t>
            </a:r>
            <a:r>
              <a:rPr lang="en-US" b="1" dirty="0"/>
              <a:t>one instance</a:t>
            </a:r>
            <a:r>
              <a:rPr lang="en-US" dirty="0"/>
              <a:t> of Class A.</a:t>
            </a:r>
          </a:p>
          <a:p>
            <a:endParaRPr lang="en-US" dirty="0"/>
          </a:p>
          <a:p>
            <a:r>
              <a:rPr lang="en-US" b="1" dirty="0"/>
              <a:t>D</a:t>
            </a:r>
            <a:r>
              <a:rPr lang="en-US" dirty="0"/>
              <a:t> itself will initialize the single instance of </a:t>
            </a:r>
            <a:r>
              <a:rPr lang="en-US" b="1" dirty="0"/>
              <a:t>A</a:t>
            </a:r>
            <a:r>
              <a:rPr lang="en-US" dirty="0"/>
              <a:t>. It does not choose either the </a:t>
            </a:r>
            <a:r>
              <a:rPr lang="en-US" b="1" dirty="0"/>
              <a:t>B</a:t>
            </a:r>
            <a:r>
              <a:rPr lang="en-US" dirty="0"/>
              <a:t> or </a:t>
            </a:r>
            <a:r>
              <a:rPr lang="en-US" b="1" dirty="0"/>
              <a:t>C</a:t>
            </a:r>
            <a:r>
              <a:rPr lang="en-US" dirty="0"/>
              <a:t> path specifically; both paths lead to the same shared virtual instance of </a:t>
            </a:r>
            <a:r>
              <a:rPr lang="en-US" b="1" dirty="0"/>
              <a:t>A</a:t>
            </a:r>
            <a:r>
              <a:rPr lang="en-US" dirty="0"/>
              <a:t>.</a:t>
            </a:r>
          </a:p>
          <a:p>
            <a:endParaRPr lang="en-US" dirty="0"/>
          </a:p>
          <a:p>
            <a:pPr>
              <a:buFont typeface="Arial" panose="020B0604020202020204" pitchFamily="34" charset="0"/>
              <a:buChar char="•"/>
            </a:pPr>
            <a:r>
              <a:rPr lang="en-US" b="1" dirty="0"/>
              <a:t>Single Instance of Base Class</a:t>
            </a:r>
            <a:r>
              <a:rPr lang="en-US" dirty="0"/>
              <a:t>: When you declare a class as a virtual base class, C++ ensures that any derived class, no matter how many paths of inheritance lead to that base class, will inherit only one instance of the virtual base class.</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11</a:t>
            </a:fld>
            <a:endParaRPr lang="en-US"/>
          </a:p>
        </p:txBody>
      </p:sp>
    </p:spTree>
    <p:extLst>
      <p:ext uri="{BB962C8B-B14F-4D97-AF65-F5344CB8AC3E}">
        <p14:creationId xmlns:p14="http://schemas.microsoft.com/office/powerpoint/2010/main" val="185289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derived class (child class) in C++, it inherits all the member functions of its base class (parent class). This means the derived class can use the methods defined in the base class without redefining them. If a method is public or protected in the base class, the derived class can directly access and use these methods. However, private methods in the base class are not directly accessible to the derived class.</a:t>
            </a:r>
          </a:p>
          <a:p>
            <a:endParaRPr lang="en-US" dirty="0"/>
          </a:p>
          <a:p>
            <a:r>
              <a:rPr lang="en-US" b="1" dirty="0"/>
              <a:t>Constructors in the Derived Class</a:t>
            </a:r>
            <a:r>
              <a:rPr lang="en-US" dirty="0"/>
              <a:t>:</a:t>
            </a:r>
          </a:p>
          <a:p>
            <a:pPr>
              <a:buFont typeface="Arial" panose="020B0604020202020204" pitchFamily="34" charset="0"/>
              <a:buChar char="•"/>
            </a:pPr>
            <a:r>
              <a:rPr lang="en-US" dirty="0"/>
              <a:t>Although a derived class inherits many properties from the base class, it does not inherit the base class’s constructors, destructors, or copy constructors automatically.</a:t>
            </a:r>
          </a:p>
          <a:p>
            <a:pPr>
              <a:buFont typeface="Arial" panose="020B0604020202020204" pitchFamily="34" charset="0"/>
              <a:buChar char="•"/>
            </a:pPr>
            <a:r>
              <a:rPr lang="en-US" dirty="0"/>
              <a:t>For example, if the base class has a constructor that sets some variables, the derived class can invoke that constructor, but it must still define its own constructor to handle any new variables or properties unique to the derived class.</a:t>
            </a:r>
          </a:p>
          <a:p>
            <a:pPr>
              <a:buFont typeface="Arial" panose="020B0604020202020204" pitchFamily="34" charset="0"/>
              <a:buChar char="•"/>
            </a:pPr>
            <a:endParaRPr lang="en-US" dirty="0"/>
          </a:p>
          <a:p>
            <a:pPr>
              <a:buFont typeface="Arial" panose="020B0604020202020204" pitchFamily="34" charset="0"/>
              <a:buChar char="•"/>
            </a:pPr>
            <a:r>
              <a:rPr lang="en-US" b="1" dirty="0"/>
              <a:t>Copy Constructors and Assignment Operators</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 derived class might have additional data members that are not part of the base class. These data members require their own management, which means the derived class needs to handle how these are initialized, copied, assigned, and </a:t>
            </a:r>
            <a:r>
              <a:rPr lang="en-US" dirty="0" err="1"/>
              <a:t>destroyed.For</a:t>
            </a:r>
            <a:r>
              <a:rPr lang="en-US" dirty="0"/>
              <a:t> instance, if a derived class has a pointer to a dynamically allocated array, the derived class constructor must allocate the array, the copy constructor must duplicate it correctly, the assignment operator must handle proper copying and releasing of memory, and the destructor must free the allocated memory.</a:t>
            </a:r>
          </a:p>
          <a:p>
            <a:endParaRPr lang="en-US" dirty="0"/>
          </a:p>
        </p:txBody>
      </p:sp>
      <p:sp>
        <p:nvSpPr>
          <p:cNvPr id="4" name="Slide Number Placeholder 3"/>
          <p:cNvSpPr>
            <a:spLocks noGrp="1"/>
          </p:cNvSpPr>
          <p:nvPr>
            <p:ph type="sldNum" sz="quarter" idx="5"/>
          </p:nvPr>
        </p:nvSpPr>
        <p:spPr/>
        <p:txBody>
          <a:bodyPr/>
          <a:lstStyle/>
          <a:p>
            <a:fld id="{3B30B95B-9D77-0147-85AA-D533D6DF2DF0}" type="slidenum">
              <a:rPr lang="en-US" smtClean="0"/>
              <a:t>12</a:t>
            </a:fld>
            <a:endParaRPr lang="en-US"/>
          </a:p>
        </p:txBody>
      </p:sp>
    </p:spTree>
    <p:extLst>
      <p:ext uri="{BB962C8B-B14F-4D97-AF65-F5344CB8AC3E}">
        <p14:creationId xmlns:p14="http://schemas.microsoft.com/office/powerpoint/2010/main" val="393639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8C36-B967-7F8C-2838-B01A66403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86F6A-B1AF-9E52-4577-8D14044E0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F24BA9-D47C-1332-FC82-667D98712498}"/>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8F06EE7C-A98F-9DFE-E359-2151C773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6D8B1-8273-573F-CDD9-65C9B4F6D7BD}"/>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37626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2795-8E13-8DAE-AED5-F228AE8619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E0ACA2-199A-C4EB-9A9E-7146A10E2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B996E-44E6-820B-D8E2-F7D4FE4DD1EE}"/>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5C6CC2E6-A1B9-37CB-A26B-D4C788BE4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2190E-CD5F-79BF-4A6D-599A3EB6E960}"/>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17908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5EB00-7EC2-5C09-A672-D38B5B997B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03D230-127C-0D38-C41B-DC56F99E3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C95BD-DF9E-04CE-3194-B578693B2DAA}"/>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D61315D7-CE4A-0407-BC15-910E64B2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32CE8-D5CB-68E9-109B-07736EEF9898}"/>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365905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208D-369E-D213-59F6-6A20C2CBA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8C8BC-29CF-9EA1-BA11-6E54FF1A5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3F253-24B3-23C1-893C-E76DCAE422A5}"/>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E3C67056-4785-9F71-86A7-4B562F86B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B98D2-3905-C06E-1C68-3E0EC32B192F}"/>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8746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C3-E6DA-9CA9-10F9-5A626460D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DC44C-B535-99BD-A2C5-647A38BC5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564BC-DA60-B95E-54A3-939821C5501F}"/>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EB0FE72E-D048-44CD-E198-0D7A47ECA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4AA82-6125-6B9F-3372-D917E921BCC6}"/>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234418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5CC5-5FE9-7DB8-268B-01AE3A808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03AD1-26F6-2A3F-37B3-9ECD2DA77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05C25-7735-D717-D5F3-FA0B38164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9E9996-9D73-2E73-1DD0-CBFF092DC888}"/>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6" name="Footer Placeholder 5">
            <a:extLst>
              <a:ext uri="{FF2B5EF4-FFF2-40B4-BE49-F238E27FC236}">
                <a16:creationId xmlns:a16="http://schemas.microsoft.com/office/drawing/2014/main" id="{17D0ED62-F874-562B-C50D-A55FCCE89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0F806-F91F-1B6D-849A-0A923D3DC728}"/>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59731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253E-9A8A-2856-BE19-517928C11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FB618-AA93-0AD1-31B1-88301A81D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4C3D7-4FE5-22AA-B5F9-0118CB4B4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F8BA1-ED57-9098-835B-46B3FBFFE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9DEC2-CD6B-9F77-2F0C-8DAF2C1BB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45EC3-9935-792C-FC2F-96F020F89ED1}"/>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8" name="Footer Placeholder 7">
            <a:extLst>
              <a:ext uri="{FF2B5EF4-FFF2-40B4-BE49-F238E27FC236}">
                <a16:creationId xmlns:a16="http://schemas.microsoft.com/office/drawing/2014/main" id="{5453751A-5D96-4D29-3E26-9926C18BBE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98D0F9-08FD-174D-208B-AA2A50046C2A}"/>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53193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4E71-ED9A-6F95-C3A8-4FFB21D6F3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418DC-92B9-2881-AA9B-869EB4D9880C}"/>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4" name="Footer Placeholder 3">
            <a:extLst>
              <a:ext uri="{FF2B5EF4-FFF2-40B4-BE49-F238E27FC236}">
                <a16:creationId xmlns:a16="http://schemas.microsoft.com/office/drawing/2014/main" id="{9CE9025C-DC0E-D502-92F2-FDF50BD54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1658D-5AD8-3705-D22F-1781D5B8CEAD}"/>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220386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D2B03-CF50-8E3F-45B3-BEC10CC22BED}"/>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3" name="Footer Placeholder 2">
            <a:extLst>
              <a:ext uri="{FF2B5EF4-FFF2-40B4-BE49-F238E27FC236}">
                <a16:creationId xmlns:a16="http://schemas.microsoft.com/office/drawing/2014/main" id="{05174F94-C6D2-32BD-A214-6825CD317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904134-B308-4829-7769-443F9B197F79}"/>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384572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5C30-1B04-65AA-7337-558C7B8CC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7ED56-B590-1031-D6E8-EAE478503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F92AB-6897-0847-8394-0D2C4258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B06FA-52EB-8C7B-B1A7-7EE492F94BB8}"/>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6" name="Footer Placeholder 5">
            <a:extLst>
              <a:ext uri="{FF2B5EF4-FFF2-40B4-BE49-F238E27FC236}">
                <a16:creationId xmlns:a16="http://schemas.microsoft.com/office/drawing/2014/main" id="{A9749757-EF48-D22B-4FD1-AA6915FBE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48230-D94D-F393-F4BE-A95B34F49A01}"/>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285119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E7A9-C500-7AB7-1BD8-78471A05E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0D774-FF4A-96FF-B811-49C52CE10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DD892D-0466-8F5C-8270-F102825AC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72454-2A91-1352-F706-9CB754CFAC83}"/>
              </a:ext>
            </a:extLst>
          </p:cNvPr>
          <p:cNvSpPr>
            <a:spLocks noGrp="1"/>
          </p:cNvSpPr>
          <p:nvPr>
            <p:ph type="dt" sz="half" idx="10"/>
          </p:nvPr>
        </p:nvSpPr>
        <p:spPr/>
        <p:txBody>
          <a:bodyPr/>
          <a:lstStyle/>
          <a:p>
            <a:fld id="{2778D76D-0F14-DE4F-8979-6C738305AC39}" type="datetimeFigureOut">
              <a:rPr lang="en-US" smtClean="0"/>
              <a:t>9/27/24</a:t>
            </a:fld>
            <a:endParaRPr lang="en-US"/>
          </a:p>
        </p:txBody>
      </p:sp>
      <p:sp>
        <p:nvSpPr>
          <p:cNvPr id="6" name="Footer Placeholder 5">
            <a:extLst>
              <a:ext uri="{FF2B5EF4-FFF2-40B4-BE49-F238E27FC236}">
                <a16:creationId xmlns:a16="http://schemas.microsoft.com/office/drawing/2014/main" id="{A5C9BAF6-190C-E3CB-2FAA-651B5B16D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33BA3-69A2-D604-75F0-CAECAC4EBBBD}"/>
              </a:ext>
            </a:extLst>
          </p:cNvPr>
          <p:cNvSpPr>
            <a:spLocks noGrp="1"/>
          </p:cNvSpPr>
          <p:nvPr>
            <p:ph type="sldNum" sz="quarter" idx="12"/>
          </p:nvPr>
        </p:nvSpPr>
        <p:spPr/>
        <p:txBody>
          <a:bodyPr/>
          <a:lstStyle/>
          <a:p>
            <a:fld id="{3B466D17-4A15-9B4D-B532-3D37CCCE3BF1}" type="slidenum">
              <a:rPr lang="en-US" smtClean="0"/>
              <a:t>‹#›</a:t>
            </a:fld>
            <a:endParaRPr lang="en-US"/>
          </a:p>
        </p:txBody>
      </p:sp>
    </p:spTree>
    <p:extLst>
      <p:ext uri="{BB962C8B-B14F-4D97-AF65-F5344CB8AC3E}">
        <p14:creationId xmlns:p14="http://schemas.microsoft.com/office/powerpoint/2010/main" val="38686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A397A-81F4-309B-16C5-2EFA45C92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1E6CD-5E9C-8F25-F6C8-C2CDEE0AE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FCD00-7028-C4B1-57F3-D941B255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78D76D-0F14-DE4F-8979-6C738305AC39}" type="datetimeFigureOut">
              <a:rPr lang="en-US" smtClean="0"/>
              <a:t>9/27/24</a:t>
            </a:fld>
            <a:endParaRPr lang="en-US"/>
          </a:p>
        </p:txBody>
      </p:sp>
      <p:sp>
        <p:nvSpPr>
          <p:cNvPr id="5" name="Footer Placeholder 4">
            <a:extLst>
              <a:ext uri="{FF2B5EF4-FFF2-40B4-BE49-F238E27FC236}">
                <a16:creationId xmlns:a16="http://schemas.microsoft.com/office/drawing/2014/main" id="{1B54E8A1-12C2-382F-B364-D6DAFE2B3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AC5635-20ED-1DF0-E0BD-636A07786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466D17-4A15-9B4D-B532-3D37CCCE3BF1}" type="slidenum">
              <a:rPr lang="en-US" smtClean="0"/>
              <a:t>‹#›</a:t>
            </a:fld>
            <a:endParaRPr lang="en-US"/>
          </a:p>
        </p:txBody>
      </p:sp>
    </p:spTree>
    <p:extLst>
      <p:ext uri="{BB962C8B-B14F-4D97-AF65-F5344CB8AC3E}">
        <p14:creationId xmlns:p14="http://schemas.microsoft.com/office/powerpoint/2010/main" val="2579369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58865D-B501-D8C7-50EB-C27A16D7F5ED}"/>
              </a:ext>
            </a:extLst>
          </p:cNvPr>
          <p:cNvPicPr>
            <a:picLocks noChangeAspect="1"/>
          </p:cNvPicPr>
          <p:nvPr/>
        </p:nvPicPr>
        <p:blipFill>
          <a:blip r:embed="rId3"/>
          <a:stretch>
            <a:fillRect/>
          </a:stretch>
        </p:blipFill>
        <p:spPr>
          <a:xfrm>
            <a:off x="2209800" y="507859"/>
            <a:ext cx="7772400" cy="5842282"/>
          </a:xfrm>
          <a:prstGeom prst="rect">
            <a:avLst/>
          </a:prstGeom>
        </p:spPr>
      </p:pic>
    </p:spTree>
    <p:extLst>
      <p:ext uri="{BB962C8B-B14F-4D97-AF65-F5344CB8AC3E}">
        <p14:creationId xmlns:p14="http://schemas.microsoft.com/office/powerpoint/2010/main" val="71962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up of a text&#10;&#10;Description automatically generated">
            <a:extLst>
              <a:ext uri="{FF2B5EF4-FFF2-40B4-BE49-F238E27FC236}">
                <a16:creationId xmlns:a16="http://schemas.microsoft.com/office/drawing/2014/main" id="{3E273241-CFFA-5784-C4EB-689F5D559B0F}"/>
              </a:ext>
            </a:extLst>
          </p:cNvPr>
          <p:cNvPicPr>
            <a:picLocks noGrp="1" noChangeAspect="1"/>
          </p:cNvPicPr>
          <p:nvPr>
            <p:ph idx="1"/>
          </p:nvPr>
        </p:nvPicPr>
        <p:blipFill>
          <a:blip r:embed="rId3"/>
          <a:stretch>
            <a:fillRect/>
          </a:stretch>
        </p:blipFill>
        <p:spPr>
          <a:xfrm>
            <a:off x="1860448" y="197990"/>
            <a:ext cx="8414306" cy="6331764"/>
          </a:xfrm>
          <a:prstGeom prst="rect">
            <a:avLst/>
          </a:prstGeom>
        </p:spPr>
      </p:pic>
    </p:spTree>
    <p:extLst>
      <p:ext uri="{BB962C8B-B14F-4D97-AF65-F5344CB8AC3E}">
        <p14:creationId xmlns:p14="http://schemas.microsoft.com/office/powerpoint/2010/main" val="110058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A9F8957-B405-36A9-5361-89A11592DE42}"/>
              </a:ext>
            </a:extLst>
          </p:cNvPr>
          <p:cNvPicPr>
            <a:picLocks noGrp="1" noChangeAspect="1"/>
          </p:cNvPicPr>
          <p:nvPr>
            <p:ph idx="1"/>
          </p:nvPr>
        </p:nvPicPr>
        <p:blipFill>
          <a:blip r:embed="rId3"/>
          <a:stretch>
            <a:fillRect/>
          </a:stretch>
        </p:blipFill>
        <p:spPr>
          <a:xfrm>
            <a:off x="2394293" y="643466"/>
            <a:ext cx="7403413" cy="5571067"/>
          </a:xfrm>
          <a:prstGeom prst="rect">
            <a:avLst/>
          </a:prstGeom>
        </p:spPr>
      </p:pic>
    </p:spTree>
    <p:extLst>
      <p:ext uri="{BB962C8B-B14F-4D97-AF65-F5344CB8AC3E}">
        <p14:creationId xmlns:p14="http://schemas.microsoft.com/office/powerpoint/2010/main" val="78270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white text with black text&#10;&#10;Description automatically generated">
            <a:extLst>
              <a:ext uri="{FF2B5EF4-FFF2-40B4-BE49-F238E27FC236}">
                <a16:creationId xmlns:a16="http://schemas.microsoft.com/office/drawing/2014/main" id="{B986F2F6-7A8A-D24D-A9CE-2D02492EF105}"/>
              </a:ext>
            </a:extLst>
          </p:cNvPr>
          <p:cNvPicPr>
            <a:picLocks noGrp="1" noChangeAspect="1"/>
          </p:cNvPicPr>
          <p:nvPr>
            <p:ph idx="1"/>
          </p:nvPr>
        </p:nvPicPr>
        <p:blipFill>
          <a:blip r:embed="rId3"/>
          <a:srcRect b="6656"/>
          <a:stretch/>
        </p:blipFill>
        <p:spPr>
          <a:xfrm>
            <a:off x="20" y="1282"/>
            <a:ext cx="12191980" cy="6856718"/>
          </a:xfrm>
          <a:prstGeom prst="rect">
            <a:avLst/>
          </a:prstGeom>
        </p:spPr>
      </p:pic>
    </p:spTree>
    <p:extLst>
      <p:ext uri="{BB962C8B-B14F-4D97-AF65-F5344CB8AC3E}">
        <p14:creationId xmlns:p14="http://schemas.microsoft.com/office/powerpoint/2010/main" val="84597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4FE21-CB45-1A56-C871-7CC7E1B3D4FE}"/>
              </a:ext>
            </a:extLst>
          </p:cNvPr>
          <p:cNvPicPr>
            <a:picLocks noChangeAspect="1"/>
          </p:cNvPicPr>
          <p:nvPr/>
        </p:nvPicPr>
        <p:blipFill>
          <a:blip r:embed="rId3"/>
          <a:stretch>
            <a:fillRect/>
          </a:stretch>
        </p:blipFill>
        <p:spPr>
          <a:xfrm>
            <a:off x="2100617" y="-31823"/>
            <a:ext cx="8909226" cy="6787465"/>
          </a:xfrm>
          <a:prstGeom prst="rect">
            <a:avLst/>
          </a:prstGeom>
        </p:spPr>
      </p:pic>
    </p:spTree>
    <p:extLst>
      <p:ext uri="{BB962C8B-B14F-4D97-AF65-F5344CB8AC3E}">
        <p14:creationId xmlns:p14="http://schemas.microsoft.com/office/powerpoint/2010/main" val="110397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DA71743A-E7E8-5267-76A1-B8FDFD88D6D0}"/>
              </a:ext>
            </a:extLst>
          </p:cNvPr>
          <p:cNvPicPr>
            <a:picLocks noGrp="1" noChangeAspect="1"/>
          </p:cNvPicPr>
          <p:nvPr>
            <p:ph idx="1"/>
          </p:nvPr>
        </p:nvPicPr>
        <p:blipFill>
          <a:blip r:embed="rId3"/>
          <a:srcRect r="1" b="3455"/>
          <a:stretch/>
        </p:blipFill>
        <p:spPr>
          <a:xfrm>
            <a:off x="1882006" y="569843"/>
            <a:ext cx="8450714" cy="5649981"/>
          </a:xfrm>
          <a:prstGeom prst="rect">
            <a:avLst/>
          </a:prstGeom>
        </p:spPr>
      </p:pic>
    </p:spTree>
    <p:extLst>
      <p:ext uri="{BB962C8B-B14F-4D97-AF65-F5344CB8AC3E}">
        <p14:creationId xmlns:p14="http://schemas.microsoft.com/office/powerpoint/2010/main" val="66103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912AA9-CA58-E27A-047A-9864B09897F5}"/>
              </a:ext>
            </a:extLst>
          </p:cNvPr>
          <p:cNvSpPr txBox="1"/>
          <p:nvPr/>
        </p:nvSpPr>
        <p:spPr>
          <a:xfrm>
            <a:off x="3045726" y="196884"/>
            <a:ext cx="6100548" cy="5355312"/>
          </a:xfrm>
          <a:prstGeom prst="rect">
            <a:avLst/>
          </a:prstGeom>
          <a:noFill/>
        </p:spPr>
        <p:txBody>
          <a:bodyPr wrap="square">
            <a:spAutoFit/>
          </a:bodyPr>
          <a:lstStyle/>
          <a:p>
            <a:r>
              <a:rPr lang="en-US" dirty="0"/>
              <a:t>class Base {</a:t>
            </a:r>
          </a:p>
          <a:p>
            <a:r>
              <a:rPr lang="en-US" dirty="0"/>
              <a:t>public:</a:t>
            </a:r>
          </a:p>
          <a:p>
            <a:r>
              <a:rPr lang="en-US" dirty="0"/>
              <a:t>    int </a:t>
            </a:r>
            <a:r>
              <a:rPr lang="en-US" dirty="0" err="1"/>
              <a:t>baseValue</a:t>
            </a:r>
            <a:r>
              <a:rPr lang="en-US" dirty="0"/>
              <a:t>;</a:t>
            </a:r>
          </a:p>
          <a:p>
            <a:endParaRPr lang="en-US" dirty="0"/>
          </a:p>
          <a:p>
            <a:r>
              <a:rPr lang="en-US" dirty="0"/>
              <a:t>    // Base class copy constructor (optional)</a:t>
            </a:r>
          </a:p>
          <a:p>
            <a:r>
              <a:rPr lang="en-US" dirty="0"/>
              <a:t>    Base(const Base&amp; b) {</a:t>
            </a:r>
          </a:p>
          <a:p>
            <a:r>
              <a:rPr lang="en-US" dirty="0"/>
              <a:t>        </a:t>
            </a:r>
            <a:r>
              <a:rPr lang="en-US" dirty="0" err="1"/>
              <a:t>baseValue</a:t>
            </a:r>
            <a:r>
              <a:rPr lang="en-US" dirty="0"/>
              <a:t> = </a:t>
            </a:r>
            <a:r>
              <a:rPr lang="en-US" dirty="0" err="1"/>
              <a:t>b.baseValue</a:t>
            </a:r>
            <a:r>
              <a:rPr lang="en-US" dirty="0"/>
              <a:t>;</a:t>
            </a:r>
          </a:p>
          <a:p>
            <a:r>
              <a:rPr lang="en-US" dirty="0"/>
              <a:t>    }</a:t>
            </a:r>
          </a:p>
          <a:p>
            <a:r>
              <a:rPr lang="en-US" dirty="0"/>
              <a:t>};</a:t>
            </a:r>
          </a:p>
          <a:p>
            <a:endParaRPr lang="en-US" dirty="0"/>
          </a:p>
          <a:p>
            <a:r>
              <a:rPr lang="en-US" dirty="0"/>
              <a:t>class Derived : public Base {</a:t>
            </a:r>
          </a:p>
          <a:p>
            <a:r>
              <a:rPr lang="en-US" dirty="0"/>
              <a:t>public:</a:t>
            </a:r>
          </a:p>
          <a:p>
            <a:r>
              <a:rPr lang="en-US" dirty="0"/>
              <a:t>    int </a:t>
            </a:r>
            <a:r>
              <a:rPr lang="en-US" dirty="0" err="1"/>
              <a:t>derivedValue</a:t>
            </a:r>
            <a:r>
              <a:rPr lang="en-US" dirty="0"/>
              <a:t>;</a:t>
            </a:r>
          </a:p>
          <a:p>
            <a:endParaRPr lang="en-US" dirty="0"/>
          </a:p>
          <a:p>
            <a:r>
              <a:rPr lang="en-US" dirty="0"/>
              <a:t>    // Derived class copy constructor</a:t>
            </a:r>
          </a:p>
          <a:p>
            <a:r>
              <a:rPr lang="en-US" dirty="0"/>
              <a:t>    Derived(const Derived&amp; x) : Base(x) { </a:t>
            </a:r>
          </a:p>
          <a:p>
            <a:r>
              <a:rPr lang="en-US" dirty="0"/>
              <a:t>        </a:t>
            </a:r>
            <a:r>
              <a:rPr lang="en-US" dirty="0" err="1"/>
              <a:t>derivedValue</a:t>
            </a:r>
            <a:r>
              <a:rPr lang="en-US" dirty="0"/>
              <a:t> = </a:t>
            </a:r>
            <a:r>
              <a:rPr lang="en-US" dirty="0" err="1"/>
              <a:t>x.derivedValue</a:t>
            </a:r>
            <a:r>
              <a:rPr lang="en-US" dirty="0"/>
              <a:t>; </a:t>
            </a:r>
          </a:p>
          <a:p>
            <a:r>
              <a:rPr lang="en-US" dirty="0"/>
              <a:t>    }</a:t>
            </a:r>
          </a:p>
          <a:p>
            <a:r>
              <a:rPr lang="en-US" dirty="0"/>
              <a:t>};</a:t>
            </a:r>
          </a:p>
        </p:txBody>
      </p:sp>
      <p:sp>
        <p:nvSpPr>
          <p:cNvPr id="11" name="TextBox 10">
            <a:extLst>
              <a:ext uri="{FF2B5EF4-FFF2-40B4-BE49-F238E27FC236}">
                <a16:creationId xmlns:a16="http://schemas.microsoft.com/office/drawing/2014/main" id="{35B25A4E-F082-AE36-E511-95E4CBB07084}"/>
              </a:ext>
            </a:extLst>
          </p:cNvPr>
          <p:cNvSpPr txBox="1"/>
          <p:nvPr/>
        </p:nvSpPr>
        <p:spPr>
          <a:xfrm>
            <a:off x="7526740" y="4161641"/>
            <a:ext cx="6100548" cy="2308324"/>
          </a:xfrm>
          <a:prstGeom prst="rect">
            <a:avLst/>
          </a:prstGeom>
          <a:noFill/>
        </p:spPr>
        <p:txBody>
          <a:bodyPr wrap="square">
            <a:spAutoFit/>
          </a:bodyPr>
          <a:lstStyle/>
          <a:p>
            <a:r>
              <a:rPr lang="en-US" dirty="0"/>
              <a:t>int main() {</a:t>
            </a:r>
          </a:p>
          <a:p>
            <a:r>
              <a:rPr lang="en-US" dirty="0"/>
              <a:t>    Derived obj1;</a:t>
            </a:r>
          </a:p>
          <a:p>
            <a:r>
              <a:rPr lang="en-US" dirty="0"/>
              <a:t>    obj1.baseValue = 5;</a:t>
            </a:r>
          </a:p>
          <a:p>
            <a:r>
              <a:rPr lang="en-US" dirty="0"/>
              <a:t>    obj1.derivedValue = 10;</a:t>
            </a:r>
          </a:p>
          <a:p>
            <a:endParaRPr lang="en-US" dirty="0"/>
          </a:p>
          <a:p>
            <a:r>
              <a:rPr lang="en-US" dirty="0"/>
              <a:t>    // Triggering the copy constructor</a:t>
            </a:r>
          </a:p>
          <a:p>
            <a:r>
              <a:rPr lang="en-US" dirty="0"/>
              <a:t>    Derived obj2 = obj1; </a:t>
            </a:r>
          </a:p>
          <a:p>
            <a:r>
              <a:rPr lang="en-US" dirty="0"/>
              <a:t>}</a:t>
            </a:r>
          </a:p>
        </p:txBody>
      </p:sp>
    </p:spTree>
    <p:extLst>
      <p:ext uri="{BB962C8B-B14F-4D97-AF65-F5344CB8AC3E}">
        <p14:creationId xmlns:p14="http://schemas.microsoft.com/office/powerpoint/2010/main" val="41052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FBE3F8-0F9A-20A8-1F04-A0E319B651B2}"/>
              </a:ext>
            </a:extLst>
          </p:cNvPr>
          <p:cNvPicPr>
            <a:picLocks noChangeAspect="1"/>
          </p:cNvPicPr>
          <p:nvPr/>
        </p:nvPicPr>
        <p:blipFill>
          <a:blip r:embed="rId3"/>
          <a:stretch>
            <a:fillRect/>
          </a:stretch>
        </p:blipFill>
        <p:spPr>
          <a:xfrm>
            <a:off x="2209800" y="534418"/>
            <a:ext cx="7772400" cy="5789163"/>
          </a:xfrm>
          <a:prstGeom prst="rect">
            <a:avLst/>
          </a:prstGeom>
        </p:spPr>
      </p:pic>
    </p:spTree>
    <p:extLst>
      <p:ext uri="{BB962C8B-B14F-4D97-AF65-F5344CB8AC3E}">
        <p14:creationId xmlns:p14="http://schemas.microsoft.com/office/powerpoint/2010/main" val="869169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4F547D-5308-A041-C187-C619D1FCB8C5}"/>
              </a:ext>
            </a:extLst>
          </p:cNvPr>
          <p:cNvSpPr txBox="1"/>
          <p:nvPr/>
        </p:nvSpPr>
        <p:spPr>
          <a:xfrm>
            <a:off x="3050275" y="1031755"/>
            <a:ext cx="7962282" cy="4524315"/>
          </a:xfrm>
          <a:prstGeom prst="rect">
            <a:avLst/>
          </a:prstGeom>
          <a:noFill/>
        </p:spPr>
        <p:txBody>
          <a:bodyPr wrap="square">
            <a:spAutoFit/>
          </a:bodyPr>
          <a:lstStyle/>
          <a:p>
            <a:r>
              <a:rPr lang="en-US" dirty="0"/>
              <a:t>class Base {</a:t>
            </a:r>
          </a:p>
          <a:p>
            <a:r>
              <a:rPr lang="en-US" dirty="0"/>
              <a:t>public:</a:t>
            </a:r>
          </a:p>
          <a:p>
            <a:r>
              <a:rPr lang="en-US" dirty="0"/>
              <a:t>    Base() { /* Base constructor */ }</a:t>
            </a:r>
          </a:p>
          <a:p>
            <a:r>
              <a:rPr lang="en-US" dirty="0"/>
              <a:t>    ~Base() { /* Base destructor, cleans base members */ }</a:t>
            </a:r>
          </a:p>
          <a:p>
            <a:r>
              <a:rPr lang="en-US" dirty="0"/>
              <a:t>};</a:t>
            </a:r>
          </a:p>
          <a:p>
            <a:endParaRPr lang="en-US" dirty="0"/>
          </a:p>
          <a:p>
            <a:r>
              <a:rPr lang="en-US" dirty="0"/>
              <a:t>class Derived : public Base {</a:t>
            </a:r>
          </a:p>
          <a:p>
            <a:r>
              <a:rPr lang="en-US" dirty="0"/>
              <a:t>public:</a:t>
            </a:r>
          </a:p>
          <a:p>
            <a:r>
              <a:rPr lang="en-US" dirty="0"/>
              <a:t>    int* data;</a:t>
            </a:r>
          </a:p>
          <a:p>
            <a:endParaRPr lang="en-US" dirty="0"/>
          </a:p>
          <a:p>
            <a:r>
              <a:rPr lang="en-US" dirty="0"/>
              <a:t>    Derived() { data = new int[10]; } // Constructor allocating dynamic memory</a:t>
            </a:r>
          </a:p>
          <a:p>
            <a:r>
              <a:rPr lang="en-US" dirty="0"/>
              <a:t>    ~Derived() { </a:t>
            </a:r>
          </a:p>
          <a:p>
            <a:r>
              <a:rPr lang="en-US" dirty="0"/>
              <a:t>        delete[] data; // Clean up derived-specific memory</a:t>
            </a:r>
          </a:p>
          <a:p>
            <a:r>
              <a:rPr lang="en-US" dirty="0"/>
              <a:t>        // ~Base is automatically called after this</a:t>
            </a:r>
          </a:p>
          <a:p>
            <a:r>
              <a:rPr lang="en-US" dirty="0"/>
              <a:t>    }</a:t>
            </a:r>
          </a:p>
          <a:p>
            <a:r>
              <a:rPr lang="en-US" dirty="0"/>
              <a:t>};</a:t>
            </a:r>
          </a:p>
        </p:txBody>
      </p:sp>
      <p:sp>
        <p:nvSpPr>
          <p:cNvPr id="7" name="TextBox 6">
            <a:extLst>
              <a:ext uri="{FF2B5EF4-FFF2-40B4-BE49-F238E27FC236}">
                <a16:creationId xmlns:a16="http://schemas.microsoft.com/office/drawing/2014/main" id="{B29F6693-F9BB-0DCE-5F98-CA428A00A1BB}"/>
              </a:ext>
            </a:extLst>
          </p:cNvPr>
          <p:cNvSpPr txBox="1"/>
          <p:nvPr/>
        </p:nvSpPr>
        <p:spPr>
          <a:xfrm>
            <a:off x="4756246" y="6141072"/>
            <a:ext cx="6100548" cy="369332"/>
          </a:xfrm>
          <a:prstGeom prst="rect">
            <a:avLst/>
          </a:prstGeom>
          <a:noFill/>
        </p:spPr>
        <p:txBody>
          <a:bodyPr wrap="square">
            <a:spAutoFit/>
          </a:bodyPr>
          <a:lstStyle/>
          <a:p>
            <a:r>
              <a:rPr lang="en-US" dirty="0"/>
              <a:t>Derived obj;</a:t>
            </a:r>
          </a:p>
        </p:txBody>
      </p:sp>
    </p:spTree>
    <p:extLst>
      <p:ext uri="{BB962C8B-B14F-4D97-AF65-F5344CB8AC3E}">
        <p14:creationId xmlns:p14="http://schemas.microsoft.com/office/powerpoint/2010/main" val="63302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9C99FD-34C0-1C62-2B32-EA7C7F8A01B9}"/>
              </a:ext>
            </a:extLst>
          </p:cNvPr>
          <p:cNvPicPr>
            <a:picLocks noChangeAspect="1"/>
          </p:cNvPicPr>
          <p:nvPr/>
        </p:nvPicPr>
        <p:blipFill>
          <a:blip r:embed="rId3"/>
          <a:stretch>
            <a:fillRect/>
          </a:stretch>
        </p:blipFill>
        <p:spPr>
          <a:xfrm>
            <a:off x="2209800" y="507859"/>
            <a:ext cx="7772400" cy="5842282"/>
          </a:xfrm>
          <a:prstGeom prst="rect">
            <a:avLst/>
          </a:prstGeom>
        </p:spPr>
      </p:pic>
    </p:spTree>
    <p:extLst>
      <p:ext uri="{BB962C8B-B14F-4D97-AF65-F5344CB8AC3E}">
        <p14:creationId xmlns:p14="http://schemas.microsoft.com/office/powerpoint/2010/main" val="2918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DF91FC-B35F-6B40-DB3E-5A54AA6EB8E4}"/>
              </a:ext>
            </a:extLst>
          </p:cNvPr>
          <p:cNvSpPr txBox="1"/>
          <p:nvPr/>
        </p:nvSpPr>
        <p:spPr>
          <a:xfrm>
            <a:off x="3710608" y="1690688"/>
            <a:ext cx="6096000" cy="4524315"/>
          </a:xfrm>
          <a:prstGeom prst="rect">
            <a:avLst/>
          </a:prstGeom>
          <a:noFill/>
        </p:spPr>
        <p:txBody>
          <a:bodyPr wrap="square">
            <a:spAutoFit/>
          </a:bodyPr>
          <a:lstStyle/>
          <a:p>
            <a:r>
              <a:rPr lang="en-US" dirty="0"/>
              <a:t>#include &lt;iostream&gt;</a:t>
            </a:r>
          </a:p>
          <a:p>
            <a:r>
              <a:rPr lang="en-US" dirty="0"/>
              <a:t>class A {</a:t>
            </a:r>
          </a:p>
          <a:p>
            <a:r>
              <a:rPr lang="en-US" dirty="0"/>
              <a:t>public:</a:t>
            </a:r>
          </a:p>
          <a:p>
            <a:r>
              <a:rPr lang="en-US" dirty="0"/>
              <a:t>    A() { std::</a:t>
            </a:r>
            <a:r>
              <a:rPr lang="en-US" dirty="0" err="1"/>
              <a:t>cout</a:t>
            </a:r>
            <a:r>
              <a:rPr lang="en-US" dirty="0"/>
              <a:t> &lt;&lt; "Constructor of A\n"; }</a:t>
            </a:r>
          </a:p>
          <a:p>
            <a:r>
              <a:rPr lang="en-US" dirty="0"/>
              <a:t>};</a:t>
            </a:r>
          </a:p>
          <a:p>
            <a:endParaRPr lang="en-US" dirty="0"/>
          </a:p>
          <a:p>
            <a:r>
              <a:rPr lang="en-US" dirty="0"/>
              <a:t>class B {</a:t>
            </a:r>
          </a:p>
          <a:p>
            <a:r>
              <a:rPr lang="en-US" dirty="0"/>
              <a:t>public:</a:t>
            </a:r>
          </a:p>
          <a:p>
            <a:r>
              <a:rPr lang="en-US" dirty="0"/>
              <a:t>    B() { std::</a:t>
            </a:r>
            <a:r>
              <a:rPr lang="en-US" dirty="0" err="1"/>
              <a:t>cout</a:t>
            </a:r>
            <a:r>
              <a:rPr lang="en-US" dirty="0"/>
              <a:t> &lt;&lt; "Constructor of B\n"; }</a:t>
            </a:r>
          </a:p>
          <a:p>
            <a:r>
              <a:rPr lang="en-US" dirty="0"/>
              <a:t>};</a:t>
            </a:r>
          </a:p>
          <a:p>
            <a:endParaRPr lang="en-US" dirty="0"/>
          </a:p>
          <a:p>
            <a:r>
              <a:rPr lang="en-US" dirty="0"/>
              <a:t>class C : public A, public B {</a:t>
            </a:r>
          </a:p>
          <a:p>
            <a:r>
              <a:rPr lang="en-US" dirty="0"/>
              <a:t>public:</a:t>
            </a:r>
          </a:p>
          <a:p>
            <a:r>
              <a:rPr lang="en-US" dirty="0"/>
              <a:t>    C() { std::</a:t>
            </a:r>
            <a:r>
              <a:rPr lang="en-US" dirty="0" err="1"/>
              <a:t>cout</a:t>
            </a:r>
            <a:r>
              <a:rPr lang="en-US" dirty="0"/>
              <a:t> &lt;&lt; "Constructor of C\n"; }</a:t>
            </a:r>
          </a:p>
          <a:p>
            <a:r>
              <a:rPr lang="en-US" dirty="0"/>
              <a:t>};</a:t>
            </a:r>
          </a:p>
          <a:p>
            <a:endParaRPr lang="en-US" dirty="0"/>
          </a:p>
        </p:txBody>
      </p:sp>
      <p:sp>
        <p:nvSpPr>
          <p:cNvPr id="6" name="Title 1">
            <a:extLst>
              <a:ext uri="{FF2B5EF4-FFF2-40B4-BE49-F238E27FC236}">
                <a16:creationId xmlns:a16="http://schemas.microsoft.com/office/drawing/2014/main" id="{5447D6B2-FED8-8342-E732-B5AC70E97431}"/>
              </a:ext>
            </a:extLst>
          </p:cNvPr>
          <p:cNvSpPr>
            <a:spLocks noGrp="1"/>
          </p:cNvSpPr>
          <p:nvPr>
            <p:ph type="title"/>
          </p:nvPr>
        </p:nvSpPr>
        <p:spPr>
          <a:xfrm>
            <a:off x="838200" y="365125"/>
            <a:ext cx="10515600" cy="1325563"/>
          </a:xfrm>
        </p:spPr>
        <p:txBody>
          <a:bodyPr/>
          <a:lstStyle/>
          <a:p>
            <a:pPr algn="ctr"/>
            <a:r>
              <a:rPr lang="en-US" b="1" dirty="0"/>
              <a:t>Multiple Inheritance</a:t>
            </a:r>
            <a:endParaRPr lang="en-US" dirty="0"/>
          </a:p>
        </p:txBody>
      </p:sp>
    </p:spTree>
    <p:extLst>
      <p:ext uri="{BB962C8B-B14F-4D97-AF65-F5344CB8AC3E}">
        <p14:creationId xmlns:p14="http://schemas.microsoft.com/office/powerpoint/2010/main" val="98973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8BE5-042D-4AF6-2518-557DA1AD501B}"/>
              </a:ext>
            </a:extLst>
          </p:cNvPr>
          <p:cNvSpPr>
            <a:spLocks noGrp="1"/>
          </p:cNvSpPr>
          <p:nvPr>
            <p:ph type="title"/>
          </p:nvPr>
        </p:nvSpPr>
        <p:spPr/>
        <p:txBody>
          <a:bodyPr/>
          <a:lstStyle/>
          <a:p>
            <a:pPr algn="ctr"/>
            <a:r>
              <a:rPr lang="en-US" b="1" dirty="0"/>
              <a:t>Order of Base Class Constructors</a:t>
            </a:r>
          </a:p>
        </p:txBody>
      </p:sp>
      <p:sp>
        <p:nvSpPr>
          <p:cNvPr id="5" name="TextBox 4">
            <a:extLst>
              <a:ext uri="{FF2B5EF4-FFF2-40B4-BE49-F238E27FC236}">
                <a16:creationId xmlns:a16="http://schemas.microsoft.com/office/drawing/2014/main" id="{961EA1F8-EBE1-CFF3-C243-FA1A50C33FBA}"/>
              </a:ext>
            </a:extLst>
          </p:cNvPr>
          <p:cNvSpPr txBox="1"/>
          <p:nvPr/>
        </p:nvSpPr>
        <p:spPr>
          <a:xfrm>
            <a:off x="1603513" y="1935396"/>
            <a:ext cx="6096000" cy="3970318"/>
          </a:xfrm>
          <a:prstGeom prst="rect">
            <a:avLst/>
          </a:prstGeom>
          <a:noFill/>
        </p:spPr>
        <p:txBody>
          <a:bodyPr wrap="square">
            <a:spAutoFit/>
          </a:bodyPr>
          <a:lstStyle/>
          <a:p>
            <a:r>
              <a:rPr lang="en-US" dirty="0"/>
              <a:t>class A {</a:t>
            </a:r>
          </a:p>
          <a:p>
            <a:r>
              <a:rPr lang="en-US" dirty="0"/>
              <a:t>public:</a:t>
            </a:r>
          </a:p>
          <a:p>
            <a:r>
              <a:rPr lang="en-US" dirty="0"/>
              <a:t>    A() { std::</a:t>
            </a:r>
            <a:r>
              <a:rPr lang="en-US" dirty="0" err="1"/>
              <a:t>cout</a:t>
            </a:r>
            <a:r>
              <a:rPr lang="en-US" dirty="0"/>
              <a:t> &lt;&lt; "Constructor of A\n"; }</a:t>
            </a:r>
          </a:p>
          <a:p>
            <a:r>
              <a:rPr lang="en-US" dirty="0"/>
              <a:t>};</a:t>
            </a:r>
          </a:p>
          <a:p>
            <a:endParaRPr lang="en-US" dirty="0"/>
          </a:p>
          <a:p>
            <a:r>
              <a:rPr lang="en-US" dirty="0"/>
              <a:t>class B {</a:t>
            </a:r>
          </a:p>
          <a:p>
            <a:r>
              <a:rPr lang="en-US" dirty="0"/>
              <a:t>public:</a:t>
            </a:r>
          </a:p>
          <a:p>
            <a:r>
              <a:rPr lang="en-US" dirty="0"/>
              <a:t>    B() { std::</a:t>
            </a:r>
            <a:r>
              <a:rPr lang="en-US" dirty="0" err="1"/>
              <a:t>cout</a:t>
            </a:r>
            <a:r>
              <a:rPr lang="en-US" dirty="0"/>
              <a:t> &lt;&lt; "Constructor of B\n"; }</a:t>
            </a:r>
          </a:p>
          <a:p>
            <a:r>
              <a:rPr lang="en-US" dirty="0"/>
              <a:t>};</a:t>
            </a:r>
          </a:p>
          <a:p>
            <a:endParaRPr lang="en-US" dirty="0"/>
          </a:p>
          <a:p>
            <a:r>
              <a:rPr lang="en-US" dirty="0"/>
              <a:t>class C : public B, public A { // B is listed first, then A</a:t>
            </a:r>
          </a:p>
          <a:p>
            <a:r>
              <a:rPr lang="en-US" dirty="0"/>
              <a:t>public:</a:t>
            </a:r>
          </a:p>
          <a:p>
            <a:r>
              <a:rPr lang="en-US" dirty="0"/>
              <a:t>    C() { std::</a:t>
            </a:r>
            <a:r>
              <a:rPr lang="en-US" dirty="0" err="1"/>
              <a:t>cout</a:t>
            </a:r>
            <a:r>
              <a:rPr lang="en-US" dirty="0"/>
              <a:t> &lt;&lt; "Constructor of C\n"; }</a:t>
            </a:r>
          </a:p>
          <a:p>
            <a:r>
              <a:rPr lang="en-US" dirty="0"/>
              <a:t>};</a:t>
            </a:r>
          </a:p>
        </p:txBody>
      </p:sp>
      <p:sp>
        <p:nvSpPr>
          <p:cNvPr id="7" name="TextBox 6">
            <a:extLst>
              <a:ext uri="{FF2B5EF4-FFF2-40B4-BE49-F238E27FC236}">
                <a16:creationId xmlns:a16="http://schemas.microsoft.com/office/drawing/2014/main" id="{5F1B065C-839F-F710-5ED3-2A1857DBB5B3}"/>
              </a:ext>
            </a:extLst>
          </p:cNvPr>
          <p:cNvSpPr txBox="1"/>
          <p:nvPr/>
        </p:nvSpPr>
        <p:spPr>
          <a:xfrm>
            <a:off x="8305800" y="2628685"/>
            <a:ext cx="6096000" cy="1477328"/>
          </a:xfrm>
          <a:prstGeom prst="rect">
            <a:avLst/>
          </a:prstGeom>
          <a:noFill/>
        </p:spPr>
        <p:txBody>
          <a:bodyPr wrap="square">
            <a:spAutoFit/>
          </a:bodyPr>
          <a:lstStyle/>
          <a:p>
            <a:endParaRPr lang="en-US" dirty="0"/>
          </a:p>
          <a:p>
            <a:r>
              <a:rPr lang="en-US" dirty="0"/>
              <a:t>int main() {</a:t>
            </a:r>
          </a:p>
          <a:p>
            <a:r>
              <a:rPr lang="en-US" dirty="0"/>
              <a:t>    C obj; // Output: Constructor of B</a:t>
            </a:r>
          </a:p>
          <a:p>
            <a:r>
              <a:rPr lang="en-US" dirty="0"/>
              <a:t>return 0;</a:t>
            </a:r>
          </a:p>
          <a:p>
            <a:r>
              <a:rPr lang="en-US" dirty="0"/>
              <a:t>}</a:t>
            </a:r>
          </a:p>
        </p:txBody>
      </p:sp>
      <p:sp>
        <p:nvSpPr>
          <p:cNvPr id="9" name="TextBox 8">
            <a:extLst>
              <a:ext uri="{FF2B5EF4-FFF2-40B4-BE49-F238E27FC236}">
                <a16:creationId xmlns:a16="http://schemas.microsoft.com/office/drawing/2014/main" id="{D5F2516C-E764-1BD1-184A-6C1CCA9555F5}"/>
              </a:ext>
            </a:extLst>
          </p:cNvPr>
          <p:cNvSpPr txBox="1"/>
          <p:nvPr/>
        </p:nvSpPr>
        <p:spPr>
          <a:xfrm>
            <a:off x="7590183" y="4852457"/>
            <a:ext cx="7202556" cy="923330"/>
          </a:xfrm>
          <a:prstGeom prst="rect">
            <a:avLst/>
          </a:prstGeom>
          <a:noFill/>
        </p:spPr>
        <p:txBody>
          <a:bodyPr wrap="square">
            <a:spAutoFit/>
          </a:bodyPr>
          <a:lstStyle/>
          <a:p>
            <a:r>
              <a:rPr lang="en-US" dirty="0">
                <a:solidFill>
                  <a:srgbClr val="FF0000"/>
                </a:solidFill>
              </a:rPr>
              <a:t>Constructor of B</a:t>
            </a:r>
          </a:p>
          <a:p>
            <a:r>
              <a:rPr lang="en-US" dirty="0">
                <a:solidFill>
                  <a:srgbClr val="FF0000"/>
                </a:solidFill>
              </a:rPr>
              <a:t>Constructor of A</a:t>
            </a:r>
          </a:p>
          <a:p>
            <a:r>
              <a:rPr lang="en-US" dirty="0">
                <a:solidFill>
                  <a:srgbClr val="FF0000"/>
                </a:solidFill>
              </a:rPr>
              <a:t>Constructor of C</a:t>
            </a:r>
          </a:p>
        </p:txBody>
      </p:sp>
    </p:spTree>
    <p:extLst>
      <p:ext uri="{BB962C8B-B14F-4D97-AF65-F5344CB8AC3E}">
        <p14:creationId xmlns:p14="http://schemas.microsoft.com/office/powerpoint/2010/main" val="263606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76D5-CBEB-F1A4-C8E3-98D8E68EE4CD}"/>
              </a:ext>
            </a:extLst>
          </p:cNvPr>
          <p:cNvSpPr>
            <a:spLocks noGrp="1"/>
          </p:cNvSpPr>
          <p:nvPr>
            <p:ph type="title"/>
          </p:nvPr>
        </p:nvSpPr>
        <p:spPr/>
        <p:txBody>
          <a:bodyPr/>
          <a:lstStyle/>
          <a:p>
            <a:pPr algn="ctr"/>
            <a:r>
              <a:rPr lang="en-US" b="1" dirty="0"/>
              <a:t>Constructor Initialization List</a:t>
            </a:r>
          </a:p>
        </p:txBody>
      </p:sp>
      <p:sp>
        <p:nvSpPr>
          <p:cNvPr id="5" name="TextBox 4">
            <a:extLst>
              <a:ext uri="{FF2B5EF4-FFF2-40B4-BE49-F238E27FC236}">
                <a16:creationId xmlns:a16="http://schemas.microsoft.com/office/drawing/2014/main" id="{6DFB20E9-9874-30E0-DDA7-73789F1D4360}"/>
              </a:ext>
            </a:extLst>
          </p:cNvPr>
          <p:cNvSpPr txBox="1"/>
          <p:nvPr/>
        </p:nvSpPr>
        <p:spPr>
          <a:xfrm>
            <a:off x="838200" y="1097806"/>
            <a:ext cx="6689035" cy="4801314"/>
          </a:xfrm>
          <a:prstGeom prst="rect">
            <a:avLst/>
          </a:prstGeom>
          <a:noFill/>
        </p:spPr>
        <p:txBody>
          <a:bodyPr wrap="square">
            <a:spAutoFit/>
          </a:bodyPr>
          <a:lstStyle/>
          <a:p>
            <a:endParaRPr lang="en-US" dirty="0"/>
          </a:p>
          <a:p>
            <a:r>
              <a:rPr lang="en-US" dirty="0"/>
              <a:t>class A {</a:t>
            </a:r>
          </a:p>
          <a:p>
            <a:r>
              <a:rPr lang="en-US" dirty="0"/>
              <a:t>public:</a:t>
            </a:r>
          </a:p>
          <a:p>
            <a:r>
              <a:rPr lang="en-US" dirty="0"/>
              <a:t>    A(int x) { std::</a:t>
            </a:r>
            <a:r>
              <a:rPr lang="en-US" dirty="0" err="1"/>
              <a:t>cout</a:t>
            </a:r>
            <a:r>
              <a:rPr lang="en-US" dirty="0"/>
              <a:t> &lt;&lt; "Constructor of A with value " &lt;&lt; x &lt;&lt; "\n"; }</a:t>
            </a:r>
          </a:p>
          <a:p>
            <a:r>
              <a:rPr lang="en-US" dirty="0"/>
              <a:t>};</a:t>
            </a:r>
          </a:p>
          <a:p>
            <a:endParaRPr lang="en-US" dirty="0"/>
          </a:p>
          <a:p>
            <a:r>
              <a:rPr lang="en-US" dirty="0"/>
              <a:t>class B {</a:t>
            </a:r>
          </a:p>
          <a:p>
            <a:r>
              <a:rPr lang="en-US" dirty="0"/>
              <a:t>public:</a:t>
            </a:r>
          </a:p>
          <a:p>
            <a:r>
              <a:rPr lang="en-US" dirty="0"/>
              <a:t>    B(int y) { std::</a:t>
            </a:r>
            <a:r>
              <a:rPr lang="en-US" dirty="0" err="1"/>
              <a:t>cout</a:t>
            </a:r>
            <a:r>
              <a:rPr lang="en-US" dirty="0"/>
              <a:t> &lt;&lt; "Constructor of B with value " &lt;&lt; y &lt;&lt; "\n"; }</a:t>
            </a:r>
          </a:p>
          <a:p>
            <a:r>
              <a:rPr lang="en-US" dirty="0"/>
              <a:t>};</a:t>
            </a:r>
          </a:p>
          <a:p>
            <a:endParaRPr lang="en-US" dirty="0"/>
          </a:p>
          <a:p>
            <a:r>
              <a:rPr lang="en-US" dirty="0"/>
              <a:t>class C : public B, public A {</a:t>
            </a:r>
          </a:p>
          <a:p>
            <a:r>
              <a:rPr lang="en-US" dirty="0"/>
              <a:t>public:</a:t>
            </a:r>
          </a:p>
          <a:p>
            <a:r>
              <a:rPr lang="en-US" dirty="0"/>
              <a:t>    C() : A(10), B(20) { // Initialization list for A and B</a:t>
            </a:r>
          </a:p>
          <a:p>
            <a:r>
              <a:rPr lang="en-US" dirty="0"/>
              <a:t>        std::</a:t>
            </a:r>
            <a:r>
              <a:rPr lang="en-US" dirty="0" err="1"/>
              <a:t>cout</a:t>
            </a:r>
            <a:r>
              <a:rPr lang="en-US" dirty="0"/>
              <a:t> &lt;&lt; "Constructor of C\n";</a:t>
            </a:r>
          </a:p>
          <a:p>
            <a:r>
              <a:rPr lang="en-US" dirty="0"/>
              <a:t>    }</a:t>
            </a:r>
          </a:p>
          <a:p>
            <a:r>
              <a:rPr lang="en-US" dirty="0"/>
              <a:t>};</a:t>
            </a:r>
          </a:p>
        </p:txBody>
      </p:sp>
      <p:sp>
        <p:nvSpPr>
          <p:cNvPr id="7" name="TextBox 6">
            <a:extLst>
              <a:ext uri="{FF2B5EF4-FFF2-40B4-BE49-F238E27FC236}">
                <a16:creationId xmlns:a16="http://schemas.microsoft.com/office/drawing/2014/main" id="{2A8528AA-52FC-4985-44F4-D03444281F46}"/>
              </a:ext>
            </a:extLst>
          </p:cNvPr>
          <p:cNvSpPr txBox="1"/>
          <p:nvPr/>
        </p:nvSpPr>
        <p:spPr>
          <a:xfrm>
            <a:off x="8772939" y="2690336"/>
            <a:ext cx="6096000" cy="1477328"/>
          </a:xfrm>
          <a:prstGeom prst="rect">
            <a:avLst/>
          </a:prstGeom>
          <a:noFill/>
        </p:spPr>
        <p:txBody>
          <a:bodyPr wrap="square">
            <a:spAutoFit/>
          </a:bodyPr>
          <a:lstStyle/>
          <a:p>
            <a:endParaRPr lang="en-US" dirty="0"/>
          </a:p>
          <a:p>
            <a:r>
              <a:rPr lang="en-US" dirty="0"/>
              <a:t>int main() {</a:t>
            </a:r>
          </a:p>
          <a:p>
            <a:r>
              <a:rPr lang="en-US" dirty="0"/>
              <a:t>    C obj;</a:t>
            </a:r>
          </a:p>
          <a:p>
            <a:r>
              <a:rPr lang="en-US" dirty="0"/>
              <a:t>    return 0;</a:t>
            </a:r>
          </a:p>
          <a:p>
            <a:r>
              <a:rPr lang="en-US" dirty="0"/>
              <a:t>}</a:t>
            </a:r>
          </a:p>
        </p:txBody>
      </p:sp>
      <p:sp>
        <p:nvSpPr>
          <p:cNvPr id="9" name="TextBox 8">
            <a:extLst>
              <a:ext uri="{FF2B5EF4-FFF2-40B4-BE49-F238E27FC236}">
                <a16:creationId xmlns:a16="http://schemas.microsoft.com/office/drawing/2014/main" id="{6D026D55-440A-BFA3-2BA1-1647B51F11F7}"/>
              </a:ext>
            </a:extLst>
          </p:cNvPr>
          <p:cNvSpPr txBox="1"/>
          <p:nvPr/>
        </p:nvSpPr>
        <p:spPr>
          <a:xfrm>
            <a:off x="6096000" y="5167312"/>
            <a:ext cx="7434468" cy="923330"/>
          </a:xfrm>
          <a:prstGeom prst="rect">
            <a:avLst/>
          </a:prstGeom>
          <a:noFill/>
        </p:spPr>
        <p:txBody>
          <a:bodyPr wrap="square">
            <a:spAutoFit/>
          </a:bodyPr>
          <a:lstStyle/>
          <a:p>
            <a:r>
              <a:rPr lang="en-US" b="1" dirty="0">
                <a:solidFill>
                  <a:srgbClr val="FF0000"/>
                </a:solidFill>
              </a:rPr>
              <a:t>Constructor of B with value 20</a:t>
            </a:r>
          </a:p>
          <a:p>
            <a:r>
              <a:rPr lang="en-US" b="1" dirty="0">
                <a:solidFill>
                  <a:srgbClr val="FF0000"/>
                </a:solidFill>
              </a:rPr>
              <a:t>Constructor of A with value 10</a:t>
            </a:r>
          </a:p>
          <a:p>
            <a:r>
              <a:rPr lang="en-US" b="1" dirty="0">
                <a:solidFill>
                  <a:srgbClr val="FF0000"/>
                </a:solidFill>
              </a:rPr>
              <a:t>Constructor of C</a:t>
            </a:r>
          </a:p>
        </p:txBody>
      </p:sp>
    </p:spTree>
    <p:extLst>
      <p:ext uri="{BB962C8B-B14F-4D97-AF65-F5344CB8AC3E}">
        <p14:creationId xmlns:p14="http://schemas.microsoft.com/office/powerpoint/2010/main" val="20284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C9A2-888E-F564-AE2A-229DB5B9357B}"/>
              </a:ext>
            </a:extLst>
          </p:cNvPr>
          <p:cNvSpPr>
            <a:spLocks noGrp="1"/>
          </p:cNvSpPr>
          <p:nvPr>
            <p:ph type="title"/>
          </p:nvPr>
        </p:nvSpPr>
        <p:spPr/>
        <p:txBody>
          <a:bodyPr/>
          <a:lstStyle/>
          <a:p>
            <a:pPr algn="ctr"/>
            <a:r>
              <a:rPr lang="en-US" dirty="0"/>
              <a:t>Order of Declaration in the Class Definition</a:t>
            </a:r>
          </a:p>
        </p:txBody>
      </p:sp>
      <p:sp>
        <p:nvSpPr>
          <p:cNvPr id="5" name="TextBox 4">
            <a:extLst>
              <a:ext uri="{FF2B5EF4-FFF2-40B4-BE49-F238E27FC236}">
                <a16:creationId xmlns:a16="http://schemas.microsoft.com/office/drawing/2014/main" id="{D83235C6-D667-EF51-F3A8-3C4A9A9CBAC0}"/>
              </a:ext>
            </a:extLst>
          </p:cNvPr>
          <p:cNvSpPr txBox="1"/>
          <p:nvPr/>
        </p:nvSpPr>
        <p:spPr>
          <a:xfrm>
            <a:off x="1020418" y="1690688"/>
            <a:ext cx="6096000" cy="5078313"/>
          </a:xfrm>
          <a:prstGeom prst="rect">
            <a:avLst/>
          </a:prstGeom>
          <a:noFill/>
        </p:spPr>
        <p:txBody>
          <a:bodyPr wrap="square">
            <a:spAutoFit/>
          </a:bodyPr>
          <a:lstStyle/>
          <a:p>
            <a:r>
              <a:rPr lang="en-US" dirty="0"/>
              <a:t>#include &lt;iostream&gt;</a:t>
            </a:r>
          </a:p>
          <a:p>
            <a:r>
              <a:rPr lang="en-US" dirty="0"/>
              <a:t>class A {</a:t>
            </a:r>
          </a:p>
          <a:p>
            <a:r>
              <a:rPr lang="en-US" dirty="0"/>
              <a:t>public:</a:t>
            </a:r>
          </a:p>
          <a:p>
            <a:r>
              <a:rPr lang="en-US" dirty="0"/>
              <a:t>    A() { std::</a:t>
            </a:r>
            <a:r>
              <a:rPr lang="en-US" dirty="0" err="1"/>
              <a:t>cout</a:t>
            </a:r>
            <a:r>
              <a:rPr lang="en-US" dirty="0"/>
              <a:t> &lt;&lt; "Constructor of A\n"; }</a:t>
            </a:r>
          </a:p>
          <a:p>
            <a:r>
              <a:rPr lang="en-US" dirty="0"/>
              <a:t>};</a:t>
            </a:r>
          </a:p>
          <a:p>
            <a:endParaRPr lang="en-US" dirty="0"/>
          </a:p>
          <a:p>
            <a:r>
              <a:rPr lang="en-US" dirty="0"/>
              <a:t>class B {</a:t>
            </a:r>
          </a:p>
          <a:p>
            <a:r>
              <a:rPr lang="en-US" dirty="0"/>
              <a:t>public:</a:t>
            </a:r>
          </a:p>
          <a:p>
            <a:r>
              <a:rPr lang="en-US" dirty="0"/>
              <a:t>    B() { std::</a:t>
            </a:r>
            <a:r>
              <a:rPr lang="en-US" dirty="0" err="1"/>
              <a:t>cout</a:t>
            </a:r>
            <a:r>
              <a:rPr lang="en-US" dirty="0"/>
              <a:t> &lt;&lt; "Constructor of B\n"; }</a:t>
            </a:r>
          </a:p>
          <a:p>
            <a:r>
              <a:rPr lang="en-US" dirty="0"/>
              <a:t>};</a:t>
            </a:r>
          </a:p>
          <a:p>
            <a:endParaRPr lang="en-US" dirty="0"/>
          </a:p>
          <a:p>
            <a:r>
              <a:rPr lang="en-US" dirty="0"/>
              <a:t>class C : public A, public B { // A is declared first, then B</a:t>
            </a:r>
          </a:p>
          <a:p>
            <a:r>
              <a:rPr lang="en-US" dirty="0"/>
              <a:t>public:</a:t>
            </a:r>
          </a:p>
          <a:p>
            <a:r>
              <a:rPr lang="en-US" dirty="0"/>
              <a:t>    C() : B(), A() { // Initialization list: B first, A second</a:t>
            </a:r>
          </a:p>
          <a:p>
            <a:r>
              <a:rPr lang="en-US" dirty="0"/>
              <a:t>        std::</a:t>
            </a:r>
            <a:r>
              <a:rPr lang="en-US" dirty="0" err="1"/>
              <a:t>cout</a:t>
            </a:r>
            <a:r>
              <a:rPr lang="en-US" dirty="0"/>
              <a:t> &lt;&lt; "Constructor of C\n";</a:t>
            </a:r>
          </a:p>
          <a:p>
            <a:r>
              <a:rPr lang="en-US" dirty="0"/>
              <a:t>    }</a:t>
            </a:r>
          </a:p>
          <a:p>
            <a:r>
              <a:rPr lang="en-US" dirty="0"/>
              <a:t>};</a:t>
            </a:r>
          </a:p>
          <a:p>
            <a:endParaRPr lang="en-US" dirty="0"/>
          </a:p>
        </p:txBody>
      </p:sp>
      <p:sp>
        <p:nvSpPr>
          <p:cNvPr id="7" name="TextBox 6">
            <a:extLst>
              <a:ext uri="{FF2B5EF4-FFF2-40B4-BE49-F238E27FC236}">
                <a16:creationId xmlns:a16="http://schemas.microsoft.com/office/drawing/2014/main" id="{04B3664F-7B89-F33D-2FCF-BC037484BD15}"/>
              </a:ext>
            </a:extLst>
          </p:cNvPr>
          <p:cNvSpPr txBox="1"/>
          <p:nvPr/>
        </p:nvSpPr>
        <p:spPr>
          <a:xfrm>
            <a:off x="7633252" y="2328567"/>
            <a:ext cx="6096000" cy="1200329"/>
          </a:xfrm>
          <a:prstGeom prst="rect">
            <a:avLst/>
          </a:prstGeom>
          <a:noFill/>
        </p:spPr>
        <p:txBody>
          <a:bodyPr wrap="square">
            <a:spAutoFit/>
          </a:bodyPr>
          <a:lstStyle/>
          <a:p>
            <a:r>
              <a:rPr lang="en-US" dirty="0"/>
              <a:t>int main() {</a:t>
            </a:r>
          </a:p>
          <a:p>
            <a:r>
              <a:rPr lang="en-US" dirty="0"/>
              <a:t>    C obj;</a:t>
            </a:r>
          </a:p>
          <a:p>
            <a:r>
              <a:rPr lang="en-US" dirty="0"/>
              <a:t>    return 0;</a:t>
            </a:r>
          </a:p>
          <a:p>
            <a:r>
              <a:rPr lang="en-US" dirty="0"/>
              <a:t>}</a:t>
            </a:r>
          </a:p>
        </p:txBody>
      </p:sp>
      <p:sp>
        <p:nvSpPr>
          <p:cNvPr id="9" name="TextBox 8">
            <a:extLst>
              <a:ext uri="{FF2B5EF4-FFF2-40B4-BE49-F238E27FC236}">
                <a16:creationId xmlns:a16="http://schemas.microsoft.com/office/drawing/2014/main" id="{0CB56B4E-1D17-C7DE-C89C-E0D16A41E062}"/>
              </a:ext>
            </a:extLst>
          </p:cNvPr>
          <p:cNvSpPr txBox="1"/>
          <p:nvPr/>
        </p:nvSpPr>
        <p:spPr>
          <a:xfrm>
            <a:off x="7921487" y="4070579"/>
            <a:ext cx="6864626" cy="923330"/>
          </a:xfrm>
          <a:prstGeom prst="rect">
            <a:avLst/>
          </a:prstGeom>
          <a:noFill/>
        </p:spPr>
        <p:txBody>
          <a:bodyPr wrap="square">
            <a:spAutoFit/>
          </a:bodyPr>
          <a:lstStyle/>
          <a:p>
            <a:r>
              <a:rPr lang="en-US" b="1" dirty="0">
                <a:solidFill>
                  <a:srgbClr val="FF0000"/>
                </a:solidFill>
              </a:rPr>
              <a:t>Constructor of A</a:t>
            </a:r>
          </a:p>
          <a:p>
            <a:r>
              <a:rPr lang="en-US" b="1" dirty="0">
                <a:solidFill>
                  <a:srgbClr val="FF0000"/>
                </a:solidFill>
              </a:rPr>
              <a:t>Constructor of B</a:t>
            </a:r>
          </a:p>
          <a:p>
            <a:r>
              <a:rPr lang="en-US" b="1" dirty="0">
                <a:solidFill>
                  <a:srgbClr val="FF0000"/>
                </a:solidFill>
              </a:rPr>
              <a:t>Constructor of C</a:t>
            </a:r>
          </a:p>
        </p:txBody>
      </p:sp>
    </p:spTree>
    <p:extLst>
      <p:ext uri="{BB962C8B-B14F-4D97-AF65-F5344CB8AC3E}">
        <p14:creationId xmlns:p14="http://schemas.microsoft.com/office/powerpoint/2010/main" val="42453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3C6BC2-3664-ED59-2164-4443D91FC72F}"/>
              </a:ext>
            </a:extLst>
          </p:cNvPr>
          <p:cNvSpPr txBox="1"/>
          <p:nvPr/>
        </p:nvSpPr>
        <p:spPr>
          <a:xfrm>
            <a:off x="39194" y="335845"/>
            <a:ext cx="7678615" cy="6186309"/>
          </a:xfrm>
          <a:prstGeom prst="rect">
            <a:avLst/>
          </a:prstGeom>
          <a:noFill/>
        </p:spPr>
        <p:txBody>
          <a:bodyPr wrap="square" rtlCol="0">
            <a:spAutoFit/>
          </a:bodyPr>
          <a:lstStyle/>
          <a:p>
            <a:r>
              <a:rPr lang="en-US" dirty="0"/>
              <a:t>#include &lt;iostream&gt;</a:t>
            </a:r>
          </a:p>
          <a:p>
            <a:r>
              <a:rPr lang="en-US" dirty="0"/>
              <a:t>class </a:t>
            </a:r>
            <a:r>
              <a:rPr lang="en-US" b="1" dirty="0"/>
              <a:t>A</a:t>
            </a:r>
            <a:r>
              <a:rPr lang="en-US" dirty="0"/>
              <a:t> {</a:t>
            </a:r>
          </a:p>
          <a:p>
            <a:r>
              <a:rPr lang="en-US" dirty="0"/>
              <a:t>public:</a:t>
            </a:r>
          </a:p>
          <a:p>
            <a:r>
              <a:rPr lang="en-US" dirty="0"/>
              <a:t>    A() {</a:t>
            </a:r>
          </a:p>
          <a:p>
            <a:r>
              <a:rPr lang="en-US" dirty="0"/>
              <a:t>        std::</a:t>
            </a:r>
            <a:r>
              <a:rPr lang="en-US" dirty="0" err="1"/>
              <a:t>cout</a:t>
            </a:r>
            <a:r>
              <a:rPr lang="en-US" dirty="0"/>
              <a:t> &lt;&lt; "Constructor of A" &lt;&lt; std::</a:t>
            </a:r>
            <a:r>
              <a:rPr lang="en-US" dirty="0" err="1"/>
              <a:t>endl</a:t>
            </a:r>
            <a:r>
              <a:rPr lang="en-US" dirty="0"/>
              <a:t>;</a:t>
            </a:r>
          </a:p>
          <a:p>
            <a:r>
              <a:rPr lang="en-US" dirty="0"/>
              <a:t>    }</a:t>
            </a:r>
          </a:p>
          <a:p>
            <a:r>
              <a:rPr lang="en-US" dirty="0"/>
              <a:t>    ~A() {</a:t>
            </a:r>
          </a:p>
          <a:p>
            <a:r>
              <a:rPr lang="en-US" dirty="0"/>
              <a:t>        std::</a:t>
            </a:r>
            <a:r>
              <a:rPr lang="en-US" dirty="0" err="1"/>
              <a:t>cout</a:t>
            </a:r>
            <a:r>
              <a:rPr lang="en-US" dirty="0"/>
              <a:t> &lt;&lt; "Destructor of A" &lt;&lt; std::</a:t>
            </a:r>
            <a:r>
              <a:rPr lang="en-US" dirty="0" err="1"/>
              <a:t>endl</a:t>
            </a:r>
            <a:r>
              <a:rPr lang="en-US" dirty="0"/>
              <a:t>;</a:t>
            </a:r>
          </a:p>
          <a:p>
            <a:r>
              <a:rPr lang="en-US" dirty="0"/>
              <a:t>    }</a:t>
            </a:r>
          </a:p>
          <a:p>
            <a:r>
              <a:rPr lang="en-US" dirty="0"/>
              <a:t>};</a:t>
            </a:r>
          </a:p>
          <a:p>
            <a:endParaRPr lang="en-US" dirty="0"/>
          </a:p>
          <a:p>
            <a:r>
              <a:rPr lang="en-US" dirty="0"/>
              <a:t>class </a:t>
            </a:r>
            <a:r>
              <a:rPr lang="en-US" b="1" dirty="0"/>
              <a:t>B</a:t>
            </a:r>
            <a:r>
              <a:rPr lang="en-US" dirty="0"/>
              <a:t> {</a:t>
            </a:r>
          </a:p>
          <a:p>
            <a:r>
              <a:rPr lang="en-US" dirty="0"/>
              <a:t>public:</a:t>
            </a:r>
          </a:p>
          <a:p>
            <a:r>
              <a:rPr lang="en-US" dirty="0"/>
              <a:t>    B() {</a:t>
            </a:r>
          </a:p>
          <a:p>
            <a:r>
              <a:rPr lang="en-US" dirty="0"/>
              <a:t>        std::</a:t>
            </a:r>
            <a:r>
              <a:rPr lang="en-US" dirty="0" err="1"/>
              <a:t>cout</a:t>
            </a:r>
            <a:r>
              <a:rPr lang="en-US" dirty="0"/>
              <a:t> &lt;&lt; "Constructor of B" &lt;&lt; std::</a:t>
            </a:r>
            <a:r>
              <a:rPr lang="en-US" dirty="0" err="1"/>
              <a:t>endl</a:t>
            </a:r>
            <a:r>
              <a:rPr lang="en-US" dirty="0"/>
              <a:t>;</a:t>
            </a:r>
          </a:p>
          <a:p>
            <a:r>
              <a:rPr lang="en-US" dirty="0"/>
              <a:t>    }</a:t>
            </a:r>
          </a:p>
          <a:p>
            <a:r>
              <a:rPr lang="en-US" dirty="0"/>
              <a:t>    ~B() {</a:t>
            </a:r>
          </a:p>
          <a:p>
            <a:r>
              <a:rPr lang="en-US" dirty="0"/>
              <a:t>        std::</a:t>
            </a:r>
            <a:r>
              <a:rPr lang="en-US" dirty="0" err="1"/>
              <a:t>cout</a:t>
            </a:r>
            <a:r>
              <a:rPr lang="en-US" dirty="0"/>
              <a:t> &lt;&lt; "Destructor of B" &lt;&lt; std::</a:t>
            </a:r>
            <a:r>
              <a:rPr lang="en-US" dirty="0" err="1"/>
              <a:t>endl</a:t>
            </a:r>
            <a:r>
              <a:rPr lang="en-US" dirty="0"/>
              <a:t>;</a:t>
            </a:r>
          </a:p>
          <a:p>
            <a:r>
              <a:rPr lang="en-US" dirty="0"/>
              <a:t>    }</a:t>
            </a:r>
          </a:p>
          <a:p>
            <a:r>
              <a:rPr lang="en-US" dirty="0"/>
              <a:t>};</a:t>
            </a:r>
          </a:p>
          <a:p>
            <a:endParaRPr lang="en-US" dirty="0"/>
          </a:p>
          <a:p>
            <a:endParaRPr lang="en-US" dirty="0"/>
          </a:p>
        </p:txBody>
      </p:sp>
      <p:sp>
        <p:nvSpPr>
          <p:cNvPr id="12" name="TextBox 11">
            <a:extLst>
              <a:ext uri="{FF2B5EF4-FFF2-40B4-BE49-F238E27FC236}">
                <a16:creationId xmlns:a16="http://schemas.microsoft.com/office/drawing/2014/main" id="{1E44F07F-F1C4-26D8-399C-A16C42BA2A84}"/>
              </a:ext>
            </a:extLst>
          </p:cNvPr>
          <p:cNvSpPr txBox="1"/>
          <p:nvPr/>
        </p:nvSpPr>
        <p:spPr>
          <a:xfrm>
            <a:off x="6260123" y="285434"/>
            <a:ext cx="6096000" cy="4247317"/>
          </a:xfrm>
          <a:prstGeom prst="rect">
            <a:avLst/>
          </a:prstGeom>
          <a:noFill/>
        </p:spPr>
        <p:txBody>
          <a:bodyPr wrap="square">
            <a:spAutoFit/>
          </a:bodyPr>
          <a:lstStyle/>
          <a:p>
            <a:r>
              <a:rPr lang="en-US" sz="1800" dirty="0"/>
              <a:t>class </a:t>
            </a:r>
            <a:r>
              <a:rPr lang="en-US" sz="1800" b="1" dirty="0"/>
              <a:t>C</a:t>
            </a:r>
            <a:r>
              <a:rPr lang="en-US" sz="1800" dirty="0"/>
              <a:t> : public </a:t>
            </a:r>
            <a:r>
              <a:rPr lang="en-US" sz="1800" b="1" dirty="0"/>
              <a:t>B</a:t>
            </a:r>
            <a:r>
              <a:rPr lang="en-US" sz="1800" dirty="0"/>
              <a:t>, public </a:t>
            </a:r>
            <a:r>
              <a:rPr lang="en-US" sz="1800" b="1" dirty="0"/>
              <a:t>A </a:t>
            </a:r>
            <a:r>
              <a:rPr lang="en-US" sz="1800" dirty="0"/>
              <a:t>{  // Class C inherits from B first, then A</a:t>
            </a:r>
          </a:p>
          <a:p>
            <a:r>
              <a:rPr lang="en-US" sz="1800" dirty="0"/>
              <a:t>public:</a:t>
            </a:r>
          </a:p>
          <a:p>
            <a:r>
              <a:rPr lang="en-US" sz="1800" dirty="0"/>
              <a:t>    C() {</a:t>
            </a:r>
          </a:p>
          <a:p>
            <a:r>
              <a:rPr lang="en-US" sz="1800" dirty="0"/>
              <a:t>        std::</a:t>
            </a:r>
            <a:r>
              <a:rPr lang="en-US" sz="1800" dirty="0" err="1"/>
              <a:t>cout</a:t>
            </a:r>
            <a:r>
              <a:rPr lang="en-US" sz="1800" dirty="0"/>
              <a:t> &lt;&lt; "Constructor of C" &lt;&lt; std::</a:t>
            </a:r>
            <a:r>
              <a:rPr lang="en-US" sz="1800" dirty="0" err="1"/>
              <a:t>endl</a:t>
            </a:r>
            <a:r>
              <a:rPr lang="en-US" sz="1800" dirty="0"/>
              <a:t>;</a:t>
            </a:r>
          </a:p>
          <a:p>
            <a:r>
              <a:rPr lang="en-US" sz="1800" dirty="0"/>
              <a:t>    }</a:t>
            </a:r>
          </a:p>
          <a:p>
            <a:r>
              <a:rPr lang="en-US" sz="1800" dirty="0"/>
              <a:t>    ~C() {</a:t>
            </a:r>
          </a:p>
          <a:p>
            <a:r>
              <a:rPr lang="en-US" sz="1800" dirty="0"/>
              <a:t>        std::</a:t>
            </a:r>
            <a:r>
              <a:rPr lang="en-US" sz="1800" dirty="0" err="1"/>
              <a:t>cout</a:t>
            </a:r>
            <a:r>
              <a:rPr lang="en-US" sz="1800" dirty="0"/>
              <a:t> &lt;&lt; "Destructor of C" &lt;&lt; std::</a:t>
            </a:r>
            <a:r>
              <a:rPr lang="en-US" sz="1800" dirty="0" err="1"/>
              <a:t>endl</a:t>
            </a:r>
            <a:r>
              <a:rPr lang="en-US" sz="1800" dirty="0"/>
              <a:t>;</a:t>
            </a:r>
          </a:p>
          <a:p>
            <a:r>
              <a:rPr lang="en-US" sz="1800" dirty="0"/>
              <a:t>    }</a:t>
            </a:r>
          </a:p>
          <a:p>
            <a:r>
              <a:rPr lang="en-US" sz="1800" dirty="0"/>
              <a:t>};</a:t>
            </a:r>
          </a:p>
          <a:p>
            <a:endParaRPr lang="en-US" sz="1800" dirty="0"/>
          </a:p>
          <a:p>
            <a:r>
              <a:rPr lang="en-US" sz="1800" dirty="0"/>
              <a:t>int main() {</a:t>
            </a:r>
          </a:p>
          <a:p>
            <a:r>
              <a:rPr lang="en-US" sz="1800" dirty="0"/>
              <a:t>    C obj;  // Create an object of class C</a:t>
            </a:r>
          </a:p>
          <a:p>
            <a:r>
              <a:rPr lang="en-US" sz="1800" dirty="0"/>
              <a:t>    return 0;</a:t>
            </a:r>
          </a:p>
          <a:p>
            <a:r>
              <a:rPr lang="en-US" sz="1800" dirty="0"/>
              <a:t>}</a:t>
            </a:r>
          </a:p>
        </p:txBody>
      </p:sp>
      <p:sp>
        <p:nvSpPr>
          <p:cNvPr id="14" name="TextBox 13">
            <a:extLst>
              <a:ext uri="{FF2B5EF4-FFF2-40B4-BE49-F238E27FC236}">
                <a16:creationId xmlns:a16="http://schemas.microsoft.com/office/drawing/2014/main" id="{0AF6E7B9-3B2B-DD68-089E-13A986D7D916}"/>
              </a:ext>
            </a:extLst>
          </p:cNvPr>
          <p:cNvSpPr txBox="1"/>
          <p:nvPr/>
        </p:nvSpPr>
        <p:spPr>
          <a:xfrm>
            <a:off x="5222631" y="4818185"/>
            <a:ext cx="6178060" cy="1754326"/>
          </a:xfrm>
          <a:prstGeom prst="rect">
            <a:avLst/>
          </a:prstGeom>
          <a:noFill/>
        </p:spPr>
        <p:txBody>
          <a:bodyPr wrap="square">
            <a:spAutoFit/>
          </a:bodyPr>
          <a:lstStyle/>
          <a:p>
            <a:r>
              <a:rPr lang="en-US" b="1" dirty="0">
                <a:solidFill>
                  <a:srgbClr val="FF0000"/>
                </a:solidFill>
              </a:rPr>
              <a:t>Constructor of A</a:t>
            </a:r>
          </a:p>
          <a:p>
            <a:r>
              <a:rPr lang="en-US" b="1" dirty="0">
                <a:solidFill>
                  <a:srgbClr val="FF0000"/>
                </a:solidFill>
              </a:rPr>
              <a:t>Constructor of B</a:t>
            </a:r>
          </a:p>
          <a:p>
            <a:r>
              <a:rPr lang="en-US" b="1" dirty="0">
                <a:solidFill>
                  <a:srgbClr val="FF0000"/>
                </a:solidFill>
              </a:rPr>
              <a:t>Constructor of C</a:t>
            </a:r>
          </a:p>
          <a:p>
            <a:r>
              <a:rPr lang="en-US" b="1" dirty="0">
                <a:solidFill>
                  <a:srgbClr val="FF0000"/>
                </a:solidFill>
              </a:rPr>
              <a:t>Destructor of C</a:t>
            </a:r>
          </a:p>
          <a:p>
            <a:r>
              <a:rPr lang="en-US" b="1" dirty="0">
                <a:solidFill>
                  <a:srgbClr val="FF0000"/>
                </a:solidFill>
              </a:rPr>
              <a:t>Destructor of A</a:t>
            </a:r>
          </a:p>
          <a:p>
            <a:r>
              <a:rPr lang="en-US" b="1" dirty="0">
                <a:solidFill>
                  <a:srgbClr val="FF0000"/>
                </a:solidFill>
              </a:rPr>
              <a:t>Destructor of B</a:t>
            </a:r>
          </a:p>
        </p:txBody>
      </p:sp>
    </p:spTree>
    <p:extLst>
      <p:ext uri="{BB962C8B-B14F-4D97-AF65-F5344CB8AC3E}">
        <p14:creationId xmlns:p14="http://schemas.microsoft.com/office/powerpoint/2010/main" val="7494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6E4837-3792-8463-7CBA-91ACEFC1805B}"/>
              </a:ext>
            </a:extLst>
          </p:cNvPr>
          <p:cNvPicPr>
            <a:picLocks noChangeAspect="1"/>
          </p:cNvPicPr>
          <p:nvPr/>
        </p:nvPicPr>
        <p:blipFill>
          <a:blip r:embed="rId3"/>
          <a:stretch>
            <a:fillRect/>
          </a:stretch>
        </p:blipFill>
        <p:spPr>
          <a:xfrm>
            <a:off x="2209800" y="507859"/>
            <a:ext cx="7772400" cy="5842282"/>
          </a:xfrm>
          <a:prstGeom prst="rect">
            <a:avLst/>
          </a:prstGeom>
        </p:spPr>
      </p:pic>
    </p:spTree>
    <p:extLst>
      <p:ext uri="{BB962C8B-B14F-4D97-AF65-F5344CB8AC3E}">
        <p14:creationId xmlns:p14="http://schemas.microsoft.com/office/powerpoint/2010/main" val="259846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DD2F90-BCF6-8C95-FB00-A2CB57980FB9}"/>
              </a:ext>
            </a:extLst>
          </p:cNvPr>
          <p:cNvPicPr>
            <a:picLocks noChangeAspect="1"/>
          </p:cNvPicPr>
          <p:nvPr/>
        </p:nvPicPr>
        <p:blipFill>
          <a:blip r:embed="rId3"/>
          <a:stretch>
            <a:fillRect/>
          </a:stretch>
        </p:blipFill>
        <p:spPr>
          <a:xfrm>
            <a:off x="2209800" y="507859"/>
            <a:ext cx="7772400" cy="5842282"/>
          </a:xfrm>
          <a:prstGeom prst="rect">
            <a:avLst/>
          </a:prstGeom>
        </p:spPr>
      </p:pic>
      <p:sp>
        <p:nvSpPr>
          <p:cNvPr id="6" name="TextBox 5">
            <a:extLst>
              <a:ext uri="{FF2B5EF4-FFF2-40B4-BE49-F238E27FC236}">
                <a16:creationId xmlns:a16="http://schemas.microsoft.com/office/drawing/2014/main" id="{3E55FB70-438A-D72E-7FE3-BC03F4A08DCB}"/>
              </a:ext>
            </a:extLst>
          </p:cNvPr>
          <p:cNvSpPr txBox="1"/>
          <p:nvPr/>
        </p:nvSpPr>
        <p:spPr>
          <a:xfrm>
            <a:off x="3341077" y="6350141"/>
            <a:ext cx="6096000" cy="369332"/>
          </a:xfrm>
          <a:prstGeom prst="rect">
            <a:avLst/>
          </a:prstGeom>
          <a:noFill/>
        </p:spPr>
        <p:txBody>
          <a:bodyPr wrap="square">
            <a:spAutoFit/>
          </a:bodyPr>
          <a:lstStyle/>
          <a:p>
            <a:r>
              <a:rPr lang="en-US" b="1" dirty="0">
                <a:solidFill>
                  <a:srgbClr val="FF0000"/>
                </a:solidFill>
              </a:rPr>
              <a:t>error: request for member ‘a’ is ambiguous</a:t>
            </a:r>
          </a:p>
        </p:txBody>
      </p:sp>
    </p:spTree>
    <p:extLst>
      <p:ext uri="{BB962C8B-B14F-4D97-AF65-F5344CB8AC3E}">
        <p14:creationId xmlns:p14="http://schemas.microsoft.com/office/powerpoint/2010/main" val="210137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737</TotalTime>
  <Words>3232</Words>
  <Application>Microsoft Macintosh PowerPoint</Application>
  <PresentationFormat>Widescreen</PresentationFormat>
  <Paragraphs>305</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PowerPoint Presentation</vt:lpstr>
      <vt:lpstr>PowerPoint Presentation</vt:lpstr>
      <vt:lpstr>Multiple Inheritance</vt:lpstr>
      <vt:lpstr>Order of Base Class Constructors</vt:lpstr>
      <vt:lpstr>Constructor Initialization List</vt:lpstr>
      <vt:lpstr>Order of Declaration in the Class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TAUHID ULLAH SHAH</dc:creator>
  <cp:lastModifiedBy>SYED TAUHID ULLAH SHAH</cp:lastModifiedBy>
  <cp:revision>109</cp:revision>
  <dcterms:created xsi:type="dcterms:W3CDTF">2024-09-25T05:55:09Z</dcterms:created>
  <dcterms:modified xsi:type="dcterms:W3CDTF">2024-09-27T16:20:50Z</dcterms:modified>
</cp:coreProperties>
</file>