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1" d="100"/>
          <a:sy n="71" d="100"/>
        </p:scale>
        <p:origin x="90"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16-Feb-21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Counting_so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numpy-argsort-in-pyth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anose="04020705040A02060702" pitchFamily="82" charset="0"/>
              </a:rPr>
              <a:t>Python interview Questions</a:t>
            </a:r>
            <a:endParaRPr lang="en-US" dirty="0">
              <a:latin typeface="Algerian" panose="04020705040A02060702" pitchFamily="82" charset="0"/>
            </a:endParaRPr>
          </a:p>
        </p:txBody>
      </p:sp>
      <p:sp>
        <p:nvSpPr>
          <p:cNvPr id="3" name="Subtitle 2"/>
          <p:cNvSpPr>
            <a:spLocks noGrp="1"/>
          </p:cNvSpPr>
          <p:nvPr>
            <p:ph type="subTitle" idx="1"/>
          </p:nvPr>
        </p:nvSpPr>
        <p:spPr/>
        <p:txBody>
          <a:bodyPr/>
          <a:lstStyle/>
          <a:p>
            <a:r>
              <a:rPr lang="en-US" dirty="0" smtClean="0">
                <a:latin typeface="Berlin Sans FB Demi" panose="020E0802020502020306" pitchFamily="34" charset="0"/>
              </a:rPr>
              <a:t>Designed by: </a:t>
            </a:r>
            <a:r>
              <a:rPr lang="en-US" dirty="0" err="1" smtClean="0">
                <a:latin typeface="Berlin Sans FB Demi" panose="020E0802020502020306" pitchFamily="34" charset="0"/>
              </a:rPr>
              <a:t>Saqib</a:t>
            </a:r>
            <a:r>
              <a:rPr lang="en-US" dirty="0">
                <a:latin typeface="Berlin Sans FB Demi" panose="020E0802020502020306" pitchFamily="34" charset="0"/>
              </a:rPr>
              <a:t> </a:t>
            </a:r>
            <a:r>
              <a:rPr lang="en-US" dirty="0" err="1" smtClean="0">
                <a:latin typeface="Berlin Sans FB Demi" panose="020E0802020502020306" pitchFamily="34" charset="0"/>
              </a:rPr>
              <a:t>Sayab</a:t>
            </a:r>
            <a:r>
              <a:rPr lang="en-US" dirty="0">
                <a:latin typeface="Berlin Sans FB Demi" panose="020E0802020502020306" pitchFamily="34" charset="0"/>
              </a:rPr>
              <a:t> </a:t>
            </a:r>
            <a:r>
              <a:rPr lang="en-US" dirty="0" smtClean="0">
                <a:latin typeface="Berlin Sans FB Demi" panose="020E0802020502020306" pitchFamily="34" charset="0"/>
              </a:rPr>
              <a:t>Khan</a:t>
            </a:r>
            <a:endParaRPr lang="en-US" dirty="0">
              <a:latin typeface="Berlin Sans FB Demi" panose="020E0802020502020306" pitchFamily="34" charset="0"/>
            </a:endParaRPr>
          </a:p>
        </p:txBody>
      </p:sp>
    </p:spTree>
    <p:extLst>
      <p:ext uri="{BB962C8B-B14F-4D97-AF65-F5344CB8AC3E}">
        <p14:creationId xmlns:p14="http://schemas.microsoft.com/office/powerpoint/2010/main" val="1559670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Q9.how do </a:t>
            </a:r>
            <a:r>
              <a:rPr lang="en-US" b="1" i="1" dirty="0" smtClean="0">
                <a:latin typeface="Times New Roman" panose="02020603050405020304" pitchFamily="18" charset="0"/>
                <a:cs typeface="Times New Roman" panose="02020603050405020304" pitchFamily="18" charset="0"/>
              </a:rPr>
              <a:t>I find </a:t>
            </a:r>
            <a:r>
              <a:rPr lang="en-US" b="1" i="1" dirty="0">
                <a:latin typeface="Times New Roman" panose="02020603050405020304" pitchFamily="18" charset="0"/>
                <a:cs typeface="Times New Roman" panose="02020603050405020304" pitchFamily="18" charset="0"/>
              </a:rPr>
              <a:t>the indices of an array where some condition is true?</a:t>
            </a:r>
            <a:endParaRPr lang="en-US" b="1" i="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015906" y="2066365"/>
            <a:ext cx="5788306" cy="3777622"/>
          </a:xfrm>
        </p:spPr>
        <p:txBody>
          <a:bodyPr/>
          <a:lstStyle/>
          <a:p>
            <a:pPr marL="0" indent="0" fontAlgn="base">
              <a:buNone/>
            </a:pPr>
            <a:endParaRPr lang="en-US" dirty="0"/>
          </a:p>
          <a:p>
            <a:pPr algn="just" fontAlgn="base"/>
            <a:r>
              <a:rPr lang="en-US" sz="2400" u="sng" dirty="0">
                <a:latin typeface="Times New Roman" panose="02020603050405020304" pitchFamily="18" charset="0"/>
                <a:cs typeface="Times New Roman" panose="02020603050405020304" pitchFamily="18" charset="0"/>
                <a:hlinkClick r:id="rId2"/>
              </a:rPr>
              <a:t>Counting sort</a:t>
            </a:r>
            <a:r>
              <a:rPr lang="en-US" sz="2400" dirty="0">
                <a:latin typeface="Times New Roman" panose="02020603050405020304" pitchFamily="18" charset="0"/>
                <a:cs typeface="Times New Roman" panose="02020603050405020304" pitchFamily="18" charset="0"/>
              </a:rPr>
              <a:t> is a sorting technique based on keys between a specific range. It works by counting the number of objects having distinct key values (kind of hashing). Then doing some arithmetic to calculate the position of each object in the output sequence</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768" y="1761565"/>
            <a:ext cx="5044898" cy="4854387"/>
          </a:xfrm>
          <a:prstGeom prst="rect">
            <a:avLst/>
          </a:prstGeom>
        </p:spPr>
      </p:pic>
    </p:spTree>
    <p:extLst>
      <p:ext uri="{BB962C8B-B14F-4D97-AF65-F5344CB8AC3E}">
        <p14:creationId xmlns:p14="http://schemas.microsoft.com/office/powerpoint/2010/main" val="2454226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Q10.how to rename column headers in pandas </a:t>
            </a:r>
            <a:r>
              <a:rPr lang="en-US" b="1" i="1" dirty="0" err="1">
                <a:latin typeface="Times New Roman" panose="02020603050405020304" pitchFamily="18" charset="0"/>
                <a:cs typeface="Times New Roman" panose="02020603050405020304" pitchFamily="18" charset="0"/>
              </a:rPr>
              <a:t>DataFrame</a:t>
            </a:r>
            <a:r>
              <a:rPr lang="en-US" b="1" i="1" dirty="0">
                <a:latin typeface="Times New Roman" panose="02020603050405020304" pitchFamily="18" charset="0"/>
                <a:cs typeface="Times New Roman" panose="02020603050405020304" pitchFamily="18" charset="0"/>
              </a:rPr>
              <a: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3112341" cy="3777622"/>
          </a:xfrm>
        </p:spPr>
        <p:txBody>
          <a:bodyPr/>
          <a:lstStyle/>
          <a:p>
            <a:r>
              <a:rPr lang="en-US" dirty="0">
                <a:latin typeface="Times New Roman" panose="02020603050405020304" pitchFamily="18" charset="0"/>
                <a:cs typeface="Times New Roman" panose="02020603050405020304" pitchFamily="18" charset="0"/>
              </a:rPr>
              <a:t>Have you ever tried to rename a column in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by header. That is setting first element of column as the name of the column.</a:t>
            </a:r>
          </a:p>
          <a:p>
            <a:r>
              <a:rPr lang="en-US" dirty="0">
                <a:latin typeface="Times New Roman" panose="02020603050405020304" pitchFamily="18" charset="0"/>
                <a:cs typeface="Times New Roman" panose="02020603050405020304" pitchFamily="18" charset="0"/>
              </a:rPr>
              <a:t>So this is the recipe on how we can rename column header of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694" y="1508020"/>
            <a:ext cx="4719918" cy="5028781"/>
          </a:xfrm>
          <a:prstGeom prst="rect">
            <a:avLst/>
          </a:prstGeom>
        </p:spPr>
      </p:pic>
    </p:spTree>
    <p:extLst>
      <p:ext uri="{BB962C8B-B14F-4D97-AF65-F5344CB8AC3E}">
        <p14:creationId xmlns:p14="http://schemas.microsoft.com/office/powerpoint/2010/main" val="4005350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Q11.write a program to read and write the binary data using python?</a:t>
            </a:r>
            <a:endParaRPr lang="en-US" b="1" i="1"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833715" y="2401929"/>
            <a:ext cx="6562168" cy="352404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dirty="0">
                <a:latin typeface="Times New Roman" panose="02020603050405020304" pitchFamily="18" charset="0"/>
                <a:cs typeface="Times New Roman" panose="02020603050405020304" pitchFamily="18" charset="0"/>
              </a:rPr>
              <a:t>Given a binary file that contains some sentences (space separated words), let’s write a Python program to modify or alter any particular word of the sentence.</a:t>
            </a:r>
          </a:p>
          <a:p>
            <a:r>
              <a:rPr lang="en-US" sz="1600" b="1" dirty="0">
                <a:latin typeface="Times New Roman" panose="02020603050405020304" pitchFamily="18" charset="0"/>
                <a:cs typeface="Times New Roman" panose="02020603050405020304" pitchFamily="18" charset="0"/>
              </a:rPr>
              <a:t>Approach:</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1:</a:t>
            </a:r>
            <a:r>
              <a:rPr lang="en-US" sz="1600" dirty="0">
                <a:latin typeface="Times New Roman" panose="02020603050405020304" pitchFamily="18" charset="0"/>
                <a:cs typeface="Times New Roman" panose="02020603050405020304" pitchFamily="18" charset="0"/>
              </a:rPr>
              <a:t> Searching for the word in the binary file.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2:</a:t>
            </a:r>
            <a:r>
              <a:rPr lang="en-US" sz="1600" dirty="0">
                <a:latin typeface="Times New Roman" panose="02020603050405020304" pitchFamily="18" charset="0"/>
                <a:cs typeface="Times New Roman" panose="02020603050405020304" pitchFamily="18" charset="0"/>
              </a:rPr>
              <a:t> While searching in the file, the variable “</a:t>
            </a:r>
            <a:r>
              <a:rPr lang="en-US" sz="1600" dirty="0" err="1">
                <a:latin typeface="Times New Roman" panose="02020603050405020304" pitchFamily="18" charset="0"/>
                <a:cs typeface="Times New Roman" panose="02020603050405020304" pitchFamily="18" charset="0"/>
              </a:rPr>
              <a:t>pos</a:t>
            </a:r>
            <a:r>
              <a:rPr lang="en-US" sz="1600" dirty="0">
                <a:latin typeface="Times New Roman" panose="02020603050405020304" pitchFamily="18" charset="0"/>
                <a:cs typeface="Times New Roman" panose="02020603050405020304" pitchFamily="18" charset="0"/>
              </a:rPr>
              <a:t>” stores the position of file pointer record then traverse(continue) reading of the record.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3:</a:t>
            </a:r>
            <a:r>
              <a:rPr lang="en-US" sz="1600" dirty="0">
                <a:latin typeface="Times New Roman" panose="02020603050405020304" pitchFamily="18" charset="0"/>
                <a:cs typeface="Times New Roman" panose="02020603050405020304" pitchFamily="18" charset="0"/>
              </a:rPr>
              <a:t> If the word to be searched exists then place the write pointer (to ending of the previous record) i.e. at pos.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4:</a:t>
            </a:r>
            <a:r>
              <a:rPr lang="en-US" sz="1600" dirty="0">
                <a:latin typeface="Times New Roman" panose="02020603050405020304" pitchFamily="18" charset="0"/>
                <a:cs typeface="Times New Roman" panose="02020603050405020304" pitchFamily="18" charset="0"/>
              </a:rPr>
              <a:t> Call write() function to take the new record.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5:</a:t>
            </a:r>
            <a:r>
              <a:rPr lang="en-US" sz="1600" dirty="0">
                <a:latin typeface="Times New Roman" panose="02020603050405020304" pitchFamily="18" charset="0"/>
                <a:cs typeface="Times New Roman" panose="02020603050405020304" pitchFamily="18" charset="0"/>
              </a:rPr>
              <a:t> Write the new object at the position “</a:t>
            </a:r>
            <a:r>
              <a:rPr lang="en-US" sz="1600" dirty="0" err="1">
                <a:latin typeface="Times New Roman" panose="02020603050405020304" pitchFamily="18" charset="0"/>
                <a:cs typeface="Times New Roman" panose="02020603050405020304" pitchFamily="18" charset="0"/>
              </a:rPr>
              <a:t>pos</a:t>
            </a:r>
            <a:r>
              <a:rPr lang="en-US" sz="1600" dirty="0">
                <a:latin typeface="Times New Roman" panose="02020603050405020304" pitchFamily="18" charset="0"/>
                <a:cs typeface="Times New Roman" panose="02020603050405020304" pitchFamily="18" charset="0"/>
              </a:rPr>
              <a:t>” and hence the record is updated and print “record successfully updated”.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Step 6:</a:t>
            </a:r>
            <a:r>
              <a:rPr lang="en-US" sz="1600" dirty="0">
                <a:latin typeface="Times New Roman" panose="02020603050405020304" pitchFamily="18" charset="0"/>
                <a:cs typeface="Times New Roman" panose="02020603050405020304" pitchFamily="18" charset="0"/>
              </a:rPr>
              <a:t> If the word does not exists then print “record not found”.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929" y="1736756"/>
            <a:ext cx="4191000" cy="4854388"/>
          </a:xfrm>
          <a:prstGeom prst="rect">
            <a:avLst/>
          </a:prstGeom>
        </p:spPr>
      </p:pic>
    </p:spTree>
    <p:extLst>
      <p:ext uri="{BB962C8B-B14F-4D97-AF65-F5344CB8AC3E}">
        <p14:creationId xmlns:p14="http://schemas.microsoft.com/office/powerpoint/2010/main" val="215558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7626839" cy="5413619"/>
          </a:xfrm>
        </p:spPr>
        <p:txBody>
          <a:bodyPr anchor="ctr" anchorCtr="0"/>
          <a:lstStyle/>
          <a:p>
            <a:pPr algn="ctr"/>
            <a:r>
              <a:rPr lang="en-US" dirty="0" smtClean="0">
                <a:latin typeface="Algerian" panose="04020705040A02060702" pitchFamily="82" charset="0"/>
                <a:cs typeface="Arial" panose="020B0604020202020204" pitchFamily="34" charset="0"/>
              </a:rPr>
              <a:t>Thank you!</a:t>
            </a:r>
            <a:endParaRPr lang="en-US"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13547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Q1.list out the inheritance styles in </a:t>
            </a:r>
            <a:r>
              <a:rPr lang="en-US" b="1" i="1" dirty="0" err="1">
                <a:latin typeface="Times New Roman" panose="02020603050405020304" pitchFamily="18" charset="0"/>
                <a:cs typeface="Times New Roman" panose="02020603050405020304" pitchFamily="18" charset="0"/>
              </a:rPr>
              <a:t>Django</a:t>
            </a:r>
            <a:r>
              <a:rPr lang="en-US" b="1" i="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The inheritance styles in </a:t>
            </a:r>
            <a:r>
              <a:rPr lang="en-US" dirty="0" err="1" smtClean="0">
                <a:latin typeface="Times New Roman" panose="02020603050405020304" pitchFamily="18" charset="0"/>
                <a:cs typeface="Times New Roman" panose="02020603050405020304" pitchFamily="18" charset="0"/>
              </a:rPr>
              <a:t>Django</a:t>
            </a:r>
            <a:r>
              <a:rPr lang="en-US" dirty="0" smtClean="0">
                <a:latin typeface="Times New Roman" panose="02020603050405020304" pitchFamily="18" charset="0"/>
                <a:cs typeface="Times New Roman" panose="02020603050405020304" pitchFamily="18" charset="0"/>
              </a:rPr>
              <a:t> are 3 in number,</a:t>
            </a:r>
          </a:p>
          <a:p>
            <a:pPr marL="0" indent="0">
              <a:buNone/>
            </a:pPr>
            <a:r>
              <a:rPr lang="en-US" b="1" dirty="0" smtClean="0">
                <a:latin typeface="Times New Roman" panose="02020603050405020304" pitchFamily="18" charset="0"/>
                <a:cs typeface="Times New Roman" panose="02020603050405020304" pitchFamily="18" charset="0"/>
              </a:rPr>
              <a:t>Abstract Base classes:</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T</a:t>
            </a:r>
            <a:r>
              <a:rPr lang="en-US" dirty="0" smtClean="0">
                <a:latin typeface="Times New Roman" panose="02020603050405020304" pitchFamily="18" charset="0"/>
                <a:cs typeface="Times New Roman" panose="02020603050405020304" pitchFamily="18" charset="0"/>
              </a:rPr>
              <a:t>his inheritance styles is used by the developer when they parents class to retain the data which you do not want to type out for every single child model.</a:t>
            </a:r>
          </a:p>
          <a:p>
            <a:pPr marL="0" indent="0">
              <a:buNone/>
            </a:pPr>
            <a:r>
              <a:rPr lang="en-US" b="1" dirty="0" smtClean="0">
                <a:latin typeface="Times New Roman" panose="02020603050405020304" pitchFamily="18" charset="0"/>
                <a:cs typeface="Times New Roman" panose="02020603050405020304" pitchFamily="18" charset="0"/>
              </a:rPr>
              <a:t>Multi-Table inheritance: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inheritance style is used if you want to subclass on an existing model and each of the models to have its own database table.</a:t>
            </a:r>
          </a:p>
          <a:p>
            <a:pPr marL="0" indent="0">
              <a:buNone/>
            </a:pPr>
            <a:r>
              <a:rPr lang="en-US" b="1" dirty="0" smtClean="0">
                <a:latin typeface="Times New Roman" panose="02020603050405020304" pitchFamily="18" charset="0"/>
                <a:cs typeface="Times New Roman" panose="02020603050405020304" pitchFamily="18" charset="0"/>
              </a:rPr>
              <a:t>Proxy models:</a:t>
            </a:r>
          </a:p>
          <a:p>
            <a:pPr marL="0" indent="0">
              <a:buNone/>
            </a:pPr>
            <a:r>
              <a:rPr lang="en-US" dirty="0">
                <a:latin typeface="Times New Roman" panose="02020603050405020304" pitchFamily="18" charset="0"/>
                <a:cs typeface="Times New Roman" panose="02020603050405020304" pitchFamily="18" charset="0"/>
              </a:rPr>
              <a:t>	T</a:t>
            </a:r>
            <a:r>
              <a:rPr lang="en-US" dirty="0" smtClean="0">
                <a:latin typeface="Times New Roman" panose="02020603050405020304" pitchFamily="18" charset="0"/>
                <a:cs typeface="Times New Roman" panose="02020603050405020304" pitchFamily="18" charset="0"/>
              </a:rPr>
              <a:t>his inheritance style allows the user to modify the python level behavior without actually modifying the model’s field.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545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768" y="408957"/>
            <a:ext cx="8911687" cy="1280890"/>
          </a:xfrm>
        </p:spPr>
        <p:txBody>
          <a:bodyPr/>
          <a:lstStyle/>
          <a:p>
            <a:r>
              <a:rPr lang="en-US" b="1" i="1" dirty="0">
                <a:latin typeface="Times New Roman" panose="02020603050405020304" pitchFamily="18" charset="0"/>
                <a:cs typeface="Times New Roman" panose="02020603050405020304" pitchFamily="18" charset="0"/>
              </a:rPr>
              <a:t>Q3.web scraping using python</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2840" y="1905000"/>
            <a:ext cx="6361151" cy="3777622"/>
          </a:xfrm>
        </p:spPr>
        <p:txBody>
          <a:bodyPr>
            <a:normAutofit fontScale="85000" lnSpcReduction="10000"/>
          </a:bodyPr>
          <a:lstStyle/>
          <a:p>
            <a:pPr fontAlgn="base"/>
            <a:r>
              <a:rPr lang="en-US" dirty="0">
                <a:latin typeface="Times New Roman" panose="02020603050405020304" pitchFamily="18" charset="0"/>
                <a:cs typeface="Times New Roman" panose="02020603050405020304" pitchFamily="18" charset="0"/>
              </a:rPr>
              <a:t>Web scraping has been used to extract data from websites almost from the time the World Wide Web was born. In the early days, scraping was mainly done on static pages – those with known elements, tags, and data.</a:t>
            </a:r>
          </a:p>
          <a:p>
            <a:pPr fontAlgn="base"/>
            <a:r>
              <a:rPr lang="en-US" dirty="0">
                <a:latin typeface="Times New Roman" panose="02020603050405020304" pitchFamily="18" charset="0"/>
                <a:cs typeface="Times New Roman" panose="02020603050405020304" pitchFamily="18" charset="0"/>
              </a:rPr>
              <a:t>More recently, however, advanced technologies in web development have made the task a bit more difficult. In this article, we’ll explore how we might go about scraping data in the case that new technology and other factors prevent standard scraping.</a:t>
            </a:r>
          </a:p>
          <a:p>
            <a:pPr fontAlgn="base"/>
            <a:r>
              <a:rPr lang="en-US" b="1" i="1" dirty="0">
                <a:latin typeface="Times New Roman" panose="02020603050405020304" pitchFamily="18" charset="0"/>
                <a:cs typeface="Times New Roman" panose="02020603050405020304" pitchFamily="18" charset="0"/>
              </a:rPr>
              <a:t>Traditional Data Scraping</a:t>
            </a:r>
          </a:p>
          <a:p>
            <a:pPr fontAlgn="base"/>
            <a:r>
              <a:rPr lang="en-US" dirty="0">
                <a:latin typeface="Times New Roman" panose="02020603050405020304" pitchFamily="18" charset="0"/>
                <a:cs typeface="Times New Roman" panose="02020603050405020304" pitchFamily="18" charset="0"/>
              </a:rPr>
              <a:t>As most websites produce pages meant for human readability rather than automated reading, web scraping mainly consisted of programmatically digesting a web page’s mark-up data (think right-click, View Source), then detecting static patterns in that data that would allow the program to “read” various pieces of information and save it to a file or a database.</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26" name="Picture 2" descr="Data Scra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194" y="5124808"/>
            <a:ext cx="5808797" cy="15459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123" y="1086523"/>
            <a:ext cx="4273230" cy="5480806"/>
          </a:xfrm>
          <a:prstGeom prst="rect">
            <a:avLst/>
          </a:prstGeom>
        </p:spPr>
      </p:pic>
    </p:spTree>
    <p:extLst>
      <p:ext uri="{BB962C8B-B14F-4D97-AF65-F5344CB8AC3E}">
        <p14:creationId xmlns:p14="http://schemas.microsoft.com/office/powerpoint/2010/main" val="717315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7680628" cy="1280890"/>
          </a:xfrm>
        </p:spPr>
        <p:txBody>
          <a:bodyPr/>
          <a:lstStyle/>
          <a:p>
            <a:r>
              <a:rPr lang="en-US" b="1" i="1" dirty="0">
                <a:latin typeface="Times New Roman" panose="02020603050405020304" pitchFamily="18" charset="0"/>
                <a:cs typeface="Times New Roman" panose="02020603050405020304" pitchFamily="18" charset="0"/>
              </a:rPr>
              <a:t>Q4.How to get indices of N maximum </a:t>
            </a:r>
            <a:r>
              <a:rPr lang="en-US" b="1" i="1" dirty="0" err="1">
                <a:latin typeface="Times New Roman" panose="02020603050405020304" pitchFamily="18" charset="0"/>
                <a:cs typeface="Times New Roman" panose="02020603050405020304" pitchFamily="18" charset="0"/>
              </a:rPr>
              <a:t>calues</a:t>
            </a:r>
            <a:r>
              <a:rPr lang="en-US" b="1" i="1" dirty="0">
                <a:latin typeface="Times New Roman" panose="02020603050405020304" pitchFamily="18" charset="0"/>
                <a:cs typeface="Times New Roman" panose="02020603050405020304" pitchFamily="18" charset="0"/>
              </a:rPr>
              <a:t> in a </a:t>
            </a:r>
            <a:r>
              <a:rPr lang="en-US" b="1" i="1" dirty="0" err="1">
                <a:latin typeface="Times New Roman" panose="02020603050405020304" pitchFamily="18" charset="0"/>
                <a:cs typeface="Times New Roman" panose="02020603050405020304" pitchFamily="18" charset="0"/>
              </a:rPr>
              <a:t>Numpy</a:t>
            </a:r>
            <a:r>
              <a:rPr lang="en-US" b="1" i="1" dirty="0">
                <a:latin typeface="Times New Roman" panose="02020603050405020304" pitchFamily="18" charset="0"/>
                <a:cs typeface="Times New Roman" panose="02020603050405020304" pitchFamily="18" charset="0"/>
              </a:rPr>
              <a:t> Array?</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5145536" cy="2147944"/>
          </a:xfrm>
        </p:spPr>
        <p:txBody>
          <a:bodyPr>
            <a:normAutofit/>
          </a:bodyPr>
          <a:lstStyle/>
          <a:p>
            <a:pPr algn="just"/>
            <a:r>
              <a:rPr lang="en-US" dirty="0"/>
              <a:t>For getting n-largest values from a </a:t>
            </a:r>
            <a:r>
              <a:rPr lang="en-US" dirty="0" err="1"/>
              <a:t>NumPy</a:t>
            </a:r>
            <a:r>
              <a:rPr lang="en-US" dirty="0"/>
              <a:t> array we have to first sort the </a:t>
            </a:r>
            <a:r>
              <a:rPr lang="en-US" dirty="0" err="1"/>
              <a:t>NumPy</a:t>
            </a:r>
            <a:r>
              <a:rPr lang="en-US" dirty="0"/>
              <a:t> array using </a:t>
            </a:r>
            <a:r>
              <a:rPr lang="en-US" b="1" u="sng" dirty="0" err="1">
                <a:hlinkClick r:id="rId2"/>
              </a:rPr>
              <a:t>numpy.argsort</a:t>
            </a:r>
            <a:r>
              <a:rPr lang="en-US" b="1" u="sng" dirty="0">
                <a:hlinkClick r:id="rId2"/>
              </a:rPr>
              <a:t>() </a:t>
            </a:r>
            <a:r>
              <a:rPr lang="en-US" dirty="0"/>
              <a:t>function of </a:t>
            </a:r>
            <a:r>
              <a:rPr lang="en-US" dirty="0" err="1"/>
              <a:t>NumPy</a:t>
            </a:r>
            <a:r>
              <a:rPr lang="en-US" dirty="0"/>
              <a:t> then applying slicing concept with negative indexing.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748" y="1303372"/>
            <a:ext cx="4292502" cy="5436293"/>
          </a:xfrm>
          <a:prstGeom prst="rect">
            <a:avLst/>
          </a:prstGeom>
        </p:spPr>
      </p:pic>
    </p:spTree>
    <p:extLst>
      <p:ext uri="{BB962C8B-B14F-4D97-AF65-F5344CB8AC3E}">
        <p14:creationId xmlns:p14="http://schemas.microsoft.com/office/powerpoint/2010/main" val="716200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Q5.How do </a:t>
            </a:r>
            <a:r>
              <a:rPr lang="en-US" b="1" i="1" dirty="0" err="1">
                <a:latin typeface="Times New Roman" panose="02020603050405020304" pitchFamily="18" charset="0"/>
                <a:cs typeface="Times New Roman" panose="02020603050405020304" pitchFamily="18" charset="0"/>
              </a:rPr>
              <a:t>i</a:t>
            </a:r>
            <a:r>
              <a:rPr lang="en-US" b="1" i="1" dirty="0">
                <a:latin typeface="Times New Roman" panose="02020603050405020304" pitchFamily="18" charset="0"/>
                <a:cs typeface="Times New Roman" panose="02020603050405020304" pitchFamily="18" charset="0"/>
              </a:rPr>
              <a:t> calculate Percentiles With </a:t>
            </a:r>
            <a:r>
              <a:rPr lang="en-US" b="1" i="1" dirty="0" err="1">
                <a:latin typeface="Times New Roman" panose="02020603050405020304" pitchFamily="18" charset="0"/>
                <a:cs typeface="Times New Roman" panose="02020603050405020304" pitchFamily="18" charset="0"/>
              </a:rPr>
              <a:t>Numpy</a:t>
            </a:r>
            <a:r>
              <a:rPr lang="en-US" b="1" i="1" dirty="0">
                <a:latin typeface="Times New Roman" panose="02020603050405020304" pitchFamily="18" charset="0"/>
                <a:cs typeface="Times New Roman" panose="02020603050405020304" pitchFamily="18" charset="0"/>
              </a:rPr>
              <a:t>/Python?</a:t>
            </a:r>
            <a:endParaRPr lang="en-US" b="1"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64254" y="2119256"/>
            <a:ext cx="5346551" cy="1200329"/>
          </a:xfrm>
          <a:prstGeom prst="rect">
            <a:avLst/>
          </a:prstGeom>
          <a:noFill/>
        </p:spPr>
        <p:txBody>
          <a:bodyPr wrap="square" rtlCol="0">
            <a:spAutoFit/>
          </a:bodyPr>
          <a:lstStyle/>
          <a:p>
            <a:r>
              <a:rPr lang="en-US" b="1" dirty="0" err="1"/>
              <a:t>numpy.percentile</a:t>
            </a:r>
            <a:r>
              <a:rPr lang="en-US" b="1" dirty="0"/>
              <a:t>()</a:t>
            </a:r>
            <a:r>
              <a:rPr lang="en-US" dirty="0"/>
              <a:t>function used to compute the nth percentile of the given data (array elements) along the specified axis. </a:t>
            </a:r>
            <a:r>
              <a:rPr lang="en-US" dirty="0"/>
              <a:t/>
            </a:r>
            <a:br>
              <a:rPr lang="en-US" dirty="0"/>
            </a:br>
            <a:r>
              <a:rPr lang="en-US" dirty="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713" y="1593028"/>
            <a:ext cx="4880680" cy="5098227"/>
          </a:xfrm>
          <a:prstGeom prst="rect">
            <a:avLst/>
          </a:prstGeom>
        </p:spPr>
      </p:pic>
    </p:spTree>
    <p:extLst>
      <p:ext uri="{BB962C8B-B14F-4D97-AF65-F5344CB8AC3E}">
        <p14:creationId xmlns:p14="http://schemas.microsoft.com/office/powerpoint/2010/main" val="974435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Q6.What advantages does </a:t>
            </a:r>
            <a:r>
              <a:rPr lang="en-US" b="1" i="1" dirty="0" err="1">
                <a:latin typeface="Times New Roman" panose="02020603050405020304" pitchFamily="18" charset="0"/>
                <a:cs typeface="Times New Roman" panose="02020603050405020304" pitchFamily="18" charset="0"/>
              </a:rPr>
              <a:t>Numpy</a:t>
            </a:r>
            <a:r>
              <a:rPr lang="en-US" b="1" i="1" dirty="0">
                <a:latin typeface="Times New Roman" panose="02020603050405020304" pitchFamily="18" charset="0"/>
                <a:cs typeface="Times New Roman" panose="02020603050405020304" pitchFamily="18" charset="0"/>
              </a:rPr>
              <a:t> arrays offers over(nested)Python lists?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7647" y="1905000"/>
            <a:ext cx="8477718" cy="4953000"/>
          </a:xfrm>
        </p:spPr>
        <p:txBody>
          <a:bodyPr>
            <a:normAutofit/>
          </a:bodyPr>
          <a:lstStyle/>
          <a:p>
            <a:pPr algn="just" fontAlgn="base"/>
            <a:r>
              <a:rPr lang="en-US" dirty="0">
                <a:latin typeface="Times New Roman" panose="02020603050405020304" pitchFamily="18" charset="0"/>
                <a:cs typeface="Times New Roman" panose="02020603050405020304" pitchFamily="18" charset="0"/>
              </a:rPr>
              <a:t>First, it’s worth understanding what a Python list looks like under the hood. There’s a header, which keeps track of the length of the list, and also has a </a:t>
            </a:r>
            <a:r>
              <a:rPr lang="en-US" dirty="0" smtClean="0">
                <a:latin typeface="Times New Roman" panose="02020603050405020304" pitchFamily="18" charset="0"/>
                <a:cs typeface="Times New Roman" panose="02020603050405020304" pitchFamily="18" charset="0"/>
              </a:rPr>
              <a:t>reference </a:t>
            </a:r>
            <a:r>
              <a:rPr lang="en-US" dirty="0">
                <a:latin typeface="Times New Roman" panose="02020603050405020304" pitchFamily="18" charset="0"/>
                <a:cs typeface="Times New Roman" panose="02020603050405020304" pitchFamily="18" charset="0"/>
              </a:rPr>
              <a:t>to the list. The list is actually a list of references to the items, which are likely not contiguous</a:t>
            </a:r>
            <a:r>
              <a:rPr lang="en-US" dirty="0" smtClean="0">
                <a:latin typeface="Times New Roman" panose="02020603050405020304" pitchFamily="18" charset="0"/>
                <a:cs typeface="Times New Roman" panose="02020603050405020304" pitchFamily="18" charset="0"/>
              </a:rPr>
              <a:t>:</a:t>
            </a:r>
          </a:p>
          <a:p>
            <a:pPr lvl="8" algn="just"/>
            <a:r>
              <a:rPr lang="en-US" sz="1800" dirty="0">
                <a:latin typeface="Times New Roman" panose="02020603050405020304" pitchFamily="18" charset="0"/>
                <a:cs typeface="Times New Roman" panose="02020603050405020304" pitchFamily="18" charset="0"/>
              </a:rPr>
              <a:t>Therefore, iterating through the list is somewhat expensive, in that there is an extra level of indirection. Jumping around memory to retrieve the items is of course slower than reading contiguous data from memory.</a:t>
            </a:r>
          </a:p>
          <a:p>
            <a:pPr lvl="8" algn="just"/>
            <a:r>
              <a:rPr lang="en-US" sz="1800" dirty="0">
                <a:latin typeface="Times New Roman" panose="02020603050405020304" pitchFamily="18" charset="0"/>
                <a:cs typeface="Times New Roman" panose="02020603050405020304" pitchFamily="18" charset="0"/>
              </a:rPr>
              <a:t>Which brings us to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arrays.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is written in C, so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arrays are really C data structures under the hood. There is still a Python header:</a:t>
            </a:r>
          </a:p>
          <a:p>
            <a:pPr marL="3657600" lvl="8" indent="0" algn="just" fontAlgn="base">
              <a:buNone/>
            </a:pPr>
            <a:endParaRPr lang="en-US" sz="600" dirty="0" smtClean="0"/>
          </a:p>
          <a:p>
            <a:pPr algn="just" fontAlgn="base"/>
            <a:endParaRPr lang="en-US" sz="1200" dirty="0"/>
          </a:p>
          <a:p>
            <a:pPr algn="just" fontAlgn="base"/>
            <a:endParaRPr lang="en-US" sz="1200" dirty="0" smtClean="0"/>
          </a:p>
          <a:p>
            <a:pPr algn="just" fontAlgn="base"/>
            <a:endParaRPr lang="en-US" sz="1200" dirty="0"/>
          </a:p>
          <a:p>
            <a:pPr algn="just" fontAlgn="base"/>
            <a:endParaRPr lang="en-US" sz="1200" dirty="0" smtClean="0"/>
          </a:p>
          <a:p>
            <a:pPr algn="just" fontAlgn="base"/>
            <a:endParaRPr lang="en-US" sz="1200" dirty="0"/>
          </a:p>
          <a:p>
            <a:pPr algn="just" fontAlgn="base"/>
            <a:endParaRPr lang="en-US" sz="1200" dirty="0" smtClean="0"/>
          </a:p>
          <a:p>
            <a:pPr algn="just" fontAlgn="base"/>
            <a:endParaRPr lang="en-US" sz="1200" dirty="0"/>
          </a:p>
          <a:p>
            <a:pPr algn="just" fontAlgn="base"/>
            <a:endParaRPr lang="en-US" sz="1200" dirty="0" smtClean="0"/>
          </a:p>
          <a:p>
            <a:pPr algn="just" fontAlgn="base"/>
            <a:endParaRPr lang="en-US" sz="1200" dirty="0"/>
          </a:p>
        </p:txBody>
      </p:sp>
      <p:pic>
        <p:nvPicPr>
          <p:cNvPr id="3074" name="Picture 2" descr="https://qph.fs.quoracdn.net/main-qimg-2ff15ad9356ba8ccfcbb761436e820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04" y="2924283"/>
            <a:ext cx="3068287" cy="249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771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51632" y="327555"/>
            <a:ext cx="8984992" cy="3249363"/>
          </a:xfrm>
        </p:spPr>
        <p:txBody>
          <a:bodyPr>
            <a:noAutofit/>
          </a:bodyPr>
          <a:lstStyle/>
          <a:p>
            <a:r>
              <a:rPr lang="en-US" sz="1800" dirty="0" smtClean="0"/>
              <a:t>								but </a:t>
            </a:r>
            <a:r>
              <a:rPr lang="en-US" sz="1800" dirty="0"/>
              <a:t>the elements of the array are contiguous </a:t>
            </a:r>
            <a:r>
              <a:rPr lang="en-US" sz="1800" dirty="0" smtClean="0"/>
              <a:t>									In </a:t>
            </a:r>
            <a:r>
              <a:rPr lang="en-US" sz="1800" dirty="0"/>
              <a:t>memory, just as they are in C. This makes </a:t>
            </a:r>
            <a:r>
              <a:rPr lang="en-US" sz="1800" dirty="0" smtClean="0"/>
              <a:t>									iteration </a:t>
            </a:r>
            <a:r>
              <a:rPr lang="en-US" sz="1800" dirty="0"/>
              <a:t>much faster.</a:t>
            </a:r>
            <a:br>
              <a:rPr lang="en-US" sz="1800" dirty="0"/>
            </a:br>
            <a:r>
              <a:rPr lang="en-US" sz="1800" dirty="0" smtClean="0"/>
              <a:t>								In </a:t>
            </a:r>
            <a:r>
              <a:rPr lang="en-US" sz="1800" dirty="0"/>
              <a:t>addition to speed, </a:t>
            </a:r>
            <a:r>
              <a:rPr lang="en-US" sz="1800" b="1" dirty="0" err="1"/>
              <a:t>numpy</a:t>
            </a:r>
            <a:r>
              <a:rPr lang="en-US" sz="1800" dirty="0"/>
              <a:t> arrays use less </a:t>
            </a:r>
            <a:r>
              <a:rPr lang="en-US" sz="1800" dirty="0" smtClean="0"/>
              <a:t>									memory </a:t>
            </a:r>
            <a:r>
              <a:rPr lang="en-US" sz="1800" dirty="0"/>
              <a:t>than Python lists. For large arrays, this </a:t>
            </a:r>
            <a:r>
              <a:rPr lang="en-US" sz="1800" dirty="0" smtClean="0"/>
              <a:t>								matters–using</a:t>
            </a:r>
            <a:r>
              <a:rPr lang="en-US" sz="1800" dirty="0"/>
              <a:t> </a:t>
            </a:r>
            <a:r>
              <a:rPr lang="en-US" sz="1800" b="1" dirty="0" err="1"/>
              <a:t>numpy</a:t>
            </a:r>
            <a:r>
              <a:rPr lang="en-US" sz="1800" dirty="0"/>
              <a:t> may in fact make it </a:t>
            </a:r>
            <a:r>
              <a:rPr lang="en-US" sz="1800" dirty="0" smtClean="0"/>
              <a:t>									possible </a:t>
            </a:r>
            <a:r>
              <a:rPr lang="en-US" sz="1800" dirty="0"/>
              <a:t>to store all your data in memory in a </a:t>
            </a:r>
            <a:r>
              <a:rPr lang="en-US" sz="1800" dirty="0" smtClean="0"/>
              <a:t>									case </a:t>
            </a:r>
            <a:r>
              <a:rPr lang="en-US" sz="1800" dirty="0"/>
              <a:t>where Python lists would be too large.</a:t>
            </a:r>
            <a:br>
              <a:rPr lang="en-US" sz="1800" dirty="0"/>
            </a:br>
            <a:endParaRPr lang="en-US" sz="1800" dirty="0"/>
          </a:p>
        </p:txBody>
      </p:sp>
      <p:pic>
        <p:nvPicPr>
          <p:cNvPr id="4098" name="Picture 2" descr="https://qph.fs.quoracdn.net/main-qimg-c9d5f3729cff9eec92dffa731532840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38279" y="327555"/>
            <a:ext cx="2702068" cy="30866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523" y="3414186"/>
            <a:ext cx="8493747" cy="3443813"/>
          </a:xfrm>
          <a:prstGeom prst="rect">
            <a:avLst/>
          </a:prstGeom>
        </p:spPr>
      </p:pic>
    </p:spTree>
    <p:extLst>
      <p:ext uri="{BB962C8B-B14F-4D97-AF65-F5344CB8AC3E}">
        <p14:creationId xmlns:p14="http://schemas.microsoft.com/office/powerpoint/2010/main" val="131803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Q7.what is the difference between </a:t>
            </a:r>
            <a:r>
              <a:rPr lang="en-US" b="1" i="1" dirty="0" err="1">
                <a:latin typeface="Times New Roman" panose="02020603050405020304" pitchFamily="18" charset="0"/>
                <a:cs typeface="Times New Roman" panose="02020603050405020304" pitchFamily="18" charset="0"/>
              </a:rPr>
              <a:t>Numpy</a:t>
            </a:r>
            <a:r>
              <a:rPr lang="en-US" b="1" i="1" dirty="0">
                <a:latin typeface="Times New Roman" panose="02020603050405020304" pitchFamily="18" charset="0"/>
                <a:cs typeface="Times New Roman" panose="02020603050405020304" pitchFamily="18" charset="0"/>
              </a:rPr>
              <a:t> and </a:t>
            </a:r>
            <a:r>
              <a:rPr lang="en-US" b="1" i="1" dirty="0" err="1">
                <a:latin typeface="Times New Roman" panose="02020603050405020304" pitchFamily="18" charset="0"/>
                <a:cs typeface="Times New Roman" panose="02020603050405020304" pitchFamily="18" charset="0"/>
              </a:rPr>
              <a:t>Scipy</a:t>
            </a:r>
            <a:r>
              <a:rPr lang="en-US" b="1" i="1" dirty="0">
                <a:latin typeface="Times New Roman" panose="02020603050405020304" pitchFamily="18" charset="0"/>
                <a:cs typeface="Times New Roman" panose="02020603050405020304" pitchFamily="18" charset="0"/>
              </a:rPr>
              <a: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1435" y="1905000"/>
            <a:ext cx="6998541" cy="4221375"/>
          </a:xfrm>
        </p:spPr>
        <p:txBody>
          <a:bodyPr>
            <a:normAutofit fontScale="92500" lnSpcReduction="10000"/>
          </a:bodyPr>
          <a:lstStyle/>
          <a:p>
            <a:pPr algn="just"/>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SciPy</a:t>
            </a:r>
            <a:r>
              <a:rPr lang="en-US" dirty="0">
                <a:latin typeface="Times New Roman" panose="02020603050405020304" pitchFamily="18" charset="0"/>
                <a:cs typeface="Times New Roman" panose="02020603050405020304" pitchFamily="18" charset="0"/>
              </a:rPr>
              <a:t> are the two most important libraries in Python. The operations are relative and hence contrasting. Both libraries have a wide range of functions. The prerequisite of working with both the libraries is to understand the python basics.</a:t>
            </a:r>
          </a:p>
          <a:p>
            <a:pPr algn="just"/>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stands for Numerical Python while </a:t>
            </a:r>
            <a:r>
              <a:rPr lang="en-US" dirty="0" err="1">
                <a:latin typeface="Times New Roman" panose="02020603050405020304" pitchFamily="18" charset="0"/>
                <a:cs typeface="Times New Roman" panose="02020603050405020304" pitchFamily="18" charset="0"/>
              </a:rPr>
              <a:t>SciPy</a:t>
            </a:r>
            <a:r>
              <a:rPr lang="en-US" dirty="0">
                <a:latin typeface="Times New Roman" panose="02020603050405020304" pitchFamily="18" charset="0"/>
                <a:cs typeface="Times New Roman" panose="02020603050405020304" pitchFamily="18" charset="0"/>
              </a:rPr>
              <a:t> stands for Scientific Python. Both of their functions are written in Python language.</a:t>
            </a:r>
          </a:p>
          <a:p>
            <a:pPr algn="just"/>
            <a:r>
              <a:rPr lang="en-US" dirty="0">
                <a:latin typeface="Times New Roman" panose="02020603050405020304" pitchFamily="18" charset="0"/>
                <a:cs typeface="Times New Roman" panose="02020603050405020304" pitchFamily="18" charset="0"/>
              </a:rPr>
              <a:t>We use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for homogenous array operations. We use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for the manipulation of elements of numerical array data.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hence provides extended functionality to work with Python and works as a user-friendly substitute.</a:t>
            </a:r>
          </a:p>
          <a:p>
            <a:pPr algn="just"/>
            <a:r>
              <a:rPr lang="en-US" dirty="0" err="1">
                <a:latin typeface="Times New Roman" panose="02020603050405020304" pitchFamily="18" charset="0"/>
                <a:cs typeface="Times New Roman" panose="02020603050405020304" pitchFamily="18" charset="0"/>
              </a:rPr>
              <a:t>SciPy</a:t>
            </a:r>
            <a:r>
              <a:rPr lang="en-US" dirty="0">
                <a:latin typeface="Times New Roman" panose="02020603050405020304" pitchFamily="18" charset="0"/>
                <a:cs typeface="Times New Roman" panose="02020603050405020304" pitchFamily="18" charset="0"/>
              </a:rPr>
              <a:t> is the most important scientific python library. It consists of a variety of sub-packages and hence has a collection of functions. The sun-packages support functions including clustering, image processing, integration, etc. It is a very consistent package and hence useful for numerical computations in Python.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9976" y="1264555"/>
            <a:ext cx="4249479" cy="5395245"/>
          </a:xfrm>
          <a:prstGeom prst="rect">
            <a:avLst/>
          </a:prstGeom>
        </p:spPr>
      </p:pic>
    </p:spTree>
    <p:extLst>
      <p:ext uri="{BB962C8B-B14F-4D97-AF65-F5344CB8AC3E}">
        <p14:creationId xmlns:p14="http://schemas.microsoft.com/office/powerpoint/2010/main" val="225356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Q8.How do </a:t>
            </a:r>
            <a:r>
              <a:rPr lang="en-US" b="1" i="1" dirty="0" err="1">
                <a:latin typeface="Times New Roman" panose="02020603050405020304" pitchFamily="18" charset="0"/>
                <a:cs typeface="Times New Roman" panose="02020603050405020304" pitchFamily="18" charset="0"/>
              </a:rPr>
              <a:t>i</a:t>
            </a:r>
            <a:r>
              <a:rPr lang="en-US" b="1" i="1" dirty="0">
                <a:latin typeface="Times New Roman" panose="02020603050405020304" pitchFamily="18" charset="0"/>
                <a:cs typeface="Times New Roman" panose="02020603050405020304" pitchFamily="18" charset="0"/>
              </a:rPr>
              <a:t> make 3D plots/visualization using </a:t>
            </a:r>
            <a:r>
              <a:rPr lang="en-US" b="1" i="1" dirty="0" err="1">
                <a:latin typeface="Times New Roman" panose="02020603050405020304" pitchFamily="18" charset="0"/>
                <a:cs typeface="Times New Roman" panose="02020603050405020304" pitchFamily="18" charset="0"/>
              </a:rPr>
              <a:t>Numpy</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scipy</a:t>
            </a:r>
            <a:r>
              <a:rPr lang="en-US" b="1" i="1" dirty="0">
                <a:latin typeface="Times New Roman" panose="02020603050405020304" pitchFamily="18" charset="0"/>
                <a:cs typeface="Times New Roman" panose="02020603050405020304" pitchFamily="18" charset="0"/>
              </a:rPr>
              <a:t>?</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4497388" cy="3777622"/>
          </a:xfrm>
        </p:spPr>
        <p:txBody>
          <a:bodyPr/>
          <a:lstStyle/>
          <a:p>
            <a:pPr algn="just"/>
            <a:r>
              <a:rPr lang="en-US" dirty="0">
                <a:latin typeface="Times New Roman" panose="02020603050405020304" pitchFamily="18" charset="0"/>
                <a:cs typeface="Times New Roman" panose="02020603050405020304" pitchFamily="18" charset="0"/>
              </a:rPr>
              <a:t>Like 2D plotting, 3D graphics is beyond the scope of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SciPy</a:t>
            </a:r>
            <a:r>
              <a:rPr lang="en-US" dirty="0">
                <a:latin typeface="Times New Roman" panose="02020603050405020304" pitchFamily="18" charset="0"/>
                <a:cs typeface="Times New Roman" panose="02020603050405020304" pitchFamily="18" charset="0"/>
              </a:rPr>
              <a:t>, but just as in this 2D example, packages exist that integrate with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provides primary 3D plotting in</a:t>
            </a:r>
          </a:p>
          <a:p>
            <a:pPr algn="just"/>
            <a:r>
              <a:rPr lang="en-US" dirty="0">
                <a:latin typeface="Times New Roman" panose="02020603050405020304" pitchFamily="18" charset="0"/>
                <a:cs typeface="Times New Roman" panose="02020603050405020304" pitchFamily="18" charset="0"/>
              </a:rPr>
              <a:t>the mplot3d </a:t>
            </a:r>
            <a:r>
              <a:rPr lang="en-US" dirty="0" err="1">
                <a:latin typeface="Times New Roman" panose="02020603050405020304" pitchFamily="18" charset="0"/>
                <a:cs typeface="Times New Roman" panose="02020603050405020304" pitchFamily="18" charset="0"/>
              </a:rPr>
              <a:t>subpackage</a:t>
            </a:r>
            <a:r>
              <a:rPr lang="en-US" dirty="0">
                <a:latin typeface="Times New Roman" panose="02020603050405020304" pitchFamily="18" charset="0"/>
                <a:cs typeface="Times New Roman" panose="02020603050405020304" pitchFamily="18" charset="0"/>
              </a:rPr>
              <a:t>, whereas </a:t>
            </a:r>
            <a:r>
              <a:rPr lang="en-US" dirty="0" err="1">
                <a:latin typeface="Times New Roman" panose="02020603050405020304" pitchFamily="18" charset="0"/>
                <a:cs typeface="Times New Roman" panose="02020603050405020304" pitchFamily="18" charset="0"/>
              </a:rPr>
              <a:t>Mayavi</a:t>
            </a:r>
            <a:r>
              <a:rPr lang="en-US" dirty="0">
                <a:latin typeface="Times New Roman" panose="02020603050405020304" pitchFamily="18" charset="0"/>
                <a:cs typeface="Times New Roman" panose="02020603050405020304" pitchFamily="18" charset="0"/>
              </a:rPr>
              <a:t> produces a wide range of high-quality 3D visualization features, utilizing the powerful VTK engine.</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004" y="1264555"/>
            <a:ext cx="5018996" cy="5364845"/>
          </a:xfrm>
          <a:prstGeom prst="rect">
            <a:avLst/>
          </a:prstGeom>
        </p:spPr>
      </p:pic>
    </p:spTree>
    <p:extLst>
      <p:ext uri="{BB962C8B-B14F-4D97-AF65-F5344CB8AC3E}">
        <p14:creationId xmlns:p14="http://schemas.microsoft.com/office/powerpoint/2010/main" val="1593300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127</TotalTime>
  <Words>707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Berlin Sans FB Demi</vt:lpstr>
      <vt:lpstr>Century Gothic</vt:lpstr>
      <vt:lpstr>Times New Roman</vt:lpstr>
      <vt:lpstr>Wingdings 3</vt:lpstr>
      <vt:lpstr>Wisp</vt:lpstr>
      <vt:lpstr>Python interview Questions</vt:lpstr>
      <vt:lpstr>Q1.list out the inheritance styles in Django?</vt:lpstr>
      <vt:lpstr>Q3.web scraping using python</vt:lpstr>
      <vt:lpstr>Q4.How to get indices of N maximum calues in a Numpy Array?</vt:lpstr>
      <vt:lpstr>Q5.How do i calculate Percentiles With Numpy/Python?</vt:lpstr>
      <vt:lpstr>Q6.What advantages does Numpy arrays offers over(nested)Python lists?</vt:lpstr>
      <vt:lpstr>        but the elements of the array are contiguous          In memory, just as they are in C. This makes          iteration much faster.         In addition to speed, numpy arrays use less          memory than Python lists. For large arrays, this         matters–using numpy may in fact make it          possible to store all your data in memory in a          case where Python lists would be too large. </vt:lpstr>
      <vt:lpstr>Q7.what is the difference between Numpy and Scipy?</vt:lpstr>
      <vt:lpstr>Q8.How do i make 3D plots/visualization using Numpy/scipy?</vt:lpstr>
      <vt:lpstr>Q9.how do I find the indices of an array where some condition is true?</vt:lpstr>
      <vt:lpstr>Q10.how to rename column headers in pandas DataFrame?</vt:lpstr>
      <vt:lpstr>Q11.write a program to read and write the binary data using python?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interview Questions</dc:title>
  <dc:creator>Amir Computer Shop</dc:creator>
  <cp:lastModifiedBy>Amir Computer Shop</cp:lastModifiedBy>
  <cp:revision>12</cp:revision>
  <dcterms:created xsi:type="dcterms:W3CDTF">2021-02-15T17:44:07Z</dcterms:created>
  <dcterms:modified xsi:type="dcterms:W3CDTF">2021-02-16T18:26:15Z</dcterms:modified>
</cp:coreProperties>
</file>