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C386B-967D-49CD-B91A-A448039BAD0A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E8315-8488-4608-80D8-7ABF2672D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98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s://www.linkedin.com/in/syed-zahed-hussain-634076245?utm_source=share&amp;utm_campaign=share_via&amp;utm_content=profile&amp;utm_medium=android_ap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wigg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AD72-6F9D-933B-7194-3268B4A2A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373070"/>
          </a:xfrm>
        </p:spPr>
        <p:txBody>
          <a:bodyPr/>
          <a:lstStyle/>
          <a:p>
            <a:r>
              <a:rPr lang="en-IN" i="1" dirty="0">
                <a:latin typeface="Aharoni" panose="02010803020104030203" pitchFamily="2" charset="-79"/>
                <a:cs typeface="Aharoni" panose="02010803020104030203" pitchFamily="2" charset="-79"/>
              </a:rPr>
              <a:t>Zomato: Food Delivery &amp; Dining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F9849-D7EA-D77D-C882-E17DD1275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Serving and slaying since 2008.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665F-86D3-0CEB-F3F3-31F83190058E}"/>
              </a:ext>
            </a:extLst>
          </p:cNvPr>
          <p:cNvSpPr txBox="1"/>
          <p:nvPr/>
        </p:nvSpPr>
        <p:spPr>
          <a:xfrm>
            <a:off x="338328" y="210312"/>
            <a:ext cx="6684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Syed Zahed Hussain</a:t>
            </a:r>
          </a:p>
          <a:p>
            <a:r>
              <a:rPr lang="en-IN" dirty="0"/>
              <a:t>PostgreSQL Project:1</a:t>
            </a:r>
          </a:p>
        </p:txBody>
      </p:sp>
    </p:spTree>
    <p:extLst>
      <p:ext uri="{BB962C8B-B14F-4D97-AF65-F5344CB8AC3E}">
        <p14:creationId xmlns:p14="http://schemas.microsoft.com/office/powerpoint/2010/main" val="95407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FCBE-8B5B-7BC7-844B-F33F887A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22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IN" dirty="0"/>
              <a:t>Q6.</a:t>
            </a:r>
            <a:r>
              <a:rPr lang="en-US" dirty="0"/>
              <a:t> Retrieve the names and types of food items from the food table where the type is not 'Veg'.</a:t>
            </a:r>
            <a:endParaRPr lang="en-IN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097F90E-0BE8-AD73-A441-5354B7EE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14" y="2581559"/>
            <a:ext cx="3647033" cy="348017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809FD60-B1C4-893D-5493-2DD1EA43B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840" y="3429000"/>
            <a:ext cx="5471160" cy="18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0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620B-0DD9-BF64-6B89-216A7889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0660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IN" dirty="0"/>
              <a:t>Q.7 </a:t>
            </a:r>
            <a:r>
              <a:rPr lang="en-US" dirty="0"/>
              <a:t>Fetch the IDs, names, and types of food items from the food table where the type is 'Veg' and the name starts with 'C'.</a:t>
            </a:r>
            <a:endParaRPr lang="en-IN" dirty="0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5E1C3B3-7D5F-B607-A4CE-72A3938E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831" y="3553937"/>
            <a:ext cx="5535169" cy="1080938"/>
          </a:xfrm>
          <a:prstGeom prst="rect">
            <a:avLst/>
          </a:prstGeom>
        </p:spPr>
      </p:pic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A5D2332-E1C3-D261-06EC-D7D2E3EE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5" y="2496312"/>
            <a:ext cx="4873320" cy="30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5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A511-582A-2EAE-A33F-CCFD9D6B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372"/>
            <a:ext cx="9613861" cy="1080938"/>
          </a:xfrm>
        </p:spPr>
        <p:txBody>
          <a:bodyPr/>
          <a:lstStyle/>
          <a:p>
            <a:r>
              <a:rPr lang="en-IN" dirty="0"/>
              <a:t>Q.8 </a:t>
            </a:r>
            <a:r>
              <a:rPr lang="en-US" dirty="0"/>
              <a:t>Calculate Total Revenue: Calculate the total revenue generated from all orders.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2373E-6594-38F7-E13F-72AC46FB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596" y="3081812"/>
            <a:ext cx="3330764" cy="1816780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50619CA-34C8-1FD3-8FE4-3691C454C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2429809"/>
            <a:ext cx="4834128" cy="356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2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CB21-42D2-0EE4-27E8-6D3CD260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372"/>
            <a:ext cx="9613861" cy="1080938"/>
          </a:xfrm>
        </p:spPr>
        <p:txBody>
          <a:bodyPr>
            <a:normAutofit/>
          </a:bodyPr>
          <a:lstStyle/>
          <a:p>
            <a:r>
              <a:rPr lang="en-IN" dirty="0"/>
              <a:t>Q.9 </a:t>
            </a:r>
            <a:r>
              <a:rPr lang="en-US" dirty="0"/>
              <a:t>Retrieve the partner names along with the count of orders they have placed.</a:t>
            </a:r>
            <a:endParaRPr lang="en-IN" dirty="0"/>
          </a:p>
        </p:txBody>
      </p:sp>
      <p:pic>
        <p:nvPicPr>
          <p:cNvPr id="6" name="Picture 5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B4BB51FF-DCC7-5BB3-9169-FB8A50FE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1" y="2573367"/>
            <a:ext cx="6644905" cy="342192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7859F41-2E31-73BD-9487-8EBCE24F8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87" y="2969443"/>
            <a:ext cx="3903452" cy="25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86440-039D-B7D1-ED44-BE5BFA363B2B}"/>
              </a:ext>
            </a:extLst>
          </p:cNvPr>
          <p:cNvSpPr txBox="1"/>
          <p:nvPr/>
        </p:nvSpPr>
        <p:spPr>
          <a:xfrm>
            <a:off x="338328" y="283464"/>
            <a:ext cx="463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ABOUT ME: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84F30-7D4B-88BB-9498-6E1EC55A5E24}"/>
              </a:ext>
            </a:extLst>
          </p:cNvPr>
          <p:cNvSpPr txBox="1"/>
          <p:nvPr/>
        </p:nvSpPr>
        <p:spPr>
          <a:xfrm>
            <a:off x="502920" y="1298448"/>
            <a:ext cx="886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Hi, Its Zahed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B29CD-B60C-70B2-3A31-D6C90C4F4676}"/>
              </a:ext>
            </a:extLst>
          </p:cNvPr>
          <p:cNvSpPr txBox="1"/>
          <p:nvPr/>
        </p:nvSpPr>
        <p:spPr>
          <a:xfrm>
            <a:off x="420624" y="1993392"/>
            <a:ext cx="9902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am currently 2</a:t>
            </a:r>
            <a:r>
              <a:rPr lang="en-IN" baseline="30000" dirty="0"/>
              <a:t>nd</a:t>
            </a:r>
            <a:r>
              <a:rPr lang="en-IN" dirty="0"/>
              <a:t>  year engineering student with specialisation in Artificial Intelligence and Data Science. Along with my current degree I am enrolled in Data </a:t>
            </a:r>
            <a:r>
              <a:rPr lang="en-IN" dirty="0" err="1"/>
              <a:t>Analaytics</a:t>
            </a:r>
            <a:r>
              <a:rPr lang="en-IN" dirty="0"/>
              <a:t> Batch from ARC Technologies to improve myself day by day. Additionally I am currently working as an intern in a Mumbai startup called </a:t>
            </a:r>
            <a:r>
              <a:rPr lang="en-IN" dirty="0" err="1"/>
              <a:t>CineStox</a:t>
            </a:r>
            <a:r>
              <a:rPr lang="en-IN" dirty="0"/>
              <a:t> where I applied my current knowledge to improve the efficiency of the company.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40028F9E-86ED-F31D-0DEB-EFBE85482B10}"/>
              </a:ext>
            </a:extLst>
          </p:cNvPr>
          <p:cNvSpPr txBox="1"/>
          <p:nvPr/>
        </p:nvSpPr>
        <p:spPr>
          <a:xfrm>
            <a:off x="566928" y="4471416"/>
            <a:ext cx="940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LinkedIn: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FD99E-9B95-C138-263E-508F6D63F938}"/>
              </a:ext>
            </a:extLst>
          </p:cNvPr>
          <p:cNvSpPr txBox="1"/>
          <p:nvPr/>
        </p:nvSpPr>
        <p:spPr>
          <a:xfrm>
            <a:off x="658368" y="5029200"/>
            <a:ext cx="940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G-mail:syedzahed7778@gmail.com</a:t>
            </a:r>
          </a:p>
        </p:txBody>
      </p:sp>
      <p:pic>
        <p:nvPicPr>
          <p:cNvPr id="8" name="Picture 7" descr="A hand making a peace sign&#10;&#10;Description automatically generated">
            <a:extLst>
              <a:ext uri="{FF2B5EF4-FFF2-40B4-BE49-F238E27FC236}">
                <a16:creationId xmlns:a16="http://schemas.microsoft.com/office/drawing/2014/main" id="{14AA6D35-1479-DCF5-1B8A-6767D42A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496" y="1"/>
            <a:ext cx="2180504" cy="199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8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9CB5-2330-CBAF-2407-99AA699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A8B7-7329-E52A-3A3A-C70A4292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27" y="2419168"/>
            <a:ext cx="10493647" cy="404564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E8E6E3"/>
                </a:solidFill>
                <a:effectLst/>
                <a:latin typeface="ff1"/>
              </a:rPr>
              <a:t>Zomato </a:t>
            </a:r>
            <a:r>
              <a:rPr lang="en-US" b="0" i="0" dirty="0">
                <a:solidFill>
                  <a:srgbClr val="E8E6E3"/>
                </a:solidFill>
                <a:effectLst/>
                <a:latin typeface="ff2"/>
              </a:rPr>
              <a:t>is an Indian </a:t>
            </a:r>
            <a:r>
              <a:rPr lang="en-US" b="0" i="0" dirty="0">
                <a:solidFill>
                  <a:srgbClr val="E5E3DF"/>
                </a:solidFill>
                <a:effectLst/>
                <a:latin typeface="ff2"/>
              </a:rPr>
              <a:t>multinational</a:t>
            </a:r>
            <a:r>
              <a:rPr lang="en-US" b="0" i="0" dirty="0">
                <a:solidFill>
                  <a:srgbClr val="E8E6E3"/>
                </a:solidFill>
                <a:effectLst/>
                <a:latin typeface="ff2"/>
              </a:rPr>
              <a:t> restaurant aggregator and </a:t>
            </a:r>
            <a:r>
              <a:rPr lang="en-US" b="0" i="0" dirty="0">
                <a:solidFill>
                  <a:srgbClr val="E5E3DF"/>
                </a:solidFill>
                <a:effectLst/>
                <a:latin typeface="ff2"/>
              </a:rPr>
              <a:t>food delivery</a:t>
            </a:r>
            <a:r>
              <a:rPr lang="en-US" b="0" i="0" dirty="0">
                <a:solidFill>
                  <a:srgbClr val="E8E6E3"/>
                </a:solidFill>
                <a:effectLst/>
                <a:latin typeface="ff2"/>
              </a:rPr>
              <a:t> company founded by </a:t>
            </a:r>
            <a:r>
              <a:rPr lang="en-US" b="0" i="0" dirty="0" err="1">
                <a:solidFill>
                  <a:srgbClr val="E8E6E3"/>
                </a:solidFill>
                <a:effectLst/>
                <a:latin typeface="ff2"/>
              </a:rPr>
              <a:t>Deepinder</a:t>
            </a:r>
            <a:r>
              <a:rPr lang="en-US" b="0" i="0" dirty="0">
                <a:solidFill>
                  <a:srgbClr val="E8E6E3"/>
                </a:solidFill>
                <a:effectLst/>
                <a:latin typeface="ff2"/>
              </a:rPr>
              <a:t> Goyal and Pankaj </a:t>
            </a:r>
            <a:r>
              <a:rPr lang="en-US" b="0" i="0" dirty="0" err="1">
                <a:solidFill>
                  <a:srgbClr val="E8E6E3"/>
                </a:solidFill>
                <a:effectLst/>
                <a:latin typeface="ff2"/>
              </a:rPr>
              <a:t>Chaddah</a:t>
            </a:r>
            <a:r>
              <a:rPr lang="en-US" b="0" i="0" dirty="0">
                <a:solidFill>
                  <a:srgbClr val="E8E6E3"/>
                </a:solidFill>
                <a:effectLst/>
                <a:latin typeface="ff2"/>
              </a:rPr>
              <a:t> in 2008.</a:t>
            </a:r>
          </a:p>
          <a:p>
            <a:pPr algn="l"/>
            <a:endParaRPr lang="en-US" b="0" i="0" dirty="0">
              <a:solidFill>
                <a:srgbClr val="E8E6E3"/>
              </a:solidFill>
              <a:effectLst/>
              <a:latin typeface="ff1"/>
            </a:endParaRPr>
          </a:p>
          <a:p>
            <a:pPr algn="l"/>
            <a:r>
              <a:rPr lang="en-US" b="0" i="0" dirty="0">
                <a:solidFill>
                  <a:srgbClr val="E8E6E3"/>
                </a:solidFill>
                <a:effectLst/>
                <a:latin typeface="ff2"/>
              </a:rPr>
              <a:t>Zomato provides information, menus and user-reviews of restaurants as well as food delivery options from partner restaurants in selected </a:t>
            </a:r>
            <a:r>
              <a:rPr lang="en-US" b="0" i="0" dirty="0" err="1">
                <a:solidFill>
                  <a:srgbClr val="E8E6E3"/>
                </a:solidFill>
                <a:effectLst/>
                <a:latin typeface="ff2"/>
              </a:rPr>
              <a:t>ctites</a:t>
            </a:r>
            <a:r>
              <a:rPr lang="en-US" b="0" i="0" dirty="0">
                <a:solidFill>
                  <a:srgbClr val="E8E6E3"/>
                </a:solidFill>
                <a:effectLst/>
                <a:latin typeface="ff2"/>
              </a:rPr>
              <a:t>.</a:t>
            </a:r>
          </a:p>
          <a:p>
            <a:pPr algn="l"/>
            <a:endParaRPr lang="en-US" b="0" i="0" dirty="0">
              <a:solidFill>
                <a:srgbClr val="E8E6E3"/>
              </a:solidFill>
              <a:effectLst/>
              <a:latin typeface="ff2"/>
            </a:endParaRPr>
          </a:p>
          <a:p>
            <a:pPr algn="l"/>
            <a:r>
              <a:rPr lang="en-US" b="0" i="0" dirty="0">
                <a:solidFill>
                  <a:srgbClr val="E8E6E3"/>
                </a:solidFill>
                <a:effectLst/>
                <a:latin typeface="ff2"/>
              </a:rPr>
              <a:t>As of 2019, the service is </a:t>
            </a:r>
            <a:r>
              <a:rPr lang="en-US" b="0" i="0" dirty="0">
                <a:solidFill>
                  <a:srgbClr val="E8E6E3"/>
                </a:solidFill>
                <a:effectLst/>
                <a:latin typeface="ff3"/>
              </a:rPr>
              <a:t>available in 24 countries and in more than 10000 cities.</a:t>
            </a:r>
          </a:p>
          <a:p>
            <a:pPr algn="l"/>
            <a:endParaRPr lang="en-US" b="0" i="0" dirty="0">
              <a:solidFill>
                <a:srgbClr val="E8E6E3"/>
              </a:solidFill>
              <a:effectLst/>
              <a:latin typeface="ff2"/>
            </a:endParaRPr>
          </a:p>
          <a:p>
            <a:r>
              <a:rPr lang="en-US" b="0" i="0" dirty="0">
                <a:solidFill>
                  <a:srgbClr val="D3CFCA"/>
                </a:solidFill>
                <a:effectLst/>
                <a:latin typeface="Arial" panose="020B0604020202020204" pitchFamily="34" charset="0"/>
              </a:rPr>
              <a:t> Zomato rivals </a:t>
            </a:r>
            <a:r>
              <a:rPr lang="en-US" b="0" i="0" u="none" strike="noStrike" dirty="0">
                <a:solidFill>
                  <a:srgbClr val="5C98D6"/>
                </a:solidFill>
                <a:effectLst/>
                <a:latin typeface="Arial" panose="020B0604020202020204" pitchFamily="34" charset="0"/>
                <a:hlinkClick r:id="rId2" tooltip="Swiggy"/>
              </a:rPr>
              <a:t>Swiggy</a:t>
            </a:r>
            <a:r>
              <a:rPr lang="en-US" b="0" i="0" dirty="0">
                <a:solidFill>
                  <a:srgbClr val="D3CFCA"/>
                </a:solidFill>
                <a:effectLst/>
                <a:latin typeface="Arial" panose="020B0604020202020204" pitchFamily="34" charset="0"/>
              </a:rPr>
              <a:t> in food delivery and hyperlocal space.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3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747F-D82A-E756-4A77-E0F0F807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 AND TABLES: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561C9-9EF6-0A02-C448-9ACF0123A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805" y="2445990"/>
            <a:ext cx="5792821" cy="3397025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2789E00-502C-CF37-8905-23FEC6E8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74" y="2445990"/>
            <a:ext cx="4349650" cy="1504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5D2CEC-A32D-ED21-2140-3B56DB202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74" y="4299113"/>
            <a:ext cx="4349650" cy="14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3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D23C-9614-42BB-6A06-7E04B14D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 AND TABLES: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07FC1-2BAB-743E-99C9-AB03B9BE4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2" y="2562104"/>
            <a:ext cx="4153480" cy="940048"/>
          </a:xfrm>
          <a:prstGeom prst="rect">
            <a:avLst/>
          </a:prstGeom>
        </p:spPr>
      </p:pic>
      <p:pic>
        <p:nvPicPr>
          <p:cNvPr id="6" name="Picture 5" descr="A close-up of a computer code&#10;&#10;Description automatically generated">
            <a:extLst>
              <a:ext uri="{FF2B5EF4-FFF2-40B4-BE49-F238E27FC236}">
                <a16:creationId xmlns:a16="http://schemas.microsoft.com/office/drawing/2014/main" id="{1F6B06F1-F8AA-8A3B-4242-3A3203B8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52" y="4608687"/>
            <a:ext cx="4153480" cy="1133633"/>
          </a:xfrm>
          <a:prstGeom prst="rect">
            <a:avLst/>
          </a:prstGeom>
        </p:spPr>
      </p:pic>
      <p:pic>
        <p:nvPicPr>
          <p:cNvPr id="10" name="Picture 9" descr="A close-up of a menu&#10;&#10;Description automatically generated">
            <a:extLst>
              <a:ext uri="{FF2B5EF4-FFF2-40B4-BE49-F238E27FC236}">
                <a16:creationId xmlns:a16="http://schemas.microsoft.com/office/drawing/2014/main" id="{02FD415D-5DD1-46F2-A68F-C5FC95A2B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993" y="4608687"/>
            <a:ext cx="4839374" cy="1014873"/>
          </a:xfrm>
          <a:prstGeom prst="rect">
            <a:avLst/>
          </a:prstGeom>
        </p:spPr>
      </p:pic>
      <p:pic>
        <p:nvPicPr>
          <p:cNvPr id="12" name="Picture 11" descr="A menu with text on it&#10;&#10;Description automatically generated">
            <a:extLst>
              <a:ext uri="{FF2B5EF4-FFF2-40B4-BE49-F238E27FC236}">
                <a16:creationId xmlns:a16="http://schemas.microsoft.com/office/drawing/2014/main" id="{1B897A57-D8F6-F265-5AE2-805A5F3CE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992" y="2542763"/>
            <a:ext cx="483937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6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35CC-F7A3-050C-CC9E-96BDDCD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5" y="917820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IN" dirty="0"/>
              <a:t>Q1. </a:t>
            </a:r>
            <a:r>
              <a:rPr lang="en-US" dirty="0"/>
              <a:t>Get all columns from the restaurants table where the cuisine is 'Italian’.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40348-529B-C9FC-1190-F97CE16C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2" y="2506900"/>
            <a:ext cx="3827606" cy="3811856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0C2A92B1-E5E5-86B7-0BE6-BDB790DAB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007" y="3491093"/>
            <a:ext cx="6500993" cy="114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4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0E49-B0F1-8B72-B5D6-B3EDAA5F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1" y="734940"/>
            <a:ext cx="9613861" cy="1080938"/>
          </a:xfrm>
        </p:spPr>
        <p:txBody>
          <a:bodyPr/>
          <a:lstStyle/>
          <a:p>
            <a:r>
              <a:rPr lang="en-IN" dirty="0"/>
              <a:t>Q2.</a:t>
            </a:r>
            <a:r>
              <a:rPr lang="en-US" dirty="0"/>
              <a:t> Display the user IDs and names of users whose email addresses contain 'gmail.com'.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2320C-E056-3B75-AC99-E630177D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" y="2415420"/>
            <a:ext cx="3767328" cy="3924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308F7D-75A6-78BC-A934-FC4E72CCF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272" y="2811204"/>
            <a:ext cx="5443728" cy="313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6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CBDC-5AFF-1D44-31F9-2242C261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4084"/>
            <a:ext cx="9613861" cy="1080938"/>
          </a:xfrm>
        </p:spPr>
        <p:txBody>
          <a:bodyPr/>
          <a:lstStyle/>
          <a:p>
            <a:r>
              <a:rPr lang="en-IN" dirty="0"/>
              <a:t>Q3.</a:t>
            </a:r>
            <a:r>
              <a:rPr lang="en-US" dirty="0"/>
              <a:t> Inserting yahoo users in the database.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C308E-609B-72EE-8F16-1BB8A8CE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1" y="2887906"/>
            <a:ext cx="5117005" cy="2836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D255FD-6046-F482-3A18-47A1D1FF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61" y="3346704"/>
            <a:ext cx="5989839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9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211A-5C69-B667-14A0-856226F0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372"/>
            <a:ext cx="9613861" cy="1080938"/>
          </a:xfrm>
        </p:spPr>
        <p:txBody>
          <a:bodyPr/>
          <a:lstStyle/>
          <a:p>
            <a:r>
              <a:rPr lang="en-IN" dirty="0"/>
              <a:t>Q.4 </a:t>
            </a:r>
            <a:r>
              <a:rPr lang="en-US" dirty="0"/>
              <a:t>Get the user IDs, names, and email addresses of users from the users table.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3705B-D824-E4D1-96C1-88E7520B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7" y="2664065"/>
            <a:ext cx="3918311" cy="3431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BB2DF1-FD98-F2E0-AFEA-38ECF3935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416" y="2664066"/>
            <a:ext cx="5683528" cy="35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5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BE1-6084-BA1E-0B9B-42971E24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9804"/>
            <a:ext cx="9613861" cy="1080938"/>
          </a:xfrm>
        </p:spPr>
        <p:txBody>
          <a:bodyPr/>
          <a:lstStyle/>
          <a:p>
            <a:r>
              <a:rPr lang="en-IN" dirty="0"/>
              <a:t>Q.5 Average Price Per Dish.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748665-5F60-3D46-3F3F-50837940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30" y="2342401"/>
            <a:ext cx="3984618" cy="403980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2B42CF3-F0A2-656B-A50A-42F1524A8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002" y="2176272"/>
            <a:ext cx="4659998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452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655</TotalTime>
  <Words>343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Aharoni</vt:lpstr>
      <vt:lpstr>Aptos</vt:lpstr>
      <vt:lpstr>Arial</vt:lpstr>
      <vt:lpstr>ff1</vt:lpstr>
      <vt:lpstr>ff2</vt:lpstr>
      <vt:lpstr>ff3</vt:lpstr>
      <vt:lpstr>Trebuchet MS</vt:lpstr>
      <vt:lpstr>Berlin</vt:lpstr>
      <vt:lpstr>Zomato: Food Delivery &amp; Dining Case Study</vt:lpstr>
      <vt:lpstr>INTRODUCTION:</vt:lpstr>
      <vt:lpstr>ABOUT DATA AND TABLES:</vt:lpstr>
      <vt:lpstr>ABOUT DATA AND TABLES:</vt:lpstr>
      <vt:lpstr>Q1. Get all columns from the restaurants table where the cuisine is 'Italian’. </vt:lpstr>
      <vt:lpstr>Q2. Display the user IDs and names of users whose email addresses contain 'gmail.com'.</vt:lpstr>
      <vt:lpstr>Q3. Inserting yahoo users in the database.</vt:lpstr>
      <vt:lpstr>Q.4 Get the user IDs, names, and email addresses of users from the users table.</vt:lpstr>
      <vt:lpstr>Q.5 Average Price Per Dish.</vt:lpstr>
      <vt:lpstr>Q6. Retrieve the names and types of food items from the food table where the type is not 'Veg'.</vt:lpstr>
      <vt:lpstr>Q.7 Fetch the IDs, names, and types of food items from the food table where the type is 'Veg' and the name starts with 'C'.</vt:lpstr>
      <vt:lpstr>Q.8 Calculate Total Revenue: Calculate the total revenue generated from all orders.</vt:lpstr>
      <vt:lpstr>Q.9 Retrieve the partner names along with the count of orders they have placed.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Zomato: Food Delivery &amp; Dining Case Study</dc:title>
  <dc:creator>Zahed Hussain</dc:creator>
  <cp:lastModifiedBy>Zahed Hussain</cp:lastModifiedBy>
  <cp:revision>4</cp:revision>
  <dcterms:created xsi:type="dcterms:W3CDTF">2024-04-11T07:20:43Z</dcterms:created>
  <dcterms:modified xsi:type="dcterms:W3CDTF">2024-04-13T12:37:44Z</dcterms:modified>
</cp:coreProperties>
</file>