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0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Sensitivity:</a:t>
            </a:r>
            <a:r>
              <a:rPr spc="-35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Sensitivity:</a:t>
            </a:r>
            <a:r>
              <a:rPr spc="-35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Sensitivity:</a:t>
            </a:r>
            <a:r>
              <a:rPr spc="-35" dirty="0"/>
              <a:t> </a:t>
            </a:r>
            <a:r>
              <a:rPr spc="-5" dirty="0"/>
              <a:t>Internal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Sensitivity:</a:t>
            </a:r>
            <a:r>
              <a:rPr spc="-35" dirty="0"/>
              <a:t> </a:t>
            </a:r>
            <a:r>
              <a:rPr spc="-5" dirty="0"/>
              <a:t>Internal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Sensitivity:</a:t>
            </a:r>
            <a:r>
              <a:rPr spc="-35" dirty="0"/>
              <a:t> </a:t>
            </a:r>
            <a:r>
              <a:rPr spc="-5" dirty="0"/>
              <a:t>Internal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04431" y="4691907"/>
            <a:ext cx="967729" cy="3516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450" y="60197"/>
            <a:ext cx="37050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550288"/>
            <a:ext cx="7614919" cy="2299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2268" y="4974742"/>
            <a:ext cx="818515" cy="12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Sensitivity:</a:t>
            </a:r>
            <a:r>
              <a:rPr spc="-35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MSIPCMContentMarking" descr="{&quot;HashCode&quot;:777030729,&quot;Placement&quot;:&quot;Footer&quot;}">
            <a:extLst>
              <a:ext uri="{FF2B5EF4-FFF2-40B4-BE49-F238E27FC236}">
                <a16:creationId xmlns:a16="http://schemas.microsoft.com/office/drawing/2014/main" id="{1F5264CE-EA21-47D2-B49C-A36BC8ABCA89}"/>
              </a:ext>
            </a:extLst>
          </p:cNvPr>
          <p:cNvSpPr txBox="1"/>
          <p:nvPr userDrawn="1"/>
        </p:nvSpPr>
        <p:spPr>
          <a:xfrm>
            <a:off x="0" y="49153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wardsdatascience.com/" TargetMode="External"/><Relationship Id="rId7" Type="http://schemas.openxmlformats.org/officeDocument/2006/relationships/hyperlink" Target="http://www.fivethirtyeight.com/" TargetMode="External"/><Relationship Id="rId2" Type="http://schemas.openxmlformats.org/officeDocument/2006/relationships/hyperlink" Target="http://www.mediu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aggle.com/" TargetMode="External"/><Relationship Id="rId5" Type="http://schemas.openxmlformats.org/officeDocument/2006/relationships/hyperlink" Target="http://www.analyticsvidhya.com/" TargetMode="External"/><Relationship Id="rId4" Type="http://schemas.openxmlformats.org/officeDocument/2006/relationships/hyperlink" Target="http://www.machinelearningmastery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www.coursera.org/specializations/deep-learnin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hyperlink" Target="https://www.coursera.org/specializations/statistics" TargetMode="External"/><Relationship Id="rId5" Type="http://schemas.openxmlformats.org/officeDocument/2006/relationships/image" Target="../media/image5.jpg"/><Relationship Id="rId10" Type="http://schemas.openxmlformats.org/officeDocument/2006/relationships/hyperlink" Target="https://youtu.be/7UJ4CFRGd-U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youtu.be/fNk_zzaMoSs" TargetMode="External"/><Relationship Id="rId14" Type="http://schemas.openxmlformats.org/officeDocument/2006/relationships/hyperlink" Target="https://www.udacity.com/course/deep-learning-nanodegree--nd1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5620"/>
          </a:xfrm>
          <a:custGeom>
            <a:avLst/>
            <a:gdLst/>
            <a:ahLst/>
            <a:cxnLst/>
            <a:rect l="l" t="t" r="r" b="b"/>
            <a:pathLst>
              <a:path w="9144000" h="515620">
                <a:moveTo>
                  <a:pt x="0" y="515112"/>
                </a:moveTo>
                <a:lnTo>
                  <a:pt x="9144000" y="515112"/>
                </a:lnTo>
                <a:lnTo>
                  <a:pt x="9144000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After DS </a:t>
            </a:r>
            <a:r>
              <a:rPr dirty="0"/>
              <a:t>&amp; ML</a:t>
            </a:r>
            <a:r>
              <a:rPr spc="-60" dirty="0"/>
              <a:t> </a:t>
            </a:r>
            <a:r>
              <a:rPr dirty="0"/>
              <a:t>Course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Sensitivity:</a:t>
            </a:r>
            <a:r>
              <a:rPr spc="-35" dirty="0"/>
              <a:t> </a:t>
            </a:r>
            <a:r>
              <a:rPr spc="-5" dirty="0"/>
              <a:t>Internal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003553"/>
            <a:ext cx="3693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Get subscription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these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blogs: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550288"/>
            <a:ext cx="4327525" cy="229933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Verdana"/>
                <a:cs typeface="Verdana"/>
                <a:hlinkClick r:id="rId2"/>
              </a:rPr>
              <a:t>www.medium.com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  <a:hlinkClick r:id="rId3"/>
              </a:rPr>
              <a:t>www.towardsdatascience.com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Verdana"/>
                <a:cs typeface="Verdana"/>
                <a:hlinkClick r:id="rId4"/>
              </a:rPr>
              <a:t>www.machinelearningmastery.com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  <a:hlinkClick r:id="rId5"/>
              </a:rPr>
              <a:t>www.analyticsvidhya.com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Verdana"/>
                <a:cs typeface="Verdana"/>
                <a:hlinkClick r:id="rId6"/>
              </a:rPr>
              <a:t>www.kaggle.com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  <a:hlinkClick r:id="rId7"/>
              </a:rPr>
              <a:t>www.fivethirtyeight.com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56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7239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570"/>
              </a:spcBef>
            </a:pPr>
            <a:r>
              <a:rPr spc="-5" dirty="0"/>
              <a:t>After DS </a:t>
            </a:r>
            <a:r>
              <a:rPr dirty="0"/>
              <a:t>&amp; ML</a:t>
            </a:r>
            <a:r>
              <a:rPr spc="15" dirty="0"/>
              <a:t> </a:t>
            </a:r>
            <a:r>
              <a:rPr dirty="0"/>
              <a:t>Course</a:t>
            </a:r>
          </a:p>
        </p:txBody>
      </p:sp>
      <p:sp>
        <p:nvSpPr>
          <p:cNvPr id="3" name="object 3"/>
          <p:cNvSpPr/>
          <p:nvPr/>
        </p:nvSpPr>
        <p:spPr>
          <a:xfrm>
            <a:off x="4511040" y="496862"/>
            <a:ext cx="119034" cy="327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761" y="51587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527" y="731484"/>
            <a:ext cx="5967984" cy="119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961" y="770381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3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5028" y="751319"/>
            <a:ext cx="310959" cy="624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15611" y="770381"/>
            <a:ext cx="114300" cy="429895"/>
          </a:xfrm>
          <a:custGeom>
            <a:avLst/>
            <a:gdLst/>
            <a:ahLst/>
            <a:cxnLst/>
            <a:rect l="l" t="t" r="r" b="b"/>
            <a:pathLst>
              <a:path w="114300" h="429894">
                <a:moveTo>
                  <a:pt x="38100" y="315467"/>
                </a:moveTo>
                <a:lnTo>
                  <a:pt x="0" y="315467"/>
                </a:lnTo>
                <a:lnTo>
                  <a:pt x="57150" y="429767"/>
                </a:lnTo>
                <a:lnTo>
                  <a:pt x="104775" y="334517"/>
                </a:lnTo>
                <a:lnTo>
                  <a:pt x="38100" y="334517"/>
                </a:lnTo>
                <a:lnTo>
                  <a:pt x="38100" y="315467"/>
                </a:lnTo>
                <a:close/>
              </a:path>
              <a:path w="114300" h="429894">
                <a:moveTo>
                  <a:pt x="76200" y="0"/>
                </a:moveTo>
                <a:lnTo>
                  <a:pt x="38100" y="0"/>
                </a:lnTo>
                <a:lnTo>
                  <a:pt x="38100" y="334517"/>
                </a:lnTo>
                <a:lnTo>
                  <a:pt x="76200" y="334517"/>
                </a:lnTo>
                <a:lnTo>
                  <a:pt x="76200" y="0"/>
                </a:lnTo>
                <a:close/>
              </a:path>
              <a:path w="114300" h="429894">
                <a:moveTo>
                  <a:pt x="114300" y="315467"/>
                </a:moveTo>
                <a:lnTo>
                  <a:pt x="76200" y="315467"/>
                </a:lnTo>
                <a:lnTo>
                  <a:pt x="76200" y="334517"/>
                </a:lnTo>
                <a:lnTo>
                  <a:pt x="104775" y="334517"/>
                </a:lnTo>
                <a:lnTo>
                  <a:pt x="114300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3227" y="751319"/>
            <a:ext cx="310959" cy="624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3811" y="770381"/>
            <a:ext cx="114300" cy="429895"/>
          </a:xfrm>
          <a:custGeom>
            <a:avLst/>
            <a:gdLst/>
            <a:ahLst/>
            <a:cxnLst/>
            <a:rect l="l" t="t" r="r" b="b"/>
            <a:pathLst>
              <a:path w="114300" h="429894">
                <a:moveTo>
                  <a:pt x="38100" y="315467"/>
                </a:moveTo>
                <a:lnTo>
                  <a:pt x="0" y="315467"/>
                </a:lnTo>
                <a:lnTo>
                  <a:pt x="57150" y="429767"/>
                </a:lnTo>
                <a:lnTo>
                  <a:pt x="104775" y="334517"/>
                </a:lnTo>
                <a:lnTo>
                  <a:pt x="38100" y="334517"/>
                </a:lnTo>
                <a:lnTo>
                  <a:pt x="38100" y="315467"/>
                </a:lnTo>
                <a:close/>
              </a:path>
              <a:path w="114300" h="429894">
                <a:moveTo>
                  <a:pt x="76200" y="0"/>
                </a:moveTo>
                <a:lnTo>
                  <a:pt x="38100" y="0"/>
                </a:lnTo>
                <a:lnTo>
                  <a:pt x="38100" y="334517"/>
                </a:lnTo>
                <a:lnTo>
                  <a:pt x="76200" y="334517"/>
                </a:lnTo>
                <a:lnTo>
                  <a:pt x="76200" y="0"/>
                </a:lnTo>
                <a:close/>
              </a:path>
              <a:path w="114300" h="429894">
                <a:moveTo>
                  <a:pt x="114300" y="315467"/>
                </a:moveTo>
                <a:lnTo>
                  <a:pt x="76200" y="315467"/>
                </a:lnTo>
                <a:lnTo>
                  <a:pt x="76200" y="334517"/>
                </a:lnTo>
                <a:lnTo>
                  <a:pt x="104775" y="334517"/>
                </a:lnTo>
                <a:lnTo>
                  <a:pt x="114300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21295" y="751319"/>
            <a:ext cx="310959" cy="624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21880" y="770381"/>
            <a:ext cx="114300" cy="429895"/>
          </a:xfrm>
          <a:custGeom>
            <a:avLst/>
            <a:gdLst/>
            <a:ahLst/>
            <a:cxnLst/>
            <a:rect l="l" t="t" r="r" b="b"/>
            <a:pathLst>
              <a:path w="114300" h="429894">
                <a:moveTo>
                  <a:pt x="38100" y="315467"/>
                </a:moveTo>
                <a:lnTo>
                  <a:pt x="0" y="315467"/>
                </a:lnTo>
                <a:lnTo>
                  <a:pt x="57150" y="429767"/>
                </a:lnTo>
                <a:lnTo>
                  <a:pt x="104775" y="334517"/>
                </a:lnTo>
                <a:lnTo>
                  <a:pt x="38100" y="334517"/>
                </a:lnTo>
                <a:lnTo>
                  <a:pt x="38100" y="315467"/>
                </a:lnTo>
                <a:close/>
              </a:path>
              <a:path w="114300" h="429894">
                <a:moveTo>
                  <a:pt x="76200" y="0"/>
                </a:moveTo>
                <a:lnTo>
                  <a:pt x="38100" y="0"/>
                </a:lnTo>
                <a:lnTo>
                  <a:pt x="38100" y="334517"/>
                </a:lnTo>
                <a:lnTo>
                  <a:pt x="76200" y="334517"/>
                </a:lnTo>
                <a:lnTo>
                  <a:pt x="76200" y="0"/>
                </a:lnTo>
                <a:close/>
              </a:path>
              <a:path w="114300" h="429894">
                <a:moveTo>
                  <a:pt x="114300" y="315467"/>
                </a:moveTo>
                <a:lnTo>
                  <a:pt x="76200" y="315467"/>
                </a:lnTo>
                <a:lnTo>
                  <a:pt x="76200" y="334517"/>
                </a:lnTo>
                <a:lnTo>
                  <a:pt x="104775" y="334517"/>
                </a:lnTo>
                <a:lnTo>
                  <a:pt x="114300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8522" y="1232153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spc="-4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am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7114" y="1724732"/>
            <a:ext cx="1574161" cy="473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7770" y="2196744"/>
            <a:ext cx="1184910" cy="132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37400"/>
              </a:lnSpc>
              <a:spcBef>
                <a:spcPts val="100"/>
              </a:spcBef>
            </a:pPr>
            <a:r>
              <a:rPr sz="1600" spc="-5" dirty="0">
                <a:latin typeface="Verdana"/>
                <a:cs typeface="Verdana"/>
              </a:rPr>
              <a:t>Datacamp  </a:t>
            </a:r>
            <a:r>
              <a:rPr sz="1600" spc="-10" dirty="0">
                <a:latin typeface="Verdana"/>
                <a:cs typeface="Verdana"/>
              </a:rPr>
              <a:t>Hac</a:t>
            </a:r>
            <a:r>
              <a:rPr sz="1600" spc="-20" dirty="0">
                <a:latin typeface="Verdana"/>
                <a:cs typeface="Verdana"/>
              </a:rPr>
              <a:t>k</a:t>
            </a:r>
            <a:r>
              <a:rPr sz="1600" spc="-5" dirty="0">
                <a:latin typeface="Verdana"/>
                <a:cs typeface="Verdana"/>
              </a:rPr>
              <a:t>er</a:t>
            </a:r>
            <a:r>
              <a:rPr sz="1600" spc="-30" dirty="0">
                <a:latin typeface="Verdana"/>
                <a:cs typeface="Verdana"/>
              </a:rPr>
              <a:t>r</a:t>
            </a:r>
            <a:r>
              <a:rPr sz="1600" spc="-5" dirty="0">
                <a:latin typeface="Verdana"/>
                <a:cs typeface="Verdana"/>
              </a:rPr>
              <a:t>ank</a:t>
            </a:r>
            <a:endParaRPr sz="1600" dirty="0">
              <a:latin typeface="Verdana"/>
              <a:cs typeface="Verdana"/>
            </a:endParaRPr>
          </a:p>
          <a:p>
            <a:pPr marL="242570" marR="236220" indent="1905" algn="ctr">
              <a:lnSpc>
                <a:spcPct val="121700"/>
              </a:lnSpc>
              <a:spcBef>
                <a:spcPts val="295"/>
              </a:spcBef>
            </a:pPr>
            <a:r>
              <a:rPr sz="1600" spc="-55" dirty="0">
                <a:latin typeface="Verdana"/>
                <a:cs typeface="Verdana"/>
              </a:rPr>
              <a:t>K</a:t>
            </a:r>
            <a:r>
              <a:rPr sz="1600" spc="-5" dirty="0">
                <a:latin typeface="Verdana"/>
                <a:cs typeface="Verdana"/>
              </a:rPr>
              <a:t>aggle  </a:t>
            </a:r>
            <a:r>
              <a:rPr sz="1600" spc="-10" dirty="0">
                <a:latin typeface="Verdana"/>
                <a:cs typeface="Verdana"/>
              </a:rPr>
              <a:t>Gi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Hub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8515" y="3773423"/>
            <a:ext cx="810768" cy="861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08282" y="3861815"/>
            <a:ext cx="587976" cy="702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98010" y="3827968"/>
            <a:ext cx="684929" cy="7970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39005" y="1256538"/>
            <a:ext cx="589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ath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1271" y="1231772"/>
            <a:ext cx="169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Deep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92907" y="1790445"/>
            <a:ext cx="2813685" cy="2623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2446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Verdana"/>
                <a:cs typeface="Verdana"/>
              </a:rPr>
              <a:t>Linear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Algebra</a:t>
            </a:r>
            <a:endParaRPr sz="1600" dirty="0">
              <a:latin typeface="Verdana"/>
              <a:cs typeface="Verdana"/>
            </a:endParaRPr>
          </a:p>
          <a:p>
            <a:pPr marL="163830" marR="288925" indent="-1270" algn="ctr">
              <a:lnSpc>
                <a:spcPct val="100000"/>
              </a:lnSpc>
              <a:spcBef>
                <a:spcPts val="890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Essence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Linear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Algebra 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u="sng" spc="-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9"/>
              </a:rPr>
              <a:t>https://youtu.be/fNk_zzaMoSs</a:t>
            </a:r>
            <a:endParaRPr sz="1200" dirty="0">
              <a:latin typeface="Verdana"/>
              <a:cs typeface="Verdana"/>
            </a:endParaRPr>
          </a:p>
          <a:p>
            <a:pPr marR="33020" algn="ctr">
              <a:lnSpc>
                <a:spcPct val="100000"/>
              </a:lnSpc>
              <a:spcBef>
                <a:spcPts val="68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MIT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18.06</a:t>
            </a:r>
            <a:endParaRPr sz="1200" dirty="0">
              <a:latin typeface="Verdana"/>
              <a:cs typeface="Verdana"/>
            </a:endParaRPr>
          </a:p>
          <a:p>
            <a:pPr marR="33020" algn="ctr">
              <a:lnSpc>
                <a:spcPct val="100000"/>
              </a:lnSpc>
            </a:pPr>
            <a:r>
              <a:rPr sz="1200" u="sng" spc="-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0"/>
              </a:rPr>
              <a:t>https://youtu.be/7UJ4CFRGd-U</a:t>
            </a:r>
            <a:endParaRPr sz="1200" dirty="0">
              <a:latin typeface="Verdana"/>
              <a:cs typeface="Verdana"/>
            </a:endParaRPr>
          </a:p>
          <a:p>
            <a:pPr marR="46990" algn="ctr">
              <a:lnSpc>
                <a:spcPct val="100000"/>
              </a:lnSpc>
              <a:spcBef>
                <a:spcPts val="1195"/>
              </a:spcBef>
            </a:pPr>
            <a:r>
              <a:rPr sz="1600" b="1" spc="-5" dirty="0">
                <a:latin typeface="Verdana"/>
                <a:cs typeface="Verdana"/>
              </a:rPr>
              <a:t>Statistics</a:t>
            </a:r>
            <a:endParaRPr sz="1600" dirty="0">
              <a:latin typeface="Verdana"/>
              <a:cs typeface="Verdana"/>
            </a:endParaRPr>
          </a:p>
          <a:p>
            <a:pPr marL="12065" marR="5080" indent="635" algn="ctr">
              <a:lnSpc>
                <a:spcPct val="100000"/>
              </a:lnSpc>
              <a:spcBef>
                <a:spcPts val="640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Duke University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–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Coursera 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u="sng" spc="-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http</a:t>
            </a:r>
            <a:r>
              <a:rPr sz="1200" u="sng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s</a:t>
            </a:r>
            <a:r>
              <a:rPr sz="1200" u="sng" spc="-10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:</a:t>
            </a:r>
            <a:r>
              <a:rPr sz="1200" u="sng" spc="-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//w</a:t>
            </a:r>
            <a:r>
              <a:rPr sz="1200" u="sng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w</a:t>
            </a:r>
            <a:r>
              <a:rPr sz="1200" u="sng" spc="-2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w</a:t>
            </a:r>
            <a:r>
              <a:rPr sz="1200" u="sng" spc="-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.</a:t>
            </a:r>
            <a:r>
              <a:rPr sz="1200" u="sng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course</a:t>
            </a:r>
            <a:r>
              <a:rPr sz="1200" u="sng" spc="-2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r</a:t>
            </a:r>
            <a:r>
              <a:rPr sz="1200" u="sng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a</a:t>
            </a:r>
            <a:r>
              <a:rPr sz="1200" u="sng" spc="-10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.</a:t>
            </a:r>
            <a:r>
              <a:rPr sz="1200" u="sng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org</a:t>
            </a:r>
            <a:r>
              <a:rPr sz="1200" u="sng" spc="-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/</a:t>
            </a:r>
            <a:r>
              <a:rPr sz="1200" u="sng" spc="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s</a:t>
            </a:r>
            <a:r>
              <a:rPr sz="1200" u="sng" spc="-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p</a:t>
            </a:r>
            <a:r>
              <a:rPr sz="1200" u="sng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ec</a:t>
            </a:r>
            <a:r>
              <a:rPr sz="1200" u="sng" spc="-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i</a:t>
            </a:r>
            <a:r>
              <a:rPr sz="1200" u="sng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a</a:t>
            </a:r>
            <a:r>
              <a:rPr sz="1200" u="sng" spc="-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liza </a:t>
            </a:r>
            <a:r>
              <a:rPr sz="1200" spc="-5" dirty="0">
                <a:solidFill>
                  <a:srgbClr val="DDD2AE"/>
                </a:solidFill>
                <a:latin typeface="Verdana"/>
                <a:cs typeface="Verdana"/>
                <a:hlinkClick r:id="rId11"/>
              </a:rPr>
              <a:t> </a:t>
            </a:r>
            <a:r>
              <a:rPr sz="1200" u="sng" spc="-10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1"/>
              </a:rPr>
              <a:t>tions/statistics</a:t>
            </a:r>
            <a:endParaRPr sz="12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600" b="1" spc="-10" dirty="0">
                <a:latin typeface="Verdana"/>
                <a:cs typeface="Verdana"/>
              </a:rPr>
              <a:t>Calculus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43300" y="4346447"/>
            <a:ext cx="1981200" cy="5654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3800" y="1653694"/>
            <a:ext cx="2467610" cy="312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1515" marR="738505" algn="ctr">
              <a:lnSpc>
                <a:spcPct val="155600"/>
              </a:lnSpc>
              <a:spcBef>
                <a:spcPts val="105"/>
              </a:spcBef>
            </a:pP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ata</a:t>
            </a:r>
            <a:r>
              <a:rPr sz="1600" spc="-15" dirty="0">
                <a:latin typeface="Verdana"/>
                <a:cs typeface="Verdana"/>
              </a:rPr>
              <a:t>c</a:t>
            </a:r>
            <a:r>
              <a:rPr sz="1600" spc="-5" dirty="0">
                <a:latin typeface="Verdana"/>
                <a:cs typeface="Verdana"/>
              </a:rPr>
              <a:t>amp  </a:t>
            </a:r>
            <a:r>
              <a:rPr sz="1600" spc="-15" dirty="0">
                <a:latin typeface="Verdana"/>
                <a:cs typeface="Verdana"/>
              </a:rPr>
              <a:t>Kaggle  </a:t>
            </a:r>
            <a:r>
              <a:rPr sz="1600" spc="-10" dirty="0">
                <a:latin typeface="Verdana"/>
                <a:cs typeface="Verdana"/>
              </a:rPr>
              <a:t>GitHub</a:t>
            </a:r>
            <a:endParaRPr sz="1600" dirty="0">
              <a:latin typeface="Verdana"/>
              <a:cs typeface="Verdana"/>
            </a:endParaRPr>
          </a:p>
          <a:p>
            <a:pPr marL="180340" marR="205740" indent="-1905" algn="ctr">
              <a:lnSpc>
                <a:spcPct val="100000"/>
              </a:lnSpc>
              <a:spcBef>
                <a:spcPts val="1150"/>
              </a:spcBef>
            </a:pPr>
            <a:r>
              <a:rPr sz="1400" dirty="0">
                <a:latin typeface="Verdana"/>
                <a:cs typeface="Verdana"/>
              </a:rPr>
              <a:t>Andrew Ng </a:t>
            </a:r>
            <a:r>
              <a:rPr sz="1400" spc="-5" dirty="0">
                <a:latin typeface="Verdana"/>
                <a:cs typeface="Verdana"/>
              </a:rPr>
              <a:t>Course  </a:t>
            </a:r>
            <a:r>
              <a:rPr sz="1400" u="sng" spc="-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3"/>
              </a:rPr>
              <a:t>https://www.coursera. </a:t>
            </a:r>
            <a:r>
              <a:rPr sz="1400" spc="-5" dirty="0">
                <a:solidFill>
                  <a:srgbClr val="DDD2AE"/>
                </a:solidFill>
                <a:latin typeface="Verdana"/>
                <a:cs typeface="Verdana"/>
                <a:hlinkClick r:id="rId13"/>
              </a:rPr>
              <a:t> </a:t>
            </a:r>
            <a:r>
              <a:rPr sz="1400" u="sng" spc="-5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3"/>
              </a:rPr>
              <a:t>org/specializations/dee </a:t>
            </a:r>
            <a:r>
              <a:rPr sz="1400" spc="-5" dirty="0">
                <a:solidFill>
                  <a:srgbClr val="DDD2AE"/>
                </a:solidFill>
                <a:latin typeface="Verdana"/>
                <a:cs typeface="Verdana"/>
                <a:hlinkClick r:id="rId13"/>
              </a:rPr>
              <a:t> </a:t>
            </a:r>
            <a:r>
              <a:rPr sz="1400" u="sng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3"/>
              </a:rPr>
              <a:t>p-learning</a:t>
            </a:r>
            <a:endParaRPr sz="1400" dirty="0">
              <a:latin typeface="Verdana"/>
              <a:cs typeface="Verdana"/>
            </a:endParaRPr>
          </a:p>
          <a:p>
            <a:pPr marL="12700" marR="5080" indent="-2540" algn="ctr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Verdana"/>
                <a:cs typeface="Verdana"/>
              </a:rPr>
              <a:t>Udacity DLND  </a:t>
            </a:r>
            <a:r>
              <a:rPr sz="1400" u="sng" spc="-10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4"/>
              </a:rPr>
              <a:t>https://www.udacity.com/c </a:t>
            </a:r>
            <a:r>
              <a:rPr sz="1400" spc="-10" dirty="0">
                <a:solidFill>
                  <a:srgbClr val="DDD2AE"/>
                </a:solidFill>
                <a:latin typeface="Verdana"/>
                <a:cs typeface="Verdana"/>
                <a:hlinkClick r:id="rId14"/>
              </a:rPr>
              <a:t> </a:t>
            </a:r>
            <a:r>
              <a:rPr sz="1400" u="sng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4"/>
              </a:rPr>
              <a:t>ourse/deep-learning- </a:t>
            </a:r>
            <a:r>
              <a:rPr sz="1400" dirty="0">
                <a:solidFill>
                  <a:srgbClr val="DDD2AE"/>
                </a:solidFill>
                <a:latin typeface="Verdana"/>
                <a:cs typeface="Verdana"/>
                <a:hlinkClick r:id="rId14"/>
              </a:rPr>
              <a:t> </a:t>
            </a:r>
            <a:r>
              <a:rPr sz="1400" u="sng" dirty="0">
                <a:solidFill>
                  <a:srgbClr val="DDD2AE"/>
                </a:solidFill>
                <a:uFill>
                  <a:solidFill>
                    <a:srgbClr val="DDD2AE"/>
                  </a:solidFill>
                </a:uFill>
                <a:latin typeface="Verdana"/>
                <a:cs typeface="Verdana"/>
                <a:hlinkClick r:id="rId14"/>
              </a:rPr>
              <a:t>nanodegree--nd101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Sensitivity:</a:t>
            </a:r>
            <a:r>
              <a:rPr spc="-35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143</Words>
  <Application>Microsoft Office PowerPoint</Application>
  <PresentationFormat>On-screen Show (16:9)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Times New Roman</vt:lpstr>
      <vt:lpstr>Verdana</vt:lpstr>
      <vt:lpstr>Wingdings</vt:lpstr>
      <vt:lpstr>Office Theme</vt:lpstr>
      <vt:lpstr>After DS &amp; ML Course</vt:lpstr>
      <vt:lpstr>After DS &amp; ML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faisal.rehman2@telenor.com.pk</dc:creator>
  <cp:lastModifiedBy>Omair Arshad</cp:lastModifiedBy>
  <cp:revision>4</cp:revision>
  <dcterms:created xsi:type="dcterms:W3CDTF">2020-05-04T15:20:24Z</dcterms:created>
  <dcterms:modified xsi:type="dcterms:W3CDTF">2020-05-05T06:55:38Z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2020-05-04T00:00:00Z</vt:filetime>
  </property>
  <property fmtid="{D5CDD505-2E9C-101B-9397-08002B2CF9AE}" pid="5" name="MSIP_Label_f604d2c9-1577-460e-b668-57374a0216c3_Enabled">
    <vt:lpwstr>True</vt:lpwstr>
  </property>
  <property fmtid="{D5CDD505-2E9C-101B-9397-08002B2CF9AE}" pid="6" name="MSIP_Label_f604d2c9-1577-460e-b668-57374a0216c3_SiteId">
    <vt:lpwstr>1676489c-5c72-46b7-ba63-9ab90c4aad44</vt:lpwstr>
  </property>
  <property fmtid="{D5CDD505-2E9C-101B-9397-08002B2CF9AE}" pid="7" name="MSIP_Label_f604d2c9-1577-460e-b668-57374a0216c3_Owner">
    <vt:lpwstr>Omair.Arshad@tnpak.com.pk</vt:lpwstr>
  </property>
  <property fmtid="{D5CDD505-2E9C-101B-9397-08002B2CF9AE}" pid="8" name="MSIP_Label_f604d2c9-1577-460e-b668-57374a0216c3_SetDate">
    <vt:lpwstr>2020-05-05T06:55:28.3072713Z</vt:lpwstr>
  </property>
  <property fmtid="{D5CDD505-2E9C-101B-9397-08002B2CF9AE}" pid="9" name="MSIP_Label_f604d2c9-1577-460e-b668-57374a0216c3_Name">
    <vt:lpwstr>Internal</vt:lpwstr>
  </property>
  <property fmtid="{D5CDD505-2E9C-101B-9397-08002B2CF9AE}" pid="10" name="MSIP_Label_f604d2c9-1577-460e-b668-57374a0216c3_Application">
    <vt:lpwstr>Microsoft Azure Information Protection</vt:lpwstr>
  </property>
  <property fmtid="{D5CDD505-2E9C-101B-9397-08002B2CF9AE}" pid="11" name="MSIP_Label_f604d2c9-1577-460e-b668-57374a0216c3_Extended_MSFT_Method">
    <vt:lpwstr>Automatic</vt:lpwstr>
  </property>
  <property fmtid="{D5CDD505-2E9C-101B-9397-08002B2CF9AE}" pid="12" name="Sensitivity">
    <vt:lpwstr>Internal</vt:lpwstr>
  </property>
</Properties>
</file>