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40b231b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40b231b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40b231b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40b231b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you split the dataset into groups per type in python?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df.loc[df[‘type'] == ‘A’]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0b231b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40b231b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40b231b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40b231b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0b231b5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0b231b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40b231b5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40b231b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without groupby?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df.loc[(df[‘type’] == 'B') &amp; (df[‘color’] &gt; ‘Red’)]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0b231b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0b231b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40b2318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40b2318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9b944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19b944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f5e779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f5e779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82ebad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82ebad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0b2318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0b2318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mathematical or logical operation on data with a summarisation as a result</a:t>
            </a:r>
            <a:endParaRPr b="1"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Roboto"/>
              <a:buChar char="-"/>
            </a:pP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 of a single column</a:t>
            </a:r>
            <a:endParaRPr b="1"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50"/>
              <a:buFont typeface="Roboto"/>
              <a:buChar char="-"/>
            </a:pP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Grouping of column values into a new table</a:t>
            </a:r>
            <a:endParaRPr b="1"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0b2318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0b2318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0b2318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0b2318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0b2318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0b2318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0b2318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0b2318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40b2318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40b2318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pandas axis =</a:t>
            </a: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0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refers to horizontal axis or rows and axis = 1 refers to vertical axis or columns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4"/>
            <a:ext cx="48705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3.1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Aggregation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50"/>
            <a:ext cx="396299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379525" y="77850"/>
            <a:ext cx="364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Digital Career Program</a:t>
            </a:r>
            <a:endParaRPr b="1" sz="2400">
              <a:solidFill>
                <a:srgbClr val="A4C2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Data Analytics II</a:t>
            </a:r>
            <a:endParaRPr b="1" sz="2400">
              <a:solidFill>
                <a:srgbClr val="A4C2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719" y="1272924"/>
            <a:ext cx="196043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statistics grouped by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groupby()</a:t>
            </a:r>
            <a:r>
              <a:rPr lang="en"/>
              <a:t> method is applied on one or more columns to make a group per category.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25" y="3021950"/>
            <a:ext cx="4167824" cy="1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315921" cy="355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3467450" y="2876825"/>
            <a:ext cx="5034900" cy="9462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store, there are many </a:t>
            </a:r>
            <a:r>
              <a:rPr b="1" i="1" lang="en"/>
              <a:t>items</a:t>
            </a:r>
            <a:r>
              <a:rPr lang="en"/>
              <a:t>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item has a </a:t>
            </a:r>
            <a:r>
              <a:rPr b="1" i="1" lang="en"/>
              <a:t>Type</a:t>
            </a:r>
            <a:r>
              <a:rPr lang="en"/>
              <a:t> and a </a:t>
            </a:r>
            <a:r>
              <a:rPr b="1" i="1" lang="en"/>
              <a:t>Color</a:t>
            </a:r>
            <a:r>
              <a:rPr lang="en"/>
              <a:t> 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dataset of items, with the </a:t>
            </a:r>
            <a:r>
              <a:rPr b="1" i="1" lang="en"/>
              <a:t>quantity</a:t>
            </a:r>
            <a:r>
              <a:rPr lang="en"/>
              <a:t> of each item..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65605" t="33399"/>
          <a:stretch/>
        </p:blipFill>
        <p:spPr>
          <a:xfrm>
            <a:off x="7003900" y="1297550"/>
            <a:ext cx="1828401" cy="2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311700" y="1266325"/>
            <a:ext cx="47229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sum of quantities for each Type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11700" y="1736125"/>
            <a:ext cx="4722900" cy="10890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dataset into groups (per Type)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sum() function to each group independently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Combine the results into a data structure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0" l="0" r="0" t="28114"/>
          <a:stretch/>
        </p:blipFill>
        <p:spPr>
          <a:xfrm>
            <a:off x="311700" y="3357525"/>
            <a:ext cx="6624824" cy="12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54790" l="0" r="0" t="0"/>
          <a:stretch/>
        </p:blipFill>
        <p:spPr>
          <a:xfrm>
            <a:off x="311700" y="1659925"/>
            <a:ext cx="2876475" cy="1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44848"/>
          <a:stretch/>
        </p:blipFill>
        <p:spPr>
          <a:xfrm>
            <a:off x="3242300" y="2629850"/>
            <a:ext cx="2876475" cy="2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65605" t="33399"/>
          <a:stretch/>
        </p:blipFill>
        <p:spPr>
          <a:xfrm>
            <a:off x="7003900" y="1297550"/>
            <a:ext cx="1828401" cy="2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311700" y="1266325"/>
            <a:ext cx="35769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sum of quantities for each Type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3250125" y="2178150"/>
            <a:ext cx="35769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sum of quantities for each Color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65605" t="33399"/>
          <a:stretch/>
        </p:blipFill>
        <p:spPr>
          <a:xfrm>
            <a:off x="7003900" y="1297550"/>
            <a:ext cx="1828401" cy="2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311700" y="1266325"/>
            <a:ext cx="35769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items</a:t>
            </a:r>
            <a:r>
              <a:rPr lang="en"/>
              <a:t> are there of each Type?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4">
            <a:alphaModFix/>
          </a:blip>
          <a:srcRect b="61304" l="0" r="0" t="0"/>
          <a:stretch/>
        </p:blipFill>
        <p:spPr>
          <a:xfrm>
            <a:off x="311700" y="1735725"/>
            <a:ext cx="3723650" cy="14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 b="0" l="0" r="0" t="38518"/>
          <a:stretch/>
        </p:blipFill>
        <p:spPr>
          <a:xfrm>
            <a:off x="2535575" y="2374875"/>
            <a:ext cx="3723650" cy="236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65605" t="33399"/>
          <a:stretch/>
        </p:blipFill>
        <p:spPr>
          <a:xfrm>
            <a:off x="7003900" y="2298675"/>
            <a:ext cx="1828401" cy="2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311700" y="1266325"/>
            <a:ext cx="35769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items are there of each Type?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311700" y="1782500"/>
            <a:ext cx="71169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value_counts is a convenient shortcut to count the number of entries in each category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0" t="53419"/>
          <a:stretch/>
        </p:blipFill>
        <p:spPr>
          <a:xfrm>
            <a:off x="311700" y="2437650"/>
            <a:ext cx="3287299" cy="11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82030" l="0" r="0" t="0"/>
          <a:stretch/>
        </p:blipFill>
        <p:spPr>
          <a:xfrm>
            <a:off x="3309525" y="3229851"/>
            <a:ext cx="3287299" cy="42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65605" t="33399"/>
          <a:stretch/>
        </p:blipFill>
        <p:spPr>
          <a:xfrm>
            <a:off x="7003900" y="1297550"/>
            <a:ext cx="1828401" cy="2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/>
          <p:nvPr/>
        </p:nvSpPr>
        <p:spPr>
          <a:xfrm>
            <a:off x="311700" y="1266325"/>
            <a:ext cx="53832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items are there for each (Type,Color ) combination ?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4">
            <a:alphaModFix/>
          </a:blip>
          <a:srcRect b="48264" l="0" r="0" t="0"/>
          <a:stretch/>
        </p:blipFill>
        <p:spPr>
          <a:xfrm>
            <a:off x="311700" y="1735400"/>
            <a:ext cx="4621675" cy="23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 rotWithShape="1">
          <a:blip r:embed="rId4">
            <a:alphaModFix/>
          </a:blip>
          <a:srcRect b="0" l="0" r="0" t="52191"/>
          <a:stretch/>
        </p:blipFill>
        <p:spPr>
          <a:xfrm>
            <a:off x="2348675" y="2698700"/>
            <a:ext cx="4621675" cy="21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65605" t="33399"/>
          <a:stretch/>
        </p:blipFill>
        <p:spPr>
          <a:xfrm>
            <a:off x="7003900" y="1297550"/>
            <a:ext cx="1828401" cy="23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/>
          <p:nvPr/>
        </p:nvSpPr>
        <p:spPr>
          <a:xfrm>
            <a:off x="311700" y="1266325"/>
            <a:ext cx="5383200" cy="3936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sum of quantities</a:t>
            </a:r>
            <a:r>
              <a:rPr lang="en"/>
              <a:t> for each (Type,Color ) combination ?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47003" l="0" r="0" t="0"/>
          <a:stretch/>
        </p:blipFill>
        <p:spPr>
          <a:xfrm>
            <a:off x="311700" y="1773825"/>
            <a:ext cx="3921175" cy="23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0" l="0" r="0" t="51902"/>
          <a:stretch/>
        </p:blipFill>
        <p:spPr>
          <a:xfrm>
            <a:off x="2686275" y="2611650"/>
            <a:ext cx="3921175" cy="21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61071" l="0" r="0" t="0"/>
          <a:stretch/>
        </p:blipFill>
        <p:spPr>
          <a:xfrm>
            <a:off x="285750" y="1883275"/>
            <a:ext cx="4286250" cy="20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33656" l="0" r="42139" t="37934"/>
          <a:stretch/>
        </p:blipFill>
        <p:spPr>
          <a:xfrm>
            <a:off x="2061400" y="3054175"/>
            <a:ext cx="2479975" cy="14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/>
          <p:nvPr/>
        </p:nvSpPr>
        <p:spPr>
          <a:xfrm>
            <a:off x="311700" y="1266325"/>
            <a:ext cx="7559400" cy="5691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choose to include NA in group keys or not by setting `dropna` parameter,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setting is `True`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20280" t="66880"/>
          <a:stretch/>
        </p:blipFill>
        <p:spPr>
          <a:xfrm>
            <a:off x="5223350" y="3054175"/>
            <a:ext cx="3416849" cy="17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</a:t>
            </a:r>
            <a:r>
              <a:rPr lang="en"/>
              <a:t> Table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65605" t="33399"/>
          <a:stretch/>
        </p:blipFill>
        <p:spPr>
          <a:xfrm>
            <a:off x="6692450" y="1297550"/>
            <a:ext cx="2139850" cy="27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5259076" cy="24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Selection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Manipulation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Aggregation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Merging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Cleaning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Data Reshaping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Exercise Time …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divide you into 3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group </a:t>
            </a:r>
            <a:r>
              <a:rPr lang="en"/>
              <a:t>does one exercise corresponding to its group number, e.g. group 2 does “Exercise 2: Data Aggregation”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Afterwards, one member of each group has to share their screen with the notebook and show the others what they did and why</a:t>
            </a:r>
            <a:endParaRPr/>
          </a:p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300" y="1266325"/>
            <a:ext cx="3833834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025" y="2934875"/>
            <a:ext cx="4400352" cy="15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Statistics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4"/>
            <a:ext cx="5536622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376" y="195775"/>
            <a:ext cx="3492925" cy="10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699900" y="2538925"/>
            <a:ext cx="51324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(average)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Min, 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Variance, Standard deviation (std)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Statistics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66995" l="0" r="0" t="0"/>
          <a:stretch/>
        </p:blipFill>
        <p:spPr>
          <a:xfrm>
            <a:off x="311700" y="1266325"/>
            <a:ext cx="1930400" cy="16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33992" l="0" r="0" t="33002"/>
          <a:stretch/>
        </p:blipFill>
        <p:spPr>
          <a:xfrm>
            <a:off x="2568050" y="1266325"/>
            <a:ext cx="1930400" cy="16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66149"/>
          <a:stretch/>
        </p:blipFill>
        <p:spPr>
          <a:xfrm>
            <a:off x="4869400" y="1244563"/>
            <a:ext cx="1930400" cy="174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975" y="3039675"/>
            <a:ext cx="2154925" cy="19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0" r="71955" t="33923"/>
          <a:stretch/>
        </p:blipFill>
        <p:spPr>
          <a:xfrm>
            <a:off x="7279575" y="2386750"/>
            <a:ext cx="1552724" cy="21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3770425" y="442950"/>
            <a:ext cx="1634400" cy="6417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Column-wise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column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631825" y="2410350"/>
            <a:ext cx="384600" cy="20586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Statistics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5" y="1152425"/>
            <a:ext cx="1634500" cy="38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925" y="1077652"/>
            <a:ext cx="1772125" cy="32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6700" y="1425275"/>
            <a:ext cx="2329550" cy="26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6">
            <a:alphaModFix/>
          </a:blip>
          <a:srcRect b="0" l="0" r="71955" t="33923"/>
          <a:stretch/>
        </p:blipFill>
        <p:spPr>
          <a:xfrm>
            <a:off x="7279575" y="2386750"/>
            <a:ext cx="1552724" cy="21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3770425" y="442950"/>
            <a:ext cx="1634400" cy="6417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Column-wise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columns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631825" y="2410350"/>
            <a:ext cx="384600" cy="20586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8386350" y="2410350"/>
            <a:ext cx="384600" cy="20586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Statistics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71955" t="33923"/>
          <a:stretch/>
        </p:blipFill>
        <p:spPr>
          <a:xfrm>
            <a:off x="7279575" y="2386750"/>
            <a:ext cx="1552724" cy="21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50" y="1318625"/>
            <a:ext cx="1268250" cy="31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025" y="1649864"/>
            <a:ext cx="2299675" cy="2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3770425" y="442950"/>
            <a:ext cx="1634400" cy="6417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Column-wise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columns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7631825" y="2410350"/>
            <a:ext cx="1139100" cy="20586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Statistics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71955" t="33923"/>
          <a:stretch/>
        </p:blipFill>
        <p:spPr>
          <a:xfrm>
            <a:off x="7279575" y="2386750"/>
            <a:ext cx="1552724" cy="21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0" t="64598"/>
          <a:stretch/>
        </p:blipFill>
        <p:spPr>
          <a:xfrm>
            <a:off x="3333900" y="1966100"/>
            <a:ext cx="2331200" cy="1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42313" l="0" r="0" t="0"/>
          <a:stretch/>
        </p:blipFill>
        <p:spPr>
          <a:xfrm>
            <a:off x="424825" y="1601950"/>
            <a:ext cx="2331200" cy="29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3770425" y="442950"/>
            <a:ext cx="1634400" cy="6417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</a:t>
            </a:r>
            <a:r>
              <a:rPr lang="en"/>
              <a:t>-wise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399675" y="3293591"/>
            <a:ext cx="1335000" cy="544500"/>
          </a:xfrm>
          <a:prstGeom prst="roundRect">
            <a:avLst>
              <a:gd fmla="val 9556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Statistics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71955" t="33923"/>
          <a:stretch/>
        </p:blipFill>
        <p:spPr>
          <a:xfrm>
            <a:off x="7431960" y="1226025"/>
            <a:ext cx="1487390" cy="20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73901" l="0" r="0" t="0"/>
          <a:stretch/>
        </p:blipFill>
        <p:spPr>
          <a:xfrm>
            <a:off x="311700" y="1357163"/>
            <a:ext cx="4335270" cy="127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30241" l="0" r="0" t="25738"/>
          <a:stretch/>
        </p:blipFill>
        <p:spPr>
          <a:xfrm>
            <a:off x="2198075" y="2267250"/>
            <a:ext cx="4335270" cy="214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0" l="0" r="0" t="69971"/>
          <a:stretch/>
        </p:blipFill>
        <p:spPr>
          <a:xfrm>
            <a:off x="3772150" y="3392675"/>
            <a:ext cx="4335270" cy="145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3888550" y="536225"/>
            <a:ext cx="5132700" cy="616200"/>
          </a:xfrm>
          <a:prstGeom prst="round2DiagRect">
            <a:avLst>
              <a:gd fmla="val 1667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agg()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using one or more operations over a specified axis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