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PT Sans Narrow"/>
      <p:regular r:id="rId43"/>
      <p:bold r:id="rId44"/>
    </p:embeddedFont>
    <p:embeddedFont>
      <p:font typeface="Source Code Pro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TSansNarrow-bold.fntdata"/><Relationship Id="rId43" Type="http://schemas.openxmlformats.org/officeDocument/2006/relationships/font" Target="fonts/PTSansNarrow-regular.fntdata"/><Relationship Id="rId46" Type="http://schemas.openxmlformats.org/officeDocument/2006/relationships/font" Target="fonts/SourceCodePro-bold.fntdata"/><Relationship Id="rId45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urceCodePro-boldItalic.fntdata"/><Relationship Id="rId47" Type="http://schemas.openxmlformats.org/officeDocument/2006/relationships/font" Target="fonts/SourceCodePro-italic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7c33f30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77c33f30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77c33f30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77c33f30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77c33f30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77c33f30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674b4cd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674b4cd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674b4cd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674b4cd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674b4cdf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674b4cdf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74b4cdf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74b4cdf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674b4cdf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674b4cdf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674b4cdf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674b4cdf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674b4cdf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674b4cdf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40b2318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40b231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674b4cdf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674b4cdf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674b4cdf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674b4cdf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674b4cdf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674b4cdf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674b4cd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674b4cd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674b4cdf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674b4cdf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674b4cdf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1674b4cdf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674b4cdf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674b4cdf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674b4cdf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674b4cdf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74b4cdf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74b4cdf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77c33f3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77c33f3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77c33f3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77c33f3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77c33f30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77c33f30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674b4cdf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674b4cdf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674b4cdff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1674b4cdff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1674b4cdff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1674b4cdff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674b4cdf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674b4cdf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674b4cdff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1674b4cdf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1674b4cdff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1674b4cdff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182ebadd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182ebadd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77c33f3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77c33f3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77c33f3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77c33f3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7c33f30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7c33f30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7c33f30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7c33f30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7c33f30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77c33f30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77c33f30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77c33f30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3.2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Merging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850"/>
            <a:ext cx="396299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5379525" y="77850"/>
            <a:ext cx="364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400">
                <a:solidFill>
                  <a:srgbClr val="A4C2F4"/>
                </a:solidFill>
                <a:latin typeface="Calibri"/>
                <a:ea typeface="Calibri"/>
                <a:cs typeface="Calibri"/>
                <a:sym typeface="Calibri"/>
              </a:rPr>
              <a:t>Digital Career Program</a:t>
            </a:r>
            <a:endParaRPr b="1" sz="2400">
              <a:solidFill>
                <a:srgbClr val="A4C2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4C2F4"/>
                </a:solidFill>
                <a:latin typeface="Calibri"/>
                <a:ea typeface="Calibri"/>
                <a:cs typeface="Calibri"/>
                <a:sym typeface="Calibri"/>
              </a:rPr>
              <a:t>Data Analytics II</a:t>
            </a:r>
            <a:endParaRPr b="1" sz="2400">
              <a:solidFill>
                <a:srgbClr val="A4C2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7719" y="1272924"/>
            <a:ext cx="196043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 - vertical (axis=0)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50633" l="0" r="57609" t="24041"/>
          <a:stretch/>
        </p:blipFill>
        <p:spPr>
          <a:xfrm>
            <a:off x="6104325" y="221625"/>
            <a:ext cx="2241925" cy="1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57609" t="74673"/>
          <a:stretch/>
        </p:blipFill>
        <p:spPr>
          <a:xfrm>
            <a:off x="6104325" y="1768050"/>
            <a:ext cx="2241925" cy="1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4">
            <a:alphaModFix/>
          </a:blip>
          <a:srcRect b="0" l="0" r="54592" t="48320"/>
          <a:stretch/>
        </p:blipFill>
        <p:spPr>
          <a:xfrm>
            <a:off x="6104325" y="3266425"/>
            <a:ext cx="2727975" cy="1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1" y="1266325"/>
            <a:ext cx="4229676" cy="36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/>
          <p:nvPr/>
        </p:nvSpPr>
        <p:spPr>
          <a:xfrm>
            <a:off x="348225" y="2147350"/>
            <a:ext cx="2727900" cy="86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48225" y="3009850"/>
            <a:ext cx="2727900" cy="89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48225" y="3918325"/>
            <a:ext cx="2727900" cy="89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2609850" y="2147350"/>
            <a:ext cx="338100" cy="175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 - horizontal (axis=1)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5819900" y="109250"/>
            <a:ext cx="1012200" cy="1062875"/>
            <a:chOff x="1542375" y="1850025"/>
            <a:chExt cx="1012200" cy="1062875"/>
          </a:xfrm>
        </p:grpSpPr>
        <p:sp>
          <p:nvSpPr>
            <p:cNvPr id="208" name="Google Shape;208;p23"/>
            <p:cNvSpPr/>
            <p:nvPr/>
          </p:nvSpPr>
          <p:spPr>
            <a:xfrm>
              <a:off x="1542375" y="1850025"/>
              <a:ext cx="783600" cy="42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770975" y="2484800"/>
              <a:ext cx="783600" cy="42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210" name="Google Shape;210;p23"/>
          <p:cNvCxnSpPr/>
          <p:nvPr/>
        </p:nvCxnSpPr>
        <p:spPr>
          <a:xfrm>
            <a:off x="7004219" y="636188"/>
            <a:ext cx="5487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1" name="Google Shape;211;p23"/>
          <p:cNvGrpSpPr/>
          <p:nvPr/>
        </p:nvGrpSpPr>
        <p:grpSpPr>
          <a:xfrm>
            <a:off x="7773074" y="397350"/>
            <a:ext cx="1243573" cy="428100"/>
            <a:chOff x="5339475" y="1443700"/>
            <a:chExt cx="1567200" cy="428100"/>
          </a:xfrm>
        </p:grpSpPr>
        <p:sp>
          <p:nvSpPr>
            <p:cNvPr id="212" name="Google Shape;212;p23"/>
            <p:cNvSpPr/>
            <p:nvPr/>
          </p:nvSpPr>
          <p:spPr>
            <a:xfrm>
              <a:off x="5339475" y="1443700"/>
              <a:ext cx="783600" cy="42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123075" y="1443700"/>
              <a:ext cx="783600" cy="42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4" name="Google Shape;214;p23"/>
          <p:cNvPicPr preferRelativeResize="0"/>
          <p:nvPr/>
        </p:nvPicPr>
        <p:blipFill rotWithShape="1">
          <a:blip r:embed="rId3">
            <a:alphaModFix/>
          </a:blip>
          <a:srcRect b="65867" l="0" r="0" t="0"/>
          <a:stretch/>
        </p:blipFill>
        <p:spPr>
          <a:xfrm>
            <a:off x="311700" y="1266325"/>
            <a:ext cx="5358530" cy="187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32548" l="0" r="0" t="34305"/>
          <a:stretch/>
        </p:blipFill>
        <p:spPr>
          <a:xfrm>
            <a:off x="2483696" y="2571740"/>
            <a:ext cx="5358530" cy="1816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 - horizontal (axis=1)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65869" l="0" r="76303" t="14487"/>
          <a:stretch/>
        </p:blipFill>
        <p:spPr>
          <a:xfrm>
            <a:off x="5773275" y="1286328"/>
            <a:ext cx="1269800" cy="10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 b="32549" l="0" r="76898" t="48536"/>
          <a:stretch/>
        </p:blipFill>
        <p:spPr>
          <a:xfrm>
            <a:off x="7500272" y="1291816"/>
            <a:ext cx="1237901" cy="103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 b="0" l="0" r="35959" t="68124"/>
          <a:stretch/>
        </p:blipFill>
        <p:spPr>
          <a:xfrm>
            <a:off x="311700" y="1266325"/>
            <a:ext cx="4404024" cy="22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/>
          <p:nvPr/>
        </p:nvSpPr>
        <p:spPr>
          <a:xfrm rot="-5400000">
            <a:off x="7159475" y="1163550"/>
            <a:ext cx="275700" cy="2816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1151887" y="2140025"/>
            <a:ext cx="618900" cy="119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1770837" y="2140025"/>
            <a:ext cx="618900" cy="119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 - horizontal (axis=1)</a:t>
            </a:r>
            <a:endParaRPr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1151887" y="2140025"/>
            <a:ext cx="618900" cy="119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1770837" y="2140025"/>
            <a:ext cx="618900" cy="119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7702551" cy="24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 b="65869" l="0" r="76303" t="14487"/>
          <a:stretch/>
        </p:blipFill>
        <p:spPr>
          <a:xfrm>
            <a:off x="4878975" y="2237337"/>
            <a:ext cx="1545336" cy="136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4">
            <a:alphaModFix/>
          </a:blip>
          <a:srcRect b="32549" l="0" r="76898" t="48536"/>
          <a:stretch/>
        </p:blipFill>
        <p:spPr>
          <a:xfrm>
            <a:off x="6954550" y="2260887"/>
            <a:ext cx="1517904" cy="131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5">
            <a:alphaModFix/>
          </a:blip>
          <a:srcRect b="69854" l="0" r="0" t="0"/>
          <a:stretch/>
        </p:blipFill>
        <p:spPr>
          <a:xfrm>
            <a:off x="311700" y="3861625"/>
            <a:ext cx="4567276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/>
          <p:nvPr/>
        </p:nvSpPr>
        <p:spPr>
          <a:xfrm>
            <a:off x="5989738" y="3661225"/>
            <a:ext cx="96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 - horizontal (axis=1)</a:t>
            </a:r>
            <a:endParaRPr/>
          </a:p>
        </p:txBody>
      </p:sp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0"/>
            <a:ext cx="4572000" cy="234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 rotWithShape="1">
          <a:blip r:embed="rId4">
            <a:alphaModFix/>
          </a:blip>
          <a:srcRect b="0" l="0" r="76504" t="35342"/>
          <a:stretch/>
        </p:blipFill>
        <p:spPr>
          <a:xfrm>
            <a:off x="7199300" y="2970725"/>
            <a:ext cx="1809775" cy="15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 rotWithShape="1">
          <a:blip r:embed="rId5">
            <a:alphaModFix/>
          </a:blip>
          <a:srcRect b="65869" l="0" r="76303" t="14487"/>
          <a:stretch/>
        </p:blipFill>
        <p:spPr>
          <a:xfrm>
            <a:off x="4187075" y="2937938"/>
            <a:ext cx="1551715" cy="13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 rotWithShape="1">
          <a:blip r:embed="rId5">
            <a:alphaModFix/>
          </a:blip>
          <a:srcRect b="32549" l="0" r="76898" t="48536"/>
          <a:stretch/>
        </p:blipFill>
        <p:spPr>
          <a:xfrm>
            <a:off x="5713375" y="2944863"/>
            <a:ext cx="1511340" cy="13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/>
          <p:nvPr/>
        </p:nvSpPr>
        <p:spPr>
          <a:xfrm>
            <a:off x="1092034" y="3210600"/>
            <a:ext cx="1612800" cy="31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operation that combines two dataframes into a new dataframe, by matching one or more columns (aka. keys)  from both input dataframes.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row in the new dataframe is a combination of two rows: one from each input dataframes.</a:t>
            </a:r>
            <a:endParaRPr/>
          </a:p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3366203"/>
            <a:ext cx="5021626" cy="158429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 txBox="1"/>
          <p:nvPr/>
        </p:nvSpPr>
        <p:spPr>
          <a:xfrm>
            <a:off x="311700" y="2975800"/>
            <a:ext cx="664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f_merged = df_left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.merge (df_right, on="key_column", how=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inner")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5333125" y="4505875"/>
            <a:ext cx="10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df_merged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1966725" y="3634600"/>
            <a:ext cx="88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df_left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1970050" y="4425450"/>
            <a:ext cx="10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df_right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4" name="Google Shape;274;p28"/>
          <p:cNvGrpSpPr/>
          <p:nvPr/>
        </p:nvGrpSpPr>
        <p:grpSpPr>
          <a:xfrm>
            <a:off x="1530900" y="1418725"/>
            <a:ext cx="5678150" cy="2275750"/>
            <a:chOff x="1607100" y="1266325"/>
            <a:chExt cx="5678150" cy="2275750"/>
          </a:xfrm>
        </p:grpSpPr>
        <p:pic>
          <p:nvPicPr>
            <p:cNvPr id="275" name="Google Shape;27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7100" y="1266325"/>
              <a:ext cx="1811850" cy="227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5975" y="1266325"/>
              <a:ext cx="2389275" cy="1651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7" name="Google Shape;277;p28"/>
            <p:cNvCxnSpPr/>
            <p:nvPr/>
          </p:nvCxnSpPr>
          <p:spPr>
            <a:xfrm>
              <a:off x="3319800" y="1823700"/>
              <a:ext cx="1616100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8"/>
            <p:cNvCxnSpPr/>
            <p:nvPr/>
          </p:nvCxnSpPr>
          <p:spPr>
            <a:xfrm flipH="1" rot="10800000">
              <a:off x="3308875" y="1856500"/>
              <a:ext cx="1605300" cy="873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28"/>
            <p:cNvCxnSpPr/>
            <p:nvPr/>
          </p:nvCxnSpPr>
          <p:spPr>
            <a:xfrm flipH="1" rot="10800000">
              <a:off x="3374075" y="2092087"/>
              <a:ext cx="1521900" cy="1194900"/>
            </a:xfrm>
            <a:prstGeom prst="bentConnector3">
              <a:avLst>
                <a:gd fmla="val 58861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28"/>
            <p:cNvCxnSpPr/>
            <p:nvPr/>
          </p:nvCxnSpPr>
          <p:spPr>
            <a:xfrm>
              <a:off x="3319800" y="2059314"/>
              <a:ext cx="16161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28"/>
            <p:cNvCxnSpPr/>
            <p:nvPr/>
          </p:nvCxnSpPr>
          <p:spPr>
            <a:xfrm flipH="1" rot="10800000">
              <a:off x="3330725" y="2653600"/>
              <a:ext cx="1572600" cy="404100"/>
            </a:xfrm>
            <a:prstGeom prst="bentConnector3">
              <a:avLst>
                <a:gd fmla="val 70135" name="adj1"/>
              </a:avLst>
            </a:prstGeom>
            <a:noFill/>
            <a:ln cap="flat" cmpd="sng" w="19050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8"/>
            <p:cNvCxnSpPr/>
            <p:nvPr/>
          </p:nvCxnSpPr>
          <p:spPr>
            <a:xfrm>
              <a:off x="3326975" y="2404200"/>
              <a:ext cx="1616100" cy="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" name="Google Shape;290;p29"/>
          <p:cNvGrpSpPr/>
          <p:nvPr/>
        </p:nvGrpSpPr>
        <p:grpSpPr>
          <a:xfrm>
            <a:off x="3131100" y="199525"/>
            <a:ext cx="5678150" cy="2275750"/>
            <a:chOff x="1607100" y="1266325"/>
            <a:chExt cx="5678150" cy="2275750"/>
          </a:xfrm>
        </p:grpSpPr>
        <p:pic>
          <p:nvPicPr>
            <p:cNvPr id="291" name="Google Shape;291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7100" y="1266325"/>
              <a:ext cx="1811850" cy="227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5975" y="1266325"/>
              <a:ext cx="2389275" cy="1651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3" name="Google Shape;293;p29"/>
            <p:cNvCxnSpPr/>
            <p:nvPr/>
          </p:nvCxnSpPr>
          <p:spPr>
            <a:xfrm>
              <a:off x="3319800" y="1823700"/>
              <a:ext cx="1616100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9"/>
            <p:cNvCxnSpPr/>
            <p:nvPr/>
          </p:nvCxnSpPr>
          <p:spPr>
            <a:xfrm flipH="1" rot="10800000">
              <a:off x="3308875" y="1856500"/>
              <a:ext cx="1605300" cy="873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29"/>
            <p:cNvCxnSpPr/>
            <p:nvPr/>
          </p:nvCxnSpPr>
          <p:spPr>
            <a:xfrm flipH="1" rot="10800000">
              <a:off x="3374075" y="2092087"/>
              <a:ext cx="1521900" cy="1194900"/>
            </a:xfrm>
            <a:prstGeom prst="bentConnector3">
              <a:avLst>
                <a:gd fmla="val 58861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29"/>
            <p:cNvCxnSpPr/>
            <p:nvPr/>
          </p:nvCxnSpPr>
          <p:spPr>
            <a:xfrm>
              <a:off x="3319800" y="2059314"/>
              <a:ext cx="16161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29"/>
            <p:cNvCxnSpPr/>
            <p:nvPr/>
          </p:nvCxnSpPr>
          <p:spPr>
            <a:xfrm flipH="1" rot="10800000">
              <a:off x="3330725" y="2653600"/>
              <a:ext cx="1572600" cy="404100"/>
            </a:xfrm>
            <a:prstGeom prst="bentConnector3">
              <a:avLst>
                <a:gd fmla="val 70135" name="adj1"/>
              </a:avLst>
            </a:prstGeom>
            <a:noFill/>
            <a:ln cap="flat" cmpd="sng" w="19050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29"/>
            <p:cNvCxnSpPr/>
            <p:nvPr/>
          </p:nvCxnSpPr>
          <p:spPr>
            <a:xfrm>
              <a:off x="3326975" y="2404200"/>
              <a:ext cx="1616100" cy="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99" name="Google Shape;2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454" y="2598075"/>
            <a:ext cx="3218046" cy="22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9"/>
          <p:cNvSpPr/>
          <p:nvPr/>
        </p:nvSpPr>
        <p:spPr>
          <a:xfrm>
            <a:off x="3930000" y="3135025"/>
            <a:ext cx="4902300" cy="5196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df_result = df_1.merge(df_2, on="Country")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3670225" y="4067425"/>
            <a:ext cx="5162100" cy="5196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df_result = pd.merge(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df_1,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df_2, on="Country")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1811850" cy="22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975" y="1279168"/>
            <a:ext cx="2389275" cy="16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254" y="2293275"/>
            <a:ext cx="3218046" cy="22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/>
          <p:nvPr/>
        </p:nvSpPr>
        <p:spPr>
          <a:xfrm>
            <a:off x="578776" y="1692675"/>
            <a:ext cx="1394400" cy="32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00576" y="2549725"/>
            <a:ext cx="1394400" cy="31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2892925" y="1715325"/>
            <a:ext cx="2021400" cy="28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5929775" y="2708250"/>
            <a:ext cx="2751900" cy="55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p30"/>
          <p:cNvCxnSpPr>
            <a:stCxn id="313" idx="3"/>
            <a:endCxn id="314" idx="1"/>
          </p:cNvCxnSpPr>
          <p:nvPr/>
        </p:nvCxnSpPr>
        <p:spPr>
          <a:xfrm flipH="1" rot="10800000">
            <a:off x="1994976" y="1857325"/>
            <a:ext cx="897900" cy="850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0"/>
          <p:cNvCxnSpPr>
            <a:stCxn id="312" idx="3"/>
            <a:endCxn id="314" idx="1"/>
          </p:cNvCxnSpPr>
          <p:nvPr/>
        </p:nvCxnSpPr>
        <p:spPr>
          <a:xfrm>
            <a:off x="1973176" y="1857225"/>
            <a:ext cx="919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0"/>
          <p:cNvCxnSpPr>
            <a:stCxn id="314" idx="3"/>
            <a:endCxn id="315" idx="1"/>
          </p:cNvCxnSpPr>
          <p:nvPr/>
        </p:nvCxnSpPr>
        <p:spPr>
          <a:xfrm>
            <a:off x="4914325" y="1857225"/>
            <a:ext cx="1015500" cy="1129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1811850" cy="22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975" y="1279168"/>
            <a:ext cx="2389275" cy="16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254" y="2293275"/>
            <a:ext cx="3218046" cy="22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1"/>
          <p:cNvSpPr/>
          <p:nvPr/>
        </p:nvSpPr>
        <p:spPr>
          <a:xfrm>
            <a:off x="578776" y="2008800"/>
            <a:ext cx="1394400" cy="2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>
            <a:off x="600576" y="3159325"/>
            <a:ext cx="1394400" cy="31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2892925" y="2008800"/>
            <a:ext cx="2021400" cy="2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5929775" y="3317850"/>
            <a:ext cx="2751900" cy="55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3" name="Google Shape;333;p31"/>
          <p:cNvCxnSpPr>
            <a:stCxn id="329" idx="3"/>
            <a:endCxn id="331" idx="1"/>
          </p:cNvCxnSpPr>
          <p:nvPr/>
        </p:nvCxnSpPr>
        <p:spPr>
          <a:xfrm>
            <a:off x="1973176" y="2155050"/>
            <a:ext cx="919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1"/>
          <p:cNvCxnSpPr>
            <a:stCxn id="330" idx="3"/>
            <a:endCxn id="331" idx="1"/>
          </p:cNvCxnSpPr>
          <p:nvPr/>
        </p:nvCxnSpPr>
        <p:spPr>
          <a:xfrm flipH="1" rot="10800000">
            <a:off x="1994976" y="2154925"/>
            <a:ext cx="897900" cy="1162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1"/>
          <p:cNvCxnSpPr>
            <a:stCxn id="331" idx="3"/>
            <a:endCxn id="332" idx="1"/>
          </p:cNvCxnSpPr>
          <p:nvPr/>
        </p:nvCxnSpPr>
        <p:spPr>
          <a:xfrm>
            <a:off x="4914325" y="2155050"/>
            <a:ext cx="1015500" cy="1441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Introduction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Data Selection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Data Manipulation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Data Aggregation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Merging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Data Cleaning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Data Reshaping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341" name="Google Shape;341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1811850" cy="22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975" y="1279168"/>
            <a:ext cx="2389275" cy="16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254" y="2293275"/>
            <a:ext cx="3218046" cy="22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2"/>
          <p:cNvSpPr/>
          <p:nvPr/>
        </p:nvSpPr>
        <p:spPr>
          <a:xfrm>
            <a:off x="5929775" y="3862650"/>
            <a:ext cx="2751900" cy="31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78776" y="2278512"/>
            <a:ext cx="1394400" cy="2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2892925" y="2278512"/>
            <a:ext cx="2021400" cy="2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32"/>
          <p:cNvCxnSpPr>
            <a:stCxn id="347" idx="3"/>
            <a:endCxn id="348" idx="1"/>
          </p:cNvCxnSpPr>
          <p:nvPr/>
        </p:nvCxnSpPr>
        <p:spPr>
          <a:xfrm>
            <a:off x="1973176" y="2424762"/>
            <a:ext cx="919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2"/>
          <p:cNvCxnSpPr>
            <a:stCxn id="348" idx="3"/>
            <a:endCxn id="346" idx="1"/>
          </p:cNvCxnSpPr>
          <p:nvPr/>
        </p:nvCxnSpPr>
        <p:spPr>
          <a:xfrm>
            <a:off x="4914325" y="2424762"/>
            <a:ext cx="1015500" cy="1596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356" name="Google Shape;35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1811850" cy="22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975" y="1279168"/>
            <a:ext cx="2389275" cy="16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254" y="2293275"/>
            <a:ext cx="3218046" cy="22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/>
          <p:nvPr/>
        </p:nvSpPr>
        <p:spPr>
          <a:xfrm>
            <a:off x="5929775" y="4167450"/>
            <a:ext cx="2751900" cy="31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578776" y="2859438"/>
            <a:ext cx="1394400" cy="2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2892925" y="2519955"/>
            <a:ext cx="2021400" cy="2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33"/>
          <p:cNvCxnSpPr>
            <a:stCxn id="362" idx="3"/>
            <a:endCxn id="363" idx="1"/>
          </p:cNvCxnSpPr>
          <p:nvPr/>
        </p:nvCxnSpPr>
        <p:spPr>
          <a:xfrm flipH="1" rot="10800000">
            <a:off x="1973176" y="2666088"/>
            <a:ext cx="919800" cy="339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3"/>
          <p:cNvCxnSpPr>
            <a:stCxn id="363" idx="3"/>
            <a:endCxn id="361" idx="1"/>
          </p:cNvCxnSpPr>
          <p:nvPr/>
        </p:nvCxnSpPr>
        <p:spPr>
          <a:xfrm>
            <a:off x="4914325" y="2666205"/>
            <a:ext cx="1015500" cy="1659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371" name="Google Shape;371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34"/>
          <p:cNvSpPr/>
          <p:nvPr/>
        </p:nvSpPr>
        <p:spPr>
          <a:xfrm>
            <a:off x="311700" y="1266325"/>
            <a:ext cx="8520600" cy="9831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the previous example, we have complete match between the two dataframes: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Both dataframes have the same set of countries..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But, what happens when there is no complete match ?!</a:t>
            </a:r>
            <a:endParaRPr sz="1500"/>
          </a:p>
        </p:txBody>
      </p:sp>
      <p:pic>
        <p:nvPicPr>
          <p:cNvPr id="374" name="Google Shape;3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50" y="2309725"/>
            <a:ext cx="1453896" cy="2118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525" y="2352526"/>
            <a:ext cx="1517904" cy="2306047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4"/>
          <p:cNvSpPr/>
          <p:nvPr/>
        </p:nvSpPr>
        <p:spPr>
          <a:xfrm>
            <a:off x="1432925" y="2761025"/>
            <a:ext cx="548700" cy="32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4"/>
          <p:cNvSpPr/>
          <p:nvPr/>
        </p:nvSpPr>
        <p:spPr>
          <a:xfrm>
            <a:off x="3244175" y="2745142"/>
            <a:ext cx="548700" cy="32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"/>
          <p:cNvSpPr/>
          <p:nvPr/>
        </p:nvSpPr>
        <p:spPr>
          <a:xfrm>
            <a:off x="3244175" y="3056809"/>
            <a:ext cx="548700" cy="32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4117900" y="2398025"/>
            <a:ext cx="4714500" cy="14853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want to merge these dataframes to know the fathers and mothers of children..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There are some common children in both tables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But also there are non-matching children!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happens to them?!</a:t>
            </a:r>
            <a:endParaRPr sz="1500"/>
          </a:p>
        </p:txBody>
      </p:sp>
      <p:sp>
        <p:nvSpPr>
          <p:cNvPr id="380" name="Google Shape;380;p34"/>
          <p:cNvSpPr txBox="1"/>
          <p:nvPr/>
        </p:nvSpPr>
        <p:spPr>
          <a:xfrm>
            <a:off x="5989738" y="3889825"/>
            <a:ext cx="96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386" name="Google Shape;38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four types of merge: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nner: take only matching rows from both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eft: take matching rows from both plus non-matching from left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</a:t>
            </a:r>
            <a:r>
              <a:rPr lang="en"/>
              <a:t>: take matching rows from both plus non-matching from right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outer: take matching rows plus non-matching from both table</a:t>
            </a:r>
            <a:endParaRPr/>
          </a:p>
        </p:txBody>
      </p:sp>
      <p:sp>
        <p:nvSpPr>
          <p:cNvPr id="387" name="Google Shape;38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p35"/>
          <p:cNvGrpSpPr/>
          <p:nvPr/>
        </p:nvGrpSpPr>
        <p:grpSpPr>
          <a:xfrm>
            <a:off x="1189600" y="3453325"/>
            <a:ext cx="6658275" cy="1228287"/>
            <a:chOff x="961000" y="1853125"/>
            <a:chExt cx="6658275" cy="1228287"/>
          </a:xfrm>
        </p:grpSpPr>
        <p:grpSp>
          <p:nvGrpSpPr>
            <p:cNvPr id="389" name="Google Shape;389;p35"/>
            <p:cNvGrpSpPr/>
            <p:nvPr/>
          </p:nvGrpSpPr>
          <p:grpSpPr>
            <a:xfrm>
              <a:off x="961000" y="1853125"/>
              <a:ext cx="1277700" cy="1228287"/>
              <a:chOff x="961000" y="1853125"/>
              <a:chExt cx="1277700" cy="1228287"/>
            </a:xfrm>
          </p:grpSpPr>
          <p:pic>
            <p:nvPicPr>
              <p:cNvPr id="390" name="Google Shape;390;p35"/>
              <p:cNvPicPr preferRelativeResize="0"/>
              <p:nvPr/>
            </p:nvPicPr>
            <p:blipFill rotWithShape="1">
              <a:blip r:embed="rId3">
                <a:alphaModFix/>
              </a:blip>
              <a:srcRect b="65398" l="11242" r="59310" t="5133"/>
              <a:stretch/>
            </p:blipFill>
            <p:spPr>
              <a:xfrm>
                <a:off x="961000" y="1853125"/>
                <a:ext cx="1277700" cy="791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1" name="Google Shape;391;p35"/>
              <p:cNvSpPr txBox="1"/>
              <p:nvPr/>
            </p:nvSpPr>
            <p:spPr>
              <a:xfrm>
                <a:off x="1239700" y="2681213"/>
                <a:ext cx="720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i</a:t>
                </a: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nner 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92" name="Google Shape;392;p35"/>
            <p:cNvGrpSpPr/>
            <p:nvPr/>
          </p:nvGrpSpPr>
          <p:grpSpPr>
            <a:xfrm>
              <a:off x="6341575" y="1853125"/>
              <a:ext cx="1277700" cy="1228287"/>
              <a:chOff x="6341575" y="1853125"/>
              <a:chExt cx="1277700" cy="1228287"/>
            </a:xfrm>
          </p:grpSpPr>
          <p:pic>
            <p:nvPicPr>
              <p:cNvPr id="393" name="Google Shape;393;p35"/>
              <p:cNvPicPr preferRelativeResize="0"/>
              <p:nvPr/>
            </p:nvPicPr>
            <p:blipFill rotWithShape="1">
              <a:blip r:embed="rId3">
                <a:alphaModFix/>
              </a:blip>
              <a:srcRect b="18097" l="55759" r="14793" t="52432"/>
              <a:stretch/>
            </p:blipFill>
            <p:spPr>
              <a:xfrm>
                <a:off x="6341575" y="1853125"/>
                <a:ext cx="1277700" cy="791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4" name="Google Shape;394;p35"/>
              <p:cNvSpPr txBox="1"/>
              <p:nvPr/>
            </p:nvSpPr>
            <p:spPr>
              <a:xfrm>
                <a:off x="6620275" y="2681213"/>
                <a:ext cx="720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out</a:t>
                </a: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er 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95" name="Google Shape;395;p35"/>
            <p:cNvGrpSpPr/>
            <p:nvPr/>
          </p:nvGrpSpPr>
          <p:grpSpPr>
            <a:xfrm>
              <a:off x="2754525" y="1853125"/>
              <a:ext cx="1277700" cy="1228287"/>
              <a:chOff x="2754525" y="1853125"/>
              <a:chExt cx="1277700" cy="1228287"/>
            </a:xfrm>
          </p:grpSpPr>
          <p:pic>
            <p:nvPicPr>
              <p:cNvPr id="396" name="Google Shape;396;p35"/>
              <p:cNvPicPr preferRelativeResize="0"/>
              <p:nvPr/>
            </p:nvPicPr>
            <p:blipFill rotWithShape="1">
              <a:blip r:embed="rId3">
                <a:alphaModFix/>
              </a:blip>
              <a:srcRect b="65449" l="55024" r="15529" t="5080"/>
              <a:stretch/>
            </p:blipFill>
            <p:spPr>
              <a:xfrm>
                <a:off x="2754525" y="1853125"/>
                <a:ext cx="1277700" cy="791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7" name="Google Shape;397;p35"/>
              <p:cNvSpPr txBox="1"/>
              <p:nvPr/>
            </p:nvSpPr>
            <p:spPr>
              <a:xfrm>
                <a:off x="3033225" y="2681213"/>
                <a:ext cx="720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left</a:t>
                </a: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98" name="Google Shape;398;p35"/>
            <p:cNvGrpSpPr/>
            <p:nvPr/>
          </p:nvGrpSpPr>
          <p:grpSpPr>
            <a:xfrm>
              <a:off x="4548050" y="1853125"/>
              <a:ext cx="1277700" cy="1228287"/>
              <a:chOff x="4548050" y="1853125"/>
              <a:chExt cx="1277700" cy="1228287"/>
            </a:xfrm>
          </p:grpSpPr>
          <p:pic>
            <p:nvPicPr>
              <p:cNvPr id="399" name="Google Shape;399;p35"/>
              <p:cNvPicPr preferRelativeResize="0"/>
              <p:nvPr/>
            </p:nvPicPr>
            <p:blipFill rotWithShape="1">
              <a:blip r:embed="rId3">
                <a:alphaModFix/>
              </a:blip>
              <a:srcRect b="18300" l="11472" r="59081" t="52230"/>
              <a:stretch/>
            </p:blipFill>
            <p:spPr>
              <a:xfrm>
                <a:off x="4548050" y="1853125"/>
                <a:ext cx="1277700" cy="791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0" name="Google Shape;400;p35"/>
              <p:cNvSpPr txBox="1"/>
              <p:nvPr/>
            </p:nvSpPr>
            <p:spPr>
              <a:xfrm>
                <a:off x="4826750" y="2681213"/>
                <a:ext cx="720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right</a:t>
                </a: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406" name="Google Shape;40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5120644" cy="256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375" y="2184755"/>
            <a:ext cx="5120642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- how='inner'</a:t>
            </a:r>
            <a:endParaRPr/>
          </a:p>
        </p:txBody>
      </p:sp>
      <p:sp>
        <p:nvSpPr>
          <p:cNvPr id="415" name="Google Shape;415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7" name="Google Shape;4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8400"/>
            <a:ext cx="3912549" cy="2689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37"/>
          <p:cNvGrpSpPr/>
          <p:nvPr/>
        </p:nvGrpSpPr>
        <p:grpSpPr>
          <a:xfrm>
            <a:off x="5582025" y="2220175"/>
            <a:ext cx="3250279" cy="2348848"/>
            <a:chOff x="5700550" y="222900"/>
            <a:chExt cx="3250279" cy="2348848"/>
          </a:xfrm>
        </p:grpSpPr>
        <p:pic>
          <p:nvPicPr>
            <p:cNvPr id="419" name="Google Shape;419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00550" y="222900"/>
              <a:ext cx="1453896" cy="2118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32925" y="265701"/>
              <a:ext cx="1517904" cy="23060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1" name="Google Shape;42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8376" y="161875"/>
            <a:ext cx="2503917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7"/>
          <p:cNvSpPr/>
          <p:nvPr/>
        </p:nvSpPr>
        <p:spPr>
          <a:xfrm>
            <a:off x="311700" y="1266325"/>
            <a:ext cx="4761300" cy="6393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Only matching rows from both tables are included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Non-matching rows are excluded</a:t>
            </a:r>
            <a:endParaRPr sz="1500"/>
          </a:p>
        </p:txBody>
      </p:sp>
      <p:sp>
        <p:nvSpPr>
          <p:cNvPr id="423" name="Google Shape;423;p37"/>
          <p:cNvSpPr/>
          <p:nvPr/>
        </p:nvSpPr>
        <p:spPr>
          <a:xfrm>
            <a:off x="5933325" y="2984775"/>
            <a:ext cx="1117200" cy="12405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7715100" y="3252750"/>
            <a:ext cx="1117200" cy="12405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38"/>
          <p:cNvPicPr preferRelativeResize="0"/>
          <p:nvPr/>
        </p:nvPicPr>
        <p:blipFill rotWithShape="1">
          <a:blip r:embed="rId3">
            <a:alphaModFix/>
          </a:blip>
          <a:srcRect b="0" l="0" r="9173" t="0"/>
          <a:stretch/>
        </p:blipFill>
        <p:spPr>
          <a:xfrm>
            <a:off x="218325" y="2220175"/>
            <a:ext cx="4531189" cy="273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- how=</a:t>
            </a:r>
            <a:r>
              <a:rPr lang="en"/>
              <a:t>'left'</a:t>
            </a:r>
            <a:endParaRPr/>
          </a:p>
        </p:txBody>
      </p:sp>
      <p:sp>
        <p:nvSpPr>
          <p:cNvPr id="431" name="Google Shape;43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38"/>
          <p:cNvGrpSpPr/>
          <p:nvPr/>
        </p:nvGrpSpPr>
        <p:grpSpPr>
          <a:xfrm>
            <a:off x="5582025" y="2220175"/>
            <a:ext cx="3250279" cy="2348848"/>
            <a:chOff x="5700550" y="222900"/>
            <a:chExt cx="3250279" cy="2348848"/>
          </a:xfrm>
        </p:grpSpPr>
        <p:pic>
          <p:nvPicPr>
            <p:cNvPr id="433" name="Google Shape;433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00550" y="222900"/>
              <a:ext cx="1453896" cy="2118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32925" y="265701"/>
              <a:ext cx="1517904" cy="23060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5" name="Google Shape;435;p38"/>
          <p:cNvSpPr/>
          <p:nvPr/>
        </p:nvSpPr>
        <p:spPr>
          <a:xfrm>
            <a:off x="311700" y="1266325"/>
            <a:ext cx="4761300" cy="8463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Matching rows from both tables are included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Non-m</a:t>
            </a:r>
            <a:r>
              <a:rPr lang="en" sz="1500"/>
              <a:t>atching rows from </a:t>
            </a:r>
            <a:r>
              <a:rPr b="1" i="1" lang="en" sz="1500">
                <a:solidFill>
                  <a:srgbClr val="6AA84F"/>
                </a:solidFill>
              </a:rPr>
              <a:t>left</a:t>
            </a:r>
            <a:r>
              <a:rPr lang="en" sz="1500"/>
              <a:t> table are </a:t>
            </a:r>
            <a:r>
              <a:rPr b="1" i="1" lang="en" sz="1500">
                <a:solidFill>
                  <a:srgbClr val="6AA84F"/>
                </a:solidFill>
              </a:rPr>
              <a:t>included</a:t>
            </a:r>
            <a:endParaRPr b="1" i="1" sz="15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Non-matching rows from </a:t>
            </a:r>
            <a:r>
              <a:rPr b="1" i="1" lang="en" sz="1500">
                <a:solidFill>
                  <a:srgbClr val="FF0000"/>
                </a:solidFill>
              </a:rPr>
              <a:t>right</a:t>
            </a:r>
            <a:r>
              <a:rPr lang="en" sz="1500"/>
              <a:t> table are </a:t>
            </a:r>
            <a:r>
              <a:rPr b="1" i="1" lang="en" sz="1500">
                <a:solidFill>
                  <a:srgbClr val="FF0000"/>
                </a:solidFill>
              </a:rPr>
              <a:t>excluded</a:t>
            </a:r>
            <a:endParaRPr b="1" i="1" sz="1500">
              <a:solidFill>
                <a:srgbClr val="FF0000"/>
              </a:solidFill>
            </a:endParaRPr>
          </a:p>
        </p:txBody>
      </p:sp>
      <p:pic>
        <p:nvPicPr>
          <p:cNvPr id="436" name="Google Shape;43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4832" y="137025"/>
            <a:ext cx="2767475" cy="182880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8"/>
          <p:cNvSpPr/>
          <p:nvPr/>
        </p:nvSpPr>
        <p:spPr>
          <a:xfrm>
            <a:off x="636675" y="3233200"/>
            <a:ext cx="1135500" cy="32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"/>
          <p:cNvSpPr/>
          <p:nvPr/>
        </p:nvSpPr>
        <p:spPr>
          <a:xfrm>
            <a:off x="1833075" y="3233200"/>
            <a:ext cx="548700" cy="32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636675" y="3556000"/>
            <a:ext cx="1745100" cy="14010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8"/>
          <p:cNvSpPr/>
          <p:nvPr/>
        </p:nvSpPr>
        <p:spPr>
          <a:xfrm>
            <a:off x="5933325" y="2984775"/>
            <a:ext cx="1117200" cy="12405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7715100" y="3252750"/>
            <a:ext cx="1117200" cy="12405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8"/>
          <p:cNvSpPr/>
          <p:nvPr/>
        </p:nvSpPr>
        <p:spPr>
          <a:xfrm>
            <a:off x="5924175" y="2661975"/>
            <a:ext cx="1135500" cy="32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2226525"/>
            <a:ext cx="4434378" cy="27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- how='right'</a:t>
            </a:r>
            <a:endParaRPr/>
          </a:p>
        </p:txBody>
      </p:sp>
      <p:sp>
        <p:nvSpPr>
          <p:cNvPr id="449" name="Google Shape;4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0" name="Google Shape;450;p39"/>
          <p:cNvGrpSpPr/>
          <p:nvPr/>
        </p:nvGrpSpPr>
        <p:grpSpPr>
          <a:xfrm>
            <a:off x="5582025" y="2220175"/>
            <a:ext cx="3250279" cy="2348848"/>
            <a:chOff x="5700550" y="222900"/>
            <a:chExt cx="3250279" cy="2348848"/>
          </a:xfrm>
        </p:grpSpPr>
        <p:pic>
          <p:nvPicPr>
            <p:cNvPr id="451" name="Google Shape;451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00550" y="222900"/>
              <a:ext cx="1453896" cy="2118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32925" y="265701"/>
              <a:ext cx="1517904" cy="23060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3" name="Google Shape;453;p39"/>
          <p:cNvSpPr/>
          <p:nvPr/>
        </p:nvSpPr>
        <p:spPr>
          <a:xfrm>
            <a:off x="311700" y="1266325"/>
            <a:ext cx="4761300" cy="8463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Matching rows from both tables are included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Non-matching rows from </a:t>
            </a:r>
            <a:r>
              <a:rPr b="1" i="1" lang="en" sz="1500">
                <a:solidFill>
                  <a:srgbClr val="FF0000"/>
                </a:solidFill>
              </a:rPr>
              <a:t>left</a:t>
            </a:r>
            <a:r>
              <a:rPr lang="en" sz="1500"/>
              <a:t> table are </a:t>
            </a:r>
            <a:r>
              <a:rPr b="1" i="1" lang="en" sz="1500">
                <a:solidFill>
                  <a:srgbClr val="FF0000"/>
                </a:solidFill>
              </a:rPr>
              <a:t>ex</a:t>
            </a:r>
            <a:r>
              <a:rPr b="1" i="1" lang="en" sz="1500">
                <a:solidFill>
                  <a:srgbClr val="FF0000"/>
                </a:solidFill>
              </a:rPr>
              <a:t>cluded</a:t>
            </a:r>
            <a:endParaRPr b="1" i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Non-matching rows from </a:t>
            </a:r>
            <a:r>
              <a:rPr b="1" i="1" lang="en" sz="1500">
                <a:solidFill>
                  <a:srgbClr val="6AA84F"/>
                </a:solidFill>
              </a:rPr>
              <a:t>right</a:t>
            </a:r>
            <a:r>
              <a:rPr lang="en" sz="1500"/>
              <a:t> table are </a:t>
            </a:r>
            <a:r>
              <a:rPr b="1" i="1" lang="en" sz="1500">
                <a:solidFill>
                  <a:srgbClr val="6AA84F"/>
                </a:solidFill>
              </a:rPr>
              <a:t>in</a:t>
            </a:r>
            <a:r>
              <a:rPr b="1" i="1" lang="en" sz="1500">
                <a:solidFill>
                  <a:srgbClr val="6AA84F"/>
                </a:solidFill>
              </a:rPr>
              <a:t>cluded</a:t>
            </a:r>
            <a:endParaRPr b="1" i="1" sz="1500">
              <a:solidFill>
                <a:srgbClr val="6AA84F"/>
              </a:solidFill>
            </a:endParaRPr>
          </a:p>
        </p:txBody>
      </p:sp>
      <p:sp>
        <p:nvSpPr>
          <p:cNvPr id="454" name="Google Shape;454;p39"/>
          <p:cNvSpPr/>
          <p:nvPr/>
        </p:nvSpPr>
        <p:spPr>
          <a:xfrm>
            <a:off x="636675" y="3172150"/>
            <a:ext cx="548700" cy="5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1173375" y="3172150"/>
            <a:ext cx="1117200" cy="5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9"/>
          <p:cNvSpPr/>
          <p:nvPr/>
        </p:nvSpPr>
        <p:spPr>
          <a:xfrm>
            <a:off x="636675" y="3716500"/>
            <a:ext cx="1653900" cy="12405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/>
          <p:nvPr/>
        </p:nvSpPr>
        <p:spPr>
          <a:xfrm>
            <a:off x="5933325" y="2984775"/>
            <a:ext cx="1117200" cy="12405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"/>
          <p:cNvSpPr/>
          <p:nvPr/>
        </p:nvSpPr>
        <p:spPr>
          <a:xfrm>
            <a:off x="7715100" y="3252750"/>
            <a:ext cx="1117200" cy="12405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7705950" y="2661975"/>
            <a:ext cx="1135500" cy="59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9484" y="297175"/>
            <a:ext cx="2532806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225"/>
            <a:ext cx="4207028" cy="28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- how='outer'</a:t>
            </a:r>
            <a:endParaRPr/>
          </a:p>
        </p:txBody>
      </p:sp>
      <p:sp>
        <p:nvSpPr>
          <p:cNvPr id="467" name="Google Shape;4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8" name="Google Shape;468;p40"/>
          <p:cNvGrpSpPr/>
          <p:nvPr/>
        </p:nvGrpSpPr>
        <p:grpSpPr>
          <a:xfrm>
            <a:off x="5582025" y="2220175"/>
            <a:ext cx="3250279" cy="2348848"/>
            <a:chOff x="5700550" y="222900"/>
            <a:chExt cx="3250279" cy="2348848"/>
          </a:xfrm>
        </p:grpSpPr>
        <p:pic>
          <p:nvPicPr>
            <p:cNvPr id="469" name="Google Shape;469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00550" y="222900"/>
              <a:ext cx="1453896" cy="2118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32925" y="265701"/>
              <a:ext cx="1517904" cy="23060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1" name="Google Shape;471;p40"/>
          <p:cNvSpPr/>
          <p:nvPr/>
        </p:nvSpPr>
        <p:spPr>
          <a:xfrm>
            <a:off x="311700" y="1266325"/>
            <a:ext cx="4761300" cy="8463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Matching rows from both tables are included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Non-matching rows from</a:t>
            </a:r>
            <a:r>
              <a:rPr b="1" i="1" lang="en" sz="1500">
                <a:solidFill>
                  <a:srgbClr val="6AA84F"/>
                </a:solidFill>
              </a:rPr>
              <a:t> left</a:t>
            </a:r>
            <a:r>
              <a:rPr lang="en" sz="1500"/>
              <a:t> table are </a:t>
            </a:r>
            <a:r>
              <a:rPr b="1" i="1" lang="en" sz="1500">
                <a:solidFill>
                  <a:srgbClr val="6AA84F"/>
                </a:solidFill>
              </a:rPr>
              <a:t>included</a:t>
            </a:r>
            <a:endParaRPr b="1" i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Non-matching rows from </a:t>
            </a:r>
            <a:r>
              <a:rPr b="1" i="1" lang="en" sz="1500">
                <a:solidFill>
                  <a:srgbClr val="6AA84F"/>
                </a:solidFill>
              </a:rPr>
              <a:t>right</a:t>
            </a:r>
            <a:r>
              <a:rPr lang="en" sz="1500"/>
              <a:t> table are </a:t>
            </a:r>
            <a:r>
              <a:rPr b="1" i="1" lang="en" sz="1500">
                <a:solidFill>
                  <a:srgbClr val="6AA84F"/>
                </a:solidFill>
              </a:rPr>
              <a:t>included</a:t>
            </a:r>
            <a:endParaRPr b="1" i="1" sz="1500">
              <a:solidFill>
                <a:srgbClr val="6AA84F"/>
              </a:solidFill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636675" y="3057625"/>
            <a:ext cx="966900" cy="27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0"/>
          <p:cNvSpPr/>
          <p:nvPr/>
        </p:nvSpPr>
        <p:spPr>
          <a:xfrm>
            <a:off x="636675" y="3331825"/>
            <a:ext cx="1560300" cy="10917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0"/>
          <p:cNvSpPr/>
          <p:nvPr/>
        </p:nvSpPr>
        <p:spPr>
          <a:xfrm>
            <a:off x="5933325" y="2984775"/>
            <a:ext cx="1117200" cy="12405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0"/>
          <p:cNvSpPr/>
          <p:nvPr/>
        </p:nvSpPr>
        <p:spPr>
          <a:xfrm>
            <a:off x="7715100" y="3252750"/>
            <a:ext cx="1117200" cy="12405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0"/>
          <p:cNvSpPr/>
          <p:nvPr/>
        </p:nvSpPr>
        <p:spPr>
          <a:xfrm>
            <a:off x="7705950" y="2661975"/>
            <a:ext cx="1135500" cy="59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2723" y="264175"/>
            <a:ext cx="2370966" cy="18288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0"/>
          <p:cNvSpPr/>
          <p:nvPr/>
        </p:nvSpPr>
        <p:spPr>
          <a:xfrm>
            <a:off x="1173375" y="4423525"/>
            <a:ext cx="1023600" cy="5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0"/>
          <p:cNvSpPr/>
          <p:nvPr/>
        </p:nvSpPr>
        <p:spPr>
          <a:xfrm>
            <a:off x="624675" y="4423525"/>
            <a:ext cx="548700" cy="5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0"/>
          <p:cNvSpPr/>
          <p:nvPr/>
        </p:nvSpPr>
        <p:spPr>
          <a:xfrm>
            <a:off x="1603575" y="3057625"/>
            <a:ext cx="593400" cy="27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0"/>
          <p:cNvSpPr/>
          <p:nvPr/>
        </p:nvSpPr>
        <p:spPr>
          <a:xfrm>
            <a:off x="5933325" y="2661975"/>
            <a:ext cx="1117200" cy="3228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487" name="Google Shape;48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8" name="Google Shape;4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309" y="3047500"/>
            <a:ext cx="2532806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407" y="1266325"/>
            <a:ext cx="2767475" cy="18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173" y="3047500"/>
            <a:ext cx="2370966" cy="18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01" y="1266325"/>
            <a:ext cx="2503917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Merging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Vertically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Horizontally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Inner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Left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Right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Outer</a:t>
            </a:r>
            <a:endParaRPr sz="1800"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975" y="3085150"/>
            <a:ext cx="4703326" cy="1483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5"/>
          <p:cNvGrpSpPr/>
          <p:nvPr/>
        </p:nvGrpSpPr>
        <p:grpSpPr>
          <a:xfrm>
            <a:off x="4171275" y="1545225"/>
            <a:ext cx="783600" cy="1062875"/>
            <a:chOff x="2016775" y="1936975"/>
            <a:chExt cx="783600" cy="1062875"/>
          </a:xfrm>
        </p:grpSpPr>
        <p:sp>
          <p:nvSpPr>
            <p:cNvPr id="87" name="Google Shape;87;p15"/>
            <p:cNvSpPr/>
            <p:nvPr/>
          </p:nvSpPr>
          <p:spPr>
            <a:xfrm>
              <a:off x="2016775" y="1936975"/>
              <a:ext cx="783600" cy="42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016775" y="2571750"/>
              <a:ext cx="783600" cy="42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7286700" y="1266325"/>
            <a:ext cx="783600" cy="856200"/>
            <a:chOff x="3881250" y="1443700"/>
            <a:chExt cx="783600" cy="856200"/>
          </a:xfrm>
        </p:grpSpPr>
        <p:sp>
          <p:nvSpPr>
            <p:cNvPr id="90" name="Google Shape;90;p15"/>
            <p:cNvSpPr/>
            <p:nvPr/>
          </p:nvSpPr>
          <p:spPr>
            <a:xfrm>
              <a:off x="3881250" y="1443700"/>
              <a:ext cx="783600" cy="42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881250" y="1871800"/>
              <a:ext cx="783600" cy="42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6960300" y="2389788"/>
            <a:ext cx="1567200" cy="428100"/>
            <a:chOff x="5339475" y="1443700"/>
            <a:chExt cx="1567200" cy="428100"/>
          </a:xfrm>
        </p:grpSpPr>
        <p:sp>
          <p:nvSpPr>
            <p:cNvPr id="93" name="Google Shape;93;p15"/>
            <p:cNvSpPr/>
            <p:nvPr/>
          </p:nvSpPr>
          <p:spPr>
            <a:xfrm>
              <a:off x="5339475" y="1443700"/>
              <a:ext cx="783600" cy="42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123075" y="1443700"/>
              <a:ext cx="783600" cy="42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5" name="Google Shape;95;p15"/>
          <p:cNvCxnSpPr/>
          <p:nvPr/>
        </p:nvCxnSpPr>
        <p:spPr>
          <a:xfrm>
            <a:off x="5469850" y="2045800"/>
            <a:ext cx="917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5536600" y="1676500"/>
            <a:ext cx="78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concat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497" name="Google Shape;497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</a:t>
            </a:r>
            <a:r>
              <a:rPr lang="en"/>
              <a:t> join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only matching rows will be retained,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rows in the left DataFrame without a match in the key column of the right DataFrame will be discarded.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rows in the right DataFrame without a match in the key column of the left DataFrame will be discarded.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r>
              <a:rPr lang="en"/>
              <a:t> join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rows from the left DataFrame will be retained,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rows in the right DataFrame without a match in the key column of the left DataFrame will be discarded.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right join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rows from the right DataFrame will be retained,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rows in the left DataFrame without a match in the key column of the right DataFrame will be discarded.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outer  join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rows, matching and non-matching, from both DataFrame will be retained, </a:t>
            </a:r>
            <a:endParaRPr/>
          </a:p>
        </p:txBody>
      </p:sp>
      <p:sp>
        <p:nvSpPr>
          <p:cNvPr id="498" name="Google Shape;4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504" name="Google Shape;504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6" name="Google Shape;506;p43"/>
          <p:cNvPicPr preferRelativeResize="0"/>
          <p:nvPr/>
        </p:nvPicPr>
        <p:blipFill rotWithShape="1">
          <a:blip r:embed="rId3">
            <a:alphaModFix/>
          </a:blip>
          <a:srcRect b="69785" l="0" r="0" t="0"/>
          <a:stretch/>
        </p:blipFill>
        <p:spPr>
          <a:xfrm>
            <a:off x="311700" y="2383611"/>
            <a:ext cx="6434575" cy="10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3"/>
          <p:cNvSpPr/>
          <p:nvPr/>
        </p:nvSpPr>
        <p:spPr>
          <a:xfrm>
            <a:off x="311700" y="1266325"/>
            <a:ext cx="8257200" cy="6642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previous examples, we merged tables using columns with the same name (Country, Child).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can also merge tables using columns of different names</a:t>
            </a:r>
            <a:endParaRPr sz="1500"/>
          </a:p>
        </p:txBody>
      </p:sp>
      <p:pic>
        <p:nvPicPr>
          <p:cNvPr id="508" name="Google Shape;508;p43"/>
          <p:cNvPicPr preferRelativeResize="0"/>
          <p:nvPr/>
        </p:nvPicPr>
        <p:blipFill rotWithShape="1">
          <a:blip r:embed="rId3">
            <a:alphaModFix/>
          </a:blip>
          <a:srcRect b="0" l="0" r="72261" t="32587"/>
          <a:stretch/>
        </p:blipFill>
        <p:spPr>
          <a:xfrm>
            <a:off x="6828775" y="2529524"/>
            <a:ext cx="1784874" cy="238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2008578"/>
            <a:ext cx="5619024" cy="273792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515" name="Google Shape;51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6" name="Google Shape;516;p44"/>
          <p:cNvPicPr preferRelativeResize="0"/>
          <p:nvPr/>
        </p:nvPicPr>
        <p:blipFill rotWithShape="1">
          <a:blip r:embed="rId4">
            <a:alphaModFix/>
          </a:blip>
          <a:srcRect b="0" l="1596" r="72481" t="32804"/>
          <a:stretch/>
        </p:blipFill>
        <p:spPr>
          <a:xfrm>
            <a:off x="5747425" y="2495550"/>
            <a:ext cx="1761575" cy="25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4"/>
          <p:cNvSpPr/>
          <p:nvPr/>
        </p:nvSpPr>
        <p:spPr>
          <a:xfrm>
            <a:off x="311700" y="1266325"/>
            <a:ext cx="8257200" cy="6642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previous examples, we merged tables using columns with the same name (Country, Child).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can also merge tables using columns of different names</a:t>
            </a:r>
            <a:endParaRPr sz="1500"/>
          </a:p>
        </p:txBody>
      </p:sp>
      <p:pic>
        <p:nvPicPr>
          <p:cNvPr id="518" name="Google Shape;51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250" y="2470563"/>
            <a:ext cx="1453896" cy="2118743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4"/>
          <p:cNvSpPr/>
          <p:nvPr/>
        </p:nvSpPr>
        <p:spPr>
          <a:xfrm>
            <a:off x="6040625" y="2470575"/>
            <a:ext cx="459600" cy="3228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4"/>
          <p:cNvSpPr/>
          <p:nvPr/>
        </p:nvSpPr>
        <p:spPr>
          <a:xfrm>
            <a:off x="8417902" y="2571750"/>
            <a:ext cx="548700" cy="3228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4"/>
          <p:cNvSpPr/>
          <p:nvPr/>
        </p:nvSpPr>
        <p:spPr>
          <a:xfrm>
            <a:off x="2559250" y="2102400"/>
            <a:ext cx="1376400" cy="3228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4"/>
          <p:cNvSpPr/>
          <p:nvPr/>
        </p:nvSpPr>
        <p:spPr>
          <a:xfrm>
            <a:off x="4086025" y="2102400"/>
            <a:ext cx="1661400" cy="3228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44"/>
          <p:cNvCxnSpPr>
            <a:stCxn id="519" idx="0"/>
            <a:endCxn id="520" idx="0"/>
          </p:cNvCxnSpPr>
          <p:nvPr/>
        </p:nvCxnSpPr>
        <p:spPr>
          <a:xfrm flipH="1" rot="-5400000">
            <a:off x="7430825" y="1310175"/>
            <a:ext cx="101100" cy="2421900"/>
          </a:xfrm>
          <a:prstGeom prst="bentConnector3">
            <a:avLst>
              <a:gd fmla="val -2355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529" name="Google Shape;52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45"/>
          <p:cNvSpPr/>
          <p:nvPr/>
        </p:nvSpPr>
        <p:spPr>
          <a:xfrm>
            <a:off x="311700" y="1266325"/>
            <a:ext cx="8257200" cy="6642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previous examples, we merged tables using one column (one key)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can also merge tables using multiple columns (keys)</a:t>
            </a:r>
            <a:endParaRPr sz="1500"/>
          </a:p>
        </p:txBody>
      </p:sp>
      <p:pic>
        <p:nvPicPr>
          <p:cNvPr id="531" name="Google Shape;5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3625"/>
            <a:ext cx="6566626" cy="233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082925"/>
            <a:ext cx="2061206" cy="290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831" y="2044425"/>
            <a:ext cx="1708526" cy="24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539" name="Google Shape;53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46"/>
          <p:cNvSpPr/>
          <p:nvPr/>
        </p:nvSpPr>
        <p:spPr>
          <a:xfrm>
            <a:off x="311700" y="1266325"/>
            <a:ext cx="8257200" cy="6642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previous examples, we merged tables using one column (one key)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can also merge tables using multiple columns (keys)</a:t>
            </a:r>
            <a:endParaRPr sz="1500"/>
          </a:p>
        </p:txBody>
      </p:sp>
      <p:sp>
        <p:nvSpPr>
          <p:cNvPr id="541" name="Google Shape;541;p46"/>
          <p:cNvSpPr/>
          <p:nvPr/>
        </p:nvSpPr>
        <p:spPr>
          <a:xfrm>
            <a:off x="5114275" y="2134438"/>
            <a:ext cx="926700" cy="2610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2" name="Google Shape;542;p46"/>
          <p:cNvCxnSpPr>
            <a:stCxn id="543" idx="0"/>
            <a:endCxn id="541" idx="0"/>
          </p:cNvCxnSpPr>
          <p:nvPr/>
        </p:nvCxnSpPr>
        <p:spPr>
          <a:xfrm rot="-5400000">
            <a:off x="4436800" y="1014362"/>
            <a:ext cx="20700" cy="2261100"/>
          </a:xfrm>
          <a:prstGeom prst="bentConnector3">
            <a:avLst>
              <a:gd fmla="val 855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6"/>
          <p:cNvSpPr/>
          <p:nvPr/>
        </p:nvSpPr>
        <p:spPr>
          <a:xfrm>
            <a:off x="2853250" y="2155262"/>
            <a:ext cx="926700" cy="2610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549" name="Google Shape;54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47"/>
          <p:cNvGrpSpPr/>
          <p:nvPr/>
        </p:nvGrpSpPr>
        <p:grpSpPr>
          <a:xfrm>
            <a:off x="4800600" y="2044425"/>
            <a:ext cx="4275357" cy="2946674"/>
            <a:chOff x="2286000" y="2044425"/>
            <a:chExt cx="4275357" cy="2946674"/>
          </a:xfrm>
        </p:grpSpPr>
        <p:pic>
          <p:nvPicPr>
            <p:cNvPr id="551" name="Google Shape;551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6000" y="2082925"/>
              <a:ext cx="2061206" cy="2908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52831" y="2044425"/>
              <a:ext cx="1708526" cy="241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3" name="Google Shape;553;p47"/>
            <p:cNvSpPr/>
            <p:nvPr/>
          </p:nvSpPr>
          <p:spPr>
            <a:xfrm>
              <a:off x="5114275" y="2134438"/>
              <a:ext cx="926700" cy="261000"/>
            </a:xfrm>
            <a:prstGeom prst="roundRect">
              <a:avLst>
                <a:gd fmla="val 9556" name="adj"/>
              </a:avLst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4" name="Google Shape;554;p47"/>
            <p:cNvCxnSpPr>
              <a:stCxn id="555" idx="0"/>
              <a:endCxn id="553" idx="0"/>
            </p:cNvCxnSpPr>
            <p:nvPr/>
          </p:nvCxnSpPr>
          <p:spPr>
            <a:xfrm rot="-5400000">
              <a:off x="4436800" y="1014362"/>
              <a:ext cx="20700" cy="2261100"/>
            </a:xfrm>
            <a:prstGeom prst="bentConnector3">
              <a:avLst>
                <a:gd fmla="val 85500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5" name="Google Shape;555;p47"/>
            <p:cNvSpPr/>
            <p:nvPr/>
          </p:nvSpPr>
          <p:spPr>
            <a:xfrm>
              <a:off x="2853250" y="2155262"/>
              <a:ext cx="926700" cy="261000"/>
            </a:xfrm>
            <a:prstGeom prst="roundRect">
              <a:avLst>
                <a:gd fmla="val 9556" name="adj"/>
              </a:avLst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6" name="Google Shape;55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275" y="1146175"/>
            <a:ext cx="4496676" cy="38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562" name="Google Shape;56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3" name="Google Shape;563;p48"/>
          <p:cNvGrpSpPr/>
          <p:nvPr/>
        </p:nvGrpSpPr>
        <p:grpSpPr>
          <a:xfrm>
            <a:off x="4800600" y="2044425"/>
            <a:ext cx="4275357" cy="2946674"/>
            <a:chOff x="2286000" y="2044425"/>
            <a:chExt cx="4275357" cy="2946674"/>
          </a:xfrm>
        </p:grpSpPr>
        <p:pic>
          <p:nvPicPr>
            <p:cNvPr id="564" name="Google Shape;564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6000" y="2082925"/>
              <a:ext cx="2061206" cy="2908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" name="Google Shape;56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52831" y="2044425"/>
              <a:ext cx="1708526" cy="241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6" name="Google Shape;566;p48"/>
            <p:cNvSpPr/>
            <p:nvPr/>
          </p:nvSpPr>
          <p:spPr>
            <a:xfrm>
              <a:off x="5114275" y="2134438"/>
              <a:ext cx="926700" cy="261000"/>
            </a:xfrm>
            <a:prstGeom prst="roundRect">
              <a:avLst>
                <a:gd fmla="val 9556" name="adj"/>
              </a:avLst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7" name="Google Shape;567;p48"/>
            <p:cNvCxnSpPr>
              <a:stCxn id="568" idx="0"/>
              <a:endCxn id="566" idx="0"/>
            </p:cNvCxnSpPr>
            <p:nvPr/>
          </p:nvCxnSpPr>
          <p:spPr>
            <a:xfrm rot="-5400000">
              <a:off x="4436800" y="1014362"/>
              <a:ext cx="20700" cy="2261100"/>
            </a:xfrm>
            <a:prstGeom prst="bentConnector3">
              <a:avLst>
                <a:gd fmla="val 85500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8" name="Google Shape;568;p48"/>
            <p:cNvSpPr/>
            <p:nvPr/>
          </p:nvSpPr>
          <p:spPr>
            <a:xfrm>
              <a:off x="2853250" y="2155262"/>
              <a:ext cx="926700" cy="261000"/>
            </a:xfrm>
            <a:prstGeom prst="roundRect">
              <a:avLst>
                <a:gd fmla="val 9556" name="adj"/>
              </a:avLst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9" name="Google Shape;56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275" y="1146175"/>
            <a:ext cx="4496676" cy="38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8"/>
          <p:cNvSpPr/>
          <p:nvPr/>
        </p:nvSpPr>
        <p:spPr>
          <a:xfrm>
            <a:off x="5018550" y="183475"/>
            <a:ext cx="3867900" cy="7536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Exercise: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Find the total price of all items: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sum(quantity * price)</a:t>
            </a:r>
            <a:endParaRPr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Thank you …</a:t>
            </a:r>
            <a:endParaRPr/>
          </a:p>
        </p:txBody>
      </p:sp>
      <p:sp>
        <p:nvSpPr>
          <p:cNvPr id="576" name="Google Shape;576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you next time </a:t>
            </a:r>
            <a:endParaRPr/>
          </a:p>
        </p:txBody>
      </p:sp>
      <p:sp>
        <p:nvSpPr>
          <p:cNvPr id="577" name="Google Shape;57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Concatenate pandas DataFrames along a particular axis </a:t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1542375" y="1850025"/>
            <a:ext cx="1012200" cy="1062875"/>
            <a:chOff x="1542375" y="1850025"/>
            <a:chExt cx="1012200" cy="1062875"/>
          </a:xfrm>
        </p:grpSpPr>
        <p:sp>
          <p:nvSpPr>
            <p:cNvPr id="105" name="Google Shape;105;p16"/>
            <p:cNvSpPr/>
            <p:nvPr/>
          </p:nvSpPr>
          <p:spPr>
            <a:xfrm>
              <a:off x="1542375" y="1850025"/>
              <a:ext cx="783600" cy="42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Source Code Pro"/>
                  <a:ea typeface="Source Code Pro"/>
                  <a:cs typeface="Source Code Pro"/>
                  <a:sym typeface="Source Code Pro"/>
                </a:rPr>
                <a:t>df1</a:t>
              </a:r>
              <a:endParaRPr sz="12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770975" y="2484800"/>
              <a:ext cx="783600" cy="42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Source Code Pro"/>
                  <a:ea typeface="Source Code Pro"/>
                  <a:cs typeface="Source Code Pro"/>
                  <a:sym typeface="Source Code Pro"/>
                </a:rPr>
                <a:t>df2</a:t>
              </a:r>
              <a:endParaRPr sz="12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6575575" y="1953363"/>
            <a:ext cx="783600" cy="856200"/>
            <a:chOff x="3881250" y="1443700"/>
            <a:chExt cx="783600" cy="856200"/>
          </a:xfrm>
        </p:grpSpPr>
        <p:sp>
          <p:nvSpPr>
            <p:cNvPr id="108" name="Google Shape;108;p16"/>
            <p:cNvSpPr/>
            <p:nvPr/>
          </p:nvSpPr>
          <p:spPr>
            <a:xfrm>
              <a:off x="3881250" y="1443700"/>
              <a:ext cx="783600" cy="42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3881250" y="1871800"/>
              <a:ext cx="783600" cy="42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6183775" y="3814238"/>
            <a:ext cx="1567200" cy="428100"/>
            <a:chOff x="5339475" y="1443700"/>
            <a:chExt cx="1567200" cy="428100"/>
          </a:xfrm>
        </p:grpSpPr>
        <p:sp>
          <p:nvSpPr>
            <p:cNvPr id="111" name="Google Shape;111;p16"/>
            <p:cNvSpPr/>
            <p:nvPr/>
          </p:nvSpPr>
          <p:spPr>
            <a:xfrm>
              <a:off x="5339475" y="1443700"/>
              <a:ext cx="783600" cy="42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123075" y="1443700"/>
              <a:ext cx="783600" cy="42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3" name="Google Shape;113;p16"/>
          <p:cNvCxnSpPr/>
          <p:nvPr/>
        </p:nvCxnSpPr>
        <p:spPr>
          <a:xfrm>
            <a:off x="3564894" y="2376963"/>
            <a:ext cx="1828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 txBox="1"/>
          <p:nvPr/>
        </p:nvSpPr>
        <p:spPr>
          <a:xfrm>
            <a:off x="2968944" y="1901500"/>
            <a:ext cx="30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pd.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oncat ([df1, df2], axis=0)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1542375" y="3496850"/>
            <a:ext cx="1012200" cy="1062875"/>
            <a:chOff x="1542375" y="3496850"/>
            <a:chExt cx="1012200" cy="1062875"/>
          </a:xfrm>
        </p:grpSpPr>
        <p:sp>
          <p:nvSpPr>
            <p:cNvPr id="116" name="Google Shape;116;p16"/>
            <p:cNvSpPr/>
            <p:nvPr/>
          </p:nvSpPr>
          <p:spPr>
            <a:xfrm>
              <a:off x="1542375" y="3496850"/>
              <a:ext cx="783600" cy="42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Source Code Pro"/>
                  <a:ea typeface="Source Code Pro"/>
                  <a:cs typeface="Source Code Pro"/>
                  <a:sym typeface="Source Code Pro"/>
                </a:rPr>
                <a:t>df1</a:t>
              </a:r>
              <a:endParaRPr sz="12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770975" y="4131625"/>
              <a:ext cx="783600" cy="42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Source Code Pro"/>
                  <a:ea typeface="Source Code Pro"/>
                  <a:cs typeface="Source Code Pro"/>
                  <a:sym typeface="Source Code Pro"/>
                </a:rPr>
                <a:t>df2</a:t>
              </a:r>
              <a:endParaRPr sz="12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18" name="Google Shape;118;p16"/>
          <p:cNvCxnSpPr/>
          <p:nvPr/>
        </p:nvCxnSpPr>
        <p:spPr>
          <a:xfrm>
            <a:off x="3564894" y="4023788"/>
            <a:ext cx="1828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 txBox="1"/>
          <p:nvPr/>
        </p:nvSpPr>
        <p:spPr>
          <a:xfrm>
            <a:off x="2970594" y="3628125"/>
            <a:ext cx="30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pd.concat ([df1, df2], axis=1)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 - vertical (axis=0)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50634" l="0" r="0" t="0"/>
          <a:stretch/>
        </p:blipFill>
        <p:spPr>
          <a:xfrm>
            <a:off x="311700" y="1266325"/>
            <a:ext cx="5288800" cy="25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49927"/>
          <a:stretch/>
        </p:blipFill>
        <p:spPr>
          <a:xfrm>
            <a:off x="3324200" y="2444775"/>
            <a:ext cx="5288800" cy="2575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7"/>
          <p:cNvGrpSpPr/>
          <p:nvPr/>
        </p:nvGrpSpPr>
        <p:grpSpPr>
          <a:xfrm>
            <a:off x="5819900" y="109250"/>
            <a:ext cx="1012200" cy="1062875"/>
            <a:chOff x="1542375" y="1850025"/>
            <a:chExt cx="1012200" cy="1062875"/>
          </a:xfrm>
        </p:grpSpPr>
        <p:sp>
          <p:nvSpPr>
            <p:cNvPr id="130" name="Google Shape;130;p17"/>
            <p:cNvSpPr/>
            <p:nvPr/>
          </p:nvSpPr>
          <p:spPr>
            <a:xfrm>
              <a:off x="1542375" y="1850025"/>
              <a:ext cx="783600" cy="42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770975" y="2484800"/>
              <a:ext cx="783600" cy="42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8186100" y="212588"/>
            <a:ext cx="783600" cy="856200"/>
            <a:chOff x="3881250" y="1443700"/>
            <a:chExt cx="783600" cy="856200"/>
          </a:xfrm>
        </p:grpSpPr>
        <p:sp>
          <p:nvSpPr>
            <p:cNvPr id="133" name="Google Shape;133;p17"/>
            <p:cNvSpPr/>
            <p:nvPr/>
          </p:nvSpPr>
          <p:spPr>
            <a:xfrm>
              <a:off x="3881250" y="1443700"/>
              <a:ext cx="783600" cy="42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881250" y="1871800"/>
              <a:ext cx="783600" cy="42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" name="Google Shape;135;p17"/>
          <p:cNvCxnSpPr/>
          <p:nvPr/>
        </p:nvCxnSpPr>
        <p:spPr>
          <a:xfrm>
            <a:off x="7080419" y="636188"/>
            <a:ext cx="914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 - vertical (axis=0)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50633" l="0" r="57609" t="24041"/>
          <a:stretch/>
        </p:blipFill>
        <p:spPr>
          <a:xfrm>
            <a:off x="6590375" y="1266325"/>
            <a:ext cx="2241925" cy="1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57609" t="74673"/>
          <a:stretch/>
        </p:blipFill>
        <p:spPr>
          <a:xfrm>
            <a:off x="6590375" y="3013875"/>
            <a:ext cx="2241925" cy="1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4">
            <a:alphaModFix/>
          </a:blip>
          <a:srcRect b="50000" l="0" r="0" t="0"/>
          <a:stretch/>
        </p:blipFill>
        <p:spPr>
          <a:xfrm>
            <a:off x="311700" y="1266325"/>
            <a:ext cx="4350675" cy="305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362734" y="3257314"/>
            <a:ext cx="275700" cy="10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6210075" y="1266325"/>
            <a:ext cx="282900" cy="2992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62734" y="2190786"/>
            <a:ext cx="275700" cy="10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 - vertical (axis=0)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50633" l="0" r="57609" t="24041"/>
          <a:stretch/>
        </p:blipFill>
        <p:spPr>
          <a:xfrm>
            <a:off x="6590375" y="1266325"/>
            <a:ext cx="2241925" cy="1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57609" t="74673"/>
          <a:stretch/>
        </p:blipFill>
        <p:spPr>
          <a:xfrm>
            <a:off x="6590375" y="3013875"/>
            <a:ext cx="2241925" cy="13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6210075" y="1266325"/>
            <a:ext cx="282900" cy="2992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9"/>
          <p:cNvPicPr preferRelativeResize="0"/>
          <p:nvPr/>
        </p:nvPicPr>
        <p:blipFill rotWithShape="1">
          <a:blip r:embed="rId4">
            <a:alphaModFix/>
          </a:blip>
          <a:srcRect b="0" l="0" r="0" t="50000"/>
          <a:stretch/>
        </p:blipFill>
        <p:spPr>
          <a:xfrm>
            <a:off x="311700" y="1266325"/>
            <a:ext cx="4268025" cy="29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/>
          <p:nvPr/>
        </p:nvSpPr>
        <p:spPr>
          <a:xfrm>
            <a:off x="348225" y="2147350"/>
            <a:ext cx="275700" cy="211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887400" y="1349400"/>
            <a:ext cx="1559700" cy="26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 - vertical (axis=0)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50633" l="0" r="57609" t="24041"/>
          <a:stretch/>
        </p:blipFill>
        <p:spPr>
          <a:xfrm>
            <a:off x="6590375" y="1266325"/>
            <a:ext cx="2241925" cy="1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57609" t="74673"/>
          <a:stretch/>
        </p:blipFill>
        <p:spPr>
          <a:xfrm>
            <a:off x="6590375" y="3013875"/>
            <a:ext cx="2241925" cy="1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25"/>
            <a:ext cx="6007825" cy="25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 - vertical (axis=0)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50633" l="0" r="57609" t="24041"/>
          <a:stretch/>
        </p:blipFill>
        <p:spPr>
          <a:xfrm>
            <a:off x="6104325" y="221625"/>
            <a:ext cx="2241925" cy="1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b="0" l="0" r="57609" t="74673"/>
          <a:stretch/>
        </p:blipFill>
        <p:spPr>
          <a:xfrm>
            <a:off x="6104325" y="1768050"/>
            <a:ext cx="2241925" cy="1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4">
            <a:alphaModFix/>
          </a:blip>
          <a:srcRect b="0" l="0" r="54592" t="48320"/>
          <a:stretch/>
        </p:blipFill>
        <p:spPr>
          <a:xfrm>
            <a:off x="6104325" y="3266425"/>
            <a:ext cx="2727975" cy="1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 rotWithShape="1">
          <a:blip r:embed="rId5">
            <a:alphaModFix/>
          </a:blip>
          <a:srcRect b="84621" l="0" r="0" t="0"/>
          <a:stretch/>
        </p:blipFill>
        <p:spPr>
          <a:xfrm>
            <a:off x="311700" y="1266325"/>
            <a:ext cx="5325630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8210425" y="3228300"/>
            <a:ext cx="589500" cy="134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2002275" y="2571750"/>
            <a:ext cx="964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0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