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404" r:id="rId2"/>
    <p:sldId id="394" r:id="rId3"/>
    <p:sldId id="397" r:id="rId4"/>
    <p:sldId id="259" r:id="rId5"/>
    <p:sldId id="260" r:id="rId6"/>
    <p:sldId id="261" r:id="rId7"/>
    <p:sldId id="262" r:id="rId8"/>
    <p:sldId id="389" r:id="rId9"/>
    <p:sldId id="366" r:id="rId10"/>
    <p:sldId id="263" r:id="rId11"/>
    <p:sldId id="392" r:id="rId12"/>
    <p:sldId id="264" r:id="rId13"/>
    <p:sldId id="265" r:id="rId14"/>
    <p:sldId id="390" r:id="rId15"/>
    <p:sldId id="391" r:id="rId16"/>
    <p:sldId id="266" r:id="rId17"/>
    <p:sldId id="267" r:id="rId18"/>
    <p:sldId id="387" r:id="rId19"/>
    <p:sldId id="268" r:id="rId20"/>
    <p:sldId id="385" r:id="rId21"/>
    <p:sldId id="386" r:id="rId22"/>
    <p:sldId id="269" r:id="rId23"/>
    <p:sldId id="361" r:id="rId24"/>
    <p:sldId id="270" r:id="rId25"/>
    <p:sldId id="388" r:id="rId26"/>
    <p:sldId id="368" r:id="rId27"/>
    <p:sldId id="271" r:id="rId28"/>
    <p:sldId id="369" r:id="rId29"/>
    <p:sldId id="371" r:id="rId30"/>
    <p:sldId id="370" r:id="rId31"/>
    <p:sldId id="272" r:id="rId32"/>
    <p:sldId id="273" r:id="rId33"/>
    <p:sldId id="274" r:id="rId34"/>
    <p:sldId id="275" r:id="rId35"/>
    <p:sldId id="379" r:id="rId36"/>
    <p:sldId id="393" r:id="rId37"/>
    <p:sldId id="380" r:id="rId38"/>
    <p:sldId id="381" r:id="rId39"/>
    <p:sldId id="382" r:id="rId40"/>
    <p:sldId id="398" r:id="rId41"/>
    <p:sldId id="383" r:id="rId42"/>
    <p:sldId id="384" r:id="rId43"/>
    <p:sldId id="399" r:id="rId44"/>
    <p:sldId id="400" r:id="rId45"/>
    <p:sldId id="401" r:id="rId46"/>
    <p:sldId id="402" r:id="rId47"/>
    <p:sldId id="403" r:id="rId48"/>
    <p:sldId id="276" r:id="rId49"/>
    <p:sldId id="277" r:id="rId50"/>
    <p:sldId id="278" r:id="rId51"/>
    <p:sldId id="279" r:id="rId52"/>
    <p:sldId id="280" r:id="rId53"/>
    <p:sldId id="281" r:id="rId54"/>
    <p:sldId id="282" r:id="rId55"/>
    <p:sldId id="283" r:id="rId56"/>
    <p:sldId id="307" r:id="rId57"/>
    <p:sldId id="308" r:id="rId58"/>
    <p:sldId id="317" r:id="rId59"/>
    <p:sldId id="284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285" r:id="rId69"/>
    <p:sldId id="286" r:id="rId70"/>
    <p:sldId id="287" r:id="rId71"/>
    <p:sldId id="288" r:id="rId72"/>
    <p:sldId id="289" r:id="rId73"/>
    <p:sldId id="290" r:id="rId74"/>
    <p:sldId id="291" r:id="rId75"/>
    <p:sldId id="292" r:id="rId76"/>
    <p:sldId id="293" r:id="rId77"/>
    <p:sldId id="294" r:id="rId78"/>
    <p:sldId id="295" r:id="rId79"/>
    <p:sldId id="296" r:id="rId80"/>
    <p:sldId id="297" r:id="rId81"/>
    <p:sldId id="298" r:id="rId82"/>
    <p:sldId id="299" r:id="rId83"/>
    <p:sldId id="300" r:id="rId84"/>
    <p:sldId id="301" r:id="rId85"/>
    <p:sldId id="302" r:id="rId86"/>
    <p:sldId id="303" r:id="rId87"/>
    <p:sldId id="304" r:id="rId88"/>
    <p:sldId id="305" r:id="rId89"/>
    <p:sldId id="306" r:id="rId90"/>
    <p:sldId id="362" r:id="rId9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15838-7C32-482F-A952-5A13C7443B7C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C09A4C5-768D-4B9F-B166-AB4EDB83E8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 advTm="10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15838-7C32-482F-A952-5A13C7443B7C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9A4C5-768D-4B9F-B166-AB4EDB83E8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10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15838-7C32-482F-A952-5A13C7443B7C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9A4C5-768D-4B9F-B166-AB4EDB83E8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10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15838-7C32-482F-A952-5A13C7443B7C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9A4C5-768D-4B9F-B166-AB4EDB83E8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advClick="0" advTm="10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15838-7C32-482F-A952-5A13C7443B7C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C09A4C5-768D-4B9F-B166-AB4EDB83E8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 advTm="10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15838-7C32-482F-A952-5A13C7443B7C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9A4C5-768D-4B9F-B166-AB4EDB83E8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advClick="0" advTm="10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15838-7C32-482F-A952-5A13C7443B7C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9A4C5-768D-4B9F-B166-AB4EDB83E8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advClick="0" advTm="10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15838-7C32-482F-A952-5A13C7443B7C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9A4C5-768D-4B9F-B166-AB4EDB83E8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10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15838-7C32-482F-A952-5A13C7443B7C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9A4C5-768D-4B9F-B166-AB4EDB83E8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10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15838-7C32-482F-A952-5A13C7443B7C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9A4C5-768D-4B9F-B166-AB4EDB83E8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advClick="0" advTm="10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15838-7C32-482F-A952-5A13C7443B7C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C09A4C5-768D-4B9F-B166-AB4EDB83E8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  <p:transition advClick="0" advTm="10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10000"/>
            <a:lum/>
          </a:blip>
          <a:srcRect/>
          <a:stretch>
            <a:fillRect t="-28000" b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B815838-7C32-482F-A952-5A13C7443B7C}" type="datetimeFigureOut">
              <a:rPr lang="en-US" smtClean="0"/>
              <a:pPr/>
              <a:t>8/25/2022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C09A4C5-768D-4B9F-B166-AB4EDB83E89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 advClick="0" advTm="1000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ICT_LAB\Desktop\Road_safety\the_x_files_theme_song_(full_version).mp3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eg"/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 noChangeArrowheads="1"/>
          </p:cNvSpPr>
          <p:nvPr/>
        </p:nvSpPr>
        <p:spPr bwMode="auto">
          <a:xfrm>
            <a:off x="0" y="527211"/>
            <a:ext cx="9144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বাংলাদেশে</a:t>
            </a:r>
            <a:r>
              <a:rPr kumimoji="0" lang="en-US" sz="48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kumimoji="0" lang="en-US" sz="48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সড়ক</a:t>
            </a:r>
            <a:r>
              <a:rPr kumimoji="0" lang="en-US" sz="48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, </a:t>
            </a:r>
            <a:r>
              <a:rPr kumimoji="0" lang="en-US" sz="48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মহাসড়ক</a:t>
            </a:r>
            <a:r>
              <a:rPr kumimoji="0" lang="en-US" sz="48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, </a:t>
            </a: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kumimoji="0" lang="en-US" sz="48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রাস্তা</a:t>
            </a:r>
            <a:r>
              <a:rPr kumimoji="0" lang="en-US" sz="48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বা</a:t>
            </a:r>
            <a:r>
              <a:rPr kumimoji="0" lang="en-US" sz="48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পথ</a:t>
            </a:r>
            <a:r>
              <a:rPr kumimoji="0" lang="en-US" sz="48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কিভাবে</a:t>
            </a:r>
            <a:r>
              <a:rPr kumimoji="0" lang="en-US" sz="48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kumimoji="0" lang="en-US" sz="48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ব্যবহার</a:t>
            </a:r>
            <a:r>
              <a:rPr kumimoji="0" lang="en-US" sz="48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করবেন</a:t>
            </a:r>
            <a:r>
              <a:rPr kumimoji="0" lang="en-US" sz="48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? </a:t>
            </a:r>
          </a:p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800" b="1" dirty="0" err="1" smtClean="0">
                <a:solidFill>
                  <a:srgbClr val="00206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সৈয়দ</a:t>
            </a:r>
            <a:r>
              <a:rPr lang="en-US" sz="4800" b="1" dirty="0" smtClean="0">
                <a:solidFill>
                  <a:srgbClr val="00206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lang="en-US" sz="4800" b="1" dirty="0" err="1" smtClean="0">
                <a:solidFill>
                  <a:srgbClr val="00206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জাকির</a:t>
            </a:r>
            <a:r>
              <a:rPr lang="en-US" sz="4800" b="1" dirty="0" smtClean="0">
                <a:solidFill>
                  <a:srgbClr val="00206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lang="en-US" sz="4800" b="1" dirty="0" err="1" smtClean="0">
                <a:solidFill>
                  <a:srgbClr val="00206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হোসেন</a:t>
            </a:r>
            <a:r>
              <a:rPr lang="en-US" sz="4800" b="1" dirty="0" smtClean="0">
                <a:solidFill>
                  <a:srgbClr val="00206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endParaRPr lang="en-US" sz="4800" dirty="0" smtClean="0"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cs typeface="Nirmala UI" pitchFamily="34" charset="0"/>
              </a:rPr>
              <a:t>(</a:t>
            </a:r>
            <a:r>
              <a:rPr kumimoji="0" lang="en-US" sz="48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cs typeface="Nirmala UI" pitchFamily="34" charset="0"/>
              </a:rPr>
              <a:t>সংকলিত</a:t>
            </a:r>
            <a:r>
              <a:rPr kumimoji="0" lang="en-US" sz="48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cs typeface="Nirmala UI" pitchFamily="34" charset="0"/>
              </a:rPr>
              <a:t>)</a:t>
            </a:r>
            <a:endParaRPr kumimoji="0" lang="en-US" sz="48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the_x_files_theme_song_(full_version)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990600" y="579120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Click="0" advTm="1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125"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ChangeArrowheads="1"/>
          </p:cNvSpPr>
          <p:nvPr/>
        </p:nvSpPr>
        <p:spPr bwMode="auto">
          <a:xfrm>
            <a:off x="0" y="681356"/>
            <a:ext cx="9144000" cy="54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রাস্তা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অতিক্রম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এর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সময়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আগে</a:t>
            </a:r>
            <a:r>
              <a:rPr kumimoji="0" lang="en-US" sz="4800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থামতে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হবে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।  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এরপর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রাস্তার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ডানে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তারপর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বামে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তারপর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 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আবার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ডানে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দেখে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রাস্তা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ফাকা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হলে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রাস্তা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অতিক্রম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করবেন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। </a:t>
            </a:r>
            <a:endParaRPr kumimoji="0" lang="en-US" sz="48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ChangeArrowheads="1"/>
          </p:cNvSpPr>
          <p:nvPr/>
        </p:nvSpPr>
        <p:spPr bwMode="auto">
          <a:xfrm>
            <a:off x="0" y="0"/>
            <a:ext cx="9144000" cy="1685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রাস্তা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kumimoji="0" lang="en-US" sz="240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অতিক্রম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240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এর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240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সময়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kumimoji="0" lang="en-US" sz="240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আগে</a:t>
            </a:r>
            <a:r>
              <a:rPr kumimoji="0" lang="en-US" sz="2400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kumimoji="0" lang="en-US" sz="240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থামতে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240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হবে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।   </a:t>
            </a:r>
            <a:r>
              <a:rPr kumimoji="0" lang="en-US" sz="240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এরপর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kumimoji="0" lang="en-US" sz="24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রাস্তার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24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ডানে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kumimoji="0" lang="en-US" sz="24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তারপর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kumimoji="0" lang="en-US" sz="24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বামে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kumimoji="0" lang="en-US" sz="24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তারপর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  </a:t>
            </a:r>
            <a:r>
              <a:rPr kumimoji="0" lang="en-US" sz="24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আবার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24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ডানে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24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দেখে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24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রাস্তা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24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ফাকা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24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হলে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kumimoji="0" lang="en-US" sz="24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রাস্তা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kumimoji="0" lang="en-US" sz="24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অতিক্রম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24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করবেন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। </a:t>
            </a: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images (15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1981200"/>
            <a:ext cx="7905344" cy="4038599"/>
          </a:xfrm>
          <a:prstGeom prst="rect">
            <a:avLst/>
          </a:prstGeom>
        </p:spPr>
      </p:pic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79358"/>
            <a:ext cx="9144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 err="1"/>
              <a:t>প্রয়োজনে</a:t>
            </a:r>
            <a:r>
              <a:rPr lang="en-US" sz="4400" dirty="0"/>
              <a:t> </a:t>
            </a:r>
            <a:r>
              <a:rPr lang="en-US" sz="4400" dirty="0" err="1"/>
              <a:t>দাড়িয়ে</a:t>
            </a:r>
            <a:r>
              <a:rPr lang="en-US" sz="4400" dirty="0"/>
              <a:t> </a:t>
            </a:r>
            <a:r>
              <a:rPr lang="en-US" sz="4400" dirty="0" err="1"/>
              <a:t>অপেক্ষা</a:t>
            </a:r>
            <a:r>
              <a:rPr lang="en-US" sz="4400" dirty="0"/>
              <a:t> </a:t>
            </a:r>
            <a:r>
              <a:rPr lang="en-US" sz="4400" dirty="0" err="1"/>
              <a:t>করুন</a:t>
            </a:r>
            <a:r>
              <a:rPr lang="en-US" sz="4400" dirty="0"/>
              <a:t> । </a:t>
            </a:r>
            <a:endParaRPr lang="en-US" sz="4400" dirty="0" smtClean="0"/>
          </a:p>
          <a:p>
            <a:pPr algn="ctr">
              <a:lnSpc>
                <a:spcPct val="150000"/>
              </a:lnSpc>
            </a:pPr>
            <a:r>
              <a:rPr lang="en-US" sz="4400" dirty="0" err="1" smtClean="0">
                <a:solidFill>
                  <a:srgbClr val="FF0000"/>
                </a:solidFill>
              </a:rPr>
              <a:t>আহত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হয়ে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হাসপাতালে</a:t>
            </a:r>
            <a:r>
              <a:rPr lang="en-US" sz="4400" dirty="0">
                <a:solidFill>
                  <a:srgbClr val="FF0000"/>
                </a:solidFill>
              </a:rPr>
              <a:t>  </a:t>
            </a:r>
            <a:r>
              <a:rPr lang="en-US" sz="4400" dirty="0" err="1">
                <a:solidFill>
                  <a:srgbClr val="FF0000"/>
                </a:solidFill>
              </a:rPr>
              <a:t>যাবার</a:t>
            </a:r>
            <a:r>
              <a:rPr lang="en-US" sz="4400" dirty="0">
                <a:solidFill>
                  <a:srgbClr val="FF0000"/>
                </a:solidFill>
              </a:rPr>
              <a:t>  </a:t>
            </a:r>
            <a:r>
              <a:rPr lang="en-US" sz="4400" dirty="0" err="1" smtClean="0">
                <a:solidFill>
                  <a:srgbClr val="FF0000"/>
                </a:solidFill>
              </a:rPr>
              <a:t>চাইতে</a:t>
            </a:r>
            <a:r>
              <a:rPr lang="en-US" sz="4400" dirty="0" smtClean="0">
                <a:solidFill>
                  <a:srgbClr val="FF0000"/>
                </a:solidFill>
              </a:rPr>
              <a:t> , </a:t>
            </a:r>
            <a:r>
              <a:rPr lang="en-US" sz="4400" dirty="0" err="1">
                <a:solidFill>
                  <a:srgbClr val="FF0000"/>
                </a:solidFill>
              </a:rPr>
              <a:t>নিজ</a:t>
            </a:r>
            <a:r>
              <a:rPr lang="en-US" sz="4400" dirty="0">
                <a:solidFill>
                  <a:srgbClr val="FF0000"/>
                </a:solidFill>
              </a:rPr>
              <a:t>  </a:t>
            </a:r>
            <a:r>
              <a:rPr lang="en-US" sz="4400" dirty="0" err="1">
                <a:solidFill>
                  <a:srgbClr val="FF0000"/>
                </a:solidFill>
              </a:rPr>
              <a:t>গন্তব্যে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আস্তে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আস্তে</a:t>
            </a:r>
            <a:r>
              <a:rPr lang="en-US" sz="4400" dirty="0">
                <a:solidFill>
                  <a:srgbClr val="FF0000"/>
                </a:solidFill>
              </a:rPr>
              <a:t>  </a:t>
            </a:r>
            <a:r>
              <a:rPr lang="en-US" sz="4400" dirty="0" err="1">
                <a:solidFill>
                  <a:srgbClr val="FF0000"/>
                </a:solidFill>
              </a:rPr>
              <a:t>যাওয়া</a:t>
            </a:r>
            <a:r>
              <a:rPr lang="en-US" sz="4400" dirty="0">
                <a:solidFill>
                  <a:srgbClr val="FF0000"/>
                </a:solidFill>
              </a:rPr>
              <a:t>  </a:t>
            </a:r>
            <a:r>
              <a:rPr lang="en-US" sz="4400" dirty="0" err="1">
                <a:solidFill>
                  <a:srgbClr val="FF0000"/>
                </a:solidFill>
              </a:rPr>
              <a:t>উত্তম</a:t>
            </a:r>
            <a:r>
              <a:rPr lang="en-US" sz="4400" dirty="0">
                <a:solidFill>
                  <a:srgbClr val="FF0000"/>
                </a:solidFill>
              </a:rPr>
              <a:t>।   </a:t>
            </a:r>
            <a:endParaRPr lang="en-US" sz="4400" dirty="0" smtClean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4400" dirty="0" err="1" smtClean="0"/>
              <a:t>প্রয়োজনে</a:t>
            </a:r>
            <a:r>
              <a:rPr lang="en-US" sz="4400" dirty="0" smtClean="0"/>
              <a:t> </a:t>
            </a:r>
            <a:r>
              <a:rPr lang="en-US" sz="4400" dirty="0" err="1"/>
              <a:t>ট্রাফিক</a:t>
            </a:r>
            <a:r>
              <a:rPr lang="en-US" sz="4400" dirty="0"/>
              <a:t> </a:t>
            </a:r>
            <a:r>
              <a:rPr lang="en-US" sz="4400" dirty="0" err="1"/>
              <a:t>পুলিশের</a:t>
            </a:r>
            <a:r>
              <a:rPr lang="en-US" sz="4400" dirty="0"/>
              <a:t> </a:t>
            </a:r>
            <a:r>
              <a:rPr lang="en-US" sz="4400" dirty="0" err="1"/>
              <a:t>সাহায্য</a:t>
            </a:r>
            <a:r>
              <a:rPr lang="en-US" sz="4400" dirty="0"/>
              <a:t> </a:t>
            </a:r>
            <a:r>
              <a:rPr lang="en-US" sz="4400" dirty="0" err="1"/>
              <a:t>নিন</a:t>
            </a:r>
            <a:r>
              <a:rPr lang="en-US" sz="4400" dirty="0"/>
              <a:t>।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0" y="1166843"/>
            <a:ext cx="91440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রাস্তা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অতিক্রম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কালে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রাস্তার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মধ্যে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হঠা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ৎ 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করে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দৌড়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দেবেন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না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।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তাতে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অন্য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বাহনের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চালক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নিয়ন্ত্রণ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হারান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ফলে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দুর্ঘটনা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ঘটে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।</a:t>
            </a:r>
            <a:endParaRPr kumimoji="0" lang="en-US" sz="4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s (6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1870" y="1905000"/>
            <a:ext cx="7570130" cy="42879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00200" y="152400"/>
            <a:ext cx="59346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রাস্তা</a:t>
            </a:r>
            <a:r>
              <a:rPr lang="en-US" sz="2800" b="1" dirty="0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অতিক্রম</a:t>
            </a:r>
            <a:r>
              <a:rPr lang="en-US" sz="2800" b="1" dirty="0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কালে</a:t>
            </a:r>
            <a:r>
              <a:rPr lang="en-US" sz="2800" b="1" dirty="0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   </a:t>
            </a:r>
            <a:r>
              <a:rPr lang="en-US" sz="2800" b="1" dirty="0" err="1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রাস্তার</a:t>
            </a:r>
            <a:r>
              <a:rPr lang="en-US" sz="2800" b="1" dirty="0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মধ্যে</a:t>
            </a:r>
            <a:endParaRPr lang="en-US" sz="2800" b="1" dirty="0" smtClean="0">
              <a:solidFill>
                <a:srgbClr val="FF0000"/>
              </a:solidFill>
              <a:latin typeface="Nirmala UI" pitchFamily="34" charset="0"/>
              <a:ea typeface="Calibri" pitchFamily="34" charset="0"/>
              <a:cs typeface="Nirmala UI" pitchFamily="34" charset="0"/>
            </a:endParaRPr>
          </a:p>
          <a:p>
            <a:r>
              <a:rPr lang="en-US" sz="2800" b="1" dirty="0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হঠা</a:t>
            </a:r>
            <a:r>
              <a:rPr lang="en-US" sz="2800" b="1" dirty="0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ৎ  </a:t>
            </a:r>
            <a:r>
              <a:rPr lang="en-US" sz="2800" b="1" dirty="0" err="1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করে</a:t>
            </a:r>
            <a:r>
              <a:rPr lang="en-US" sz="2800" b="1" dirty="0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lang="en-US" sz="2800" b="1" dirty="0" err="1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দৌড়</a:t>
            </a:r>
            <a:r>
              <a:rPr lang="en-US" sz="2800" b="1" dirty="0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দেবেন</a:t>
            </a:r>
            <a:r>
              <a:rPr lang="en-US" sz="2800" b="1" dirty="0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lang="en-US" sz="2800" b="1" dirty="0" err="1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না</a:t>
            </a:r>
            <a:r>
              <a:rPr lang="en-US" sz="2800" b="1" dirty="0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 ।</a:t>
            </a:r>
            <a:endParaRPr lang="en-US" sz="2800" b="1" dirty="0"/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152400"/>
            <a:ext cx="59346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রাস্তা</a:t>
            </a:r>
            <a:r>
              <a:rPr lang="en-US" sz="2800" b="1" dirty="0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অতিক্রম</a:t>
            </a:r>
            <a:r>
              <a:rPr lang="en-US" sz="2800" b="1" dirty="0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কালে</a:t>
            </a:r>
            <a:r>
              <a:rPr lang="en-US" sz="2800" b="1" dirty="0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   </a:t>
            </a:r>
            <a:r>
              <a:rPr lang="en-US" sz="2800" b="1" dirty="0" err="1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রাস্তার</a:t>
            </a:r>
            <a:r>
              <a:rPr lang="en-US" sz="2800" b="1" dirty="0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মধ্যে</a:t>
            </a:r>
            <a:endParaRPr lang="en-US" sz="2800" b="1" dirty="0" smtClean="0">
              <a:solidFill>
                <a:srgbClr val="FF0000"/>
              </a:solidFill>
              <a:latin typeface="Nirmala UI" pitchFamily="34" charset="0"/>
              <a:ea typeface="Calibri" pitchFamily="34" charset="0"/>
              <a:cs typeface="Nirmala UI" pitchFamily="34" charset="0"/>
            </a:endParaRPr>
          </a:p>
          <a:p>
            <a:r>
              <a:rPr lang="en-US" sz="2800" b="1" dirty="0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হঠা</a:t>
            </a:r>
            <a:r>
              <a:rPr lang="en-US" sz="2800" b="1" dirty="0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ৎ  </a:t>
            </a:r>
            <a:r>
              <a:rPr lang="en-US" sz="2800" b="1" dirty="0" err="1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করে</a:t>
            </a:r>
            <a:r>
              <a:rPr lang="en-US" sz="2800" b="1" dirty="0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lang="en-US" sz="2800" b="1" dirty="0" err="1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দৌড়</a:t>
            </a:r>
            <a:r>
              <a:rPr lang="en-US" sz="2800" b="1" dirty="0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দেবেন</a:t>
            </a:r>
            <a:r>
              <a:rPr lang="en-US" sz="2800" b="1" dirty="0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lang="en-US" sz="2800" b="1" dirty="0" err="1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না</a:t>
            </a:r>
            <a:r>
              <a:rPr lang="en-US" sz="2800" b="1" dirty="0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 ।</a:t>
            </a:r>
            <a:endParaRPr lang="en-US" sz="2800" b="1" dirty="0"/>
          </a:p>
        </p:txBody>
      </p:sp>
      <p:pic>
        <p:nvPicPr>
          <p:cNvPr id="5" name="Picture 4" descr="images (10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3496" y="1524000"/>
            <a:ext cx="7346104" cy="5105400"/>
          </a:xfrm>
          <a:prstGeom prst="rect">
            <a:avLst/>
          </a:prstGeom>
        </p:spPr>
      </p:pic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ChangeArrowheads="1"/>
          </p:cNvSpPr>
          <p:nvPr/>
        </p:nvSpPr>
        <p:spPr bwMode="auto">
          <a:xfrm>
            <a:off x="0" y="612845"/>
            <a:ext cx="9144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শিশুদের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হাত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অবশ্যই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ধরে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থাকবেন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। 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রাস্তা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অতিক্রম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এর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সময়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বা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রাস্তায়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চলার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সময়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শিশুরা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হঠা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ৎ 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হঠা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ৎ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যেকোনো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দিকে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দৌড়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দেয়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যা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দুর্ঘটনার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অন্যতম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কারন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।   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0" y="1166337"/>
            <a:ext cx="8868132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সব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সময়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রাস্তার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বাম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দিক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দিয়ে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চলুন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।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ফুট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পাথ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ব্যবহার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করুন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।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বাম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দিকের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ফুট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পাথ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দিয়ে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হাঁটুন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।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0" y="58847"/>
            <a:ext cx="9144000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সরু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রাস্তায়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দুই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,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তিন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বা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একাধিক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ব্যক্তি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পাশাপাশি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রাস্তা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ব্লক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করে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হাঁটবেন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না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বা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খেলাধুলা</a:t>
            </a:r>
            <a:r>
              <a:rPr kumimoji="0" lang="en-US" sz="4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করবেন</a:t>
            </a:r>
            <a:r>
              <a:rPr kumimoji="0" lang="en-US" sz="4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না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, 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অপর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দিক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থেকে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আগত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বাহন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বা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ব্যক্তির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চলা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চলের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বাধা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না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হন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তা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খেয়াল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করুন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।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ownload (4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1295400"/>
            <a:ext cx="5137727" cy="54441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28800" y="228600"/>
            <a:ext cx="59859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lang="en-US" sz="3200" b="1" dirty="0" err="1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রাস্তায়</a:t>
            </a:r>
            <a:r>
              <a:rPr lang="en-US" sz="3200" b="1" dirty="0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lang="en-US" sz="3200" b="1" dirty="0" err="1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খেলাধুলা</a:t>
            </a:r>
            <a:r>
              <a:rPr lang="en-US" sz="3200" b="1" dirty="0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করবেন</a:t>
            </a:r>
            <a:r>
              <a:rPr lang="en-US" sz="3200" b="1" dirty="0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না</a:t>
            </a:r>
            <a:r>
              <a:rPr lang="en-US" sz="3200" b="1" dirty="0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। 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29" name="Rectangle 1"/>
          <p:cNvSpPr>
            <a:spLocks noChangeArrowheads="1"/>
          </p:cNvSpPr>
          <p:nvPr/>
        </p:nvSpPr>
        <p:spPr bwMode="auto">
          <a:xfrm>
            <a:off x="0" y="497221"/>
            <a:ext cx="9144000" cy="5518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রাস্তায়</a:t>
            </a: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r>
              <a:rPr kumimoji="0" lang="en-US" sz="4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চলাচলের</a:t>
            </a: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4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নিয়ম</a:t>
            </a: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4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শুধু</a:t>
            </a:r>
            <a:r>
              <a:rPr kumimoji="0" lang="en-US" sz="40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4000" b="1" i="0" u="none" strike="noStrike" cap="none" normalizeH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নিজে</a:t>
            </a:r>
            <a:r>
              <a:rPr kumimoji="0" lang="en-US" sz="40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4000" b="1" i="0" u="none" strike="noStrike" cap="none" normalizeH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জানলেই</a:t>
            </a:r>
            <a:r>
              <a:rPr kumimoji="0" lang="en-US" sz="40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4000" b="1" i="0" u="none" strike="noStrike" cap="none" normalizeH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হবে</a:t>
            </a:r>
            <a:r>
              <a:rPr kumimoji="0" lang="en-US" sz="40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4000" b="1" i="0" u="none" strike="noStrike" cap="none" normalizeH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না</a:t>
            </a:r>
            <a:r>
              <a:rPr kumimoji="0" lang="en-US" sz="40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 । </a:t>
            </a:r>
            <a:r>
              <a:rPr kumimoji="0" lang="en-US" sz="4000" b="1" i="0" u="none" strike="noStrike" cap="none" normalizeH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সবাইকে</a:t>
            </a:r>
            <a:endParaRPr kumimoji="0" lang="en-US" sz="4000" b="1" i="0" u="none" strike="noStrike" cap="none" normalizeH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বাস্তবে</a:t>
            </a:r>
            <a:r>
              <a:rPr lang="en-US" sz="4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নিয়ম</a:t>
            </a:r>
            <a:r>
              <a:rPr lang="en-US" sz="4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গুলি</a:t>
            </a:r>
            <a:r>
              <a:rPr lang="en-US" sz="4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মেনে</a:t>
            </a:r>
            <a:r>
              <a:rPr lang="en-US" sz="4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চলতে</a:t>
            </a:r>
            <a:r>
              <a:rPr lang="en-US" sz="4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হবে</a:t>
            </a:r>
            <a:r>
              <a:rPr lang="en-US" sz="4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। </a:t>
            </a:r>
            <a:r>
              <a:rPr lang="en-US" sz="40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সবাইকে</a:t>
            </a:r>
            <a:r>
              <a:rPr lang="en-US" sz="4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নিয়মগুলি</a:t>
            </a:r>
            <a:r>
              <a:rPr lang="en-US" sz="4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জানাতে</a:t>
            </a:r>
            <a:r>
              <a:rPr lang="en-US" sz="4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0"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0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হবে</a:t>
            </a:r>
            <a:r>
              <a:rPr lang="en-US" sz="4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ও  </a:t>
            </a:r>
            <a:r>
              <a:rPr lang="en-US" sz="40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নিয়ম</a:t>
            </a:r>
            <a:r>
              <a:rPr lang="en-US" sz="4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মেনে</a:t>
            </a:r>
            <a:r>
              <a:rPr lang="en-US" sz="4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</a:t>
            </a: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চলার</a:t>
            </a:r>
            <a:r>
              <a:rPr kumimoji="0" lang="en-US" sz="40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4000" b="1" i="0" u="none" strike="noStrike" cap="none" normalizeH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জন্য</a:t>
            </a:r>
            <a:r>
              <a:rPr kumimoji="0" lang="en-US" sz="40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4000" b="1" i="0" u="none" strike="noStrike" cap="none" normalizeH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উৎসাহিত</a:t>
            </a:r>
            <a:r>
              <a:rPr kumimoji="0" lang="en-US" sz="40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4000" b="1" i="0" u="none" strike="noStrike" cap="none" normalizeH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করতে</a:t>
            </a:r>
            <a:r>
              <a:rPr kumimoji="0" lang="en-US" sz="40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4000" b="1" i="0" u="none" strike="noStrike" cap="none" normalizeH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হবে</a:t>
            </a:r>
            <a:r>
              <a:rPr kumimoji="0" lang="en-US" sz="40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।  </a:t>
            </a: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ownload (5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2257" y="1676400"/>
            <a:ext cx="7892143" cy="5029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52400"/>
            <a:ext cx="91775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lang="en-US" sz="3200" dirty="0" err="1" smtClean="0">
                <a:latin typeface="Nirmala UI" pitchFamily="34" charset="0"/>
                <a:ea typeface="Calibri" pitchFamily="34" charset="0"/>
                <a:cs typeface="Nirmala UI" pitchFamily="34" charset="0"/>
              </a:rPr>
              <a:t>রাস্তায়</a:t>
            </a:r>
            <a:r>
              <a:rPr lang="en-US" sz="3200" dirty="0" smtClean="0"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lang="en-US" sz="3200" dirty="0" err="1" smtClean="0">
                <a:latin typeface="Nirmala UI" pitchFamily="34" charset="0"/>
                <a:ea typeface="Calibri" pitchFamily="34" charset="0"/>
                <a:cs typeface="Nirmala UI" pitchFamily="34" charset="0"/>
              </a:rPr>
              <a:t>দুই</a:t>
            </a:r>
            <a:r>
              <a:rPr lang="en-US" sz="3200" dirty="0" smtClean="0">
                <a:latin typeface="Nirmala UI" pitchFamily="34" charset="0"/>
                <a:ea typeface="Calibri" pitchFamily="34" charset="0"/>
                <a:cs typeface="Nirmala UI" pitchFamily="34" charset="0"/>
              </a:rPr>
              <a:t> ,</a:t>
            </a:r>
            <a:r>
              <a:rPr lang="en-US" sz="3200" dirty="0" err="1" smtClean="0">
                <a:latin typeface="Nirmala UI" pitchFamily="34" charset="0"/>
                <a:ea typeface="Calibri" pitchFamily="34" charset="0"/>
                <a:cs typeface="Nirmala UI" pitchFamily="34" charset="0"/>
              </a:rPr>
              <a:t>তিন</a:t>
            </a:r>
            <a:r>
              <a:rPr lang="en-US" sz="3200" dirty="0" smtClean="0"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lang="en-US" sz="3200" dirty="0" err="1" smtClean="0">
                <a:latin typeface="Nirmala UI" pitchFamily="34" charset="0"/>
                <a:ea typeface="Calibri" pitchFamily="34" charset="0"/>
                <a:cs typeface="Nirmala UI" pitchFamily="34" charset="0"/>
              </a:rPr>
              <a:t>বা</a:t>
            </a:r>
            <a:r>
              <a:rPr lang="en-US" sz="3200" dirty="0" smtClean="0"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lang="en-US" sz="3200" dirty="0" err="1" smtClean="0">
                <a:latin typeface="Nirmala UI" pitchFamily="34" charset="0"/>
                <a:ea typeface="Calibri" pitchFamily="34" charset="0"/>
                <a:cs typeface="Nirmala UI" pitchFamily="34" charset="0"/>
              </a:rPr>
              <a:t>একাধিক</a:t>
            </a:r>
            <a:r>
              <a:rPr lang="en-US" sz="3200" dirty="0" smtClean="0"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lang="en-US" sz="3200" dirty="0" err="1" smtClean="0">
                <a:latin typeface="Nirmala UI" pitchFamily="34" charset="0"/>
                <a:ea typeface="Calibri" pitchFamily="34" charset="0"/>
                <a:cs typeface="Nirmala UI" pitchFamily="34" charset="0"/>
              </a:rPr>
              <a:t>ব্যক্তি</a:t>
            </a:r>
            <a:r>
              <a:rPr lang="en-US" sz="3200" dirty="0" smtClean="0"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lang="en-US" sz="3200" dirty="0" err="1" smtClean="0">
                <a:latin typeface="Nirmala UI" pitchFamily="34" charset="0"/>
                <a:ea typeface="Calibri" pitchFamily="34" charset="0"/>
                <a:cs typeface="Nirmala UI" pitchFamily="34" charset="0"/>
              </a:rPr>
              <a:t>পাশাপাশি</a:t>
            </a:r>
            <a:endParaRPr lang="en-US" sz="3200" dirty="0" smtClean="0">
              <a:latin typeface="Nirmala UI" pitchFamily="34" charset="0"/>
              <a:ea typeface="Calibri" pitchFamily="34" charset="0"/>
              <a:cs typeface="Nirmala UI" pitchFamily="34" charset="0"/>
            </a:endParaRPr>
          </a:p>
          <a:p>
            <a:r>
              <a:rPr lang="en-US" sz="3200" dirty="0" smtClean="0"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lang="en-US" sz="3200" dirty="0" err="1" smtClean="0">
                <a:latin typeface="Nirmala UI" pitchFamily="34" charset="0"/>
                <a:ea typeface="Calibri" pitchFamily="34" charset="0"/>
                <a:cs typeface="Nirmala UI" pitchFamily="34" charset="0"/>
              </a:rPr>
              <a:t>রাস্তা</a:t>
            </a:r>
            <a:r>
              <a:rPr lang="en-US" sz="3200" dirty="0" smtClean="0"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lang="en-US" sz="3200" dirty="0" err="1" smtClean="0">
                <a:latin typeface="Nirmala UI" pitchFamily="34" charset="0"/>
                <a:ea typeface="Calibri" pitchFamily="34" charset="0"/>
                <a:cs typeface="Nirmala UI" pitchFamily="34" charset="0"/>
              </a:rPr>
              <a:t>ব্লক</a:t>
            </a:r>
            <a:r>
              <a:rPr lang="en-US" sz="3200" dirty="0" smtClean="0"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lang="en-US" sz="3200" dirty="0" err="1" smtClean="0">
                <a:latin typeface="Nirmala UI" pitchFamily="34" charset="0"/>
                <a:ea typeface="Calibri" pitchFamily="34" charset="0"/>
                <a:cs typeface="Nirmala UI" pitchFamily="34" charset="0"/>
              </a:rPr>
              <a:t>করে</a:t>
            </a:r>
            <a:r>
              <a:rPr lang="en-US" sz="3200" dirty="0" smtClean="0"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lang="en-US" sz="3200" dirty="0" err="1" smtClean="0">
                <a:latin typeface="Nirmala UI" pitchFamily="34" charset="0"/>
                <a:ea typeface="Calibri" pitchFamily="34" charset="0"/>
                <a:cs typeface="Nirmala UI" pitchFamily="34" charset="0"/>
              </a:rPr>
              <a:t>হাঁটবেন</a:t>
            </a:r>
            <a:r>
              <a:rPr lang="en-US" sz="3200" dirty="0" smtClean="0"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lang="en-US" sz="3200" dirty="0" err="1" smtClean="0">
                <a:latin typeface="Nirmala UI" pitchFamily="34" charset="0"/>
                <a:ea typeface="Calibri" pitchFamily="34" charset="0"/>
                <a:cs typeface="Nirmala UI" pitchFamily="34" charset="0"/>
              </a:rPr>
              <a:t>না</a:t>
            </a:r>
            <a:r>
              <a:rPr lang="en-US" sz="3200" dirty="0" smtClean="0"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lang="en-US" sz="3200" dirty="0" err="1" smtClean="0">
                <a:latin typeface="Nirmala UI" pitchFamily="34" charset="0"/>
                <a:ea typeface="Calibri" pitchFamily="34" charset="0"/>
                <a:cs typeface="Nirmala UI" pitchFamily="34" charset="0"/>
              </a:rPr>
              <a:t>বা</a:t>
            </a:r>
            <a:r>
              <a:rPr lang="en-US" sz="3200" dirty="0" smtClean="0"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lang="en-US" sz="3200" dirty="0" err="1" smtClean="0">
                <a:latin typeface="Nirmala UI" pitchFamily="34" charset="0"/>
                <a:ea typeface="Calibri" pitchFamily="34" charset="0"/>
                <a:cs typeface="Nirmala UI" pitchFamily="34" charset="0"/>
              </a:rPr>
              <a:t>খেলাধুলা</a:t>
            </a:r>
            <a:r>
              <a:rPr lang="en-US" sz="3200" dirty="0" smtClean="0"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lang="en-US" sz="3200" dirty="0" err="1" smtClean="0">
                <a:latin typeface="Nirmala UI" pitchFamily="34" charset="0"/>
                <a:ea typeface="Calibri" pitchFamily="34" charset="0"/>
                <a:cs typeface="Nirmala UI" pitchFamily="34" charset="0"/>
              </a:rPr>
              <a:t>করবেন</a:t>
            </a:r>
            <a:r>
              <a:rPr lang="en-US" sz="3200" dirty="0" smtClean="0"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lang="en-US" sz="3200" dirty="0" err="1" smtClean="0">
                <a:latin typeface="Nirmala UI" pitchFamily="34" charset="0"/>
                <a:ea typeface="Calibri" pitchFamily="34" charset="0"/>
                <a:cs typeface="Nirmala UI" pitchFamily="34" charset="0"/>
              </a:rPr>
              <a:t>না</a:t>
            </a:r>
            <a:r>
              <a:rPr lang="en-US" sz="3200" dirty="0" smtClean="0">
                <a:latin typeface="Nirmala UI" pitchFamily="34" charset="0"/>
                <a:ea typeface="Calibri" pitchFamily="34" charset="0"/>
                <a:cs typeface="Nirmala UI" pitchFamily="34" charset="0"/>
              </a:rPr>
              <a:t>। </a:t>
            </a:r>
            <a:endParaRPr lang="en-US" sz="3200" dirty="0"/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0" y="344754"/>
            <a:ext cx="9144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smtClean="0"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lang="en-US" sz="3200" dirty="0" err="1" smtClean="0">
                <a:latin typeface="Nirmala UI" pitchFamily="34" charset="0"/>
                <a:ea typeface="Calibri" pitchFamily="34" charset="0"/>
                <a:cs typeface="Nirmala UI" pitchFamily="34" charset="0"/>
              </a:rPr>
              <a:t>রাস্তার</a:t>
            </a:r>
            <a:r>
              <a:rPr lang="en-US" sz="3200" dirty="0" smtClean="0"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lang="en-US" sz="3200" dirty="0" err="1" smtClean="0">
                <a:latin typeface="Nirmala UI" pitchFamily="34" charset="0"/>
                <a:ea typeface="Calibri" pitchFamily="34" charset="0"/>
                <a:cs typeface="Nirmala UI" pitchFamily="34" charset="0"/>
              </a:rPr>
              <a:t>মধ্যে</a:t>
            </a:r>
            <a:r>
              <a:rPr lang="en-US" sz="3200" dirty="0" smtClean="0"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lang="en-US" sz="3200" dirty="0" err="1" smtClean="0">
                <a:latin typeface="Nirmala UI" pitchFamily="34" charset="0"/>
                <a:ea typeface="Calibri" pitchFamily="34" charset="0"/>
                <a:cs typeface="Nirmala UI" pitchFamily="34" charset="0"/>
              </a:rPr>
              <a:t>খেলাধুলা</a:t>
            </a:r>
            <a:r>
              <a:rPr lang="en-US" sz="3200" dirty="0" smtClean="0"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lang="en-US" sz="3200" dirty="0" err="1" smtClean="0">
                <a:latin typeface="Nirmala UI" pitchFamily="34" charset="0"/>
                <a:ea typeface="Calibri" pitchFamily="34" charset="0"/>
                <a:cs typeface="Nirmala UI" pitchFamily="34" charset="0"/>
              </a:rPr>
              <a:t>করবেন</a:t>
            </a:r>
            <a:r>
              <a:rPr lang="en-US" sz="3200" dirty="0" smtClean="0"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lang="en-US" sz="3200" dirty="0" err="1" smtClean="0">
                <a:latin typeface="Nirmala UI" pitchFamily="34" charset="0"/>
                <a:ea typeface="Calibri" pitchFamily="34" charset="0"/>
                <a:cs typeface="Nirmala UI" pitchFamily="34" charset="0"/>
              </a:rPr>
              <a:t>না</a:t>
            </a:r>
            <a:r>
              <a:rPr lang="en-US" sz="3200" dirty="0" smtClean="0">
                <a:latin typeface="Nirmala UI" pitchFamily="34" charset="0"/>
                <a:ea typeface="Calibri" pitchFamily="34" charset="0"/>
                <a:cs typeface="Nirmala UI" pitchFamily="34" charset="0"/>
              </a:rPr>
              <a:t>। </a:t>
            </a:r>
            <a:endParaRPr lang="en-US" sz="3200" dirty="0"/>
          </a:p>
        </p:txBody>
      </p:sp>
      <p:pic>
        <p:nvPicPr>
          <p:cNvPr id="3" name="Picture 2" descr="do not play on roa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1219200"/>
            <a:ext cx="7315200" cy="5486400"/>
          </a:xfrm>
          <a:prstGeom prst="rect">
            <a:avLst/>
          </a:prstGeom>
        </p:spPr>
      </p:pic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0" y="1166843"/>
            <a:ext cx="91440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উল্টো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পথে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হাটা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ও 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গাড়ি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বা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যে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কোন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বাহন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উল্টো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পথে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চালানো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একটি</a:t>
            </a:r>
            <a:r>
              <a:rPr kumimoji="0" lang="en-US" sz="4800" i="0" u="none" strike="noStrike" cap="none" normalizeH="0" dirty="0" smtClean="0">
                <a:ln>
                  <a:noFill/>
                </a:ln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অপরাধ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এবং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সড়ক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দুর্ঘটনার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অন্যতম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কারন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।     </a:t>
            </a:r>
            <a:endParaRPr kumimoji="0" lang="en-US" sz="480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0" y="207748"/>
            <a:ext cx="9144000" cy="1478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2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উল্টো</a:t>
            </a:r>
            <a:r>
              <a:rPr kumimoji="0" lang="en-US" sz="32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2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পথে</a:t>
            </a:r>
            <a:r>
              <a:rPr kumimoji="0" lang="en-US" sz="32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2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হাটা</a:t>
            </a:r>
            <a:r>
              <a:rPr kumimoji="0" lang="en-US" sz="32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ও  </a:t>
            </a:r>
            <a:r>
              <a:rPr kumimoji="0" lang="en-US" sz="32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গাড়ি</a:t>
            </a:r>
            <a:r>
              <a:rPr kumimoji="0" lang="en-US" sz="32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2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বা</a:t>
            </a:r>
            <a:r>
              <a:rPr kumimoji="0" lang="en-US" sz="32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2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যে</a:t>
            </a:r>
            <a:r>
              <a:rPr kumimoji="0" lang="en-US" sz="32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2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কোন</a:t>
            </a:r>
            <a:r>
              <a:rPr kumimoji="0" lang="en-US" sz="32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2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বাহন</a:t>
            </a:r>
            <a:r>
              <a:rPr kumimoji="0" lang="en-US" sz="32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kumimoji="0" lang="en-US" sz="32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উল্টো</a:t>
            </a:r>
            <a:r>
              <a:rPr kumimoji="0" lang="en-US" sz="32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2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পথে</a:t>
            </a:r>
            <a:r>
              <a:rPr kumimoji="0" lang="en-US" sz="32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kumimoji="0" lang="en-US" sz="32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চালানো</a:t>
            </a:r>
            <a:r>
              <a:rPr kumimoji="0" lang="en-US" sz="32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 </a:t>
            </a:r>
            <a:r>
              <a:rPr kumimoji="0" lang="en-US" sz="32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যাবেনা</a:t>
            </a:r>
            <a:r>
              <a:rPr kumimoji="0" lang="en-US" sz="32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।      </a:t>
            </a:r>
            <a:endParaRPr kumimoji="0" lang="en-US" sz="32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 descr="1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203839"/>
            <a:ext cx="9144000" cy="4577961"/>
          </a:xfrm>
          <a:prstGeom prst="rect">
            <a:avLst/>
          </a:prstGeom>
        </p:spPr>
      </p:pic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0" y="58847"/>
            <a:ext cx="9144000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চলমান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মোটর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সাইকেল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,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রিক্সা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,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অটো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,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গাড়ি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,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বাস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বা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যে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কোন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বাহন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থেকে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বাইরে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থুথু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,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সিগারেট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,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পানের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পিক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,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পানের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চুন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ফেলা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যাবে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না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।</a:t>
            </a:r>
            <a:endParaRPr kumimoji="0" lang="en-US" sz="48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আপনার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গায়ে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পড়লে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কেমন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লাগবে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?</a:t>
            </a:r>
            <a:endParaRPr kumimoji="0" lang="en-US" sz="480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52400" y="34272"/>
            <a:ext cx="9144000" cy="1131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চলমান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মোটর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সাইকেল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,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রিক্সা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,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অটো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,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গাড়ি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,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বাস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বা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যে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কোন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বাহন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থেকে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বাইরে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থুথু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,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পানের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পিক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,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পানের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চুন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ফেলা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যাবে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না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।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 descr="yz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11127" y="1112223"/>
            <a:ext cx="4923073" cy="5593377"/>
          </a:xfrm>
          <a:prstGeom prst="rect">
            <a:avLst/>
          </a:prstGeom>
        </p:spPr>
      </p:pic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0" y="199157"/>
            <a:ext cx="9144000" cy="1287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চলমান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মোটর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সাইকেল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, </a:t>
            </a:r>
            <a:r>
              <a:rPr kumimoji="0" lang="en-US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রিক্সা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, </a:t>
            </a:r>
            <a:r>
              <a:rPr kumimoji="0" lang="en-US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অটো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, </a:t>
            </a:r>
            <a:r>
              <a:rPr kumimoji="0" lang="en-US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গাড়ি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, </a:t>
            </a:r>
            <a:r>
              <a:rPr kumimoji="0" lang="en-US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বাস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বা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যে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কোন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বাহন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থেকে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বাইরে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থুথু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, </a:t>
            </a:r>
            <a:r>
              <a:rPr kumimoji="0" lang="en-US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পানের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পিক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, </a:t>
            </a:r>
            <a:r>
              <a:rPr kumimoji="0" lang="en-US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ফেলা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যাবে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না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।</a:t>
            </a:r>
            <a:endParaRPr kumimoji="0" lang="en-US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আপনার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গায়ে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পড়লে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 </a:t>
            </a:r>
            <a:r>
              <a:rPr kumimoji="0" lang="en-US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কেমন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লাগবে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?</a:t>
            </a:r>
            <a:endParaRPr kumimoji="0" lang="en-US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 descr="download (7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1676400"/>
            <a:ext cx="8839200" cy="5016499"/>
          </a:xfrm>
          <a:prstGeom prst="rect">
            <a:avLst/>
          </a:prstGeom>
        </p:spPr>
      </p:pic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483969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1905000"/>
            <a:ext cx="6400800" cy="4800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52400"/>
            <a:ext cx="7418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 err="1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চলমান</a:t>
            </a:r>
            <a:r>
              <a:rPr lang="en-US" b="1" dirty="0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মোটর</a:t>
            </a:r>
            <a:r>
              <a:rPr lang="en-US" b="1" dirty="0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সাইকেল</a:t>
            </a:r>
            <a:r>
              <a:rPr lang="en-US" b="1" dirty="0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 , </a:t>
            </a:r>
            <a:r>
              <a:rPr lang="en-US" b="1" dirty="0" err="1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রিক্সা</a:t>
            </a:r>
            <a:r>
              <a:rPr lang="en-US" b="1" dirty="0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 , </a:t>
            </a:r>
            <a:r>
              <a:rPr lang="en-US" b="1" dirty="0" err="1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অটো</a:t>
            </a:r>
            <a:r>
              <a:rPr lang="en-US" b="1" dirty="0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গাড়ি</a:t>
            </a:r>
            <a:r>
              <a:rPr lang="en-US" b="1" dirty="0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বাস</a:t>
            </a:r>
            <a:r>
              <a:rPr lang="en-US" b="1" dirty="0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বা</a:t>
            </a:r>
            <a:r>
              <a:rPr lang="en-US" b="1" dirty="0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যে</a:t>
            </a:r>
            <a:r>
              <a:rPr lang="en-US" b="1" dirty="0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কোন</a:t>
            </a:r>
            <a:r>
              <a:rPr lang="en-US" b="1" dirty="0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বাহন</a:t>
            </a:r>
            <a:r>
              <a:rPr lang="en-US" b="1" dirty="0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থেকে</a:t>
            </a:r>
            <a:r>
              <a:rPr lang="en-US" b="1" dirty="0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lang="en-US" b="1" dirty="0" err="1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বাইরে</a:t>
            </a:r>
            <a:r>
              <a:rPr lang="en-US" b="1" dirty="0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lang="en-US" b="1" dirty="0" err="1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সিগারেট</a:t>
            </a:r>
            <a:r>
              <a:rPr lang="en-US" b="1" dirty="0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lang="en-US" b="1" dirty="0" err="1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ছাই</a:t>
            </a:r>
            <a:r>
              <a:rPr lang="en-US" b="1" dirty="0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ফেলা</a:t>
            </a:r>
            <a:r>
              <a:rPr lang="en-US" b="1" dirty="0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যাবে</a:t>
            </a:r>
            <a:r>
              <a:rPr lang="en-US" b="1" dirty="0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না</a:t>
            </a:r>
            <a:r>
              <a:rPr lang="en-US" b="1" dirty="0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। </a:t>
            </a:r>
            <a:endParaRPr lang="en-US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s (17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2971800"/>
            <a:ext cx="3886200" cy="3590924"/>
          </a:xfrm>
          <a:prstGeom prst="rect">
            <a:avLst/>
          </a:prstGeom>
        </p:spPr>
      </p:pic>
      <p:pic>
        <p:nvPicPr>
          <p:cNvPr id="4" name="Picture 3" descr="images (18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63542" y="2971800"/>
            <a:ext cx="3980433" cy="35441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3000" y="381000"/>
            <a:ext cx="655179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b="1" dirty="0" err="1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চলমান</a:t>
            </a:r>
            <a:r>
              <a:rPr lang="en-US" sz="3200" b="1" dirty="0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মোটর</a:t>
            </a:r>
            <a:r>
              <a:rPr lang="en-US" sz="3200" b="1" dirty="0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সাইকেল</a:t>
            </a:r>
            <a:r>
              <a:rPr lang="en-US" sz="3200" b="1" dirty="0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 , </a:t>
            </a:r>
            <a:r>
              <a:rPr lang="en-US" sz="3200" b="1" dirty="0" err="1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রিক্সা</a:t>
            </a:r>
            <a:r>
              <a:rPr lang="en-US" sz="3200" b="1" dirty="0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 , </a:t>
            </a:r>
            <a:r>
              <a:rPr lang="en-US" sz="3200" b="1" dirty="0" err="1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অটো</a:t>
            </a:r>
            <a:r>
              <a:rPr lang="en-US" sz="3200" b="1" dirty="0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, </a:t>
            </a:r>
            <a:r>
              <a:rPr lang="en-US" sz="3200" b="1" dirty="0" err="1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গাড়ি</a:t>
            </a:r>
            <a:r>
              <a:rPr lang="en-US" sz="3200" b="1" dirty="0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, </a:t>
            </a:r>
            <a:r>
              <a:rPr lang="en-US" sz="3200" b="1" dirty="0" err="1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বাস</a:t>
            </a:r>
            <a:r>
              <a:rPr lang="en-US" sz="3200" b="1" dirty="0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বা</a:t>
            </a:r>
            <a:r>
              <a:rPr lang="en-US" sz="3200" b="1" dirty="0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</a:p>
          <a:p>
            <a:pPr lvl="0"/>
            <a:r>
              <a:rPr lang="en-US" sz="3200" b="1" dirty="0" err="1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যে</a:t>
            </a:r>
            <a:r>
              <a:rPr lang="en-US" sz="3200" b="1" dirty="0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কোন</a:t>
            </a:r>
            <a:r>
              <a:rPr lang="en-US" sz="3200" b="1" dirty="0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বাহন</a:t>
            </a:r>
            <a:r>
              <a:rPr lang="en-US" sz="3200" b="1" dirty="0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থেকে</a:t>
            </a:r>
            <a:r>
              <a:rPr lang="en-US" sz="3200" b="1" dirty="0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lang="en-US" sz="3200" b="1" dirty="0" err="1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বাইরে</a:t>
            </a:r>
            <a:r>
              <a:rPr lang="en-US" sz="3200" b="1" dirty="0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lang="en-US" sz="3200" b="1" dirty="0" err="1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সিগারেট</a:t>
            </a:r>
            <a:r>
              <a:rPr lang="en-US" sz="3200" b="1" dirty="0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lang="en-US" sz="3200" b="1" dirty="0" err="1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ছাই</a:t>
            </a:r>
            <a:r>
              <a:rPr lang="en-US" sz="3200" b="1" dirty="0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, </a:t>
            </a:r>
            <a:r>
              <a:rPr lang="en-US" sz="3200" b="1" dirty="0" err="1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ফেলা</a:t>
            </a:r>
            <a:r>
              <a:rPr lang="en-US" sz="3200" b="1" dirty="0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যাবে</a:t>
            </a:r>
            <a:r>
              <a:rPr lang="en-US" sz="3200" b="1" dirty="0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না</a:t>
            </a:r>
            <a:r>
              <a:rPr lang="en-US" sz="3200" b="1" dirty="0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। </a:t>
            </a:r>
            <a:endParaRPr lang="en-US" sz="32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0" y="199157"/>
            <a:ext cx="9144000" cy="1287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চলমান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মোটর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সাইকেল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, </a:t>
            </a:r>
            <a:r>
              <a:rPr kumimoji="0" lang="en-US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রিক্সা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, </a:t>
            </a:r>
            <a:r>
              <a:rPr kumimoji="0" lang="en-US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অটো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, </a:t>
            </a:r>
            <a:r>
              <a:rPr kumimoji="0" lang="en-US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গাড়ি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, </a:t>
            </a:r>
            <a:r>
              <a:rPr kumimoji="0" lang="en-US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বাস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বা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যে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কোন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বাহন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থেকে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বাইরে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থুথু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, </a:t>
            </a:r>
            <a:r>
              <a:rPr kumimoji="0" lang="en-US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পানের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পিক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, </a:t>
            </a:r>
            <a:r>
              <a:rPr kumimoji="0" lang="en-US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ফেলা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যাবে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না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।</a:t>
            </a:r>
            <a:endParaRPr kumimoji="0" lang="en-US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আপনার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গায়ে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পড়লে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 </a:t>
            </a:r>
            <a:r>
              <a:rPr kumimoji="0" lang="en-US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কেমন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লাগবে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?</a:t>
            </a:r>
            <a:endParaRPr kumimoji="0" lang="en-US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download (6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5387" y="1676400"/>
            <a:ext cx="8065213" cy="5029200"/>
          </a:xfrm>
          <a:prstGeom prst="rect">
            <a:avLst/>
          </a:prstGeom>
        </p:spPr>
      </p:pic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f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228601"/>
            <a:ext cx="8915400" cy="6400800"/>
          </a:xfrm>
          <a:prstGeom prst="rect">
            <a:avLst/>
          </a:prstGeom>
        </p:spPr>
      </p:pic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0" y="116587"/>
            <a:ext cx="9144000" cy="6624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 err="1" smtClean="0"/>
              <a:t>আপনার</a:t>
            </a:r>
            <a:r>
              <a:rPr lang="en-US" sz="4800" dirty="0" smtClean="0"/>
              <a:t> </a:t>
            </a:r>
            <a:r>
              <a:rPr lang="en-US" sz="4800" dirty="0" err="1"/>
              <a:t>ফেলা</a:t>
            </a:r>
            <a:r>
              <a:rPr lang="en-US" sz="4800" dirty="0"/>
              <a:t> </a:t>
            </a:r>
            <a:r>
              <a:rPr lang="en-US" sz="4800" dirty="0" err="1"/>
              <a:t>থুথু</a:t>
            </a:r>
            <a:r>
              <a:rPr lang="en-US" sz="4800" dirty="0"/>
              <a:t> , </a:t>
            </a:r>
            <a:r>
              <a:rPr lang="en-US" sz="4800" dirty="0" err="1"/>
              <a:t>সিগারেট</a:t>
            </a:r>
            <a:r>
              <a:rPr lang="en-US" sz="4800" dirty="0"/>
              <a:t>, </a:t>
            </a:r>
            <a:r>
              <a:rPr lang="en-US" sz="4800" dirty="0" err="1"/>
              <a:t>পানের</a:t>
            </a:r>
            <a:r>
              <a:rPr lang="en-US" sz="4800" dirty="0"/>
              <a:t> </a:t>
            </a:r>
            <a:r>
              <a:rPr lang="en-US" sz="4800" dirty="0" err="1"/>
              <a:t>পিক</a:t>
            </a:r>
            <a:r>
              <a:rPr lang="en-US" sz="4800" dirty="0"/>
              <a:t> , </a:t>
            </a:r>
            <a:r>
              <a:rPr lang="en-US" sz="4800" dirty="0" err="1"/>
              <a:t>পানের</a:t>
            </a:r>
            <a:r>
              <a:rPr lang="en-US" sz="4800" dirty="0"/>
              <a:t> </a:t>
            </a:r>
            <a:r>
              <a:rPr lang="en-US" sz="4800" dirty="0" err="1"/>
              <a:t>চুন</a:t>
            </a:r>
            <a:r>
              <a:rPr lang="en-US" sz="4800" dirty="0"/>
              <a:t>   </a:t>
            </a:r>
            <a:r>
              <a:rPr lang="en-US" sz="4800" dirty="0" err="1"/>
              <a:t>আপনার</a:t>
            </a:r>
            <a:r>
              <a:rPr lang="en-US" sz="4800" dirty="0"/>
              <a:t> </a:t>
            </a:r>
            <a:r>
              <a:rPr lang="en-US" sz="4800" dirty="0" err="1"/>
              <a:t>পেছনের</a:t>
            </a:r>
            <a:r>
              <a:rPr lang="en-US" sz="4800" dirty="0"/>
              <a:t>  </a:t>
            </a:r>
            <a:r>
              <a:rPr lang="en-US" sz="4800" dirty="0" err="1"/>
              <a:t>রিক্সা</a:t>
            </a:r>
            <a:r>
              <a:rPr lang="en-US" sz="4800" dirty="0"/>
              <a:t> </a:t>
            </a:r>
            <a:r>
              <a:rPr lang="en-US" sz="4800" dirty="0" err="1"/>
              <a:t>বা</a:t>
            </a:r>
            <a:r>
              <a:rPr lang="en-US" sz="4800" dirty="0"/>
              <a:t> </a:t>
            </a:r>
            <a:r>
              <a:rPr lang="en-US" sz="4800" dirty="0" err="1"/>
              <a:t>মোটর</a:t>
            </a:r>
            <a:r>
              <a:rPr lang="en-US" sz="4800" dirty="0"/>
              <a:t> </a:t>
            </a:r>
            <a:r>
              <a:rPr lang="en-US" sz="4800" dirty="0" err="1"/>
              <a:t>সাইকেল</a:t>
            </a:r>
            <a:r>
              <a:rPr lang="en-US" sz="4800" dirty="0"/>
              <a:t> </a:t>
            </a:r>
            <a:r>
              <a:rPr lang="en-US" sz="4800" dirty="0" err="1"/>
              <a:t>চালকের</a:t>
            </a:r>
            <a:r>
              <a:rPr lang="en-US" sz="4800" dirty="0"/>
              <a:t> </a:t>
            </a:r>
            <a:r>
              <a:rPr lang="en-US" sz="4800" dirty="0" err="1"/>
              <a:t>চোখে</a:t>
            </a:r>
            <a:r>
              <a:rPr lang="en-US" sz="4800" dirty="0"/>
              <a:t>  </a:t>
            </a:r>
            <a:r>
              <a:rPr lang="en-US" sz="4800" dirty="0" err="1"/>
              <a:t>যায়।পেছনের</a:t>
            </a:r>
            <a:r>
              <a:rPr lang="en-US" sz="4800" dirty="0"/>
              <a:t>  </a:t>
            </a:r>
            <a:r>
              <a:rPr lang="en-US" sz="4800" dirty="0" err="1"/>
              <a:t>রিক্সা</a:t>
            </a:r>
            <a:r>
              <a:rPr lang="en-US" sz="4800" dirty="0"/>
              <a:t> </a:t>
            </a:r>
            <a:r>
              <a:rPr lang="en-US" sz="4800" dirty="0" err="1"/>
              <a:t>বা</a:t>
            </a:r>
            <a:r>
              <a:rPr lang="en-US" sz="4800" dirty="0"/>
              <a:t> </a:t>
            </a:r>
            <a:r>
              <a:rPr lang="en-US" sz="4800" dirty="0" err="1"/>
              <a:t>মোটর</a:t>
            </a:r>
            <a:r>
              <a:rPr lang="en-US" sz="4800" dirty="0"/>
              <a:t> </a:t>
            </a:r>
            <a:r>
              <a:rPr lang="en-US" sz="4800" dirty="0" err="1"/>
              <a:t>সাইকেল</a:t>
            </a:r>
            <a:r>
              <a:rPr lang="en-US" sz="4800" dirty="0"/>
              <a:t> </a:t>
            </a:r>
            <a:r>
              <a:rPr lang="en-US" sz="4800" dirty="0" err="1"/>
              <a:t>চালক</a:t>
            </a:r>
            <a:r>
              <a:rPr lang="en-US" sz="4800" dirty="0"/>
              <a:t> </a:t>
            </a:r>
            <a:r>
              <a:rPr lang="en-US" sz="4800" dirty="0" err="1"/>
              <a:t>নিয়ন্ত্রণ</a:t>
            </a:r>
            <a:r>
              <a:rPr lang="en-US" sz="4800" dirty="0"/>
              <a:t> </a:t>
            </a:r>
            <a:r>
              <a:rPr lang="en-US" sz="4800" dirty="0" err="1"/>
              <a:t>হারান</a:t>
            </a:r>
            <a:r>
              <a:rPr lang="en-US" sz="4800" dirty="0"/>
              <a:t> </a:t>
            </a:r>
            <a:r>
              <a:rPr lang="en-US" sz="4800" dirty="0" err="1"/>
              <a:t>ফলে</a:t>
            </a:r>
            <a:r>
              <a:rPr lang="en-US" sz="4800" dirty="0"/>
              <a:t>  </a:t>
            </a:r>
            <a:r>
              <a:rPr lang="en-US" sz="4800" dirty="0" err="1"/>
              <a:t>দুর্ঘটনা</a:t>
            </a:r>
            <a:r>
              <a:rPr lang="en-US" sz="4800" dirty="0"/>
              <a:t>   </a:t>
            </a:r>
            <a:r>
              <a:rPr lang="en-US" sz="4800" dirty="0" err="1"/>
              <a:t>ঘটে</a:t>
            </a:r>
            <a:r>
              <a:rPr lang="en-US" sz="4800" dirty="0"/>
              <a:t>।</a:t>
            </a:r>
          </a:p>
        </p:txBody>
      </p:sp>
    </p:spTree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0" y="681357"/>
            <a:ext cx="9144000" cy="54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রাস্তায়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বাহনের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অপেক্ষায়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আছেন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,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রাস্তার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পাশে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দাড়িয়ে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আছেন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,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খেয়াল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করুন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রাস্তার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সংযোগ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স্থলে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সংযোগ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সড়ক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এর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মুখ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আটকে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দাড়িয়েছেন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কিনা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?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0" y="1668712"/>
            <a:ext cx="9003828" cy="3279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রাস্তার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সংযোগ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স্থলে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Nirmala UI" pitchFamily="34" charset="0"/>
              <a:ea typeface="Calibri" pitchFamily="34" charset="0"/>
              <a:cs typeface="Nirmala UI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সংযোগ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সড়ক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এর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Nirmala UI" pitchFamily="34" charset="0"/>
              <a:ea typeface="Calibri" pitchFamily="34" charset="0"/>
              <a:cs typeface="Nirmala UI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মুখ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আটকে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দাঁড়াবেন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না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।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0" y="681357"/>
            <a:ext cx="9144000" cy="54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আপনি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চলমান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মোটর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সাইকেল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,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রিক্সা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,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অটো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,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গাড়ি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,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বাস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বা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যে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কোন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বাহন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চালাবার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সময়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গতি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আপনার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নিয়ন্ত্রণে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রাখুন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।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ব্রেক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ব্যবহার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করুন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।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0" y="1235355"/>
            <a:ext cx="9144000" cy="4387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i="0" u="none" strike="noStrike" cap="none" normalizeH="0" baseline="0" dirty="0" err="1" smtClean="0">
                <a:ln>
                  <a:noFill/>
                </a:ln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অন্যকে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আগে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যেতে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দিন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।</a:t>
            </a:r>
            <a:endParaRPr kumimoji="0" lang="en-US" sz="480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i="0" u="none" strike="noStrike" cap="none" normalizeH="0" baseline="0" dirty="0" err="1" smtClean="0">
                <a:ln>
                  <a:noFill/>
                </a:ln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যে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কোন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ধরনের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যানবাহন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দ্রুতগতিতে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চালানো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সড়কে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দুর্ঘটনার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অন্যতম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কারন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।</a:t>
            </a:r>
            <a:endParaRPr kumimoji="0" lang="en-US" sz="480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7" name="Rectangle 1"/>
          <p:cNvSpPr>
            <a:spLocks noChangeArrowheads="1"/>
          </p:cNvSpPr>
          <p:nvPr/>
        </p:nvSpPr>
        <p:spPr bwMode="auto">
          <a:xfrm>
            <a:off x="0" y="1720840"/>
            <a:ext cx="91440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 err="1">
                <a:solidFill>
                  <a:srgbClr val="FF0000"/>
                </a:solidFill>
              </a:rPr>
              <a:t>মোটরযান</a:t>
            </a:r>
            <a:r>
              <a:rPr lang="en-US" sz="4800" dirty="0">
                <a:solidFill>
                  <a:srgbClr val="FF0000"/>
                </a:solidFill>
              </a:rPr>
              <a:t> </a:t>
            </a:r>
            <a:r>
              <a:rPr lang="en-US" sz="4800" dirty="0" err="1">
                <a:solidFill>
                  <a:srgbClr val="FF0000"/>
                </a:solidFill>
              </a:rPr>
              <a:t>চালানোর</a:t>
            </a:r>
            <a:r>
              <a:rPr lang="en-US" sz="4800" dirty="0">
                <a:solidFill>
                  <a:srgbClr val="FF0000"/>
                </a:solidFill>
              </a:rPr>
              <a:t> </a:t>
            </a:r>
            <a:r>
              <a:rPr lang="en-US" sz="4800" dirty="0" err="1">
                <a:solidFill>
                  <a:srgbClr val="FF0000"/>
                </a:solidFill>
              </a:rPr>
              <a:t>সময</a:t>
            </a:r>
            <a:r>
              <a:rPr lang="en-US" sz="4800" dirty="0">
                <a:solidFill>
                  <a:srgbClr val="FF0000"/>
                </a:solidFill>
              </a:rPr>
              <a:t>় </a:t>
            </a:r>
            <a:r>
              <a:rPr lang="en-US" sz="4800" dirty="0" err="1">
                <a:solidFill>
                  <a:srgbClr val="FF0000"/>
                </a:solidFill>
              </a:rPr>
              <a:t>মোবাইল</a:t>
            </a:r>
            <a:r>
              <a:rPr lang="en-US" sz="4800" dirty="0">
                <a:solidFill>
                  <a:srgbClr val="FF0000"/>
                </a:solidFill>
              </a:rPr>
              <a:t> </a:t>
            </a:r>
            <a:r>
              <a:rPr lang="en-US" sz="4800" dirty="0" err="1">
                <a:solidFill>
                  <a:srgbClr val="FF0000"/>
                </a:solidFill>
              </a:rPr>
              <a:t>ফোনে</a:t>
            </a:r>
            <a:r>
              <a:rPr lang="en-US" sz="4800" dirty="0">
                <a:solidFill>
                  <a:srgbClr val="FF0000"/>
                </a:solidFill>
              </a:rPr>
              <a:t> </a:t>
            </a:r>
            <a:r>
              <a:rPr lang="en-US" sz="4800" dirty="0" err="1">
                <a:solidFill>
                  <a:srgbClr val="FF0000"/>
                </a:solidFill>
              </a:rPr>
              <a:t>কথা</a:t>
            </a:r>
            <a:r>
              <a:rPr lang="en-US" sz="4800" dirty="0">
                <a:solidFill>
                  <a:srgbClr val="FF0000"/>
                </a:solidFill>
              </a:rPr>
              <a:t> </a:t>
            </a:r>
            <a:r>
              <a:rPr lang="en-US" sz="4800" dirty="0" err="1" smtClean="0">
                <a:solidFill>
                  <a:srgbClr val="FF0000"/>
                </a:solidFill>
              </a:rPr>
              <a:t>বলা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4800" dirty="0" err="1" smtClean="0">
                <a:solidFill>
                  <a:srgbClr val="FF0000"/>
                </a:solidFill>
              </a:rPr>
              <a:t>দুর্ঘটনার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4800" dirty="0" err="1" smtClean="0">
                <a:solidFill>
                  <a:srgbClr val="FF0000"/>
                </a:solidFill>
              </a:rPr>
              <a:t>কারন</a:t>
            </a:r>
            <a:r>
              <a:rPr lang="en-US" sz="4800" dirty="0" smtClean="0">
                <a:solidFill>
                  <a:srgbClr val="FF0000"/>
                </a:solidFill>
              </a:rPr>
              <a:t> ও  </a:t>
            </a:r>
            <a:r>
              <a:rPr lang="en-US" sz="4800" dirty="0" err="1" smtClean="0">
                <a:solidFill>
                  <a:srgbClr val="FF0000"/>
                </a:solidFill>
              </a:rPr>
              <a:t>দণ্ডনীয়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4800" dirty="0" err="1" smtClean="0">
                <a:solidFill>
                  <a:srgbClr val="FF0000"/>
                </a:solidFill>
              </a:rPr>
              <a:t>অপরাধ</a:t>
            </a:r>
            <a:r>
              <a:rPr lang="en-US" sz="4800" dirty="0" smtClean="0">
                <a:solidFill>
                  <a:srgbClr val="FF0000"/>
                </a:solidFill>
              </a:rPr>
              <a:t>।</a:t>
            </a:r>
            <a:r>
              <a:rPr lang="en-US" sz="4800" dirty="0"/>
              <a:t> </a:t>
            </a: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7" name="Rectangle 1"/>
          <p:cNvSpPr>
            <a:spLocks noChangeArrowheads="1"/>
          </p:cNvSpPr>
          <p:nvPr/>
        </p:nvSpPr>
        <p:spPr bwMode="auto">
          <a:xfrm>
            <a:off x="0" y="152400"/>
            <a:ext cx="9144000" cy="11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 err="1">
                <a:solidFill>
                  <a:srgbClr val="FF0000"/>
                </a:solidFill>
              </a:rPr>
              <a:t>মোটরযান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চালানোর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সময</a:t>
            </a:r>
            <a:r>
              <a:rPr lang="en-US" sz="2400" b="1" dirty="0">
                <a:solidFill>
                  <a:srgbClr val="FF0000"/>
                </a:solidFill>
              </a:rPr>
              <a:t>় </a:t>
            </a:r>
            <a:r>
              <a:rPr lang="en-US" sz="2400" b="1" dirty="0" err="1" smtClean="0">
                <a:solidFill>
                  <a:srgbClr val="FF0000"/>
                </a:solidFill>
              </a:rPr>
              <a:t>হেডফোনে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কথা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বলা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গান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শোনা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দুর্ঘটনার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অন্যতম</a:t>
            </a:r>
            <a:r>
              <a:rPr lang="en-US" sz="2400" b="1" dirty="0" smtClean="0">
                <a:solidFill>
                  <a:srgbClr val="FF0000"/>
                </a:solidFill>
              </a:rPr>
              <a:t>  </a:t>
            </a:r>
            <a:r>
              <a:rPr lang="en-US" sz="2400" b="1" dirty="0" err="1" smtClean="0">
                <a:solidFill>
                  <a:srgbClr val="FF0000"/>
                </a:solidFill>
              </a:rPr>
              <a:t>কারন</a:t>
            </a:r>
            <a:r>
              <a:rPr lang="en-US" sz="2400" b="1" dirty="0" smtClean="0">
                <a:solidFill>
                  <a:srgbClr val="FF0000"/>
                </a:solidFill>
              </a:rPr>
              <a:t> ।</a:t>
            </a:r>
            <a:r>
              <a:rPr lang="en-US" sz="2400" dirty="0"/>
              <a:t> </a:t>
            </a:r>
            <a:r>
              <a:rPr lang="en-US" sz="2400" dirty="0" smtClean="0"/>
              <a:t>  </a:t>
            </a:r>
            <a:endParaRPr lang="en-US" sz="2400" dirty="0"/>
          </a:p>
        </p:txBody>
      </p:sp>
      <p:pic>
        <p:nvPicPr>
          <p:cNvPr id="3" name="Picture 2" descr="x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444" y="1462530"/>
            <a:ext cx="8727956" cy="5166870"/>
          </a:xfrm>
          <a:prstGeom prst="rect">
            <a:avLst/>
          </a:prstGeom>
        </p:spPr>
      </p:pic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7" name="Rectangle 1"/>
          <p:cNvSpPr>
            <a:spLocks noChangeArrowheads="1"/>
          </p:cNvSpPr>
          <p:nvPr/>
        </p:nvSpPr>
        <p:spPr bwMode="auto">
          <a:xfrm>
            <a:off x="0" y="0"/>
            <a:ext cx="9144000" cy="11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 err="1">
                <a:solidFill>
                  <a:srgbClr val="FF0000"/>
                </a:solidFill>
              </a:rPr>
              <a:t>মোটরযান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চালানোর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সময</a:t>
            </a:r>
            <a:r>
              <a:rPr lang="en-US" sz="2400" dirty="0">
                <a:solidFill>
                  <a:srgbClr val="FF0000"/>
                </a:solidFill>
              </a:rPr>
              <a:t>় </a:t>
            </a:r>
            <a:r>
              <a:rPr lang="en-US" sz="2400" dirty="0" err="1">
                <a:solidFill>
                  <a:srgbClr val="FF0000"/>
                </a:solidFill>
              </a:rPr>
              <a:t>মোবাইল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ফোনে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কথা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বলা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দুর্ঘটনার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কারন</a:t>
            </a:r>
            <a:r>
              <a:rPr lang="en-US" sz="2400" dirty="0" smtClean="0">
                <a:solidFill>
                  <a:srgbClr val="FF0000"/>
                </a:solidFill>
              </a:rPr>
              <a:t> ও  </a:t>
            </a:r>
            <a:r>
              <a:rPr lang="en-US" sz="2400" dirty="0" err="1" smtClean="0">
                <a:solidFill>
                  <a:srgbClr val="FF0000"/>
                </a:solidFill>
              </a:rPr>
              <a:t>দণ্ডনীয়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অপরাধ</a:t>
            </a:r>
            <a:r>
              <a:rPr lang="en-US" sz="2400" dirty="0" smtClean="0">
                <a:solidFill>
                  <a:srgbClr val="FF0000"/>
                </a:solidFill>
              </a:rPr>
              <a:t>।</a:t>
            </a:r>
            <a:r>
              <a:rPr lang="en-US" sz="2400" dirty="0"/>
              <a:t> </a:t>
            </a:r>
          </a:p>
        </p:txBody>
      </p:sp>
      <p:pic>
        <p:nvPicPr>
          <p:cNvPr id="4" name="Picture 3" descr="w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14501" y="1219200"/>
            <a:ext cx="5829299" cy="5542613"/>
          </a:xfrm>
          <a:prstGeom prst="rect">
            <a:avLst/>
          </a:prstGeom>
        </p:spPr>
      </p:pic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7" name="Rectangle 1"/>
          <p:cNvSpPr>
            <a:spLocks noChangeArrowheads="1"/>
          </p:cNvSpPr>
          <p:nvPr/>
        </p:nvSpPr>
        <p:spPr bwMode="auto">
          <a:xfrm>
            <a:off x="0" y="0"/>
            <a:ext cx="9144000" cy="11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 err="1">
                <a:solidFill>
                  <a:srgbClr val="FF0000"/>
                </a:solidFill>
              </a:rPr>
              <a:t>মোটরযান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চালানোর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সময</a:t>
            </a:r>
            <a:r>
              <a:rPr lang="en-US" sz="2400" dirty="0">
                <a:solidFill>
                  <a:srgbClr val="FF0000"/>
                </a:solidFill>
              </a:rPr>
              <a:t>় </a:t>
            </a:r>
            <a:r>
              <a:rPr lang="en-US" sz="2400" dirty="0" err="1">
                <a:solidFill>
                  <a:srgbClr val="FF0000"/>
                </a:solidFill>
              </a:rPr>
              <a:t>মোবাইল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ফোনে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কথা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বলা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দুর্ঘটনার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কারন</a:t>
            </a:r>
            <a:r>
              <a:rPr lang="en-US" sz="2400" dirty="0" smtClean="0">
                <a:solidFill>
                  <a:srgbClr val="FF0000"/>
                </a:solidFill>
              </a:rPr>
              <a:t> ও  </a:t>
            </a:r>
            <a:r>
              <a:rPr lang="en-US" sz="2400" dirty="0" err="1" smtClean="0">
                <a:solidFill>
                  <a:srgbClr val="FF0000"/>
                </a:solidFill>
              </a:rPr>
              <a:t>দণ্ডনীয়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অপরাধ</a:t>
            </a:r>
            <a:r>
              <a:rPr lang="en-US" sz="2400" dirty="0" smtClean="0">
                <a:solidFill>
                  <a:srgbClr val="FF0000"/>
                </a:solidFill>
              </a:rPr>
              <a:t>।</a:t>
            </a:r>
            <a:r>
              <a:rPr lang="en-US" sz="2400" dirty="0"/>
              <a:t> </a:t>
            </a:r>
          </a:p>
        </p:txBody>
      </p:sp>
      <p:pic>
        <p:nvPicPr>
          <p:cNvPr id="5" name="Picture 4" descr="v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7750" y="1123950"/>
            <a:ext cx="7048500" cy="5581650"/>
          </a:xfrm>
          <a:prstGeom prst="rect">
            <a:avLst/>
          </a:prstGeom>
        </p:spPr>
      </p:pic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7" name="Rectangle 1"/>
          <p:cNvSpPr>
            <a:spLocks noChangeArrowheads="1"/>
          </p:cNvSpPr>
          <p:nvPr/>
        </p:nvSpPr>
        <p:spPr bwMode="auto">
          <a:xfrm>
            <a:off x="0" y="0"/>
            <a:ext cx="9144000" cy="11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 err="1">
                <a:solidFill>
                  <a:srgbClr val="FF0000"/>
                </a:solidFill>
              </a:rPr>
              <a:t>মোটরযান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চালানোর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সময</a:t>
            </a:r>
            <a:r>
              <a:rPr lang="en-US" sz="2400" dirty="0">
                <a:solidFill>
                  <a:srgbClr val="FF0000"/>
                </a:solidFill>
              </a:rPr>
              <a:t>় </a:t>
            </a:r>
            <a:r>
              <a:rPr lang="en-US" sz="2400" dirty="0" err="1">
                <a:solidFill>
                  <a:srgbClr val="FF0000"/>
                </a:solidFill>
              </a:rPr>
              <a:t>মোবাইল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ফোনে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কথা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বলা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দুর্ঘটনার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কারন</a:t>
            </a:r>
            <a:r>
              <a:rPr lang="en-US" sz="2400" dirty="0" smtClean="0">
                <a:solidFill>
                  <a:srgbClr val="FF0000"/>
                </a:solidFill>
              </a:rPr>
              <a:t> ও  </a:t>
            </a:r>
            <a:r>
              <a:rPr lang="en-US" sz="2400" dirty="0" err="1" smtClean="0">
                <a:solidFill>
                  <a:srgbClr val="FF0000"/>
                </a:solidFill>
              </a:rPr>
              <a:t>দণ্ডনীয়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অপরাধ</a:t>
            </a:r>
            <a:r>
              <a:rPr lang="en-US" sz="2400" dirty="0" smtClean="0">
                <a:solidFill>
                  <a:srgbClr val="FF0000"/>
                </a:solidFill>
              </a:rPr>
              <a:t>।</a:t>
            </a:r>
            <a:r>
              <a:rPr lang="en-US" sz="2400" dirty="0"/>
              <a:t> </a:t>
            </a:r>
          </a:p>
        </p:txBody>
      </p:sp>
      <p:pic>
        <p:nvPicPr>
          <p:cNvPr id="5" name="Picture 4" descr="images (4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2767" y="1371600"/>
            <a:ext cx="7443033" cy="4953000"/>
          </a:xfrm>
          <a:prstGeom prst="rect">
            <a:avLst/>
          </a:prstGeom>
        </p:spPr>
      </p:pic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ChangeArrowheads="1"/>
          </p:cNvSpPr>
          <p:nvPr/>
        </p:nvSpPr>
        <p:spPr bwMode="auto">
          <a:xfrm>
            <a:off x="0" y="127359"/>
            <a:ext cx="9144000" cy="6603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আপনি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পথচারী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বা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কোন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বাহনের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চালক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হলে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,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রাস্তা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সেটা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যে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ধরনেরই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রাস্তাই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হোক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না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কেন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,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তা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দিয়ে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চলাচলের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সময়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যে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সাধারণ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নিয়মগুলি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জানতে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ও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মানতে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হয়</a:t>
            </a:r>
            <a:r>
              <a:rPr lang="en-US" sz="4800" dirty="0">
                <a:solidFill>
                  <a:srgbClr val="00206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lang="en-US" sz="4800" dirty="0" err="1" smtClean="0">
                <a:solidFill>
                  <a:srgbClr val="00206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সেগুলো</a:t>
            </a:r>
            <a:r>
              <a:rPr lang="en-US" sz="4800" dirty="0" smtClean="0">
                <a:solidFill>
                  <a:srgbClr val="00206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lang="en-US" sz="4800" dirty="0" err="1" smtClean="0">
                <a:solidFill>
                  <a:srgbClr val="00206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এখানে</a:t>
            </a:r>
            <a:r>
              <a:rPr lang="en-US" sz="4800" dirty="0" smtClean="0">
                <a:solidFill>
                  <a:srgbClr val="00206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lang="en-US" sz="4800" dirty="0" err="1" smtClean="0">
                <a:solidFill>
                  <a:srgbClr val="00206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সন্নিবেশিত</a:t>
            </a:r>
            <a:r>
              <a:rPr lang="en-US" sz="4800" dirty="0" smtClean="0">
                <a:solidFill>
                  <a:srgbClr val="00206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lang="en-US" sz="4800" dirty="0" err="1" smtClean="0">
                <a:solidFill>
                  <a:srgbClr val="00206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হয়েছে</a:t>
            </a:r>
            <a:r>
              <a:rPr lang="en-US" sz="4800" dirty="0" smtClean="0">
                <a:solidFill>
                  <a:srgbClr val="00206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।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7" name="Rectangle 1"/>
          <p:cNvSpPr>
            <a:spLocks noChangeArrowheads="1"/>
          </p:cNvSpPr>
          <p:nvPr/>
        </p:nvSpPr>
        <p:spPr bwMode="auto">
          <a:xfrm>
            <a:off x="0" y="0"/>
            <a:ext cx="9144000" cy="11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 err="1">
                <a:solidFill>
                  <a:srgbClr val="FF0000"/>
                </a:solidFill>
              </a:rPr>
              <a:t>মোটরযান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চালানোর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সময</a:t>
            </a:r>
            <a:r>
              <a:rPr lang="en-US" sz="2400" dirty="0">
                <a:solidFill>
                  <a:srgbClr val="FF0000"/>
                </a:solidFill>
              </a:rPr>
              <a:t>় </a:t>
            </a:r>
            <a:r>
              <a:rPr lang="en-US" sz="2400" dirty="0" err="1">
                <a:solidFill>
                  <a:srgbClr val="FF0000"/>
                </a:solidFill>
              </a:rPr>
              <a:t>মোবাইল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ফোনে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কথা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বলা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দুর্ঘটনার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কারন</a:t>
            </a:r>
            <a:r>
              <a:rPr lang="en-US" sz="2400" dirty="0" smtClean="0">
                <a:solidFill>
                  <a:srgbClr val="FF0000"/>
                </a:solidFill>
              </a:rPr>
              <a:t> ও  </a:t>
            </a:r>
            <a:r>
              <a:rPr lang="en-US" sz="2400" dirty="0" err="1" smtClean="0">
                <a:solidFill>
                  <a:srgbClr val="FF0000"/>
                </a:solidFill>
              </a:rPr>
              <a:t>দণ্ডনীয়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অপরাধ</a:t>
            </a:r>
            <a:r>
              <a:rPr lang="en-US" sz="2400" dirty="0" smtClean="0">
                <a:solidFill>
                  <a:srgbClr val="FF0000"/>
                </a:solidFill>
              </a:rPr>
              <a:t>।</a:t>
            </a:r>
            <a:r>
              <a:rPr lang="en-US" sz="2400" dirty="0"/>
              <a:t> </a:t>
            </a:r>
          </a:p>
        </p:txBody>
      </p:sp>
      <p:pic>
        <p:nvPicPr>
          <p:cNvPr id="4" name="Picture 3" descr="395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714" y="1295400"/>
            <a:ext cx="8391286" cy="5410200"/>
          </a:xfrm>
          <a:prstGeom prst="rect">
            <a:avLst/>
          </a:prstGeom>
        </p:spPr>
      </p:pic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7" name="Rectangle 1"/>
          <p:cNvSpPr>
            <a:spLocks noChangeArrowheads="1"/>
          </p:cNvSpPr>
          <p:nvPr/>
        </p:nvSpPr>
        <p:spPr bwMode="auto">
          <a:xfrm>
            <a:off x="0" y="-23084"/>
            <a:ext cx="9144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 err="1" smtClean="0">
                <a:solidFill>
                  <a:srgbClr val="FF0000"/>
                </a:solidFill>
              </a:rPr>
              <a:t>পথে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চলার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সময</a:t>
            </a:r>
            <a:r>
              <a:rPr lang="en-US" sz="2400" dirty="0" smtClean="0">
                <a:solidFill>
                  <a:srgbClr val="FF0000"/>
                </a:solidFill>
              </a:rPr>
              <a:t>় </a:t>
            </a:r>
            <a:r>
              <a:rPr lang="en-US" sz="2400" dirty="0" err="1" smtClean="0">
                <a:solidFill>
                  <a:srgbClr val="FF0000"/>
                </a:solidFill>
              </a:rPr>
              <a:t>বা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রাস্তা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অতিক্রম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কালে</a:t>
            </a:r>
            <a:r>
              <a:rPr lang="en-US" sz="2400" dirty="0" smtClean="0">
                <a:solidFill>
                  <a:srgbClr val="FF0000"/>
                </a:solidFill>
              </a:rPr>
              <a:t>  </a:t>
            </a:r>
            <a:r>
              <a:rPr lang="en-US" sz="2400" dirty="0" err="1" smtClean="0">
                <a:solidFill>
                  <a:srgbClr val="FF0000"/>
                </a:solidFill>
              </a:rPr>
              <a:t>মোবাইল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ফোনে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কথা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বলা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দুর্ঘটনার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কারন</a:t>
            </a:r>
            <a:r>
              <a:rPr lang="en-US" sz="2400" dirty="0" smtClean="0">
                <a:solidFill>
                  <a:srgbClr val="FF0000"/>
                </a:solidFill>
              </a:rPr>
              <a:t> ও  </a:t>
            </a:r>
            <a:r>
              <a:rPr lang="en-US" sz="2400" dirty="0" err="1" smtClean="0">
                <a:solidFill>
                  <a:srgbClr val="FF0000"/>
                </a:solidFill>
              </a:rPr>
              <a:t>দণ্ডনীয়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অপরাধ</a:t>
            </a:r>
            <a:r>
              <a:rPr lang="en-US" sz="2400" dirty="0" smtClean="0">
                <a:solidFill>
                  <a:srgbClr val="FF0000"/>
                </a:solidFill>
              </a:rPr>
              <a:t>।</a:t>
            </a:r>
            <a:r>
              <a:rPr lang="en-US" sz="2400" dirty="0"/>
              <a:t> </a:t>
            </a:r>
          </a:p>
        </p:txBody>
      </p:sp>
      <p:pic>
        <p:nvPicPr>
          <p:cNvPr id="6" name="Picture 5" descr="images (9) - Cop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7334" y="1371600"/>
            <a:ext cx="8889332" cy="5257800"/>
          </a:xfrm>
          <a:prstGeom prst="rect">
            <a:avLst/>
          </a:prstGeom>
        </p:spPr>
      </p:pic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7" name="Rectangle 1"/>
          <p:cNvSpPr>
            <a:spLocks noChangeArrowheads="1"/>
          </p:cNvSpPr>
          <p:nvPr/>
        </p:nvSpPr>
        <p:spPr bwMode="auto">
          <a:xfrm>
            <a:off x="0" y="253916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 err="1" smtClean="0">
                <a:solidFill>
                  <a:srgbClr val="FF0000"/>
                </a:solidFill>
              </a:rPr>
              <a:t>সাইকেল</a:t>
            </a:r>
            <a:r>
              <a:rPr lang="en-US" sz="2400" dirty="0" smtClean="0">
                <a:solidFill>
                  <a:srgbClr val="FF0000"/>
                </a:solidFill>
              </a:rPr>
              <a:t>  </a:t>
            </a:r>
            <a:r>
              <a:rPr lang="en-US" sz="2400" dirty="0" err="1">
                <a:solidFill>
                  <a:srgbClr val="FF0000"/>
                </a:solidFill>
              </a:rPr>
              <a:t>চালানোর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সময</a:t>
            </a:r>
            <a:r>
              <a:rPr lang="en-US" sz="2400" dirty="0">
                <a:solidFill>
                  <a:srgbClr val="FF0000"/>
                </a:solidFill>
              </a:rPr>
              <a:t>় </a:t>
            </a:r>
            <a:r>
              <a:rPr lang="en-US" sz="2400" dirty="0" err="1">
                <a:solidFill>
                  <a:srgbClr val="FF0000"/>
                </a:solidFill>
              </a:rPr>
              <a:t>মোবাইল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ফোনে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কথা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বলা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দুর্ঘটনার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কারন</a:t>
            </a:r>
            <a:r>
              <a:rPr lang="en-US" sz="2400" dirty="0" smtClean="0">
                <a:solidFill>
                  <a:srgbClr val="FF0000"/>
                </a:solidFill>
              </a:rPr>
              <a:t>। </a:t>
            </a:r>
            <a:endParaRPr lang="en-US" sz="2400" dirty="0"/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2200" y="1138835"/>
            <a:ext cx="5029200" cy="5610901"/>
          </a:xfrm>
          <a:prstGeom prst="rect">
            <a:avLst/>
          </a:prstGeom>
        </p:spPr>
      </p:pic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49" name="Rectangle 1"/>
          <p:cNvSpPr>
            <a:spLocks noChangeArrowheads="1"/>
          </p:cNvSpPr>
          <p:nvPr/>
        </p:nvSpPr>
        <p:spPr bwMode="auto">
          <a:xfrm>
            <a:off x="0" y="2274838"/>
            <a:ext cx="91440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গাড়ি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চালানোর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সময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়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মোবাইল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ফোনে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কথা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বলা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দণ্ডনীয়</a:t>
            </a:r>
            <a:r>
              <a:rPr kumimoji="0" lang="en-US" sz="48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অপরাধ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।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1" name="Rectangle 1"/>
          <p:cNvSpPr>
            <a:spLocks noChangeArrowheads="1"/>
          </p:cNvSpPr>
          <p:nvPr/>
        </p:nvSpPr>
        <p:spPr bwMode="auto">
          <a:xfrm>
            <a:off x="0" y="1789352"/>
            <a:ext cx="9144000" cy="3279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হেলমেট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না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পরলে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জরিমানা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২০০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টাকা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থেকে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বাড়িয়ে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সর্বোচ্চ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১০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হাজার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টাকা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করা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হয়েছে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।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7" name="Rectangle 1"/>
          <p:cNvSpPr>
            <a:spLocks noChangeArrowheads="1"/>
          </p:cNvSpPr>
          <p:nvPr/>
        </p:nvSpPr>
        <p:spPr bwMode="auto">
          <a:xfrm>
            <a:off x="0" y="1235355"/>
            <a:ext cx="9144000" cy="4387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সিটবেল্ট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না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বাঁধলে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,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মোবাইল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ফোনে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কথা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বললে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চালকের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সর্বোচ্চ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৫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হাজার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টাকা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জরিমানা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দিতে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হবে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।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7" name="Rectangle 1"/>
          <p:cNvSpPr>
            <a:spLocks noChangeArrowheads="1"/>
          </p:cNvSpPr>
          <p:nvPr/>
        </p:nvSpPr>
        <p:spPr bwMode="auto">
          <a:xfrm>
            <a:off x="0" y="228600"/>
            <a:ext cx="9144000" cy="1063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সিটবেল্ট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না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বাঁধা</a:t>
            </a:r>
            <a:r>
              <a:rPr kumimoji="0" lang="en-US" sz="48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একটি</a:t>
            </a:r>
            <a:r>
              <a:rPr kumimoji="0" lang="en-US" sz="48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  </a:t>
            </a:r>
            <a:r>
              <a:rPr kumimoji="0" lang="en-US" sz="48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অপরাধ</a:t>
            </a:r>
            <a:r>
              <a:rPr kumimoji="0" lang="en-US" sz="48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। 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 descr="images (14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9092" y="1600200"/>
            <a:ext cx="8852508" cy="4605918"/>
          </a:xfrm>
          <a:prstGeom prst="rect">
            <a:avLst/>
          </a:prstGeom>
        </p:spPr>
      </p:pic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7" name="Rectangle 1"/>
          <p:cNvSpPr>
            <a:spLocks noChangeArrowheads="1"/>
          </p:cNvSpPr>
          <p:nvPr/>
        </p:nvSpPr>
        <p:spPr bwMode="auto">
          <a:xfrm>
            <a:off x="0" y="228600"/>
            <a:ext cx="9144000" cy="1063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800" dirty="0" err="1" smtClean="0">
                <a:solidFill>
                  <a:srgbClr val="000000"/>
                </a:solidFill>
                <a:latin typeface="Nirmala UI" pitchFamily="34" charset="0"/>
                <a:ea typeface="Times New Roman" pitchFamily="18" charset="0"/>
                <a:cs typeface="Nirmala UI" pitchFamily="34" charset="0"/>
              </a:rPr>
              <a:t>সিটবেল্ট</a:t>
            </a:r>
            <a:r>
              <a:rPr lang="en-US" sz="4800" dirty="0" smtClean="0">
                <a:solidFill>
                  <a:srgbClr val="000000"/>
                </a:solidFill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lang="en-US" sz="4800" dirty="0" err="1" smtClean="0">
                <a:solidFill>
                  <a:srgbClr val="000000"/>
                </a:solidFill>
                <a:latin typeface="Nirmala UI" pitchFamily="34" charset="0"/>
                <a:ea typeface="Times New Roman" pitchFamily="18" charset="0"/>
                <a:cs typeface="Nirmala UI" pitchFamily="34" charset="0"/>
              </a:rPr>
              <a:t>না</a:t>
            </a:r>
            <a:r>
              <a:rPr lang="en-US" sz="4800" dirty="0" smtClean="0">
                <a:solidFill>
                  <a:srgbClr val="000000"/>
                </a:solidFill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  <a:r>
              <a:rPr lang="en-US" sz="4800" dirty="0" err="1" smtClean="0">
                <a:solidFill>
                  <a:srgbClr val="000000"/>
                </a:solidFill>
                <a:latin typeface="Nirmala UI" pitchFamily="34" charset="0"/>
                <a:ea typeface="Times New Roman" pitchFamily="18" charset="0"/>
                <a:cs typeface="Nirmala UI" pitchFamily="34" charset="0"/>
              </a:rPr>
              <a:t>বাঁধা</a:t>
            </a:r>
            <a:r>
              <a:rPr lang="en-US" sz="4800" dirty="0" smtClean="0">
                <a:solidFill>
                  <a:srgbClr val="000000"/>
                </a:solidFill>
                <a:latin typeface="Nirmala UI" pitchFamily="34" charset="0"/>
                <a:ea typeface="Times New Roman" pitchFamily="18" charset="0"/>
                <a:cs typeface="Nirmala UI" pitchFamily="34" charset="0"/>
              </a:rPr>
              <a:t> </a:t>
            </a:r>
            <a:r>
              <a:rPr lang="en-US" sz="4800" dirty="0" err="1" smtClean="0">
                <a:solidFill>
                  <a:srgbClr val="000000"/>
                </a:solidFill>
                <a:latin typeface="Nirmala UI" pitchFamily="34" charset="0"/>
                <a:ea typeface="Times New Roman" pitchFamily="18" charset="0"/>
                <a:cs typeface="Nirmala UI" pitchFamily="34" charset="0"/>
              </a:rPr>
              <a:t>একটি</a:t>
            </a:r>
            <a:r>
              <a:rPr lang="en-US" sz="4800" dirty="0" smtClean="0">
                <a:solidFill>
                  <a:srgbClr val="000000"/>
                </a:solidFill>
                <a:latin typeface="Nirmala UI" pitchFamily="34" charset="0"/>
                <a:ea typeface="Times New Roman" pitchFamily="18" charset="0"/>
                <a:cs typeface="Nirmala UI" pitchFamily="34" charset="0"/>
              </a:rPr>
              <a:t>  </a:t>
            </a:r>
            <a:r>
              <a:rPr lang="en-US" sz="4800" dirty="0" err="1" smtClean="0">
                <a:solidFill>
                  <a:srgbClr val="000000"/>
                </a:solidFill>
                <a:latin typeface="Nirmala UI" pitchFamily="34" charset="0"/>
                <a:ea typeface="Times New Roman" pitchFamily="18" charset="0"/>
                <a:cs typeface="Nirmala UI" pitchFamily="34" charset="0"/>
              </a:rPr>
              <a:t>অপরাধ</a:t>
            </a:r>
            <a:r>
              <a:rPr lang="en-US" sz="4800" dirty="0" smtClean="0">
                <a:solidFill>
                  <a:srgbClr val="000000"/>
                </a:solidFill>
                <a:latin typeface="Nirmala UI" pitchFamily="34" charset="0"/>
                <a:ea typeface="Times New Roman" pitchFamily="18" charset="0"/>
                <a:cs typeface="Nirmala UI" pitchFamily="34" charset="0"/>
              </a:rPr>
              <a:t>। </a:t>
            </a:r>
            <a:endParaRPr lang="en-US" sz="48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 descr="images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351" y="1828800"/>
            <a:ext cx="8807299" cy="3200399"/>
          </a:xfrm>
          <a:prstGeom prst="rect">
            <a:avLst/>
          </a:prstGeom>
        </p:spPr>
      </p:pic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0" y="398651"/>
            <a:ext cx="9144000" cy="6060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 err="1" smtClean="0">
                <a:ln>
                  <a:noFill/>
                </a:ln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মোটর</a:t>
            </a:r>
            <a:r>
              <a:rPr kumimoji="0" lang="en-US" sz="4400" b="0" i="0" u="none" strike="noStrike" cap="none" normalizeH="0" baseline="0" dirty="0" smtClean="0">
                <a:ln>
                  <a:noFill/>
                </a:ln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 </a:t>
            </a:r>
            <a:r>
              <a:rPr kumimoji="0" lang="en-US" sz="4400" b="0" i="0" u="none" strike="noStrike" cap="none" normalizeH="0" baseline="0" dirty="0" err="1" smtClean="0">
                <a:ln>
                  <a:noFill/>
                </a:ln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সাইকেল</a:t>
            </a:r>
            <a:r>
              <a:rPr kumimoji="0" lang="en-US" sz="4400" b="0" i="0" u="none" strike="noStrike" cap="none" normalizeH="0" baseline="0" dirty="0" smtClean="0">
                <a:ln>
                  <a:noFill/>
                </a:ln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 , </a:t>
            </a:r>
            <a:r>
              <a:rPr kumimoji="0" lang="en-US" sz="4400" b="0" i="0" u="none" strike="noStrike" cap="none" normalizeH="0" baseline="0" dirty="0" err="1" smtClean="0">
                <a:ln>
                  <a:noFill/>
                </a:ln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রিক্সা</a:t>
            </a:r>
            <a:r>
              <a:rPr kumimoji="0" lang="en-US" sz="4400" b="0" i="0" u="none" strike="noStrike" cap="none" normalizeH="0" baseline="0" dirty="0" smtClean="0">
                <a:ln>
                  <a:noFill/>
                </a:ln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 , </a:t>
            </a:r>
            <a:r>
              <a:rPr kumimoji="0" lang="en-US" sz="4400" b="0" i="0" u="none" strike="noStrike" cap="none" normalizeH="0" baseline="0" dirty="0" err="1" smtClean="0">
                <a:ln>
                  <a:noFill/>
                </a:ln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অটো</a:t>
            </a:r>
            <a:r>
              <a:rPr kumimoji="0" lang="en-US" sz="4400" b="0" i="0" u="none" strike="noStrike" cap="none" normalizeH="0" baseline="0" dirty="0" smtClean="0">
                <a:ln>
                  <a:noFill/>
                </a:ln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, </a:t>
            </a:r>
            <a:r>
              <a:rPr kumimoji="0" lang="en-US" sz="4400" b="0" i="0" u="none" strike="noStrike" cap="none" normalizeH="0" baseline="0" dirty="0" err="1" smtClean="0">
                <a:ln>
                  <a:noFill/>
                </a:ln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গাড়ি</a:t>
            </a:r>
            <a:r>
              <a:rPr kumimoji="0" lang="en-US" sz="4400" b="0" i="0" u="none" strike="noStrike" cap="none" normalizeH="0" baseline="0" dirty="0" smtClean="0">
                <a:ln>
                  <a:noFill/>
                </a:ln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, </a:t>
            </a:r>
            <a:r>
              <a:rPr kumimoji="0" lang="en-US" sz="4400" b="0" i="0" u="none" strike="noStrike" cap="none" normalizeH="0" baseline="0" dirty="0" err="1" smtClean="0">
                <a:ln>
                  <a:noFill/>
                </a:ln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বাস</a:t>
            </a:r>
            <a:r>
              <a:rPr kumimoji="0" lang="en-US" sz="4400" b="0" i="0" u="none" strike="noStrike" cap="none" normalizeH="0" baseline="0" dirty="0" smtClean="0">
                <a:ln>
                  <a:noFill/>
                </a:ln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 </a:t>
            </a:r>
            <a:r>
              <a:rPr kumimoji="0" lang="en-US" sz="4400" b="0" i="0" u="none" strike="noStrike" cap="none" normalizeH="0" baseline="0" dirty="0" err="1" smtClean="0">
                <a:ln>
                  <a:noFill/>
                </a:ln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বা</a:t>
            </a:r>
            <a:r>
              <a:rPr kumimoji="0" lang="en-US" sz="4400" b="0" i="0" u="none" strike="noStrike" cap="none" normalizeH="0" baseline="0" dirty="0" smtClean="0">
                <a:ln>
                  <a:noFill/>
                </a:ln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 </a:t>
            </a:r>
            <a:r>
              <a:rPr kumimoji="0" lang="en-US" sz="4400" b="0" i="0" u="none" strike="noStrike" cap="none" normalizeH="0" baseline="0" dirty="0" err="1" smtClean="0">
                <a:ln>
                  <a:noFill/>
                </a:ln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যে</a:t>
            </a:r>
            <a:r>
              <a:rPr kumimoji="0" lang="en-US" sz="4400" b="0" i="0" u="none" strike="noStrike" cap="none" normalizeH="0" baseline="0" dirty="0" smtClean="0">
                <a:ln>
                  <a:noFill/>
                </a:ln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 </a:t>
            </a:r>
            <a:r>
              <a:rPr kumimoji="0" lang="en-US" sz="4400" b="0" i="0" u="none" strike="noStrike" cap="none" normalizeH="0" baseline="0" dirty="0" err="1" smtClean="0">
                <a:ln>
                  <a:noFill/>
                </a:ln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কোন</a:t>
            </a:r>
            <a:r>
              <a:rPr kumimoji="0" lang="en-US" sz="4400" b="0" i="0" u="none" strike="noStrike" cap="none" normalizeH="0" baseline="0" dirty="0" smtClean="0">
                <a:ln>
                  <a:noFill/>
                </a:ln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 </a:t>
            </a:r>
            <a:r>
              <a:rPr kumimoji="0" lang="en-US" sz="4400" b="0" i="0" u="none" strike="noStrike" cap="none" normalizeH="0" baseline="0" dirty="0" err="1" smtClean="0">
                <a:ln>
                  <a:noFill/>
                </a:ln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বাহন</a:t>
            </a:r>
            <a:r>
              <a:rPr kumimoji="0" lang="en-US" sz="4400" b="0" i="0" u="none" strike="noStrike" cap="none" normalizeH="0" baseline="0" dirty="0" smtClean="0">
                <a:ln>
                  <a:noFill/>
                </a:ln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 </a:t>
            </a:r>
            <a:r>
              <a:rPr kumimoji="0" lang="en-US" sz="4400" b="0" i="0" u="none" strike="noStrike" cap="none" normalizeH="0" baseline="0" dirty="0" err="1" smtClean="0">
                <a:ln>
                  <a:noFill/>
                </a:ln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রাস্তায়</a:t>
            </a:r>
            <a:r>
              <a:rPr kumimoji="0" lang="en-US" sz="4400" b="0" i="0" u="none" strike="noStrike" cap="none" normalizeH="0" baseline="0" dirty="0" smtClean="0">
                <a:ln>
                  <a:noFill/>
                </a:ln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  </a:t>
            </a:r>
            <a:r>
              <a:rPr kumimoji="0" lang="en-US" sz="4400" b="0" i="0" u="none" strike="noStrike" cap="none" normalizeH="0" baseline="0" dirty="0" err="1" smtClean="0">
                <a:ln>
                  <a:noFill/>
                </a:ln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চালাবার</a:t>
            </a:r>
            <a:r>
              <a:rPr kumimoji="0" lang="en-US" sz="4400" b="0" i="0" u="none" strike="noStrike" cap="none" normalizeH="0" baseline="0" dirty="0" smtClean="0">
                <a:ln>
                  <a:noFill/>
                </a:ln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 </a:t>
            </a:r>
            <a:r>
              <a:rPr kumimoji="0" lang="en-US" sz="4400" b="0" i="0" u="none" strike="noStrike" cap="none" normalizeH="0" baseline="0" dirty="0" err="1" smtClean="0">
                <a:ln>
                  <a:noFill/>
                </a:ln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আগে</a:t>
            </a:r>
            <a:r>
              <a:rPr kumimoji="0" lang="en-US" sz="4400" b="0" i="0" u="none" strike="noStrike" cap="none" normalizeH="0" baseline="0" dirty="0" smtClean="0">
                <a:ln>
                  <a:noFill/>
                </a:ln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  </a:t>
            </a:r>
            <a:r>
              <a:rPr kumimoji="0" lang="en-US" sz="4400" b="0" i="0" u="none" strike="noStrike" cap="none" normalizeH="0" baseline="0" dirty="0" err="1" smtClean="0">
                <a:ln>
                  <a:noFill/>
                </a:ln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পরিক্ষা</a:t>
            </a:r>
            <a:r>
              <a:rPr kumimoji="0" lang="en-US" sz="4400" b="0" i="0" u="none" strike="noStrike" cap="none" normalizeH="0" baseline="0" dirty="0" smtClean="0">
                <a:ln>
                  <a:noFill/>
                </a:ln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  </a:t>
            </a:r>
            <a:r>
              <a:rPr kumimoji="0" lang="en-US" sz="4400" b="0" i="0" u="none" strike="noStrike" cap="none" normalizeH="0" baseline="0" dirty="0" err="1" smtClean="0">
                <a:ln>
                  <a:noFill/>
                </a:ln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করুন</a:t>
            </a:r>
            <a:r>
              <a:rPr kumimoji="0" lang="en-US" sz="4400" b="0" i="0" u="none" strike="noStrike" cap="none" normalizeH="0" baseline="0" dirty="0" smtClean="0">
                <a:ln>
                  <a:noFill/>
                </a:ln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 </a:t>
            </a:r>
            <a:r>
              <a:rPr kumimoji="0" lang="en-US" sz="4400" b="0" i="0" u="none" strike="noStrike" cap="none" normalizeH="0" baseline="0" dirty="0" err="1" smtClean="0">
                <a:ln>
                  <a:noFill/>
                </a:ln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ব্রেক</a:t>
            </a:r>
            <a:r>
              <a:rPr kumimoji="0" lang="en-US" sz="4400" b="0" i="0" u="none" strike="noStrike" cap="none" normalizeH="0" baseline="0" dirty="0" smtClean="0">
                <a:ln>
                  <a:noFill/>
                </a:ln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 , </a:t>
            </a:r>
            <a:r>
              <a:rPr kumimoji="0" lang="en-US" sz="4400" b="0" i="0" u="none" strike="noStrike" cap="none" normalizeH="0" baseline="0" dirty="0" err="1" smtClean="0">
                <a:ln>
                  <a:noFill/>
                </a:ln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হর্ন</a:t>
            </a:r>
            <a:r>
              <a:rPr kumimoji="0" lang="en-US" sz="4400" b="0" i="0" u="none" strike="noStrike" cap="none" normalizeH="0" baseline="0" dirty="0" smtClean="0">
                <a:ln>
                  <a:noFill/>
                </a:ln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 , </a:t>
            </a:r>
            <a:r>
              <a:rPr kumimoji="0" lang="en-US" sz="4400" b="0" i="0" u="none" strike="noStrike" cap="none" normalizeH="0" baseline="0" dirty="0" err="1" smtClean="0">
                <a:ln>
                  <a:noFill/>
                </a:ln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সিগন্যাল</a:t>
            </a:r>
            <a:r>
              <a:rPr kumimoji="0" lang="en-US" sz="4400" b="0" i="0" u="none" strike="noStrike" cap="none" normalizeH="0" baseline="0" dirty="0" smtClean="0">
                <a:ln>
                  <a:noFill/>
                </a:ln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 </a:t>
            </a:r>
            <a:r>
              <a:rPr kumimoji="0" lang="en-US" sz="4400" b="0" i="0" u="none" strike="noStrike" cap="none" normalizeH="0" baseline="0" dirty="0" err="1" smtClean="0">
                <a:ln>
                  <a:noFill/>
                </a:ln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লাইট</a:t>
            </a:r>
            <a:r>
              <a:rPr kumimoji="0" lang="en-US" sz="4400" b="0" i="0" u="none" strike="noStrike" cap="none" normalizeH="0" baseline="0" dirty="0" smtClean="0">
                <a:ln>
                  <a:noFill/>
                </a:ln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, </a:t>
            </a:r>
            <a:r>
              <a:rPr kumimoji="0" lang="en-US" sz="4400" b="0" i="0" u="none" strike="noStrike" cap="none" normalizeH="0" baseline="0" dirty="0" err="1" smtClean="0">
                <a:ln>
                  <a:noFill/>
                </a:ln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চাকার</a:t>
            </a:r>
            <a:r>
              <a:rPr kumimoji="0" lang="en-US" sz="4400" b="0" i="0" u="none" strike="noStrike" cap="none" normalizeH="0" baseline="0" dirty="0" smtClean="0">
                <a:ln>
                  <a:noFill/>
                </a:ln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 </a:t>
            </a:r>
            <a:r>
              <a:rPr kumimoji="0" lang="en-US" sz="4400" b="0" i="0" u="none" strike="noStrike" cap="none" normalizeH="0" baseline="0" dirty="0" err="1" smtClean="0">
                <a:ln>
                  <a:noFill/>
                </a:ln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হাওয়া</a:t>
            </a:r>
            <a:r>
              <a:rPr kumimoji="0" lang="en-US" sz="4400" b="0" i="0" u="none" strike="noStrike" cap="none" normalizeH="0" baseline="0" dirty="0" smtClean="0">
                <a:ln>
                  <a:noFill/>
                </a:ln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, </a:t>
            </a:r>
            <a:r>
              <a:rPr kumimoji="0" lang="en-US" sz="4400" b="0" i="0" u="none" strike="noStrike" cap="none" normalizeH="0" baseline="0" dirty="0" err="1" smtClean="0">
                <a:ln>
                  <a:noFill/>
                </a:ln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তেল</a:t>
            </a:r>
            <a:r>
              <a:rPr kumimoji="0" lang="en-US" sz="4400" b="0" i="0" u="none" strike="noStrike" cap="none" normalizeH="0" baseline="0" dirty="0" smtClean="0">
                <a:ln>
                  <a:noFill/>
                </a:ln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, </a:t>
            </a:r>
            <a:r>
              <a:rPr kumimoji="0" lang="en-US" sz="4400" b="0" i="0" u="none" strike="noStrike" cap="none" normalizeH="0" baseline="0" dirty="0" err="1" smtClean="0">
                <a:ln>
                  <a:noFill/>
                </a:ln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মবিল</a:t>
            </a:r>
            <a:r>
              <a:rPr kumimoji="0" lang="en-US" sz="4400" b="0" i="0" u="none" strike="noStrike" cap="none" normalizeH="0" baseline="0" dirty="0" smtClean="0">
                <a:ln>
                  <a:noFill/>
                </a:ln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 ,</a:t>
            </a:r>
            <a:r>
              <a:rPr kumimoji="0" lang="en-US" sz="4400" b="0" i="0" u="none" strike="noStrike" cap="none" normalizeH="0" baseline="0" dirty="0" err="1" smtClean="0">
                <a:ln>
                  <a:noFill/>
                </a:ln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রিয়ার</a:t>
            </a:r>
            <a:r>
              <a:rPr kumimoji="0" lang="en-US" sz="4400" b="0" i="0" u="none" strike="noStrike" cap="none" normalizeH="0" baseline="0" dirty="0" smtClean="0">
                <a:ln>
                  <a:noFill/>
                </a:ln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 </a:t>
            </a:r>
            <a:r>
              <a:rPr kumimoji="0" lang="en-US" sz="4400" b="0" i="0" u="none" strike="noStrike" cap="none" normalizeH="0" baseline="0" dirty="0" err="1" smtClean="0">
                <a:ln>
                  <a:noFill/>
                </a:ln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ভিউ</a:t>
            </a:r>
            <a:r>
              <a:rPr kumimoji="0" lang="en-US" sz="4400" b="0" i="0" u="none" strike="noStrike" cap="none" normalizeH="0" baseline="0" dirty="0" smtClean="0">
                <a:ln>
                  <a:noFill/>
                </a:ln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  </a:t>
            </a:r>
            <a:r>
              <a:rPr kumimoji="0" lang="en-US" sz="4400" b="0" i="0" u="none" strike="noStrike" cap="none" normalizeH="0" baseline="0" dirty="0" err="1" smtClean="0">
                <a:ln>
                  <a:noFill/>
                </a:ln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মিরর</a:t>
            </a:r>
            <a:r>
              <a:rPr kumimoji="0" lang="en-US" sz="4400" b="0" i="0" u="none" strike="noStrike" cap="none" normalizeH="0" baseline="0" dirty="0" smtClean="0">
                <a:ln>
                  <a:noFill/>
                </a:ln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 </a:t>
            </a:r>
            <a:r>
              <a:rPr kumimoji="0" lang="en-US" sz="4400" b="0" i="0" u="none" strike="noStrike" cap="none" normalizeH="0" baseline="0" dirty="0" err="1" smtClean="0">
                <a:ln>
                  <a:noFill/>
                </a:ln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সব</a:t>
            </a:r>
            <a:r>
              <a:rPr kumimoji="0" lang="en-US" sz="4400" b="0" i="0" u="none" strike="noStrike" cap="none" normalizeH="0" baseline="0" dirty="0" smtClean="0">
                <a:ln>
                  <a:noFill/>
                </a:ln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  </a:t>
            </a:r>
            <a:r>
              <a:rPr kumimoji="0" lang="en-US" sz="4400" b="0" i="0" u="none" strike="noStrike" cap="none" normalizeH="0" baseline="0" dirty="0" err="1" smtClean="0">
                <a:ln>
                  <a:noFill/>
                </a:ln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ঠিক</a:t>
            </a:r>
            <a:r>
              <a:rPr kumimoji="0" lang="en-US" sz="4400" b="0" i="0" u="none" strike="noStrike" cap="none" normalizeH="0" baseline="0" dirty="0" smtClean="0">
                <a:ln>
                  <a:noFill/>
                </a:ln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 </a:t>
            </a:r>
            <a:r>
              <a:rPr kumimoji="0" lang="en-US" sz="4400" b="0" i="0" u="none" strike="noStrike" cap="none" normalizeH="0" baseline="0" dirty="0" err="1" smtClean="0">
                <a:ln>
                  <a:noFill/>
                </a:ln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ভাবে</a:t>
            </a:r>
            <a:r>
              <a:rPr kumimoji="0" lang="en-US" sz="4400" b="0" i="0" u="none" strike="noStrike" cap="none" normalizeH="0" baseline="0" dirty="0" smtClean="0">
                <a:ln>
                  <a:noFill/>
                </a:ln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 </a:t>
            </a:r>
            <a:r>
              <a:rPr kumimoji="0" lang="en-US" sz="4400" b="0" i="0" u="none" strike="noStrike" cap="none" normalizeH="0" baseline="0" dirty="0" err="1" smtClean="0">
                <a:ln>
                  <a:noFill/>
                </a:ln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কাজ</a:t>
            </a:r>
            <a:r>
              <a:rPr kumimoji="0" lang="en-US" sz="4400" b="0" i="0" u="none" strike="noStrike" cap="none" normalizeH="0" baseline="0" dirty="0" smtClean="0">
                <a:ln>
                  <a:noFill/>
                </a:ln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 </a:t>
            </a:r>
            <a:r>
              <a:rPr kumimoji="0" lang="en-US" sz="4400" b="0" i="0" u="none" strike="noStrike" cap="none" normalizeH="0" baseline="0" dirty="0" err="1" smtClean="0">
                <a:ln>
                  <a:noFill/>
                </a:ln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করছে</a:t>
            </a:r>
            <a:r>
              <a:rPr kumimoji="0" lang="en-US" sz="4400" b="0" i="0" u="none" strike="noStrike" cap="none" normalizeH="0" baseline="0" dirty="0" smtClean="0">
                <a:ln>
                  <a:noFill/>
                </a:ln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 </a:t>
            </a:r>
            <a:r>
              <a:rPr kumimoji="0" lang="en-US" sz="4400" b="0" i="0" u="none" strike="noStrike" cap="none" normalizeH="0" baseline="0" dirty="0" err="1" smtClean="0">
                <a:ln>
                  <a:noFill/>
                </a:ln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কিনা</a:t>
            </a:r>
            <a:r>
              <a:rPr kumimoji="0" lang="en-US" sz="4400" b="0" i="0" u="none" strike="noStrike" cap="none" normalizeH="0" baseline="0" dirty="0" smtClean="0">
                <a:ln>
                  <a:noFill/>
                </a:ln>
                <a:effectLst/>
                <a:latin typeface="Nirmala UI" pitchFamily="34" charset="0"/>
                <a:ea typeface="Times New Roman" pitchFamily="18" charset="0"/>
                <a:cs typeface="Nirmala UI" pitchFamily="34" charset="0"/>
              </a:rPr>
              <a:t> ।</a:t>
            </a:r>
            <a:endParaRPr kumimoji="0" lang="en-US" sz="44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0" y="186205"/>
            <a:ext cx="9144000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ট্রাফিক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Segoe UI" pitchFamily="34" charset="0"/>
                <a:ea typeface="Calibri" pitchFamily="34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সংকেত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ও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সাইন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গুলোর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অর্থ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জানুন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ও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মেনে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চলুন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।</a:t>
            </a:r>
          </a:p>
          <a:p>
            <a:pPr lvl="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800" dirty="0" err="1" smtClean="0">
                <a:latin typeface="Nirmala UI" pitchFamily="34" charset="0"/>
                <a:cs typeface="Nirmala UI" pitchFamily="34" charset="0"/>
              </a:rPr>
              <a:t>আমরা</a:t>
            </a:r>
            <a:r>
              <a:rPr lang="en-US" sz="4800" dirty="0" smtClean="0">
                <a:latin typeface="Nirmala UI" pitchFamily="34" charset="0"/>
                <a:cs typeface="Nirmala UI" pitchFamily="34" charset="0"/>
              </a:rPr>
              <a:t> </a:t>
            </a:r>
            <a:r>
              <a:rPr lang="en-US" sz="4800" dirty="0" err="1" smtClean="0">
                <a:latin typeface="Nirmala UI" pitchFamily="34" charset="0"/>
                <a:cs typeface="Nirmala UI" pitchFamily="34" charset="0"/>
              </a:rPr>
              <a:t>এখন</a:t>
            </a:r>
            <a:r>
              <a:rPr lang="en-US" sz="4800" dirty="0" smtClean="0">
                <a:latin typeface="Nirmala UI" pitchFamily="34" charset="0"/>
                <a:cs typeface="Nirmala UI" pitchFamily="34" charset="0"/>
              </a:rPr>
              <a:t> </a:t>
            </a:r>
            <a:r>
              <a:rPr lang="en-US" sz="4800" dirty="0" err="1" smtClean="0">
                <a:latin typeface="Nirmala UI" pitchFamily="34" charset="0"/>
                <a:cs typeface="Nirmala UI" pitchFamily="34" charset="0"/>
              </a:rPr>
              <a:t>কিছু</a:t>
            </a:r>
            <a:r>
              <a:rPr lang="en-US" sz="4800" dirty="0" smtClean="0">
                <a:latin typeface="Nirmala UI" pitchFamily="34" charset="0"/>
                <a:cs typeface="Nirmala UI" pitchFamily="34" charset="0"/>
              </a:rPr>
              <a:t> </a:t>
            </a:r>
            <a:r>
              <a:rPr lang="en-US" sz="4800" dirty="0" err="1" smtClean="0">
                <a:latin typeface="Nirmala UI" pitchFamily="34" charset="0"/>
                <a:cs typeface="Nirmala UI" pitchFamily="34" charset="0"/>
              </a:rPr>
              <a:t>বহুল</a:t>
            </a:r>
            <a:r>
              <a:rPr lang="en-US" sz="4800" dirty="0" smtClean="0">
                <a:latin typeface="Nirmala UI" pitchFamily="34" charset="0"/>
                <a:cs typeface="Nirmala UI" pitchFamily="34" charset="0"/>
              </a:rPr>
              <a:t> </a:t>
            </a:r>
            <a:r>
              <a:rPr lang="en-US" sz="4800" dirty="0" err="1" smtClean="0">
                <a:latin typeface="Nirmala UI" pitchFamily="34" charset="0"/>
                <a:cs typeface="Nirmala UI" pitchFamily="34" charset="0"/>
              </a:rPr>
              <a:t>ব্যবহৃত</a:t>
            </a:r>
            <a:r>
              <a:rPr lang="en-US" sz="4800" dirty="0" smtClean="0">
                <a:latin typeface="Nirmala U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ট্রাফিক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effectLst/>
                <a:latin typeface="Segoe UI" pitchFamily="34" charset="0"/>
                <a:ea typeface="Calibri" pitchFamily="34" charset="0"/>
                <a:cs typeface="Segoe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সংকেত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ও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সাইন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গুলোর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অর্থ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দেখব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।</a:t>
            </a:r>
            <a:r>
              <a:rPr kumimoji="0" lang="en-US" sz="4800" b="0" i="0" u="none" strike="noStrike" cap="none" normalizeH="0" dirty="0" smtClean="0">
                <a:ln>
                  <a:noFill/>
                </a:ln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endParaRPr kumimoji="0" lang="en-US" sz="4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0" y="681357"/>
            <a:ext cx="9144000" cy="54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আমরা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Segoe UI" pitchFamily="34" charset="0"/>
                <a:ea typeface="Calibri" pitchFamily="34" charset="0"/>
                <a:cs typeface="Segoe UI" pitchFamily="34" charset="0"/>
              </a:rPr>
              <a:t>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যদি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Segoe UI" pitchFamily="34" charset="0"/>
                <a:ea typeface="Calibri" pitchFamily="34" charset="0"/>
                <a:cs typeface="Segoe UI" pitchFamily="34" charset="0"/>
              </a:rPr>
              <a:t>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নিজ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Segoe UI" pitchFamily="34" charset="0"/>
                <a:ea typeface="Calibri" pitchFamily="34" charset="0"/>
                <a:cs typeface="Segoe UI" pitchFamily="34" charset="0"/>
              </a:rPr>
              <a:t>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নিজ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Segoe UI" pitchFamily="34" charset="0"/>
                <a:ea typeface="Calibri" pitchFamily="34" charset="0"/>
                <a:cs typeface="Segoe UI" pitchFamily="34" charset="0"/>
              </a:rPr>
              <a:t>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অবস্থান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Segoe UI" pitchFamily="34" charset="0"/>
                <a:ea typeface="Calibri" pitchFamily="34" charset="0"/>
                <a:cs typeface="Segoe UI" pitchFamily="34" charset="0"/>
              </a:rPr>
              <a:t>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থেকে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Segoe UI" pitchFamily="34" charset="0"/>
                <a:ea typeface="Calibri" pitchFamily="34" charset="0"/>
                <a:cs typeface="Segoe UI" pitchFamily="34" charset="0"/>
              </a:rPr>
              <a:t>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সচেতন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Segoe UI" pitchFamily="34" charset="0"/>
                <a:ea typeface="Calibri" pitchFamily="34" charset="0"/>
                <a:cs typeface="Segoe UI" pitchFamily="34" charset="0"/>
              </a:rPr>
              <a:t>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হই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Segoe UI" pitchFamily="34" charset="0"/>
                <a:ea typeface="Calibri" pitchFamily="34" charset="0"/>
                <a:cs typeface="Segoe UI" pitchFamily="34" charset="0"/>
              </a:rPr>
              <a:t>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তাহলে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Segoe UI" pitchFamily="34" charset="0"/>
                <a:ea typeface="Calibri" pitchFamily="34" charset="0"/>
                <a:cs typeface="Segoe UI" pitchFamily="34" charset="0"/>
              </a:rPr>
              <a:t>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হয়তো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Segoe UI" pitchFamily="34" charset="0"/>
                <a:ea typeface="Calibri" pitchFamily="34" charset="0"/>
                <a:cs typeface="Segoe UI" pitchFamily="34" charset="0"/>
              </a:rPr>
              <a:t>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আমদের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Segoe UI" pitchFamily="34" charset="0"/>
                <a:ea typeface="Calibri" pitchFamily="34" charset="0"/>
                <a:cs typeface="Segoe UI" pitchFamily="34" charset="0"/>
              </a:rPr>
              <a:t>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সড়ক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Segoe UI" pitchFamily="34" charset="0"/>
                <a:ea typeface="Calibri" pitchFamily="34" charset="0"/>
                <a:cs typeface="Segoe UI" pitchFamily="34" charset="0"/>
              </a:rPr>
              <a:t>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নিরাপদ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Segoe UI" pitchFamily="34" charset="0"/>
                <a:ea typeface="Calibri" pitchFamily="34" charset="0"/>
                <a:cs typeface="Segoe UI" pitchFamily="34" charset="0"/>
              </a:rPr>
              <a:t>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হবে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Segoe UI" pitchFamily="34" charset="0"/>
                <a:ea typeface="Calibri" pitchFamily="34" charset="0"/>
                <a:cs typeface="Segoe UI" pitchFamily="34" charset="0"/>
              </a:rPr>
              <a:t> 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।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Segoe UI" pitchFamily="34" charset="0"/>
                <a:ea typeface="Calibri" pitchFamily="34" charset="0"/>
                <a:cs typeface="Segoe UI" pitchFamily="34" charset="0"/>
              </a:rPr>
              <a:t>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নিজে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Segoe UI" pitchFamily="34" charset="0"/>
                <a:ea typeface="Calibri" pitchFamily="34" charset="0"/>
                <a:cs typeface="Segoe UI" pitchFamily="34" charset="0"/>
              </a:rPr>
              <a:t>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সচেতন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Segoe UI" pitchFamily="34" charset="0"/>
                <a:ea typeface="Calibri" pitchFamily="34" charset="0"/>
                <a:cs typeface="Segoe UI" pitchFamily="34" charset="0"/>
              </a:rPr>
              <a:t>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থাকি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Segoe UI" pitchFamily="34" charset="0"/>
                <a:ea typeface="Calibri" pitchFamily="34" charset="0"/>
                <a:cs typeface="Segoe UI" pitchFamily="34" charset="0"/>
              </a:rPr>
              <a:t>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এবং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Segoe UI" pitchFamily="34" charset="0"/>
                <a:ea typeface="Calibri" pitchFamily="34" charset="0"/>
                <a:cs typeface="Segoe UI" pitchFamily="34" charset="0"/>
              </a:rPr>
              <a:t>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অন্যকে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Segoe UI" pitchFamily="34" charset="0"/>
                <a:ea typeface="Calibri" pitchFamily="34" charset="0"/>
                <a:cs typeface="Segoe UI" pitchFamily="34" charset="0"/>
              </a:rPr>
              <a:t>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সচেতন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Segoe UI" pitchFamily="34" charset="0"/>
                <a:ea typeface="Calibri" pitchFamily="34" charset="0"/>
                <a:cs typeface="Segoe UI" pitchFamily="34" charset="0"/>
              </a:rPr>
              <a:t>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করে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Segoe UI" pitchFamily="34" charset="0"/>
                <a:ea typeface="Calibri" pitchFamily="34" charset="0"/>
                <a:cs typeface="Segoe UI" pitchFamily="34" charset="0"/>
              </a:rPr>
              <a:t>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তুলি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।</a:t>
            </a:r>
            <a:endParaRPr kumimoji="0" lang="en-US" sz="480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9" name="Picture 3" descr="r4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333750"/>
            <a:ext cx="2724150" cy="3524250"/>
          </a:xfrm>
          <a:prstGeom prst="rect">
            <a:avLst/>
          </a:prstGeom>
          <a:noFill/>
        </p:spPr>
      </p:pic>
      <p:pic>
        <p:nvPicPr>
          <p:cNvPr id="29698" name="Picture 2" descr="images (9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3352801"/>
            <a:ext cx="3124200" cy="3505200"/>
          </a:xfrm>
          <a:prstGeom prst="rect">
            <a:avLst/>
          </a:prstGeom>
          <a:noFill/>
        </p:spPr>
      </p:pic>
      <p:pic>
        <p:nvPicPr>
          <p:cNvPr id="29697" name="Picture 1" descr="image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1219200"/>
            <a:ext cx="2995017" cy="3276600"/>
          </a:xfrm>
          <a:prstGeom prst="rect">
            <a:avLst/>
          </a:prstGeom>
          <a:noFill/>
        </p:spPr>
      </p:pic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317281" y="181690"/>
            <a:ext cx="8502649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সামনে</a:t>
            </a:r>
            <a:r>
              <a:rPr kumimoji="0" lang="en-US" sz="40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0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স্কুল</a:t>
            </a:r>
            <a:r>
              <a:rPr kumimoji="0" lang="en-US" sz="40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, </a:t>
            </a:r>
            <a:r>
              <a:rPr kumimoji="0" lang="en-US" sz="4000" i="0" u="none" strike="noStrike" cap="none" normalizeH="0" baseline="0" dirty="0" err="1" smtClean="0">
                <a:ln>
                  <a:noFill/>
                </a:ln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গতি</a:t>
            </a:r>
            <a:r>
              <a:rPr kumimoji="0" lang="en-US" sz="4000" i="0" u="none" strike="noStrike" cap="none" normalizeH="0" baseline="0" dirty="0" smtClean="0">
                <a:ln>
                  <a:noFill/>
                </a:ln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000" i="0" u="none" strike="noStrike" cap="none" normalizeH="0" baseline="0" dirty="0" err="1" smtClean="0">
                <a:ln>
                  <a:noFill/>
                </a:ln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কমান</a:t>
            </a:r>
            <a:r>
              <a:rPr kumimoji="0" lang="en-US" sz="4000" i="0" u="none" strike="noStrike" cap="none" normalizeH="0" baseline="0" dirty="0" smtClean="0">
                <a:ln>
                  <a:noFill/>
                </a:ln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, </a:t>
            </a:r>
            <a:r>
              <a:rPr kumimoji="0" lang="en-US" sz="4000" i="0" u="none" strike="noStrike" cap="none" normalizeH="0" baseline="0" dirty="0" err="1" smtClean="0">
                <a:ln>
                  <a:noFill/>
                </a:ln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আস্তে</a:t>
            </a:r>
            <a:r>
              <a:rPr kumimoji="0" lang="en-US" sz="4000" i="0" u="none" strike="noStrike" cap="none" normalizeH="0" baseline="0" dirty="0" smtClean="0">
                <a:ln>
                  <a:noFill/>
                </a:ln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000" i="0" u="none" strike="noStrike" cap="none" normalizeH="0" baseline="0" dirty="0" err="1" smtClean="0">
                <a:ln>
                  <a:noFill/>
                </a:ln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চলুন</a:t>
            </a:r>
            <a:r>
              <a:rPr kumimoji="0" lang="en-US" sz="4000" i="0" u="none" strike="noStrike" cap="none" normalizeH="0" baseline="0" dirty="0" smtClean="0">
                <a:ln>
                  <a:noFill/>
                </a:ln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।</a:t>
            </a:r>
            <a:endParaRPr kumimoji="0" lang="en-US" sz="400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3981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6610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0" y="9048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5" name="Picture 3" descr="rs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5853" y="3657600"/>
            <a:ext cx="3138147" cy="3124200"/>
          </a:xfrm>
          <a:prstGeom prst="rect">
            <a:avLst/>
          </a:prstGeom>
          <a:noFill/>
        </p:spPr>
      </p:pic>
      <p:pic>
        <p:nvPicPr>
          <p:cNvPr id="28674" name="Picture 0" descr="rs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1447800"/>
            <a:ext cx="2971800" cy="2811180"/>
          </a:xfrm>
          <a:prstGeom prst="rect">
            <a:avLst/>
          </a:prstGeom>
          <a:noFill/>
        </p:spPr>
      </p:pic>
      <p:pic>
        <p:nvPicPr>
          <p:cNvPr id="28673" name="Picture 10" descr="images (11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657600"/>
            <a:ext cx="3047337" cy="3200400"/>
          </a:xfrm>
          <a:prstGeom prst="rect">
            <a:avLst/>
          </a:prstGeom>
          <a:noFill/>
        </p:spPr>
      </p:pic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510802" y="319445"/>
            <a:ext cx="8219686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পথচারী</a:t>
            </a:r>
            <a:r>
              <a:rPr kumimoji="0" lang="en-US" sz="32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2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পারাপার</a:t>
            </a:r>
            <a:r>
              <a:rPr kumimoji="0" lang="en-US" sz="32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।  </a:t>
            </a:r>
            <a:r>
              <a:rPr kumimoji="0" lang="en-US" sz="3200" i="0" u="none" strike="noStrike" cap="none" normalizeH="0" baseline="0" dirty="0" err="1" smtClean="0">
                <a:ln>
                  <a:noFill/>
                </a:ln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গতি</a:t>
            </a:r>
            <a:r>
              <a:rPr kumimoji="0" lang="en-US" sz="3200" i="0" u="none" strike="noStrike" cap="none" normalizeH="0" baseline="0" dirty="0" smtClean="0">
                <a:ln>
                  <a:noFill/>
                </a:ln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200" i="0" u="none" strike="noStrike" cap="none" normalizeH="0" baseline="0" dirty="0" err="1" smtClean="0">
                <a:ln>
                  <a:noFill/>
                </a:ln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কমান</a:t>
            </a:r>
            <a:r>
              <a:rPr kumimoji="0" lang="en-US" sz="3200" i="0" u="none" strike="noStrike" cap="none" normalizeH="0" baseline="0" dirty="0" smtClean="0">
                <a:ln>
                  <a:noFill/>
                </a:ln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, </a:t>
            </a:r>
            <a:r>
              <a:rPr kumimoji="0" lang="en-US" sz="3200" i="0" u="none" strike="noStrike" cap="none" normalizeH="0" baseline="0" dirty="0" err="1" smtClean="0">
                <a:ln>
                  <a:noFill/>
                </a:ln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আস্তে</a:t>
            </a:r>
            <a:r>
              <a:rPr kumimoji="0" lang="en-US" sz="3200" i="0" u="none" strike="noStrike" cap="none" normalizeH="0" baseline="0" dirty="0" smtClean="0">
                <a:ln>
                  <a:noFill/>
                </a:ln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200" i="0" u="none" strike="noStrike" cap="none" normalizeH="0" baseline="0" dirty="0" err="1" smtClean="0">
                <a:ln>
                  <a:noFill/>
                </a:ln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চলুন</a:t>
            </a:r>
            <a:r>
              <a:rPr kumimoji="0" lang="en-US" sz="3200" i="0" u="none" strike="noStrike" cap="none" normalizeH="0" baseline="0" dirty="0" smtClean="0">
                <a:ln>
                  <a:noFill/>
                </a:ln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।</a:t>
            </a:r>
            <a:endParaRPr kumimoji="0" lang="en-US" sz="320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5762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0" y="7953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152400"/>
            <a:ext cx="884889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লাল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বাতি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জ্বলার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মানে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, 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থামতেই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হবে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।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7649" name="Picture 32" descr="r2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3065" y="990600"/>
            <a:ext cx="5880735" cy="5600700"/>
          </a:xfrm>
          <a:prstGeom prst="rect">
            <a:avLst/>
          </a:prstGeom>
          <a:noFill/>
        </p:spPr>
      </p:pic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34" descr="r2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143000"/>
            <a:ext cx="5181600" cy="5562600"/>
          </a:xfrm>
          <a:prstGeom prst="rect">
            <a:avLst/>
          </a:prstGeom>
          <a:noFill/>
        </p:spPr>
      </p:pic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120134"/>
            <a:ext cx="91440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হলুদ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বাতি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জ্বলার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মানে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,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অতি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ধীরে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। 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6381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191143" y="43934"/>
            <a:ext cx="855394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সবুজ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বাতি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জ্বলার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মানে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-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চলুন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।  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5601" name="Picture 33" descr="r2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025840"/>
            <a:ext cx="5791200" cy="5670235"/>
          </a:xfrm>
          <a:prstGeom prst="rect">
            <a:avLst/>
          </a:prstGeom>
          <a:noFill/>
        </p:spPr>
      </p:pic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0" y="4029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102513"/>
            <a:ext cx="91440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ডানে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বাক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,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ডানে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মোড়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।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গতি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কমান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,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আস্তে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চলুন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।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4577" name="Picture 16" descr="rs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0225" y="1200150"/>
            <a:ext cx="5286375" cy="5505450"/>
          </a:xfrm>
          <a:prstGeom prst="rect">
            <a:avLst/>
          </a:prstGeom>
          <a:noFill/>
        </p:spPr>
      </p:pic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0" y="6115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ChangeArrowheads="1"/>
          </p:cNvSpPr>
          <p:nvPr/>
        </p:nvSpPr>
        <p:spPr bwMode="auto">
          <a:xfrm>
            <a:off x="230604" y="167045"/>
            <a:ext cx="861806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বামে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বাক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,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বামে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মোড়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।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গতি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কমান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,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আস্তে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চলুন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।  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21185" name="Picture 73" descr="rs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914400"/>
            <a:ext cx="5182490" cy="5838825"/>
          </a:xfrm>
          <a:prstGeom prst="rect">
            <a:avLst/>
          </a:prstGeom>
          <a:noFill/>
        </p:spPr>
      </p:pic>
      <p:sp>
        <p:nvSpPr>
          <p:cNvPr id="221187" name="Rectangle 3"/>
          <p:cNvSpPr>
            <a:spLocks noChangeArrowheads="1"/>
          </p:cNvSpPr>
          <p:nvPr/>
        </p:nvSpPr>
        <p:spPr bwMode="auto">
          <a:xfrm>
            <a:off x="0" y="7362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2" name="Picture 14" descr="r1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09800"/>
            <a:ext cx="4072829" cy="3638550"/>
          </a:xfrm>
          <a:prstGeom prst="rect">
            <a:avLst/>
          </a:prstGeom>
          <a:noFill/>
        </p:spPr>
      </p:pic>
      <p:pic>
        <p:nvPicPr>
          <p:cNvPr id="220161" name="Picture 17" descr="rs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2438400"/>
            <a:ext cx="4286250" cy="4200525"/>
          </a:xfrm>
          <a:prstGeom prst="rect">
            <a:avLst/>
          </a:prstGeom>
          <a:noFill/>
        </p:spPr>
      </p:pic>
      <p:sp>
        <p:nvSpPr>
          <p:cNvPr id="220163" name="Rectangle 3"/>
          <p:cNvSpPr>
            <a:spLocks noChangeArrowheads="1"/>
          </p:cNvSpPr>
          <p:nvPr/>
        </p:nvSpPr>
        <p:spPr bwMode="auto">
          <a:xfrm>
            <a:off x="373575" y="528935"/>
            <a:ext cx="839685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ডানে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ডবল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বাক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।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গতি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কমান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,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আস্তে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চলুন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।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0164" name="Rectangle 4"/>
          <p:cNvSpPr>
            <a:spLocks noChangeArrowheads="1"/>
          </p:cNvSpPr>
          <p:nvPr/>
        </p:nvSpPr>
        <p:spPr bwMode="auto">
          <a:xfrm>
            <a:off x="0" y="3409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0165" name="Rectangle 5"/>
          <p:cNvSpPr>
            <a:spLocks noChangeArrowheads="1"/>
          </p:cNvSpPr>
          <p:nvPr/>
        </p:nvSpPr>
        <p:spPr bwMode="auto">
          <a:xfrm>
            <a:off x="0" y="7610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ChangeArrowheads="1"/>
          </p:cNvSpPr>
          <p:nvPr/>
        </p:nvSpPr>
        <p:spPr bwMode="auto">
          <a:xfrm>
            <a:off x="408841" y="376535"/>
            <a:ext cx="832631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বামে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ডবল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বাক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।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গতি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কমান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,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আস্তে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চলুন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।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26305" name="Picture 15" descr="rs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295400"/>
            <a:ext cx="5915025" cy="5381625"/>
          </a:xfrm>
          <a:prstGeom prst="rect">
            <a:avLst/>
          </a:prstGeom>
          <a:noFill/>
        </p:spPr>
      </p:pic>
      <p:sp>
        <p:nvSpPr>
          <p:cNvPr id="226307" name="Rectangle 3"/>
          <p:cNvSpPr>
            <a:spLocks noChangeArrowheads="1"/>
          </p:cNvSpPr>
          <p:nvPr/>
        </p:nvSpPr>
        <p:spPr bwMode="auto">
          <a:xfrm>
            <a:off x="0" y="5838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685800" y="304800"/>
            <a:ext cx="795121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সামনে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হাসপাতাল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। </a:t>
            </a:r>
            <a:r>
              <a:rPr lang="en-US" sz="3600" dirty="0" err="1" smtClean="0">
                <a:solidFill>
                  <a:srgbClr val="FF0000"/>
                </a:solidFill>
              </a:rPr>
              <a:t>হর্ন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</a:rPr>
              <a:t>বাজানো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</a:rPr>
              <a:t>নিষেধ</a:t>
            </a:r>
            <a:r>
              <a:rPr lang="en-US" sz="3600" dirty="0" smtClean="0">
                <a:solidFill>
                  <a:srgbClr val="FF0000"/>
                </a:solidFill>
              </a:rPr>
              <a:t> ।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3553" name="Picture 22" descr="download 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914400"/>
            <a:ext cx="4114800" cy="5867400"/>
          </a:xfrm>
          <a:prstGeom prst="rect">
            <a:avLst/>
          </a:prstGeom>
          <a:noFill/>
        </p:spPr>
      </p:pic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0" y="7981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0" y="612845"/>
            <a:ext cx="9144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সড়কে</a:t>
            </a:r>
            <a:r>
              <a:rPr kumimoji="0" lang="en-US" sz="4800" b="0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চলাচলের</a:t>
            </a:r>
            <a:r>
              <a:rPr kumimoji="0" lang="en-US" sz="4800" b="0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সময়</a:t>
            </a:r>
            <a:r>
              <a:rPr kumimoji="0" lang="en-US" sz="4800" b="0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আপনি</a:t>
            </a:r>
            <a:r>
              <a:rPr kumimoji="0" lang="en-US" sz="4800" b="0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নিজে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সতর্ক</a:t>
            </a:r>
            <a:r>
              <a:rPr kumimoji="0" lang="en-US" sz="4800" b="0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ও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সাবধান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থাকবেন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।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আশেপাশে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দৃষ্টি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রাখতে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হবে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কারন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অন্যলোকের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ভুলের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কারনেও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যেন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আপনি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আঘাত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প্রাপ্ত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না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হন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।  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138" name="Picture 23" descr="download (2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2362200"/>
            <a:ext cx="3962400" cy="3962400"/>
          </a:xfrm>
          <a:prstGeom prst="rect">
            <a:avLst/>
          </a:prstGeom>
          <a:noFill/>
        </p:spPr>
      </p:pic>
      <p:pic>
        <p:nvPicPr>
          <p:cNvPr id="219137" name="Picture 24" descr="download (3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057400"/>
            <a:ext cx="4800600" cy="4800600"/>
          </a:xfrm>
          <a:prstGeom prst="rect">
            <a:avLst/>
          </a:prstGeom>
          <a:noFill/>
        </p:spPr>
      </p:pic>
      <p:sp>
        <p:nvSpPr>
          <p:cNvPr id="219139" name="Rectangle 3"/>
          <p:cNvSpPr>
            <a:spLocks noChangeArrowheads="1"/>
          </p:cNvSpPr>
          <p:nvPr/>
        </p:nvSpPr>
        <p:spPr bwMode="auto">
          <a:xfrm>
            <a:off x="0" y="480537"/>
            <a:ext cx="8839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সামনে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ফেরিঘাট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,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খেয়াঘাট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।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গতি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কমান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,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আস্তে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চলুন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।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9140" name="Rectangle 4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9141" name="Rectangle 5"/>
          <p:cNvSpPr>
            <a:spLocks noChangeArrowheads="1"/>
          </p:cNvSpPr>
          <p:nvPr/>
        </p:nvSpPr>
        <p:spPr bwMode="auto">
          <a:xfrm>
            <a:off x="0" y="7353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115" name="Picture 3" descr="downloa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1219200"/>
            <a:ext cx="2952750" cy="2838450"/>
          </a:xfrm>
          <a:prstGeom prst="rect">
            <a:avLst/>
          </a:prstGeom>
          <a:noFill/>
        </p:spPr>
      </p:pic>
      <p:pic>
        <p:nvPicPr>
          <p:cNvPr id="218114" name="Picture 28" descr="images (4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838200"/>
            <a:ext cx="4343400" cy="5638800"/>
          </a:xfrm>
          <a:prstGeom prst="rect">
            <a:avLst/>
          </a:prstGeom>
          <a:noFill/>
        </p:spPr>
      </p:pic>
      <p:pic>
        <p:nvPicPr>
          <p:cNvPr id="218113" name="Picture 29" descr="image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4038600"/>
            <a:ext cx="2590800" cy="2590800"/>
          </a:xfrm>
          <a:prstGeom prst="rect">
            <a:avLst/>
          </a:prstGeom>
          <a:noFill/>
        </p:spPr>
      </p:pic>
      <p:sp>
        <p:nvSpPr>
          <p:cNvPr id="218116" name="Rectangle 4"/>
          <p:cNvSpPr>
            <a:spLocks noChangeArrowheads="1"/>
          </p:cNvSpPr>
          <p:nvPr/>
        </p:nvSpPr>
        <p:spPr bwMode="auto">
          <a:xfrm>
            <a:off x="0" y="376535"/>
            <a:ext cx="8763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সামনে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রেলগেট।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গতি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কমান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,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আস্তে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চলুন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।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8117" name="Rectangle 5"/>
          <p:cNvSpPr>
            <a:spLocks noChangeArrowheads="1"/>
          </p:cNvSpPr>
          <p:nvPr/>
        </p:nvSpPr>
        <p:spPr bwMode="auto">
          <a:xfrm>
            <a:off x="0" y="10363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090" name="Picture 30" descr="railway-crossing-26540__48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19511" y="1295400"/>
            <a:ext cx="4024489" cy="3543300"/>
          </a:xfrm>
          <a:prstGeom prst="rect">
            <a:avLst/>
          </a:prstGeom>
          <a:noFill/>
        </p:spPr>
      </p:pic>
      <p:pic>
        <p:nvPicPr>
          <p:cNvPr id="217089" name="Picture 31" descr="rs5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295400"/>
            <a:ext cx="4210050" cy="3676650"/>
          </a:xfrm>
          <a:prstGeom prst="rect">
            <a:avLst/>
          </a:prstGeom>
          <a:noFill/>
        </p:spPr>
      </p:pic>
      <p:sp>
        <p:nvSpPr>
          <p:cNvPr id="217091" name="Rectangle 3"/>
          <p:cNvSpPr>
            <a:spLocks noChangeArrowheads="1"/>
          </p:cNvSpPr>
          <p:nvPr/>
        </p:nvSpPr>
        <p:spPr bwMode="auto">
          <a:xfrm>
            <a:off x="0" y="117158"/>
            <a:ext cx="8839200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সামনে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রেলগেট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বিহীন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রেল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ক্রসিং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।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7092" name="Rectangle 4"/>
          <p:cNvSpPr>
            <a:spLocks noChangeArrowheads="1"/>
          </p:cNvSpPr>
          <p:nvPr/>
        </p:nvSpPr>
        <p:spPr bwMode="auto">
          <a:xfrm>
            <a:off x="0" y="3543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7093" name="Rectangle 5"/>
          <p:cNvSpPr>
            <a:spLocks noChangeArrowheads="1"/>
          </p:cNvSpPr>
          <p:nvPr/>
        </p:nvSpPr>
        <p:spPr bwMode="auto">
          <a:xfrm>
            <a:off x="0" y="7219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ChangeArrowheads="1"/>
          </p:cNvSpPr>
          <p:nvPr/>
        </p:nvSpPr>
        <p:spPr bwMode="auto">
          <a:xfrm>
            <a:off x="1991806" y="193358"/>
            <a:ext cx="5160387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ডান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দিক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ঘেসে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চলুন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।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16065" name="Picture 40" descr="images (3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0225" y="1266825"/>
            <a:ext cx="5514975" cy="5514975"/>
          </a:xfrm>
          <a:prstGeom prst="rect">
            <a:avLst/>
          </a:prstGeom>
          <a:noFill/>
        </p:spPr>
      </p:pic>
      <p:sp>
        <p:nvSpPr>
          <p:cNvPr id="216067" name="Rectangle 3"/>
          <p:cNvSpPr>
            <a:spLocks noChangeArrowheads="1"/>
          </p:cNvSpPr>
          <p:nvPr/>
        </p:nvSpPr>
        <p:spPr bwMode="auto">
          <a:xfrm>
            <a:off x="0" y="5972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ChangeArrowheads="1"/>
          </p:cNvSpPr>
          <p:nvPr/>
        </p:nvSpPr>
        <p:spPr bwMode="auto">
          <a:xfrm>
            <a:off x="0" y="71735"/>
            <a:ext cx="89154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বাম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দিক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ঘেসে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চলুন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।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15041" name="Picture 39" descr="images (11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914400"/>
            <a:ext cx="5791200" cy="5772336"/>
          </a:xfrm>
          <a:prstGeom prst="rect">
            <a:avLst/>
          </a:prstGeom>
          <a:noFill/>
        </p:spPr>
      </p:pic>
      <p:sp>
        <p:nvSpPr>
          <p:cNvPr id="215043" name="Rectangle 3"/>
          <p:cNvSpPr>
            <a:spLocks noChangeArrowheads="1"/>
          </p:cNvSpPr>
          <p:nvPr/>
        </p:nvSpPr>
        <p:spPr bwMode="auto">
          <a:xfrm>
            <a:off x="0" y="6286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ChangeArrowheads="1"/>
          </p:cNvSpPr>
          <p:nvPr/>
        </p:nvSpPr>
        <p:spPr bwMode="auto">
          <a:xfrm>
            <a:off x="1600200" y="71735"/>
            <a:ext cx="592341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ডানে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মোড়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নিষেধ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।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14017" name="Picture 47" descr="r3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762000"/>
            <a:ext cx="5257800" cy="5943600"/>
          </a:xfrm>
          <a:prstGeom prst="rect">
            <a:avLst/>
          </a:prstGeom>
          <a:noFill/>
        </p:spPr>
      </p:pic>
      <p:sp>
        <p:nvSpPr>
          <p:cNvPr id="214019" name="Rectangle 3"/>
          <p:cNvSpPr>
            <a:spLocks noChangeArrowheads="1"/>
          </p:cNvSpPr>
          <p:nvPr/>
        </p:nvSpPr>
        <p:spPr bwMode="auto">
          <a:xfrm>
            <a:off x="0" y="7686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ChangeArrowheads="1"/>
          </p:cNvSpPr>
          <p:nvPr/>
        </p:nvSpPr>
        <p:spPr bwMode="auto">
          <a:xfrm>
            <a:off x="2465757" y="136267"/>
            <a:ext cx="406245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ইউ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টার্ন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নিষেধ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।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12993" name="Picture 48" descr="r3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86077" y="762000"/>
            <a:ext cx="4924323" cy="5867400"/>
          </a:xfrm>
          <a:prstGeom prst="rect">
            <a:avLst/>
          </a:prstGeom>
          <a:noFill/>
        </p:spPr>
      </p:pic>
      <p:sp>
        <p:nvSpPr>
          <p:cNvPr id="212995" name="Rectangle 3"/>
          <p:cNvSpPr>
            <a:spLocks noChangeArrowheads="1"/>
          </p:cNvSpPr>
          <p:nvPr/>
        </p:nvSpPr>
        <p:spPr bwMode="auto">
          <a:xfrm>
            <a:off x="0" y="7543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ChangeArrowheads="1"/>
          </p:cNvSpPr>
          <p:nvPr/>
        </p:nvSpPr>
        <p:spPr bwMode="auto">
          <a:xfrm>
            <a:off x="2971800" y="152400"/>
            <a:ext cx="375615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বামে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মোড়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নিষেধ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।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11969" name="Picture 49" descr="r3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762000"/>
            <a:ext cx="5410200" cy="5933692"/>
          </a:xfrm>
          <a:prstGeom prst="rect">
            <a:avLst/>
          </a:prstGeom>
          <a:noFill/>
        </p:spPr>
      </p:pic>
      <p:sp>
        <p:nvSpPr>
          <p:cNvPr id="211971" name="Rectangle 3"/>
          <p:cNvSpPr>
            <a:spLocks noChangeArrowheads="1"/>
          </p:cNvSpPr>
          <p:nvPr/>
        </p:nvSpPr>
        <p:spPr bwMode="auto">
          <a:xfrm>
            <a:off x="0" y="7639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50" descr="r3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514600"/>
            <a:ext cx="3390900" cy="3962400"/>
          </a:xfrm>
          <a:prstGeom prst="rect">
            <a:avLst/>
          </a:prstGeom>
          <a:noFill/>
        </p:spPr>
      </p:pic>
      <p:pic>
        <p:nvPicPr>
          <p:cNvPr id="22529" name="Picture 46" descr="r2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2667000"/>
            <a:ext cx="3600450" cy="3600450"/>
          </a:xfrm>
          <a:prstGeom prst="rect">
            <a:avLst/>
          </a:prstGeom>
          <a:noFill/>
        </p:spPr>
      </p:pic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152400" y="667435"/>
            <a:ext cx="8839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ওভার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টেকিং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নিষেধ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।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4419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8020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1255275" y="228600"/>
            <a:ext cx="707437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সব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ধরনের</a:t>
            </a:r>
            <a:r>
              <a:rPr kumimoji="0" lang="en-US" sz="36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600" b="0" i="0" u="none" strike="noStrike" cap="none" normalizeH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যানবাহন</a:t>
            </a:r>
            <a:r>
              <a:rPr kumimoji="0" lang="en-US" sz="36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প্রবেশ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নিষেধ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।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1505" name="Picture 51" descr="r3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914400"/>
            <a:ext cx="5048250" cy="5715000"/>
          </a:xfrm>
          <a:prstGeom prst="rect">
            <a:avLst/>
          </a:prstGeom>
          <a:noFill/>
        </p:spPr>
      </p:pic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0" y="6296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ChangeArrowheads="1"/>
          </p:cNvSpPr>
          <p:nvPr/>
        </p:nvSpPr>
        <p:spPr bwMode="auto">
          <a:xfrm>
            <a:off x="-1" y="1073394"/>
            <a:ext cx="9144001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তাড়াতাড়ি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যাবার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চেষ্টার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ফলে</a:t>
            </a:r>
            <a:endParaRPr kumimoji="0" lang="en-US" sz="4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irmala UI" pitchFamily="34" charset="0"/>
              <a:ea typeface="Calibri" pitchFamily="34" charset="0"/>
              <a:cs typeface="Nirmala UI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বেশিরভাগ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দুর্ঘটনা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ঘটে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।</a:t>
            </a: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তাই</a:t>
            </a:r>
            <a:r>
              <a:rPr kumimoji="0" lang="en-US" sz="4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অতি</a:t>
            </a:r>
            <a:r>
              <a:rPr kumimoji="0" lang="en-US" sz="480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i="0" u="none" strike="noStrike" cap="none" normalizeH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দ্রুতগতিতে</a:t>
            </a:r>
            <a:r>
              <a:rPr kumimoji="0" lang="en-US" sz="480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800" baseline="0" dirty="0" err="1" smtClean="0">
                <a:solidFill>
                  <a:srgbClr val="FF0000"/>
                </a:solidFill>
                <a:latin typeface="Nirmala UI" pitchFamily="34" charset="0"/>
                <a:cs typeface="Nirmala UI" pitchFamily="34" charset="0"/>
              </a:rPr>
              <a:t>কোন</a:t>
            </a:r>
            <a:r>
              <a:rPr lang="en-US" sz="4800" dirty="0" smtClean="0">
                <a:solidFill>
                  <a:srgbClr val="FF0000"/>
                </a:solidFill>
                <a:latin typeface="Nirmala UI" pitchFamily="34" charset="0"/>
                <a:cs typeface="Nirmala UI" pitchFamily="34" charset="0"/>
              </a:rPr>
              <a:t> </a:t>
            </a:r>
            <a:r>
              <a:rPr lang="en-US" sz="4800" dirty="0" err="1" smtClean="0">
                <a:solidFill>
                  <a:srgbClr val="FF0000"/>
                </a:solidFill>
                <a:latin typeface="Nirmala UI" pitchFamily="34" charset="0"/>
                <a:cs typeface="Nirmala UI" pitchFamily="34" charset="0"/>
              </a:rPr>
              <a:t>বাহন</a:t>
            </a:r>
            <a:r>
              <a:rPr lang="en-US" sz="4800" dirty="0" smtClean="0">
                <a:solidFill>
                  <a:srgbClr val="FF0000"/>
                </a:solidFill>
                <a:latin typeface="Nirmala UI" pitchFamily="34" charset="0"/>
                <a:cs typeface="Nirmala UI" pitchFamily="34" charset="0"/>
              </a:rPr>
              <a:t> </a:t>
            </a:r>
            <a:r>
              <a:rPr lang="en-US" sz="4800" dirty="0" err="1" smtClean="0">
                <a:solidFill>
                  <a:srgbClr val="FF0000"/>
                </a:solidFill>
                <a:latin typeface="Nirmala UI" pitchFamily="34" charset="0"/>
                <a:cs typeface="Nirmala UI" pitchFamily="34" charset="0"/>
              </a:rPr>
              <a:t>চালানো</a:t>
            </a:r>
            <a:r>
              <a:rPr lang="en-US" sz="4800" dirty="0" smtClean="0">
                <a:solidFill>
                  <a:srgbClr val="FF0000"/>
                </a:solidFill>
                <a:latin typeface="Nirmala UI" pitchFamily="34" charset="0"/>
                <a:cs typeface="Nirmala UI" pitchFamily="34" charset="0"/>
              </a:rPr>
              <a:t> </a:t>
            </a:r>
            <a:r>
              <a:rPr lang="en-US" sz="4800" dirty="0" err="1" smtClean="0">
                <a:solidFill>
                  <a:srgbClr val="FF0000"/>
                </a:solidFill>
                <a:latin typeface="Nirmala UI" pitchFamily="34" charset="0"/>
                <a:cs typeface="Nirmala UI" pitchFamily="34" charset="0"/>
              </a:rPr>
              <a:t>যাবেনা</a:t>
            </a:r>
            <a:r>
              <a:rPr lang="en-US" sz="4800" dirty="0" smtClean="0">
                <a:solidFill>
                  <a:srgbClr val="FF0000"/>
                </a:solidFill>
                <a:latin typeface="Nirmala UI" pitchFamily="34" charset="0"/>
                <a:cs typeface="Nirmala UI" pitchFamily="34" charset="0"/>
              </a:rPr>
              <a:t>।</a:t>
            </a:r>
            <a:endParaRPr kumimoji="0" lang="en-US" sz="48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2461101" y="71735"/>
            <a:ext cx="422179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হর্ন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বাজানো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নিষেধ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।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481" name="Picture 56" descr="r4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838200"/>
            <a:ext cx="5505450" cy="5781675"/>
          </a:xfrm>
          <a:prstGeom prst="rect">
            <a:avLst/>
          </a:prstGeom>
          <a:noFill/>
        </p:spPr>
      </p:pic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0" y="6238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2895600" y="228600"/>
            <a:ext cx="383951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পার্কি</a:t>
            </a:r>
            <a:r>
              <a:rPr lang="en-US" sz="4800" dirty="0" err="1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ং</a:t>
            </a:r>
            <a:r>
              <a:rPr lang="en-US" sz="4800" dirty="0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নিষেধ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।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dirty="0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9457" name="Picture 54" descr="r4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219200"/>
            <a:ext cx="5324475" cy="5324475"/>
          </a:xfrm>
          <a:prstGeom prst="rect">
            <a:avLst/>
          </a:prstGeom>
          <a:noFill/>
        </p:spPr>
      </p:pic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0" y="5781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676400" y="381000"/>
            <a:ext cx="603883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মোবাইল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ফোন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ব্যবহার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নিষেধ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।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8433" name="Picture 53" descr="r4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38450" y="1533525"/>
            <a:ext cx="3638550" cy="5172075"/>
          </a:xfrm>
          <a:prstGeom prst="rect">
            <a:avLst/>
          </a:prstGeom>
          <a:noFill/>
        </p:spPr>
      </p:pic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0" y="5629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2278568" y="381000"/>
            <a:ext cx="54954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একদিকে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চলাচল</a:t>
            </a:r>
            <a:r>
              <a:rPr lang="en-US" sz="3600" dirty="0" err="1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ের</a:t>
            </a:r>
            <a:r>
              <a:rPr lang="en-US" sz="3600" dirty="0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রাস্তা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। 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7409" name="Picture 72" descr="r5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828800"/>
            <a:ext cx="5762625" cy="4810125"/>
          </a:xfrm>
          <a:prstGeom prst="rect">
            <a:avLst/>
          </a:prstGeom>
          <a:noFill/>
        </p:spPr>
      </p:pic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526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2514600" y="457200"/>
            <a:ext cx="432438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সামনের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দিকে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চলুন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।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6385" name="Picture 70" descr="r3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524000"/>
            <a:ext cx="4267200" cy="5215467"/>
          </a:xfrm>
          <a:prstGeom prst="rect">
            <a:avLst/>
          </a:prstGeom>
          <a:noFill/>
        </p:spPr>
      </p:pic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0" y="7686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2606141" y="226368"/>
            <a:ext cx="405187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সর্ব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নিম্ন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গতিসীমা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5361" name="Picture 71" descr="r3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295400"/>
            <a:ext cx="4267200" cy="5186913"/>
          </a:xfrm>
          <a:prstGeom prst="rect">
            <a:avLst/>
          </a:prstGeom>
          <a:noFill/>
        </p:spPr>
      </p:pic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0" y="7762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901758" y="533400"/>
            <a:ext cx="756970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টি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জংসন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বা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তিন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রাস্তার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সংযোগ</a:t>
            </a:r>
            <a:r>
              <a:rPr kumimoji="0" lang="en-US" sz="36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600" b="0" i="0" u="none" strike="noStrike" cap="none" normalizeH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স্থল</a:t>
            </a:r>
            <a:r>
              <a:rPr kumimoji="0" lang="en-US" sz="36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4337" name="Picture 79" descr="images (5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295400"/>
            <a:ext cx="4819650" cy="4819650"/>
          </a:xfrm>
          <a:prstGeom prst="rect">
            <a:avLst/>
          </a:prstGeom>
          <a:noFill/>
        </p:spPr>
      </p:pic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0" y="5276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3962400" y="228600"/>
            <a:ext cx="168026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চৌরাস্তা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3313" name="Picture 80" descr="images (6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1295400"/>
            <a:ext cx="4600575" cy="4600575"/>
          </a:xfrm>
          <a:prstGeom prst="rect">
            <a:avLst/>
          </a:prstGeom>
          <a:noFill/>
        </p:spPr>
      </p:pic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0" y="505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3048000" y="304800"/>
            <a:ext cx="359919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পার্শ্ব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রাস্তা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ডানে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2289" name="Picture 82" descr="images (27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371600"/>
            <a:ext cx="6267450" cy="5438775"/>
          </a:xfrm>
          <a:prstGeom prst="rect">
            <a:avLst/>
          </a:prstGeom>
          <a:noFill/>
        </p:spPr>
      </p:pic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0" y="5895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s (45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6823" y="838200"/>
            <a:ext cx="7681377" cy="5170251"/>
          </a:xfrm>
          <a:prstGeom prst="rect">
            <a:avLst/>
          </a:prstGeom>
        </p:spPr>
      </p:pic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ChangeArrowheads="1"/>
          </p:cNvSpPr>
          <p:nvPr/>
        </p:nvSpPr>
        <p:spPr bwMode="auto">
          <a:xfrm>
            <a:off x="-1" y="0"/>
            <a:ext cx="9144001" cy="1131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অতি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2400" b="1" i="0" u="none" strike="noStrike" cap="none" normalizeH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দ্রুতগতিতে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baseline="0" dirty="0" err="1" smtClean="0">
                <a:solidFill>
                  <a:srgbClr val="FF0000"/>
                </a:solidFill>
                <a:latin typeface="Nirmala UI" pitchFamily="34" charset="0"/>
                <a:cs typeface="Nirmala UI" pitchFamily="34" charset="0"/>
              </a:rPr>
              <a:t>কোন</a:t>
            </a:r>
            <a:r>
              <a:rPr lang="en-US" sz="2400" b="1" dirty="0" smtClean="0">
                <a:solidFill>
                  <a:srgbClr val="FF0000"/>
                </a:solidFill>
                <a:latin typeface="Nirmala UI" pitchFamily="34" charset="0"/>
                <a:cs typeface="Nirmala UI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Nirmala UI" pitchFamily="34" charset="0"/>
                <a:cs typeface="Nirmala UI" pitchFamily="34" charset="0"/>
              </a:rPr>
              <a:t>বাহন</a:t>
            </a:r>
            <a:r>
              <a:rPr lang="en-US" sz="2400" b="1" dirty="0" smtClean="0">
                <a:solidFill>
                  <a:srgbClr val="FF0000"/>
                </a:solidFill>
                <a:latin typeface="Nirmala UI" pitchFamily="34" charset="0"/>
                <a:cs typeface="Nirmala UI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Nirmala UI" pitchFamily="34" charset="0"/>
                <a:cs typeface="Nirmala UI" pitchFamily="34" charset="0"/>
              </a:rPr>
              <a:t>চালানো</a:t>
            </a:r>
            <a:r>
              <a:rPr lang="en-US" sz="2400" b="1" dirty="0" smtClean="0">
                <a:solidFill>
                  <a:srgbClr val="FF0000"/>
                </a:solidFill>
                <a:latin typeface="Nirmala UI" pitchFamily="34" charset="0"/>
                <a:cs typeface="Nirmala UI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Nirmala UI" pitchFamily="34" charset="0"/>
                <a:cs typeface="Nirmala UI" pitchFamily="34" charset="0"/>
              </a:rPr>
              <a:t>যাবেনা</a:t>
            </a:r>
            <a:r>
              <a:rPr lang="en-US" sz="2400" b="1" dirty="0" smtClean="0">
                <a:solidFill>
                  <a:srgbClr val="FF0000"/>
                </a:solidFill>
                <a:latin typeface="Nirmala UI" pitchFamily="34" charset="0"/>
                <a:cs typeface="Nirmala UI" pitchFamily="34" charset="0"/>
              </a:rPr>
              <a:t>।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 descr="slide1-l - Cop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1181100"/>
            <a:ext cx="8839200" cy="5543550"/>
          </a:xfrm>
          <a:prstGeom prst="rect">
            <a:avLst/>
          </a:prstGeom>
        </p:spPr>
      </p:pic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91" descr="r4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438400"/>
            <a:ext cx="3695700" cy="2847975"/>
          </a:xfrm>
          <a:prstGeom prst="rect">
            <a:avLst/>
          </a:prstGeom>
          <a:noFill/>
        </p:spPr>
      </p:pic>
      <p:pic>
        <p:nvPicPr>
          <p:cNvPr id="10241" name="Picture 4" descr="r2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981200"/>
            <a:ext cx="4457700" cy="3162300"/>
          </a:xfrm>
          <a:prstGeom prst="rect">
            <a:avLst/>
          </a:prstGeom>
          <a:noFill/>
        </p:spPr>
      </p:pic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2057400" y="914400"/>
            <a:ext cx="4834978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আঁকাবাকা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রাস্তা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। 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6467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2081806" y="272534"/>
            <a:ext cx="4808689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সাইকেল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চলবে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। 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7" name="Picture 88" descr="r3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600200"/>
            <a:ext cx="4781550" cy="5124450"/>
          </a:xfrm>
          <a:prstGeom prst="rect">
            <a:avLst/>
          </a:prstGeom>
          <a:noFill/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581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616430" y="55602"/>
            <a:ext cx="791114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মটর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সাইকেল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চালানো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নিষেধ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।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3" name="Picture 45" descr="r1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1150" y="990600"/>
            <a:ext cx="5810250" cy="5810250"/>
          </a:xfrm>
          <a:prstGeom prst="rect">
            <a:avLst/>
          </a:prstGeom>
          <a:noFill/>
        </p:spPr>
      </p:pic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0" y="6267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31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8502" y="1108953"/>
            <a:ext cx="5146995" cy="4640094"/>
          </a:xfrm>
          <a:prstGeom prst="rect">
            <a:avLst/>
          </a:prstGeom>
        </p:spPr>
      </p:pic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51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56031" y="1417782"/>
            <a:ext cx="4231937" cy="4022435"/>
          </a:xfrm>
          <a:prstGeom prst="rect">
            <a:avLst/>
          </a:prstGeom>
        </p:spPr>
      </p:pic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05" descr="Bangladesh-Traffic-signs-negativ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66800"/>
            <a:ext cx="9144000" cy="1828800"/>
          </a:xfrm>
          <a:prstGeom prst="rect">
            <a:avLst/>
          </a:prstGeom>
          <a:noFill/>
        </p:spPr>
      </p:pic>
      <p:pic>
        <p:nvPicPr>
          <p:cNvPr id="5121" name="Picture 103" descr="Bangladesh-Traffic-signs-aler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657600"/>
            <a:ext cx="9144000" cy="1524000"/>
          </a:xfrm>
          <a:prstGeom prst="rect">
            <a:avLst/>
          </a:prstGeom>
          <a:noFill/>
        </p:spPr>
      </p:pic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1581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ngladesh-Traffic-signs-information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8838" y="1695497"/>
            <a:ext cx="5846323" cy="3467006"/>
          </a:xfrm>
          <a:prstGeom prst="rect">
            <a:avLst/>
          </a:prstGeom>
        </p:spPr>
      </p:pic>
    </p:spTree>
  </p:cSld>
  <p:clrMapOvr>
    <a:masterClrMapping/>
  </p:clrMapOvr>
  <p:transition advClick="0" advTm="22000"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4" descr="rs6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28601"/>
            <a:ext cx="7772400" cy="6426418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30000"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15" descr="rs6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08122"/>
            <a:ext cx="8991600" cy="6649878"/>
          </a:xfrm>
          <a:prstGeom prst="rect">
            <a:avLst/>
          </a:prstGeom>
          <a:noFill/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3981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843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 advTm="30000"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58158" y="224135"/>
            <a:ext cx="862768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সামনে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গতিরোধক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,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গতি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কমান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,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আস্তে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চলুন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।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5" name="Picture 6" descr="i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981200"/>
            <a:ext cx="5038725" cy="4648200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217894"/>
            <a:ext cx="9144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পরবর্তী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ভার্সন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আরও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তথ্য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বহুল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করার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চেষ্টা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থাকবে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।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ধন্যবাদ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। 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s (16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56678"/>
            <a:ext cx="8763000" cy="6607358"/>
          </a:xfrm>
          <a:prstGeom prst="rect">
            <a:avLst/>
          </a:prstGeom>
        </p:spPr>
      </p:pic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 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200" y="1752600"/>
            <a:ext cx="5334000" cy="3276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09801" y="5486400"/>
            <a:ext cx="4952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inspirayhan@gmail.com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124200" y="914400"/>
            <a:ext cx="28997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002060"/>
                </a:solidFill>
              </a:rPr>
              <a:t>Thank You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advClick="0" advTm="10000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940</TotalTime>
  <Words>1161</Words>
  <Application>Microsoft Office PowerPoint</Application>
  <PresentationFormat>On-screen Show (4:3)</PresentationFormat>
  <Paragraphs>113</Paragraphs>
  <Slides>90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1" baseType="lpstr">
      <vt:lpstr>Equity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ICT_LAB</dc:creator>
  <cp:lastModifiedBy>ICT_LAB</cp:lastModifiedBy>
  <cp:revision>92</cp:revision>
  <dcterms:created xsi:type="dcterms:W3CDTF">2022-01-12T15:22:07Z</dcterms:created>
  <dcterms:modified xsi:type="dcterms:W3CDTF">2022-08-25T12:35:45Z</dcterms:modified>
</cp:coreProperties>
</file>