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1398-94DD-4092-BC00-FCC68D3939C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25C82-02BE-4143-92B4-B7683A1029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/>
          <p:cNvSpPr>
            <a:spLocks noChangeArrowheads="1"/>
          </p:cNvSpPr>
          <p:nvPr/>
        </p:nvSpPr>
        <p:spPr bwMode="auto">
          <a:xfrm>
            <a:off x="0" y="612845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অভিভাবকদের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প্রতি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বিনীত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অনুরোধ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তরুণ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কিশোর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বয়সী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সন্তানকে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কিনে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দেয়ার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দায়িত্বে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তাঁকে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প্রশিক্ষণ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গ্রহন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লাইসেন্স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নেবার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ব্যবস্থা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নিশ্চিত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গাড়ি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সময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মোবাইল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ফোনে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কথা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বললে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এবং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২৫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বিধান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রাখা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হয়েছে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1"/>
          <p:cNvSpPr>
            <a:spLocks noChangeArrowheads="1"/>
          </p:cNvSpPr>
          <p:nvPr/>
        </p:nvSpPr>
        <p:spPr bwMode="auto">
          <a:xfrm>
            <a:off x="0" y="2274838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গাড়ি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সময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মোবাইল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ফোনে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কথা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বলা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দণ্ডনীয়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অপরাধ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1"/>
          <p:cNvSpPr>
            <a:spLocks noChangeArrowheads="1"/>
          </p:cNvSpPr>
          <p:nvPr/>
        </p:nvSpPr>
        <p:spPr bwMode="auto">
          <a:xfrm>
            <a:off x="0" y="1789352"/>
            <a:ext cx="9144000" cy="32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গাড়ি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জন্য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বয়স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অন্তত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১৮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বছর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বিধান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আগেও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ছিল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1"/>
          <p:cNvSpPr>
            <a:spLocks noChangeArrowheads="1"/>
          </p:cNvSpPr>
          <p:nvPr/>
        </p:nvSpPr>
        <p:spPr bwMode="auto">
          <a:xfrm>
            <a:off x="0" y="1789352"/>
            <a:ext cx="9144000" cy="32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হেলমেট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২০০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বাড়িয়ে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সর্বোচ্চ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১০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হয়েছে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মোবাইল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ফোনে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কথা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বললে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সর্বোচ্চ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৫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দিতে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106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বাঁধা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একটি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অপরাধ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images (1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092" y="1600200"/>
            <a:ext cx="8852508" cy="4605918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106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বাঁধা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একটি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অপরাধ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 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351" y="1828800"/>
            <a:ext cx="8807299" cy="3200399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সংরক্ষিত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আসনে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অন্য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কোনও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যাত্রী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বসলে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বিধান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রাখা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হয়েছে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1"/>
          <p:cNvSpPr>
            <a:spLocks noChangeArrowheads="1"/>
          </p:cNvSpPr>
          <p:nvPr/>
        </p:nvSpPr>
        <p:spPr bwMode="auto">
          <a:xfrm>
            <a:off x="0" y="116684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বাংলাদেশ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রিসার্চ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ইন্সটিটিউটের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গবেষণা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বলছে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দেশে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বছর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সড়ক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দুর্ঘটনায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গড়ে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১২,০০০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মানুষ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নিহত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ও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৩৫,০০০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আহত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err="1"/>
              <a:t>নতুন</a:t>
            </a:r>
            <a:r>
              <a:rPr lang="en-US" sz="3600" dirty="0"/>
              <a:t> </a:t>
            </a:r>
            <a:r>
              <a:rPr lang="en-US" sz="3600" dirty="0" err="1"/>
              <a:t>এই</a:t>
            </a:r>
            <a:r>
              <a:rPr lang="en-US" sz="3600" dirty="0"/>
              <a:t> </a:t>
            </a:r>
            <a:r>
              <a:rPr lang="en-US" sz="3600" dirty="0" err="1"/>
              <a:t>আইন</a:t>
            </a:r>
            <a:r>
              <a:rPr lang="en-US" sz="3600" dirty="0"/>
              <a:t> </a:t>
            </a:r>
            <a:r>
              <a:rPr lang="en-US" sz="3600" dirty="0" err="1"/>
              <a:t>হয়তো</a:t>
            </a:r>
            <a:r>
              <a:rPr lang="en-US" sz="3600" dirty="0"/>
              <a:t> </a:t>
            </a:r>
            <a:r>
              <a:rPr lang="en-US" sz="3600" dirty="0" err="1"/>
              <a:t>মানুষকে</a:t>
            </a:r>
            <a:r>
              <a:rPr lang="en-US" sz="3600" dirty="0"/>
              <a:t> </a:t>
            </a:r>
            <a:r>
              <a:rPr lang="en-US" sz="3600" dirty="0" err="1"/>
              <a:t>আরো</a:t>
            </a:r>
            <a:r>
              <a:rPr lang="en-US" sz="3600" dirty="0"/>
              <a:t> </a:t>
            </a:r>
            <a:r>
              <a:rPr lang="en-US" sz="3600" dirty="0" err="1"/>
              <a:t>বেশি</a:t>
            </a:r>
            <a:r>
              <a:rPr lang="en-US" sz="3600" dirty="0"/>
              <a:t> </a:t>
            </a:r>
            <a:r>
              <a:rPr lang="en-US" sz="3600" dirty="0" err="1"/>
              <a:t>সচেতন</a:t>
            </a:r>
            <a:r>
              <a:rPr lang="en-US" sz="3600" dirty="0"/>
              <a:t> </a:t>
            </a:r>
            <a:r>
              <a:rPr lang="en-US" sz="3600" dirty="0" err="1"/>
              <a:t>করতে</a:t>
            </a:r>
            <a:r>
              <a:rPr lang="en-US" sz="3600" dirty="0"/>
              <a:t> </a:t>
            </a:r>
            <a:r>
              <a:rPr lang="en-US" sz="3600" dirty="0" err="1"/>
              <a:t>বাধ্য</a:t>
            </a:r>
            <a:r>
              <a:rPr lang="en-US" sz="3600" dirty="0"/>
              <a:t> </a:t>
            </a:r>
            <a:r>
              <a:rPr lang="en-US" sz="3600" dirty="0" err="1"/>
              <a:t>করবে</a:t>
            </a:r>
            <a:r>
              <a:rPr lang="en-US" sz="3600" dirty="0"/>
              <a:t>।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1"/>
          <p:cNvSpPr>
            <a:spLocks noChangeArrowheads="1"/>
          </p:cNvSpPr>
          <p:nvPr/>
        </p:nvSpPr>
        <p:spPr bwMode="auto">
          <a:xfrm>
            <a:off x="0" y="127358"/>
            <a:ext cx="9144000" cy="660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আমরা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যদি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অবস্থান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সচেতন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তাহলে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হয়তো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আমদের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সড়ক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পরিবহন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২০১৯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সম্মুখীন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নিজে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সচেতন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থাকি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এবং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অন্যকে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সচেতন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তুলি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/>
          <p:cNvSpPr>
            <a:spLocks noChangeArrowheads="1"/>
          </p:cNvSpPr>
          <p:nvPr/>
        </p:nvSpPr>
        <p:spPr bwMode="auto">
          <a:xfrm>
            <a:off x="0" y="1305342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তরুণ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কিশোর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বয়সী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সন্তানকে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দেয়ার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তাঁর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পথচারীর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নিরাপত্তার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জন্য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তাঁকে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যেইসব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নিয়ম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নিয়ম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গুলো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তাঁকে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জানতে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মানতে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বাধ্য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1"/>
          <p:cNvSpPr>
            <a:spLocks noChangeArrowheads="1"/>
          </p:cNvSpPr>
          <p:nvPr/>
        </p:nvSpPr>
        <p:spPr bwMode="auto">
          <a:xfrm>
            <a:off x="0" y="496691"/>
            <a:ext cx="9144000" cy="586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নতুন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আইনের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উল্লেখযোগ্য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২০টি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বিধান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ড্রাইভিং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লাইসেন্স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ব্যাতিত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ছয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1"/>
          <p:cNvSpPr>
            <a:spLocks noChangeArrowheads="1"/>
          </p:cNvSpPr>
          <p:nvPr/>
        </p:nvSpPr>
        <p:spPr bwMode="auto">
          <a:xfrm>
            <a:off x="0" y="118574"/>
            <a:ext cx="9144000" cy="662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ড্রাইভিং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লাইসেন্স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স্থগিত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প্রত্যাহার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বাতিল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পরেও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যদি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কেউ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তাকে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৩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1"/>
          <p:cNvSpPr>
            <a:spLocks noChangeArrowheads="1"/>
          </p:cNvSpPr>
          <p:nvPr/>
        </p:nvSpPr>
        <p:spPr bwMode="auto">
          <a:xfrm>
            <a:off x="0" y="118574"/>
            <a:ext cx="9144000" cy="662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কর্তৃপক্ষ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ব্যতিত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ড্রাইভিং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লাইসেন্স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প্রস্তুত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প্রদান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নবায়ন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ছয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দুই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বছরের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অথবা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লাখ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পাঁচ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লাখ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দেয়া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1"/>
          <p:cNvSpPr>
            <a:spLocks noChangeArrowheads="1"/>
          </p:cNvSpPr>
          <p:nvPr/>
        </p:nvSpPr>
        <p:spPr bwMode="auto">
          <a:xfrm>
            <a:off x="0" y="127358"/>
            <a:ext cx="9144000" cy="660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ড্রাইভিং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লাইসেন্স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স্থগিত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প্রত্যাহার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বাতিল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পরেও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যদি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কেউ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তাহলে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৩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অথবা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রেজিস্ট্রেশন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ব্যতিত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৬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৫০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235354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ফিটনেসবিহীন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ছয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213009"/>
            <a:ext cx="91440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/>
              <a:t>রুট</a:t>
            </a:r>
            <a:r>
              <a:rPr lang="en-US" sz="4800" dirty="0"/>
              <a:t> </a:t>
            </a:r>
            <a:r>
              <a:rPr lang="en-US" sz="4800" dirty="0" err="1"/>
              <a:t>পারমিট</a:t>
            </a:r>
            <a:r>
              <a:rPr lang="en-US" sz="4800" dirty="0"/>
              <a:t> </a:t>
            </a:r>
            <a:r>
              <a:rPr lang="en-US" sz="4800" dirty="0" err="1"/>
              <a:t>ছাড়া</a:t>
            </a:r>
            <a:r>
              <a:rPr lang="en-US" sz="4800" dirty="0"/>
              <a:t> </a:t>
            </a:r>
            <a:r>
              <a:rPr lang="en-US" sz="4800" dirty="0" err="1"/>
              <a:t>মোটরযান</a:t>
            </a:r>
            <a:r>
              <a:rPr lang="en-US" sz="4800" dirty="0"/>
              <a:t> </a:t>
            </a:r>
            <a:r>
              <a:rPr lang="en-US" sz="4800" dirty="0" err="1"/>
              <a:t>চালালে</a:t>
            </a:r>
            <a:r>
              <a:rPr lang="en-US" sz="4800" dirty="0"/>
              <a:t> ৩ </a:t>
            </a:r>
            <a:r>
              <a:rPr lang="en-US" sz="4800" dirty="0" err="1"/>
              <a:t>মাস</a:t>
            </a:r>
            <a:r>
              <a:rPr lang="en-US" sz="4800" dirty="0"/>
              <a:t> </a:t>
            </a:r>
            <a:r>
              <a:rPr lang="en-US" sz="4800" dirty="0" err="1"/>
              <a:t>কারাদণ্ড</a:t>
            </a:r>
            <a:r>
              <a:rPr lang="en-US" sz="4800" dirty="0"/>
              <a:t>, </a:t>
            </a:r>
            <a:r>
              <a:rPr lang="en-US" sz="4800" dirty="0" err="1"/>
              <a:t>বা</a:t>
            </a:r>
            <a:r>
              <a:rPr lang="en-US" sz="4800" dirty="0"/>
              <a:t> ২০ </a:t>
            </a:r>
            <a:r>
              <a:rPr lang="en-US" sz="4800" dirty="0" err="1"/>
              <a:t>হাজার</a:t>
            </a:r>
            <a:r>
              <a:rPr lang="en-US" sz="4800" dirty="0"/>
              <a:t> </a:t>
            </a:r>
            <a:r>
              <a:rPr lang="en-US" sz="4800" dirty="0" err="1"/>
              <a:t>টাকা</a:t>
            </a:r>
            <a:r>
              <a:rPr lang="en-US" sz="4800" dirty="0"/>
              <a:t> </a:t>
            </a:r>
            <a:r>
              <a:rPr lang="en-US" sz="4800" dirty="0" err="1"/>
              <a:t>অর্থদণ্ড</a:t>
            </a:r>
            <a:r>
              <a:rPr lang="en-US" sz="4800" dirty="0"/>
              <a:t>, </a:t>
            </a:r>
            <a:r>
              <a:rPr lang="en-US" sz="4800" dirty="0" err="1"/>
              <a:t>বা</a:t>
            </a:r>
            <a:r>
              <a:rPr lang="en-US" sz="4800" dirty="0"/>
              <a:t> </a:t>
            </a:r>
            <a:r>
              <a:rPr lang="en-US" sz="4800" dirty="0" err="1"/>
              <a:t>উভয</a:t>
            </a:r>
            <a:r>
              <a:rPr lang="en-US" sz="4800" dirty="0"/>
              <a:t>় </a:t>
            </a:r>
            <a:r>
              <a:rPr lang="en-US" sz="4800" dirty="0" err="1"/>
              <a:t>দণ্ডে</a:t>
            </a:r>
            <a:r>
              <a:rPr lang="en-US" sz="4800" dirty="0"/>
              <a:t> </a:t>
            </a:r>
            <a:r>
              <a:rPr lang="en-US" sz="4800" dirty="0" err="1"/>
              <a:t>দণ্ডিত</a:t>
            </a:r>
            <a:r>
              <a:rPr lang="en-US" sz="4800" dirty="0"/>
              <a:t> </a:t>
            </a:r>
            <a:r>
              <a:rPr lang="en-US" sz="4800" dirty="0" err="1"/>
              <a:t>করা</a:t>
            </a:r>
            <a:r>
              <a:rPr lang="en-US" sz="4800" dirty="0"/>
              <a:t> </a:t>
            </a:r>
            <a:r>
              <a:rPr lang="en-US" sz="4800" dirty="0" err="1"/>
              <a:t>হবে</a:t>
            </a:r>
            <a:r>
              <a:rPr lang="en-US" sz="48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339967"/>
            <a:ext cx="9144000" cy="41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মোটরযানের</a:t>
            </a:r>
            <a:r>
              <a:rPr lang="en-US" sz="3600" dirty="0"/>
              <a:t> </a:t>
            </a:r>
            <a:r>
              <a:rPr lang="en-US" sz="3600" dirty="0" err="1"/>
              <a:t>বাণিজ্যিক</a:t>
            </a:r>
            <a:r>
              <a:rPr lang="en-US" sz="3600" dirty="0"/>
              <a:t> </a:t>
            </a:r>
            <a:r>
              <a:rPr lang="en-US" sz="3600" dirty="0" err="1"/>
              <a:t>ব্যবহার</a:t>
            </a:r>
            <a:r>
              <a:rPr lang="en-US" sz="3600" dirty="0"/>
              <a:t> </a:t>
            </a:r>
            <a:r>
              <a:rPr lang="en-US" sz="3600" dirty="0" err="1"/>
              <a:t>সংক্রান্ত</a:t>
            </a:r>
            <a:r>
              <a:rPr lang="en-US" sz="3600" dirty="0"/>
              <a:t> </a:t>
            </a:r>
            <a:r>
              <a:rPr lang="en-US" sz="3600" dirty="0" err="1"/>
              <a:t>বিধিনিষেধ</a:t>
            </a:r>
            <a:r>
              <a:rPr lang="en-US" sz="3600" dirty="0"/>
              <a:t> </a:t>
            </a:r>
            <a:r>
              <a:rPr lang="en-US" sz="3600" dirty="0" err="1"/>
              <a:t>অমান্য</a:t>
            </a:r>
            <a:r>
              <a:rPr lang="en-US" sz="3600" dirty="0"/>
              <a:t> </a:t>
            </a:r>
            <a:r>
              <a:rPr lang="en-US" sz="3600" dirty="0" err="1"/>
              <a:t>করলে</a:t>
            </a:r>
            <a:r>
              <a:rPr lang="en-US" sz="3600" dirty="0"/>
              <a:t> ৩ </a:t>
            </a:r>
            <a:r>
              <a:rPr lang="en-US" sz="3600" dirty="0" err="1"/>
              <a:t>মাস</a:t>
            </a:r>
            <a:r>
              <a:rPr lang="en-US" sz="3600" dirty="0"/>
              <a:t> </a:t>
            </a:r>
            <a:r>
              <a:rPr lang="en-US" sz="3600" dirty="0" err="1"/>
              <a:t>কারাদণ্ড</a:t>
            </a:r>
            <a:r>
              <a:rPr lang="en-US" sz="3600" dirty="0"/>
              <a:t>, </a:t>
            </a:r>
            <a:r>
              <a:rPr lang="en-US" sz="3600" dirty="0" err="1"/>
              <a:t>বা</a:t>
            </a:r>
            <a:r>
              <a:rPr lang="en-US" sz="3600" dirty="0"/>
              <a:t> ২৫ </a:t>
            </a:r>
            <a:r>
              <a:rPr lang="en-US" sz="3600" dirty="0" err="1"/>
              <a:t>হাজার</a:t>
            </a:r>
            <a:r>
              <a:rPr lang="en-US" sz="3600" dirty="0"/>
              <a:t> </a:t>
            </a:r>
            <a:r>
              <a:rPr lang="en-US" sz="3600" dirty="0" err="1"/>
              <a:t>টাকা</a:t>
            </a:r>
            <a:r>
              <a:rPr lang="en-US" sz="3600" dirty="0"/>
              <a:t> </a:t>
            </a:r>
            <a:r>
              <a:rPr lang="en-US" sz="3600" dirty="0" err="1"/>
              <a:t>অর্থদণ্ড</a:t>
            </a:r>
            <a:r>
              <a:rPr lang="en-US" sz="3600" dirty="0"/>
              <a:t>, </a:t>
            </a:r>
            <a:r>
              <a:rPr lang="en-US" sz="3600" dirty="0" err="1"/>
              <a:t>বা</a:t>
            </a:r>
            <a:r>
              <a:rPr lang="en-US" sz="3600" dirty="0"/>
              <a:t> </a:t>
            </a:r>
            <a:r>
              <a:rPr lang="en-US" sz="3600" dirty="0" err="1"/>
              <a:t>উভয</a:t>
            </a:r>
            <a:r>
              <a:rPr lang="en-US" sz="3600" dirty="0"/>
              <a:t>় </a:t>
            </a:r>
            <a:r>
              <a:rPr lang="en-US" sz="3600" dirty="0" err="1"/>
              <a:t>দণ্ডে</a:t>
            </a:r>
            <a:r>
              <a:rPr lang="en-US" sz="3600" dirty="0"/>
              <a:t> </a:t>
            </a:r>
            <a:r>
              <a:rPr lang="en-US" sz="3600" dirty="0" err="1"/>
              <a:t>দণ্ডিত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 </a:t>
            </a:r>
            <a:r>
              <a:rPr lang="en-US" sz="3600" dirty="0" err="1"/>
              <a:t>এবং</a:t>
            </a:r>
            <a:r>
              <a:rPr lang="en-US" sz="3600" dirty="0"/>
              <a:t> </a:t>
            </a:r>
            <a:r>
              <a:rPr lang="en-US" sz="3600" dirty="0" err="1"/>
              <a:t>চালকের</a:t>
            </a:r>
            <a:r>
              <a:rPr lang="en-US" sz="3600" dirty="0"/>
              <a:t> </a:t>
            </a:r>
            <a:r>
              <a:rPr lang="en-US" sz="3600" dirty="0" err="1"/>
              <a:t>ক্ষেত্রে</a:t>
            </a:r>
            <a:r>
              <a:rPr lang="en-US" sz="3600" dirty="0"/>
              <a:t>,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হিসাবে</a:t>
            </a:r>
            <a:r>
              <a:rPr lang="en-US" sz="3600" dirty="0"/>
              <a:t> </a:t>
            </a:r>
            <a:r>
              <a:rPr lang="en-US" sz="3600" dirty="0" err="1"/>
              <a:t>দোষসূচক</a:t>
            </a:r>
            <a:r>
              <a:rPr lang="en-US" sz="3600" dirty="0"/>
              <a:t> ১ </a:t>
            </a:r>
            <a:r>
              <a:rPr lang="en-US" sz="3600" dirty="0" err="1"/>
              <a:t>পয়েন্ট</a:t>
            </a:r>
            <a:r>
              <a:rPr lang="en-US" sz="3600" dirty="0"/>
              <a:t> </a:t>
            </a:r>
            <a:r>
              <a:rPr lang="en-US" sz="3600" dirty="0" err="1"/>
              <a:t>কর্তন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339967"/>
            <a:ext cx="9144000" cy="41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গনপরিবহণে</a:t>
            </a:r>
            <a:r>
              <a:rPr lang="en-US" sz="3600" dirty="0"/>
              <a:t>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ভাড়া</a:t>
            </a:r>
            <a:r>
              <a:rPr lang="en-US" sz="3600" dirty="0"/>
              <a:t> </a:t>
            </a:r>
            <a:r>
              <a:rPr lang="en-US" sz="3600" dirty="0" err="1"/>
              <a:t>আদায</a:t>
            </a:r>
            <a:r>
              <a:rPr lang="en-US" sz="3600" dirty="0"/>
              <a:t>়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হলে</a:t>
            </a:r>
            <a:r>
              <a:rPr lang="en-US" sz="3600" dirty="0"/>
              <a:t> ১ </a:t>
            </a:r>
            <a:r>
              <a:rPr lang="en-US" sz="3600" dirty="0" err="1"/>
              <a:t>মাস</a:t>
            </a:r>
            <a:r>
              <a:rPr lang="en-US" sz="3600" dirty="0"/>
              <a:t> </a:t>
            </a:r>
            <a:r>
              <a:rPr lang="en-US" sz="3600" dirty="0" err="1"/>
              <a:t>কারাদণ্ড</a:t>
            </a:r>
            <a:r>
              <a:rPr lang="en-US" sz="3600" dirty="0"/>
              <a:t>, </a:t>
            </a:r>
            <a:r>
              <a:rPr lang="en-US" sz="3600" dirty="0" err="1"/>
              <a:t>বা</a:t>
            </a:r>
            <a:r>
              <a:rPr lang="en-US" sz="3600" dirty="0"/>
              <a:t> ১০ </a:t>
            </a:r>
            <a:r>
              <a:rPr lang="en-US" sz="3600" dirty="0" err="1"/>
              <a:t>হাজার</a:t>
            </a:r>
            <a:r>
              <a:rPr lang="en-US" sz="3600" dirty="0"/>
              <a:t> </a:t>
            </a:r>
            <a:r>
              <a:rPr lang="en-US" sz="3600" dirty="0" err="1"/>
              <a:t>টাকা</a:t>
            </a:r>
            <a:r>
              <a:rPr lang="en-US" sz="3600" dirty="0"/>
              <a:t> </a:t>
            </a:r>
            <a:r>
              <a:rPr lang="en-US" sz="3600" dirty="0" err="1"/>
              <a:t>অর্থদণ্ড</a:t>
            </a:r>
            <a:r>
              <a:rPr lang="en-US" sz="3600" dirty="0"/>
              <a:t>, </a:t>
            </a:r>
            <a:r>
              <a:rPr lang="en-US" sz="3600" dirty="0" err="1"/>
              <a:t>বা</a:t>
            </a:r>
            <a:r>
              <a:rPr lang="en-US" sz="3600" dirty="0"/>
              <a:t> </a:t>
            </a:r>
            <a:r>
              <a:rPr lang="en-US" sz="3600" dirty="0" err="1"/>
              <a:t>উভয</a:t>
            </a:r>
            <a:r>
              <a:rPr lang="en-US" sz="3600" dirty="0"/>
              <a:t>় </a:t>
            </a:r>
            <a:r>
              <a:rPr lang="en-US" sz="3600" dirty="0" err="1"/>
              <a:t>দণ্ডে</a:t>
            </a:r>
            <a:r>
              <a:rPr lang="en-US" sz="3600" dirty="0"/>
              <a:t> </a:t>
            </a:r>
            <a:r>
              <a:rPr lang="en-US" sz="3600" dirty="0" err="1"/>
              <a:t>দণ্ডিত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 </a:t>
            </a:r>
            <a:r>
              <a:rPr lang="en-US" sz="3600" dirty="0" err="1"/>
              <a:t>এবং</a:t>
            </a:r>
            <a:r>
              <a:rPr lang="en-US" sz="3600" dirty="0"/>
              <a:t> </a:t>
            </a:r>
            <a:r>
              <a:rPr lang="en-US" sz="3600" dirty="0" err="1"/>
              <a:t>চালকের</a:t>
            </a:r>
            <a:r>
              <a:rPr lang="en-US" sz="3600" dirty="0"/>
              <a:t> </a:t>
            </a:r>
            <a:r>
              <a:rPr lang="en-US" sz="3600" dirty="0" err="1"/>
              <a:t>ক্ষেত্রে</a:t>
            </a:r>
            <a:r>
              <a:rPr lang="en-US" sz="3600" dirty="0"/>
              <a:t>,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হিসাবে</a:t>
            </a:r>
            <a:r>
              <a:rPr lang="en-US" sz="3600" dirty="0"/>
              <a:t> </a:t>
            </a:r>
            <a:r>
              <a:rPr lang="en-US" sz="3600" dirty="0" err="1"/>
              <a:t>দোষসূচক</a:t>
            </a:r>
            <a:r>
              <a:rPr lang="en-US" sz="3600" dirty="0"/>
              <a:t> ১ </a:t>
            </a:r>
            <a:r>
              <a:rPr lang="en-US" sz="3600" dirty="0" err="1"/>
              <a:t>পয়েন্ট</a:t>
            </a:r>
            <a:r>
              <a:rPr lang="en-US" sz="3600" dirty="0"/>
              <a:t> </a:t>
            </a:r>
            <a:r>
              <a:rPr lang="en-US" sz="3600" dirty="0" err="1"/>
              <a:t>কর্তন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112982"/>
            <a:ext cx="91440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/>
              <a:t>কর্তৃপক্ষ</a:t>
            </a:r>
            <a:r>
              <a:rPr lang="en-US" sz="4000" dirty="0"/>
              <a:t> </a:t>
            </a:r>
            <a:r>
              <a:rPr lang="en-US" sz="4000" dirty="0" err="1"/>
              <a:t>কর্তৃক</a:t>
            </a:r>
            <a:r>
              <a:rPr lang="en-US" sz="4000" dirty="0"/>
              <a:t> </a:t>
            </a:r>
            <a:r>
              <a:rPr lang="en-US" sz="4000" dirty="0" err="1"/>
              <a:t>নির্ধারিত</a:t>
            </a:r>
            <a:r>
              <a:rPr lang="en-US" sz="4000" dirty="0"/>
              <a:t> </a:t>
            </a:r>
            <a:r>
              <a:rPr lang="en-US" sz="4000" dirty="0" err="1"/>
              <a:t>কোন</a:t>
            </a:r>
            <a:r>
              <a:rPr lang="en-US" sz="4000" dirty="0"/>
              <a:t> </a:t>
            </a:r>
            <a:r>
              <a:rPr lang="en-US" sz="4000" dirty="0" err="1"/>
              <a:t>মোটরযানের</a:t>
            </a:r>
            <a:r>
              <a:rPr lang="en-US" sz="4000" dirty="0"/>
              <a:t> </a:t>
            </a:r>
            <a:r>
              <a:rPr lang="en-US" sz="4000" dirty="0" err="1"/>
              <a:t>কারিগরি</a:t>
            </a:r>
            <a:r>
              <a:rPr lang="en-US" sz="4000" dirty="0"/>
              <a:t> </a:t>
            </a:r>
            <a:r>
              <a:rPr lang="en-US" sz="4000" dirty="0" err="1"/>
              <a:t>বিধিনির্দেশ</a:t>
            </a:r>
            <a:r>
              <a:rPr lang="en-US" sz="4000" dirty="0"/>
              <a:t> </a:t>
            </a:r>
            <a:r>
              <a:rPr lang="en-US" sz="4000" dirty="0" err="1"/>
              <a:t>অমান্য</a:t>
            </a:r>
            <a:r>
              <a:rPr lang="en-US" sz="4000" dirty="0"/>
              <a:t> </a:t>
            </a:r>
            <a:r>
              <a:rPr lang="en-US" sz="4000" dirty="0" err="1"/>
              <a:t>করা</a:t>
            </a:r>
            <a:r>
              <a:rPr lang="en-US" sz="4000" dirty="0"/>
              <a:t> </a:t>
            </a:r>
            <a:r>
              <a:rPr lang="en-US" sz="4000" dirty="0" err="1"/>
              <a:t>হলে</a:t>
            </a:r>
            <a:r>
              <a:rPr lang="en-US" sz="4000" dirty="0"/>
              <a:t> ১- ৩ </a:t>
            </a:r>
            <a:r>
              <a:rPr lang="en-US" sz="4000" dirty="0" err="1"/>
              <a:t>বছরের</a:t>
            </a:r>
            <a:r>
              <a:rPr lang="en-US" sz="4000" dirty="0"/>
              <a:t> </a:t>
            </a:r>
            <a:r>
              <a:rPr lang="en-US" sz="4000" dirty="0" err="1"/>
              <a:t>কারাদণ্ড</a:t>
            </a:r>
            <a:r>
              <a:rPr lang="en-US" sz="4000" dirty="0"/>
              <a:t>, </a:t>
            </a:r>
            <a:r>
              <a:rPr lang="en-US" sz="4000" dirty="0" err="1"/>
              <a:t>বা</a:t>
            </a:r>
            <a:r>
              <a:rPr lang="en-US" sz="4000" dirty="0"/>
              <a:t> ৩ </a:t>
            </a:r>
            <a:r>
              <a:rPr lang="en-US" sz="4000" dirty="0" err="1"/>
              <a:t>লক্ষ</a:t>
            </a:r>
            <a:r>
              <a:rPr lang="en-US" sz="4000" dirty="0"/>
              <a:t> </a:t>
            </a:r>
            <a:r>
              <a:rPr lang="en-US" sz="4000" dirty="0" err="1"/>
              <a:t>টাকা</a:t>
            </a:r>
            <a:r>
              <a:rPr lang="en-US" sz="4000" dirty="0"/>
              <a:t> </a:t>
            </a:r>
            <a:r>
              <a:rPr lang="en-US" sz="4000" dirty="0" err="1"/>
              <a:t>অর্থদণ্ড</a:t>
            </a:r>
            <a:r>
              <a:rPr lang="en-US" sz="4000" dirty="0"/>
              <a:t>, </a:t>
            </a:r>
            <a:r>
              <a:rPr lang="en-US" sz="4000" dirty="0" err="1"/>
              <a:t>বা</a:t>
            </a:r>
            <a:r>
              <a:rPr lang="en-US" sz="4000" dirty="0"/>
              <a:t> </a:t>
            </a:r>
            <a:r>
              <a:rPr lang="en-US" sz="4000" dirty="0" err="1"/>
              <a:t>উভয</a:t>
            </a:r>
            <a:r>
              <a:rPr lang="en-US" sz="4000" dirty="0"/>
              <a:t>় </a:t>
            </a:r>
            <a:r>
              <a:rPr lang="en-US" sz="4000" dirty="0" err="1"/>
              <a:t>দণ্ডে</a:t>
            </a:r>
            <a:r>
              <a:rPr lang="en-US" sz="4000" dirty="0"/>
              <a:t> </a:t>
            </a:r>
            <a:r>
              <a:rPr lang="en-US" sz="4000" dirty="0" err="1"/>
              <a:t>দণ্ডিত</a:t>
            </a:r>
            <a:r>
              <a:rPr lang="en-US" sz="4000" dirty="0"/>
              <a:t> </a:t>
            </a:r>
            <a:r>
              <a:rPr lang="en-US" sz="4000" dirty="0" err="1"/>
              <a:t>করা</a:t>
            </a:r>
            <a:r>
              <a:rPr lang="en-US" sz="4000" dirty="0"/>
              <a:t> </a:t>
            </a:r>
            <a:r>
              <a:rPr lang="en-US" sz="4000" dirty="0" err="1"/>
              <a:t>হবে</a:t>
            </a:r>
            <a:r>
              <a:rPr lang="en-US" sz="40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1"/>
          <p:cNvSpPr>
            <a:spLocks noChangeArrowheads="1"/>
          </p:cNvSpPr>
          <p:nvPr/>
        </p:nvSpPr>
        <p:spPr bwMode="auto">
          <a:xfrm>
            <a:off x="0" y="172084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বাংলাদেশের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গুলি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বিশেষ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রেস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খেলার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জায়গা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রেসিং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ট্র্যাক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305341"/>
            <a:ext cx="9144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rgbClr val="FF0000"/>
                </a:solidFill>
              </a:rPr>
              <a:t>ট্রাফিক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সাইন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বা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সংকেত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অমান্য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করা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হলে</a:t>
            </a:r>
            <a:r>
              <a:rPr lang="en-US" sz="3600" dirty="0">
                <a:solidFill>
                  <a:srgbClr val="FF0000"/>
                </a:solidFill>
              </a:rPr>
              <a:t> ১  </a:t>
            </a:r>
            <a:r>
              <a:rPr lang="en-US" sz="3600" dirty="0" err="1">
                <a:solidFill>
                  <a:srgbClr val="FF0000"/>
                </a:solidFill>
              </a:rPr>
              <a:t>মাস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কারাদণ্ড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বা</a:t>
            </a:r>
            <a:r>
              <a:rPr lang="en-US" sz="3600" dirty="0">
                <a:solidFill>
                  <a:srgbClr val="FF0000"/>
                </a:solidFill>
              </a:rPr>
              <a:t> ১০ </a:t>
            </a:r>
            <a:r>
              <a:rPr lang="en-US" sz="3600" dirty="0" err="1">
                <a:solidFill>
                  <a:srgbClr val="FF0000"/>
                </a:solidFill>
              </a:rPr>
              <a:t>হাজার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টাকা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অর্থদণ্ড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বা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উভয</a:t>
            </a:r>
            <a:r>
              <a:rPr lang="en-US" sz="3600" dirty="0">
                <a:solidFill>
                  <a:srgbClr val="FF0000"/>
                </a:solidFill>
              </a:rPr>
              <a:t>় </a:t>
            </a:r>
            <a:r>
              <a:rPr lang="en-US" sz="3600" dirty="0" err="1">
                <a:solidFill>
                  <a:srgbClr val="FF0000"/>
                </a:solidFill>
              </a:rPr>
              <a:t>দণ্ডে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দণ্ডিত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করা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হবে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/>
              <a:t>এবং</a:t>
            </a:r>
            <a:r>
              <a:rPr lang="en-US" sz="3600" dirty="0"/>
              <a:t> </a:t>
            </a:r>
            <a:r>
              <a:rPr lang="en-US" sz="3600" dirty="0" err="1"/>
              <a:t>চালকের</a:t>
            </a:r>
            <a:r>
              <a:rPr lang="en-US" sz="3600" dirty="0"/>
              <a:t> </a:t>
            </a:r>
            <a:r>
              <a:rPr lang="en-US" sz="3600" dirty="0" err="1"/>
              <a:t>ক্ষেত্রে</a:t>
            </a:r>
            <a:r>
              <a:rPr lang="en-US" sz="3600" dirty="0"/>
              <a:t>,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হিসাবে</a:t>
            </a:r>
            <a:r>
              <a:rPr lang="en-US" sz="3600" dirty="0"/>
              <a:t> </a:t>
            </a:r>
            <a:r>
              <a:rPr lang="en-US" sz="3600" dirty="0" err="1"/>
              <a:t>দোষসূচক</a:t>
            </a:r>
            <a:r>
              <a:rPr lang="en-US" sz="3600" dirty="0"/>
              <a:t> ১ </a:t>
            </a:r>
            <a:r>
              <a:rPr lang="en-US" sz="3600" dirty="0" err="1"/>
              <a:t>পয়েন্ট</a:t>
            </a:r>
            <a:r>
              <a:rPr lang="en-US" sz="3600" dirty="0"/>
              <a:t> </a:t>
            </a:r>
            <a:r>
              <a:rPr lang="en-US" sz="3600" dirty="0" err="1"/>
              <a:t>কর্তন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05013"/>
            <a:ext cx="914400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/>
              <a:t>মোটরযানে</a:t>
            </a:r>
            <a:r>
              <a:rPr lang="en-US" sz="4800" dirty="0"/>
              <a:t> </a:t>
            </a:r>
            <a:r>
              <a:rPr lang="en-US" sz="4800" dirty="0" err="1"/>
              <a:t>অতিরিক্ত</a:t>
            </a:r>
            <a:r>
              <a:rPr lang="en-US" sz="4800" dirty="0"/>
              <a:t> </a:t>
            </a:r>
            <a:r>
              <a:rPr lang="en-US" sz="4800" dirty="0" err="1"/>
              <a:t>ওজন</a:t>
            </a:r>
            <a:r>
              <a:rPr lang="en-US" sz="4800" dirty="0"/>
              <a:t> </a:t>
            </a:r>
            <a:r>
              <a:rPr lang="en-US" sz="4800" dirty="0" err="1"/>
              <a:t>বহন</a:t>
            </a:r>
            <a:r>
              <a:rPr lang="en-US" sz="4800" dirty="0"/>
              <a:t> </a:t>
            </a:r>
            <a:r>
              <a:rPr lang="en-US" sz="4800" dirty="0" err="1"/>
              <a:t>করলে</a:t>
            </a:r>
            <a:r>
              <a:rPr lang="en-US" sz="4800" dirty="0"/>
              <a:t> ১ </a:t>
            </a:r>
            <a:r>
              <a:rPr lang="en-US" sz="4800" dirty="0" err="1"/>
              <a:t>বছর</a:t>
            </a:r>
            <a:r>
              <a:rPr lang="en-US" sz="4800" dirty="0"/>
              <a:t> </a:t>
            </a:r>
            <a:r>
              <a:rPr lang="en-US" sz="4800" dirty="0" err="1"/>
              <a:t>কারাদণ্ড</a:t>
            </a:r>
            <a:r>
              <a:rPr lang="en-US" sz="4800" dirty="0"/>
              <a:t>, </a:t>
            </a:r>
            <a:r>
              <a:rPr lang="en-US" sz="4800" dirty="0" err="1"/>
              <a:t>বা</a:t>
            </a:r>
            <a:r>
              <a:rPr lang="en-US" sz="4800" dirty="0"/>
              <a:t> ১ </a:t>
            </a:r>
            <a:r>
              <a:rPr lang="en-US" sz="4800" dirty="0" err="1"/>
              <a:t>লক্ষ</a:t>
            </a:r>
            <a:r>
              <a:rPr lang="en-US" sz="4800" dirty="0"/>
              <a:t> </a:t>
            </a:r>
            <a:r>
              <a:rPr lang="en-US" sz="4800" dirty="0" err="1"/>
              <a:t>টাকা</a:t>
            </a:r>
            <a:r>
              <a:rPr lang="en-US" sz="4800" dirty="0"/>
              <a:t> </a:t>
            </a:r>
            <a:r>
              <a:rPr lang="en-US" sz="4800" dirty="0" err="1"/>
              <a:t>অর্থদণ্ড</a:t>
            </a:r>
            <a:r>
              <a:rPr lang="en-US" sz="4800" dirty="0"/>
              <a:t>, </a:t>
            </a:r>
            <a:r>
              <a:rPr lang="en-US" sz="4800" dirty="0" err="1"/>
              <a:t>বা</a:t>
            </a:r>
            <a:r>
              <a:rPr lang="en-US" sz="4800" dirty="0"/>
              <a:t> </a:t>
            </a:r>
            <a:r>
              <a:rPr lang="en-US" sz="4800" dirty="0" err="1"/>
              <a:t>উভয</a:t>
            </a:r>
            <a:r>
              <a:rPr lang="en-US" sz="4800" dirty="0"/>
              <a:t>় </a:t>
            </a:r>
            <a:r>
              <a:rPr lang="en-US" sz="4800" dirty="0" err="1"/>
              <a:t>দণ্ডে</a:t>
            </a:r>
            <a:r>
              <a:rPr lang="en-US" sz="4800" dirty="0"/>
              <a:t> </a:t>
            </a:r>
            <a:r>
              <a:rPr lang="en-US" sz="4800" dirty="0" err="1"/>
              <a:t>দণ্ডিত</a:t>
            </a:r>
            <a:r>
              <a:rPr lang="en-US" sz="4800" dirty="0"/>
              <a:t> </a:t>
            </a:r>
            <a:r>
              <a:rPr lang="en-US" sz="4800" dirty="0" err="1"/>
              <a:t>করা</a:t>
            </a:r>
            <a:r>
              <a:rPr lang="en-US" sz="4800" dirty="0"/>
              <a:t> </a:t>
            </a:r>
            <a:r>
              <a:rPr lang="en-US" sz="4800" dirty="0" err="1"/>
              <a:t>হবে</a:t>
            </a:r>
            <a:r>
              <a:rPr lang="en-US" sz="4800" dirty="0"/>
              <a:t> </a:t>
            </a:r>
            <a:r>
              <a:rPr lang="en-US" sz="4800" dirty="0" err="1"/>
              <a:t>এবং</a:t>
            </a:r>
            <a:r>
              <a:rPr lang="en-US" sz="4800" dirty="0"/>
              <a:t> </a:t>
            </a:r>
            <a:r>
              <a:rPr lang="en-US" sz="4800" dirty="0" err="1"/>
              <a:t>চালকের</a:t>
            </a:r>
            <a:r>
              <a:rPr lang="en-US" sz="4800" dirty="0"/>
              <a:t> </a:t>
            </a:r>
            <a:r>
              <a:rPr lang="en-US" sz="4800" dirty="0" err="1"/>
              <a:t>ক্ষেত্রে</a:t>
            </a:r>
            <a:r>
              <a:rPr lang="en-US" sz="4800" dirty="0"/>
              <a:t>, </a:t>
            </a:r>
            <a:r>
              <a:rPr lang="en-US" sz="4800" dirty="0" err="1"/>
              <a:t>অতিরিক্ত</a:t>
            </a:r>
            <a:r>
              <a:rPr lang="en-US" sz="4800" dirty="0"/>
              <a:t> </a:t>
            </a:r>
            <a:r>
              <a:rPr lang="en-US" sz="4800" dirty="0" err="1"/>
              <a:t>হিসাবে</a:t>
            </a:r>
            <a:r>
              <a:rPr lang="en-US" sz="4800" dirty="0"/>
              <a:t> </a:t>
            </a:r>
            <a:r>
              <a:rPr lang="en-US" sz="4800" dirty="0" err="1"/>
              <a:t>দোষসূচক</a:t>
            </a:r>
            <a:r>
              <a:rPr lang="en-US" sz="4800" dirty="0"/>
              <a:t> ২ </a:t>
            </a:r>
            <a:r>
              <a:rPr lang="en-US" sz="4800" dirty="0" err="1"/>
              <a:t>পয়েন্ট</a:t>
            </a:r>
            <a:r>
              <a:rPr lang="en-US" sz="4800" dirty="0"/>
              <a:t> </a:t>
            </a:r>
            <a:r>
              <a:rPr lang="en-US" sz="4800" dirty="0" err="1"/>
              <a:t>কর্তন</a:t>
            </a:r>
            <a:r>
              <a:rPr lang="en-US" sz="4800" dirty="0"/>
              <a:t> </a:t>
            </a:r>
            <a:r>
              <a:rPr lang="en-US" sz="4800" dirty="0" err="1"/>
              <a:t>করা</a:t>
            </a:r>
            <a:r>
              <a:rPr lang="en-US" sz="4800" dirty="0"/>
              <a:t> </a:t>
            </a:r>
            <a:r>
              <a:rPr lang="en-US" sz="4800" dirty="0" err="1"/>
              <a:t>হবে</a:t>
            </a:r>
            <a:r>
              <a:rPr lang="en-US" sz="4800" dirty="0"/>
              <a:t>।  </a:t>
            </a:r>
            <a:r>
              <a:rPr lang="en-US" sz="4800" b="1" dirty="0"/>
              <a:t> </a:t>
            </a:r>
            <a:endParaRPr lang="en-US" sz="4800" dirty="0"/>
          </a:p>
        </p:txBody>
      </p:sp>
    </p:spTree>
  </p:cSld>
  <p:clrMapOvr>
    <a:masterClrMapping/>
  </p:clrMapOvr>
  <p:transition advClick="0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213009"/>
            <a:ext cx="91440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>
                <a:solidFill>
                  <a:srgbClr val="FF0000"/>
                </a:solidFill>
              </a:rPr>
              <a:t>সঠিক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স্থানে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মোটর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যান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পার্কিং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না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করলে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বা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নির্ধারিত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স্থানে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যাত্রী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বা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পণ্য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ওঠানামা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না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করলে</a:t>
            </a:r>
            <a:r>
              <a:rPr lang="en-US" sz="4800" dirty="0">
                <a:solidFill>
                  <a:srgbClr val="FF0000"/>
                </a:solidFill>
              </a:rPr>
              <a:t> ৫ </a:t>
            </a:r>
            <a:r>
              <a:rPr lang="en-US" sz="4800" dirty="0" err="1">
                <a:solidFill>
                  <a:srgbClr val="FF0000"/>
                </a:solidFill>
              </a:rPr>
              <a:t>হাজার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টাকা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অর্থদণ্ডে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দণ্ডিত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করা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হবে</a:t>
            </a:r>
            <a:r>
              <a:rPr lang="en-US" sz="4800" dirty="0">
                <a:solidFill>
                  <a:srgbClr val="FF0000"/>
                </a:solidFill>
              </a:rPr>
              <a:t>।</a:t>
            </a:r>
          </a:p>
        </p:txBody>
      </p:sp>
    </p:spTree>
  </p:cSld>
  <p:clrMapOvr>
    <a:masterClrMapping/>
  </p:clrMapOvr>
  <p:transition advClick="0" advTm="1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339967"/>
            <a:ext cx="9144000" cy="41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মোটরযানের</a:t>
            </a:r>
            <a:r>
              <a:rPr lang="en-US" sz="3600" dirty="0"/>
              <a:t> </a:t>
            </a:r>
            <a:r>
              <a:rPr lang="en-US" sz="3600" dirty="0" err="1"/>
              <a:t>গতিসীমা</a:t>
            </a:r>
            <a:r>
              <a:rPr lang="en-US" sz="3600" dirty="0"/>
              <a:t> </a:t>
            </a:r>
            <a:r>
              <a:rPr lang="en-US" sz="3600" dirty="0" err="1"/>
              <a:t>নিয়ন্ত্রণ</a:t>
            </a:r>
            <a:r>
              <a:rPr lang="en-US" sz="3600" dirty="0"/>
              <a:t> </a:t>
            </a:r>
            <a:r>
              <a:rPr lang="en-US" sz="3600" dirty="0" err="1"/>
              <a:t>সংক্রান্ত</a:t>
            </a:r>
            <a:r>
              <a:rPr lang="en-US" sz="3600" dirty="0"/>
              <a:t> </a:t>
            </a:r>
            <a:r>
              <a:rPr lang="en-US" sz="3600" dirty="0" err="1"/>
              <a:t>বিধান</a:t>
            </a:r>
            <a:r>
              <a:rPr lang="en-US" sz="3600" dirty="0"/>
              <a:t> </a:t>
            </a:r>
            <a:r>
              <a:rPr lang="en-US" sz="3600" dirty="0" err="1"/>
              <a:t>লঙ্ঘন</a:t>
            </a:r>
            <a:r>
              <a:rPr lang="en-US" sz="3600" dirty="0"/>
              <a:t> </a:t>
            </a:r>
            <a:r>
              <a:rPr lang="en-US" sz="3600" dirty="0" err="1"/>
              <a:t>করলে</a:t>
            </a:r>
            <a:r>
              <a:rPr lang="en-US" sz="3600" dirty="0"/>
              <a:t> </a:t>
            </a:r>
            <a:r>
              <a:rPr lang="en-US" sz="3600" dirty="0" err="1"/>
              <a:t>সর্বোচ্চ</a:t>
            </a:r>
            <a:r>
              <a:rPr lang="en-US" sz="3600" dirty="0"/>
              <a:t> ৩ </a:t>
            </a:r>
            <a:r>
              <a:rPr lang="en-US" sz="3600" dirty="0" err="1"/>
              <a:t>মাসের</a:t>
            </a:r>
            <a:r>
              <a:rPr lang="en-US" sz="3600" dirty="0"/>
              <a:t> </a:t>
            </a:r>
            <a:r>
              <a:rPr lang="en-US" sz="3600" dirty="0" err="1"/>
              <a:t>কারাদণ্ড</a:t>
            </a:r>
            <a:r>
              <a:rPr lang="en-US" sz="3600" dirty="0"/>
              <a:t> </a:t>
            </a:r>
            <a:r>
              <a:rPr lang="en-US" sz="3600" dirty="0" err="1"/>
              <a:t>বা</a:t>
            </a:r>
            <a:r>
              <a:rPr lang="en-US" sz="3600" dirty="0"/>
              <a:t> ১০ </a:t>
            </a:r>
            <a:r>
              <a:rPr lang="en-US" sz="3600" dirty="0" err="1"/>
              <a:t>হাজার</a:t>
            </a:r>
            <a:r>
              <a:rPr lang="en-US" sz="3600" dirty="0"/>
              <a:t> </a:t>
            </a:r>
            <a:r>
              <a:rPr lang="en-US" sz="3600" dirty="0" err="1"/>
              <a:t>টাকা</a:t>
            </a:r>
            <a:r>
              <a:rPr lang="en-US" sz="3600" dirty="0"/>
              <a:t> </a:t>
            </a:r>
            <a:r>
              <a:rPr lang="en-US" sz="3600" dirty="0" err="1"/>
              <a:t>অর্থদণ্ড</a:t>
            </a:r>
            <a:r>
              <a:rPr lang="en-US" sz="3600" dirty="0"/>
              <a:t> </a:t>
            </a:r>
            <a:r>
              <a:rPr lang="en-US" sz="3600" dirty="0" err="1"/>
              <a:t>বা</a:t>
            </a:r>
            <a:r>
              <a:rPr lang="en-US" sz="3600" dirty="0"/>
              <a:t> </a:t>
            </a:r>
            <a:r>
              <a:rPr lang="en-US" sz="3600" dirty="0" err="1"/>
              <a:t>উভয</a:t>
            </a:r>
            <a:r>
              <a:rPr lang="en-US" sz="3600" dirty="0"/>
              <a:t>় </a:t>
            </a:r>
            <a:r>
              <a:rPr lang="en-US" sz="3600" dirty="0" err="1"/>
              <a:t>দণ্ডে</a:t>
            </a:r>
            <a:r>
              <a:rPr lang="en-US" sz="3600" dirty="0"/>
              <a:t> </a:t>
            </a:r>
            <a:r>
              <a:rPr lang="en-US" sz="3600" dirty="0" err="1"/>
              <a:t>দণ্ডিত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 </a:t>
            </a:r>
            <a:r>
              <a:rPr lang="en-US" sz="3600" dirty="0" err="1"/>
              <a:t>চালকের</a:t>
            </a:r>
            <a:r>
              <a:rPr lang="en-US" sz="3600" dirty="0"/>
              <a:t> </a:t>
            </a:r>
            <a:r>
              <a:rPr lang="en-US" sz="3600" dirty="0" err="1"/>
              <a:t>ক্ষেত্রে</a:t>
            </a:r>
            <a:r>
              <a:rPr lang="en-US" sz="3600" dirty="0"/>
              <a:t>,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হিসাবে</a:t>
            </a:r>
            <a:r>
              <a:rPr lang="en-US" sz="3600" dirty="0"/>
              <a:t> </a:t>
            </a:r>
            <a:r>
              <a:rPr lang="en-US" sz="3600" dirty="0" err="1"/>
              <a:t>দোষসূচক</a:t>
            </a:r>
            <a:r>
              <a:rPr lang="en-US" sz="3600" dirty="0"/>
              <a:t> ১ (</a:t>
            </a:r>
            <a:r>
              <a:rPr lang="en-US" sz="3600" dirty="0" err="1"/>
              <a:t>এক</a:t>
            </a:r>
            <a:r>
              <a:rPr lang="en-US" sz="3600" dirty="0"/>
              <a:t>) </a:t>
            </a:r>
            <a:r>
              <a:rPr lang="en-US" sz="3600" dirty="0" err="1"/>
              <a:t>পয়েন্ট</a:t>
            </a:r>
            <a:r>
              <a:rPr lang="en-US" sz="3600" dirty="0"/>
              <a:t> </a:t>
            </a:r>
            <a:r>
              <a:rPr lang="en-US" sz="3600" dirty="0" err="1"/>
              <a:t>কাটা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 </a:t>
            </a:r>
          </a:p>
        </p:txBody>
      </p:sp>
    </p:spTree>
  </p:cSld>
  <p:clrMapOvr>
    <a:masterClrMapping/>
  </p:clrMapOvr>
  <p:transition advClick="0" advTm="10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339967"/>
            <a:ext cx="9144000" cy="417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নির্ধারিত</a:t>
            </a:r>
            <a:r>
              <a:rPr lang="en-US" sz="3600" dirty="0"/>
              <a:t> </a:t>
            </a:r>
            <a:r>
              <a:rPr lang="en-US" sz="3600" dirty="0" err="1"/>
              <a:t>শব্দমাত্রার</a:t>
            </a:r>
            <a:r>
              <a:rPr lang="en-US" sz="3600" dirty="0"/>
              <a:t>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শব্দ</a:t>
            </a:r>
            <a:r>
              <a:rPr lang="en-US" sz="3600" dirty="0"/>
              <a:t> </a:t>
            </a:r>
            <a:r>
              <a:rPr lang="en-US" sz="3600" dirty="0" err="1"/>
              <a:t>বা</a:t>
            </a:r>
            <a:r>
              <a:rPr lang="en-US" sz="3600" dirty="0"/>
              <a:t> </a:t>
            </a:r>
            <a:r>
              <a:rPr lang="en-US" sz="3600" dirty="0" err="1"/>
              <a:t>হর্ন</a:t>
            </a:r>
            <a:r>
              <a:rPr lang="en-US" sz="3600" dirty="0"/>
              <a:t> </a:t>
            </a:r>
            <a:r>
              <a:rPr lang="en-US" sz="3600" dirty="0" err="1"/>
              <a:t>বাজালে</a:t>
            </a:r>
            <a:r>
              <a:rPr lang="en-US" sz="3600" dirty="0"/>
              <a:t> </a:t>
            </a:r>
            <a:r>
              <a:rPr lang="en-US" sz="3600" dirty="0" err="1"/>
              <a:t>সর্বোচ্চ</a:t>
            </a:r>
            <a:r>
              <a:rPr lang="en-US" sz="3600" dirty="0"/>
              <a:t> ৩ </a:t>
            </a:r>
            <a:r>
              <a:rPr lang="en-US" sz="3600" dirty="0" err="1"/>
              <a:t>মাসের</a:t>
            </a:r>
            <a:r>
              <a:rPr lang="en-US" sz="3600" dirty="0"/>
              <a:t> </a:t>
            </a:r>
            <a:r>
              <a:rPr lang="en-US" sz="3600" dirty="0" err="1"/>
              <a:t>কারাদণ্ড</a:t>
            </a:r>
            <a:r>
              <a:rPr lang="en-US" sz="3600" dirty="0"/>
              <a:t> </a:t>
            </a:r>
            <a:r>
              <a:rPr lang="en-US" sz="3600" dirty="0" err="1"/>
              <a:t>বা</a:t>
            </a:r>
            <a:r>
              <a:rPr lang="en-US" sz="3600" dirty="0"/>
              <a:t> ১০ </a:t>
            </a:r>
            <a:r>
              <a:rPr lang="en-US" sz="3600" dirty="0" err="1"/>
              <a:t>হাজার</a:t>
            </a:r>
            <a:r>
              <a:rPr lang="en-US" sz="3600" dirty="0"/>
              <a:t> </a:t>
            </a:r>
            <a:r>
              <a:rPr lang="en-US" sz="3600" dirty="0" err="1"/>
              <a:t>টাকা</a:t>
            </a:r>
            <a:r>
              <a:rPr lang="en-US" sz="3600" dirty="0"/>
              <a:t> </a:t>
            </a:r>
            <a:r>
              <a:rPr lang="en-US" sz="3600" dirty="0" err="1"/>
              <a:t>অর্থদণ্ড</a:t>
            </a:r>
            <a:r>
              <a:rPr lang="en-US" sz="3600" dirty="0"/>
              <a:t> </a:t>
            </a:r>
            <a:r>
              <a:rPr lang="en-US" sz="3600" dirty="0" err="1"/>
              <a:t>বা</a:t>
            </a:r>
            <a:r>
              <a:rPr lang="en-US" sz="3600" dirty="0"/>
              <a:t> </a:t>
            </a:r>
            <a:r>
              <a:rPr lang="en-US" sz="3600" dirty="0" err="1"/>
              <a:t>উভয</a:t>
            </a:r>
            <a:r>
              <a:rPr lang="en-US" sz="3600" dirty="0"/>
              <a:t>় </a:t>
            </a:r>
            <a:r>
              <a:rPr lang="en-US" sz="3600" dirty="0" err="1"/>
              <a:t>দণ্ডে</a:t>
            </a:r>
            <a:r>
              <a:rPr lang="en-US" sz="3600" dirty="0"/>
              <a:t> </a:t>
            </a:r>
            <a:r>
              <a:rPr lang="en-US" sz="3600" dirty="0" err="1"/>
              <a:t>দণ্ডিত</a:t>
            </a:r>
            <a:r>
              <a:rPr lang="en-US" sz="3600" dirty="0"/>
              <a:t> </a:t>
            </a:r>
            <a:r>
              <a:rPr lang="en-US" sz="3600" dirty="0" err="1"/>
              <a:t>করা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 </a:t>
            </a:r>
            <a:r>
              <a:rPr lang="en-US" sz="3600" dirty="0" err="1"/>
              <a:t>চালকের</a:t>
            </a:r>
            <a:r>
              <a:rPr lang="en-US" sz="3600" dirty="0"/>
              <a:t> </a:t>
            </a:r>
            <a:r>
              <a:rPr lang="en-US" sz="3600" dirty="0" err="1"/>
              <a:t>ক্ষেত্রে</a:t>
            </a:r>
            <a:r>
              <a:rPr lang="en-US" sz="3600" dirty="0"/>
              <a:t>, </a:t>
            </a:r>
            <a:r>
              <a:rPr lang="en-US" sz="3600" dirty="0" err="1"/>
              <a:t>অতিরিক্ত</a:t>
            </a:r>
            <a:r>
              <a:rPr lang="en-US" sz="3600" dirty="0"/>
              <a:t> </a:t>
            </a:r>
            <a:r>
              <a:rPr lang="en-US" sz="3600" dirty="0" err="1"/>
              <a:t>হিসাবে</a:t>
            </a:r>
            <a:r>
              <a:rPr lang="en-US" sz="3600" dirty="0"/>
              <a:t> </a:t>
            </a:r>
            <a:r>
              <a:rPr lang="en-US" sz="3600" dirty="0" err="1"/>
              <a:t>দোষসূচক</a:t>
            </a:r>
            <a:r>
              <a:rPr lang="en-US" sz="3600" dirty="0"/>
              <a:t> ১ (</a:t>
            </a:r>
            <a:r>
              <a:rPr lang="en-US" sz="3600" dirty="0" err="1"/>
              <a:t>এক</a:t>
            </a:r>
            <a:r>
              <a:rPr lang="en-US" sz="3600" dirty="0"/>
              <a:t>) </a:t>
            </a:r>
            <a:r>
              <a:rPr lang="en-US" sz="3600" dirty="0" err="1"/>
              <a:t>পয়েন্ট</a:t>
            </a:r>
            <a:r>
              <a:rPr lang="en-US" sz="3600" dirty="0"/>
              <a:t> </a:t>
            </a:r>
            <a:r>
              <a:rPr lang="en-US" sz="3600" dirty="0" err="1"/>
              <a:t>কাটা</a:t>
            </a:r>
            <a:r>
              <a:rPr lang="en-US" sz="3600" dirty="0"/>
              <a:t> </a:t>
            </a:r>
            <a:r>
              <a:rPr lang="en-US" sz="3600" dirty="0" err="1"/>
              <a:t>হবে</a:t>
            </a:r>
            <a:r>
              <a:rPr lang="en-US" sz="3600" dirty="0"/>
              <a:t>।  </a:t>
            </a:r>
          </a:p>
        </p:txBody>
      </p:sp>
    </p:spTree>
  </p:cSld>
  <p:clrMapOvr>
    <a:masterClrMapping/>
  </p:clrMapOvr>
  <p:transition advClick="0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/>
          <p:cNvSpPr>
            <a:spLocks noChangeArrowheads="1"/>
          </p:cNvSpPr>
          <p:nvPr/>
        </p:nvSpPr>
        <p:spPr bwMode="auto">
          <a:xfrm>
            <a:off x="0" y="1767007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>
                <a:solidFill>
                  <a:srgbClr val="FF0000"/>
                </a:solidFill>
              </a:rPr>
              <a:t>ইচ্ছাকৃত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গাড়ি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চালিয়ে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মানুষ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হত্যা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করলে</a:t>
            </a:r>
            <a:r>
              <a:rPr lang="en-US" sz="4800" dirty="0">
                <a:solidFill>
                  <a:srgbClr val="FF0000"/>
                </a:solidFill>
              </a:rPr>
              <a:t> ৩০২ </a:t>
            </a:r>
            <a:r>
              <a:rPr lang="en-US" sz="4800" dirty="0" err="1">
                <a:solidFill>
                  <a:srgbClr val="FF0000"/>
                </a:solidFill>
              </a:rPr>
              <a:t>ধারা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অনুযায়ী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মৃত্যুদণ্ডের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বিধান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রাখা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হয়েছে</a:t>
            </a:r>
            <a:r>
              <a:rPr lang="en-US" sz="4800" dirty="0">
                <a:solidFill>
                  <a:srgbClr val="FF0000"/>
                </a:solidFill>
              </a:rPr>
              <a:t>।</a:t>
            </a:r>
          </a:p>
        </p:txBody>
      </p:sp>
    </p:spTree>
  </p:cSld>
  <p:clrMapOvr>
    <a:masterClrMapping/>
  </p:clrMapOvr>
  <p:transition advClick="0" advTm="10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/>
          <p:cNvSpPr>
            <a:spLocks noChangeArrowheads="1"/>
          </p:cNvSpPr>
          <p:nvPr/>
        </p:nvSpPr>
        <p:spPr bwMode="auto">
          <a:xfrm>
            <a:off x="0" y="889843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বেপরোয়াভাবে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গাড়ি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প্রতিযোগিতা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ফলে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দুর্ঘটনা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ঘটলে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৩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বছরের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অথবা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৩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লক্ষ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আদালত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অর্থদণ্ডের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সম্পূর্ণ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অংশবিশেষ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ক্ষতিগ্রস্ত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ব্যক্তিকে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দেয়ার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নির্দেশ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দিতে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পারবে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Rectangle 1"/>
          <p:cNvSpPr>
            <a:spLocks noChangeArrowheads="1"/>
          </p:cNvSpPr>
          <p:nvPr/>
        </p:nvSpPr>
        <p:spPr bwMode="auto">
          <a:xfrm>
            <a:off x="0" y="672572"/>
            <a:ext cx="9144000" cy="551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দুর্ঘটনায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কোন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ব্যক্তি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গুরুতর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আহত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প্রাণহানি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শাস্তি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রাখা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হয়েছে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সর্বোচ্চ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বছরের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সর্বোচ্চ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৫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লাখ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1"/>
          <p:cNvSpPr>
            <a:spLocks noChangeArrowheads="1"/>
          </p:cNvSpPr>
          <p:nvPr/>
        </p:nvSpPr>
        <p:spPr bwMode="auto">
          <a:xfrm>
            <a:off x="0" y="118574"/>
            <a:ext cx="9144000" cy="662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অনুযায়ী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ড্রাইভিং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লাইসেন্স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পেতে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চালককে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৮ম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শ্রেণী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এবং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সহকারীকে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৫ম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শ্রেণী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আগের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আইনে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শিক্ষাগত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যোগ্যতার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কোন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প্রয়োজন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ছিল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ইতিমধ্যেই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কার্যকর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হওয়া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‘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সড়ক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পরিবহণ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২০১৮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বাস্তবায়ন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সরকার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সংশ্লিষ্ট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মহল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যাচ্ছে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1"/>
          <p:cNvSpPr>
            <a:spLocks noChangeArrowheads="1"/>
          </p:cNvSpPr>
          <p:nvPr/>
        </p:nvSpPr>
        <p:spPr bwMode="auto">
          <a:xfrm>
            <a:off x="0" y="681357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এবং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ফুলস্পিডে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কৃতিত্বের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বরং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মৃত্যু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পঙ্গুত্বের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ঝুঁকি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বাড়ায়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সেটা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কখনই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752600"/>
            <a:ext cx="53340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1" y="5486400"/>
            <a:ext cx="495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inspirayhan@gmail.com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914400"/>
            <a:ext cx="2899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Thank You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1"/>
          <p:cNvSpPr>
            <a:spLocks noChangeArrowheads="1"/>
          </p:cNvSpPr>
          <p:nvPr/>
        </p:nvSpPr>
        <p:spPr bwMode="auto">
          <a:xfrm>
            <a:off x="0" y="681356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লুকিং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গ্লাস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খুলে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রাখা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এক্সিডেন্ট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অন্যতম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এটা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স্মার্টনেস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বরং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বোকামি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অপরাধ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বাস্তব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জীবন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সিনেমা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1"/>
          <p:cNvSpPr>
            <a:spLocks noChangeArrowheads="1"/>
          </p:cNvSpPr>
          <p:nvPr/>
        </p:nvSpPr>
        <p:spPr bwMode="auto">
          <a:xfrm>
            <a:off x="-304495" y="2181389"/>
            <a:ext cx="975299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ট্রাফিক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সংকেত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রোড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অর্থ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মেনে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1"/>
          <p:cNvSpPr>
            <a:spLocks noChangeArrowheads="1"/>
          </p:cNvSpPr>
          <p:nvPr/>
        </p:nvSpPr>
        <p:spPr bwMode="auto">
          <a:xfrm>
            <a:off x="0" y="525737"/>
            <a:ext cx="9144000" cy="580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জাতীয়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সংসদে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পাস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হওয়ার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৮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অক্টোবর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, ২০১৮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Segoe UI" pitchFamily="34" charset="0"/>
              </a:rPr>
              <a:t>  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পরিবহন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আইন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২০১৮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Segoe UI" pitchFamily="34" charset="0"/>
              </a:rPr>
              <a:t>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গেজেট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প্রকাশ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হয়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সড়কে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বেপরোয়াভাবে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গাড়ি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চালালে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প্রতিযোগিতা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ফলে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ঘটলে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তিন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বছরের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কারাদণ্ড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অথবা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তিন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লাখ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টাকা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অর্থদণ্ড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উভয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়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দণ্ডে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দণ্ডিত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1"/>
          <p:cNvSpPr>
            <a:spLocks noChangeArrowheads="1"/>
          </p:cNvSpPr>
          <p:nvPr/>
        </p:nvSpPr>
        <p:spPr bwMode="auto">
          <a:xfrm>
            <a:off x="0" y="1235354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ট্রাফিক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সংকেত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মেনে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চললে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মাসের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কারাদণ্ড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১০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অর্থদণ্ড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উভয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দণ্ডিত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সঠিক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স্থানে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পার্কিং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নির্ধারিত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স্থানে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যাত্রী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পণ্য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ওঠানামা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পাঁচ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870</Words>
  <Application>Microsoft Office PowerPoint</Application>
  <PresentationFormat>On-screen Show (4:3)</PresentationFormat>
  <Paragraphs>45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ICT_LAB</dc:creator>
  <cp:lastModifiedBy>ICT_LAB</cp:lastModifiedBy>
  <cp:revision>9</cp:revision>
  <dcterms:created xsi:type="dcterms:W3CDTF">2022-01-18T11:20:56Z</dcterms:created>
  <dcterms:modified xsi:type="dcterms:W3CDTF">2022-01-18T12:51:12Z</dcterms:modified>
</cp:coreProperties>
</file>