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en-US">
                <a:latin typeface="Verdana Regular" panose="020B0604030504040204" charset="0"/>
                <a:cs typeface="Verdana Regular" panose="020B0604030504040204" charset="0"/>
              </a:rPr>
              <a:t>What is RAG?</a:t>
            </a:r>
            <a:endParaRPr lang="en-US">
              <a:latin typeface="Verdana Regular" panose="020B0604030504040204" charset="0"/>
              <a:cs typeface="Verdana Regular" panose="020B060403050404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p>
            <a:r>
              <a:rPr lang="en-US" altLang="en-US" sz="2800">
                <a:latin typeface="Verdana Regular" panose="020B0604030504040204" charset="0"/>
                <a:cs typeface="Verdana Regular" panose="020B0604030504040204" charset="0"/>
              </a:rPr>
              <a:t>Retrieval Augmented Generation (RAG) in Data Cloud is a way to make large language model (LLM) responses more accurate and useful. </a:t>
            </a:r>
            <a:endParaRPr lang="en-US" altLang="en-US" sz="2800">
              <a:latin typeface="Verdana Regular" panose="020B0604030504040204" charset="0"/>
              <a:cs typeface="Verdana Regular" panose="020B060403050404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365760" y="820420"/>
            <a:ext cx="6961505" cy="5528310"/>
          </a:xfrm>
        </p:spPr>
        <p:txBody>
          <a:bodyPr/>
          <a:p>
            <a:pPr algn="l"/>
            <a:r>
              <a:rPr lang="en-US" altLang="en-US" sz="3200" b="1">
                <a:latin typeface="Verdana Bold" panose="020B0604030504040204" charset="0"/>
                <a:cs typeface="Verdana Bold" panose="020B0604030504040204" charset="0"/>
              </a:rPr>
              <a:t>How it works in simple terms:</a:t>
            </a:r>
            <a:endParaRPr lang="en-US" altLang="en-US" sz="3200" b="1">
              <a:latin typeface="Verdana Bold" panose="020B0604030504040204" charset="0"/>
              <a:cs typeface="Verdana Bold" panose="020B0604030504040204" charset="0"/>
            </a:endParaRPr>
          </a:p>
          <a:p>
            <a:pPr algn="l"/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  <a:p>
            <a:pPr algn="l"/>
            <a:r>
              <a:rPr lang="en-US" altLang="en-US" b="1">
                <a:latin typeface="Verdana Bold" panose="020B0604030504040204" charset="0"/>
                <a:cs typeface="Verdana Bold" panose="020B0604030504040204" charset="0"/>
              </a:rPr>
              <a:t>Retrieve:</a:t>
            </a:r>
            <a:r>
              <a:rPr lang="en-US" altLang="en-US">
                <a:latin typeface="Verdana Regular" panose="020B0604030504040204" charset="0"/>
                <a:cs typeface="Verdana Regular" panose="020B0604030504040204" charset="0"/>
              </a:rPr>
              <a:t> When you ask a question or give a prompt, RAG searches a collection of data (like documents or databases) to find relevant information.</a:t>
            </a:r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  <a:p>
            <a:pPr algn="l"/>
            <a:r>
              <a:rPr lang="en-US" altLang="en-US" b="1">
                <a:latin typeface="Verdana Bold" panose="020B0604030504040204" charset="0"/>
                <a:cs typeface="Verdana Bold" panose="020B0604030504040204" charset="0"/>
              </a:rPr>
              <a:t>Augment:</a:t>
            </a:r>
            <a:r>
              <a:rPr lang="en-US" altLang="en-US">
                <a:latin typeface="Verdana Regular" panose="020B0604030504040204" charset="0"/>
                <a:cs typeface="Verdana Regular" panose="020B0604030504040204" charset="0"/>
              </a:rPr>
              <a:t> It adds this information to your original question to give the LLM more context.</a:t>
            </a:r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  <a:p>
            <a:pPr algn="l"/>
            <a:r>
              <a:rPr lang="en-US" altLang="en-US" b="1">
                <a:latin typeface="Verdana Bold" panose="020B0604030504040204" charset="0"/>
                <a:cs typeface="Verdana Bold" panose="020B0604030504040204" charset="0"/>
              </a:rPr>
              <a:t>Generate:</a:t>
            </a:r>
            <a:r>
              <a:rPr lang="en-US" altLang="en-US">
                <a:latin typeface="Verdana Regular" panose="020B0604030504040204" charset="0"/>
                <a:cs typeface="Verdana Regular" panose="020B0604030504040204" charset="0"/>
              </a:rPr>
              <a:t> The LLM then uses this enhanced prompt to create a better, more relevant response.</a:t>
            </a:r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7326630" y="664845"/>
            <a:ext cx="4573905" cy="55283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365760" y="820420"/>
            <a:ext cx="6654800" cy="5528310"/>
          </a:xfrm>
        </p:spPr>
        <p:txBody>
          <a:bodyPr/>
          <a:p>
            <a:pPr algn="l"/>
            <a:r>
              <a:rPr lang="en-US" altLang="en-US" sz="3200" b="1">
                <a:latin typeface="Verdana Bold" panose="020B0604030504040204" charset="0"/>
                <a:cs typeface="Verdana Bold" panose="020B0604030504040204" charset="0"/>
              </a:rPr>
              <a:t>Search Mechanisms</a:t>
            </a:r>
            <a:br>
              <a:rPr lang="en-US" altLang="en-US" sz="3200" b="1">
                <a:latin typeface="Verdana Bold" panose="020B0604030504040204" charset="0"/>
                <a:cs typeface="Verdana Bold" panose="020B0604030504040204" charset="0"/>
              </a:rPr>
            </a:br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  <a:p>
            <a:pPr algn="l"/>
            <a:r>
              <a:rPr lang="en-US" altLang="en-US" b="1">
                <a:latin typeface="Verdana Bold" panose="020B0604030504040204" charset="0"/>
                <a:cs typeface="Verdana Bold" panose="020B0604030504040204" charset="0"/>
              </a:rPr>
              <a:t>Keyword Search:</a:t>
            </a:r>
            <a:r>
              <a:rPr lang="en-US" altLang="en-US">
                <a:latin typeface="Verdana Regular" panose="020B0604030504040204" charset="0"/>
                <a:cs typeface="Verdana Regular" panose="020B0604030504040204" charset="0"/>
              </a:rPr>
              <a:t> Matching keyword search.</a:t>
            </a:r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  <a:p>
            <a:pPr algn="l"/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  <a:p>
            <a:pPr algn="l"/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  <a:p>
            <a:pPr algn="l"/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  <a:p>
            <a:pPr algn="l"/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  <a:p>
            <a:pPr algn="l"/>
            <a:r>
              <a:rPr lang="en-US" altLang="en-US" b="1">
                <a:latin typeface="Verdana Bold" panose="020B0604030504040204" charset="0"/>
                <a:cs typeface="Verdana Bold" panose="020B0604030504040204" charset="0"/>
              </a:rPr>
              <a:t>Vector/Semantic Search:</a:t>
            </a:r>
            <a:r>
              <a:rPr lang="en-US" altLang="en-US">
                <a:latin typeface="Verdana Regular" panose="020B0604030504040204" charset="0"/>
                <a:cs typeface="Verdana Regular" panose="020B0604030504040204" charset="0"/>
              </a:rPr>
              <a:t> Similar word by comparing vector-based data points</a:t>
            </a:r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  <a:p>
            <a:pPr algn="l"/>
            <a:endParaRPr lang="en-US" altLang="en-US" b="1">
              <a:latin typeface="Verdana Regular" panose="020B0604030504040204" charset="0"/>
              <a:cs typeface="Verdana Regular" panose="020B0604030504040204" charset="0"/>
            </a:endParaRPr>
          </a:p>
          <a:p>
            <a:pPr algn="l"/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733030" y="1708785"/>
            <a:ext cx="4152900" cy="44881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endParaRPr lang="en-US" altLang="en-US" sz="2400" b="1">
              <a:latin typeface="Verdana Bold" panose="020B0604030504040204" charset="0"/>
              <a:cs typeface="Verdana Bold" panose="020B0604030504040204" charset="0"/>
              <a:sym typeface="+mn-ea"/>
            </a:endParaRPr>
          </a:p>
          <a:p>
            <a:pPr algn="ctr"/>
            <a:endParaRPr lang="en-US" altLang="en-US" sz="2400" b="1">
              <a:latin typeface="Verdana Bold" panose="020B0604030504040204" charset="0"/>
              <a:cs typeface="Verdana Bold" panose="020B0604030504040204" charset="0"/>
              <a:sym typeface="+mn-ea"/>
            </a:endParaRPr>
          </a:p>
          <a:p>
            <a:pPr algn="ctr"/>
            <a:endParaRPr lang="en-US" altLang="en-US" sz="2400" b="1">
              <a:latin typeface="Verdana Bold" panose="020B0604030504040204" charset="0"/>
              <a:cs typeface="Verdana Bold" panose="020B0604030504040204" charset="0"/>
              <a:sym typeface="+mn-ea"/>
            </a:endParaRPr>
          </a:p>
          <a:p>
            <a:pPr algn="ctr"/>
            <a:r>
              <a:rPr lang="en-US" altLang="en-US" sz="2400" b="1">
                <a:latin typeface="Verdana Bold" panose="020B0604030504040204" charset="0"/>
                <a:cs typeface="Verdana Bold" panose="020B0604030504040204" charset="0"/>
                <a:sym typeface="+mn-ea"/>
              </a:rPr>
              <a:t>Hybrid:</a:t>
            </a:r>
            <a:r>
              <a:rPr lang="en-US" altLang="en-US" sz="2400">
                <a:latin typeface="Verdana Regular" panose="020B0604030504040204" charset="0"/>
                <a:cs typeface="Verdana Regular" panose="020B0604030504040204" charset="0"/>
                <a:sym typeface="+mn-ea"/>
              </a:rPr>
              <a:t> Hybrid search brings relevancy with precision to search</a:t>
            </a:r>
            <a:endParaRPr lang="en-US" altLang="en-US" sz="2400">
              <a:latin typeface="Verdana Regular" panose="020B0604030504040204" charset="0"/>
              <a:cs typeface="Verdana Regular" panose="020B0604030504040204" charset="0"/>
              <a:sym typeface="+mn-ea"/>
            </a:endParaRPr>
          </a:p>
          <a:p>
            <a:pPr algn="ctr"/>
            <a:endParaRPr lang="en-US" altLang="en-US" sz="2400">
              <a:latin typeface="Verdana Regular" panose="020B0604030504040204" charset="0"/>
              <a:cs typeface="Verdana Regular" panose="020B0604030504040204" charset="0"/>
              <a:sym typeface="+mn-ea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3280410" y="1420495"/>
            <a:ext cx="1306195" cy="2882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Verdana Regular" panose="020B0604030504040204" charset="0"/>
                <a:cs typeface="Verdana Regular" panose="020B0604030504040204" charset="0"/>
              </a:rPr>
              <a:t>match case</a:t>
            </a:r>
            <a:endParaRPr lang="en-US" altLang="en-US" sz="12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Verdana Regular" panose="020B0604030504040204" charset="0"/>
              <a:cs typeface="Verdana Regular" panose="020B060403050404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Verdana Regular" panose="020B0604030504040204" charset="0"/>
                <a:cs typeface="Verdana Regular" panose="020B0604030504040204" charset="0"/>
              </a:rPr>
              <a:t>Setup RAG with Data Cloud</a:t>
            </a:r>
            <a:endParaRPr lang="en-US">
              <a:latin typeface="Verdana Regular" panose="020B0604030504040204" charset="0"/>
              <a:cs typeface="Verdana Regular" panose="020B060403050404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Verdana Regular" panose="020B0604030504040204" charset="0"/>
                <a:cs typeface="Verdana Regular" panose="020B0604030504040204" charset="0"/>
              </a:rPr>
              <a:t>Prepare data for RAG</a:t>
            </a:r>
            <a:endParaRPr lang="en-US">
              <a:latin typeface="Verdana Regular" panose="020B0604030504040204" charset="0"/>
              <a:cs typeface="Verdana Regular" panose="020B0604030504040204" charset="0"/>
            </a:endParaRPr>
          </a:p>
          <a:p>
            <a:r>
              <a:rPr lang="en-US">
                <a:latin typeface="Verdana Regular" panose="020B0604030504040204" charset="0"/>
                <a:cs typeface="Verdana Regular" panose="020B0604030504040204" charset="0"/>
              </a:rPr>
              <a:t>Perform RAG with processed data</a:t>
            </a:r>
            <a:endParaRPr lang="en-US">
              <a:latin typeface="Verdana Regular" panose="020B0604030504040204" charset="0"/>
              <a:cs typeface="Verdana Regular" panose="020B0604030504040204" charset="0"/>
            </a:endParaRPr>
          </a:p>
          <a:p>
            <a:endParaRPr lang="en-US">
              <a:latin typeface="Verdana Regular" panose="020B0604030504040204" charset="0"/>
              <a:cs typeface="Verdana Regular" panose="020B060403050404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Verdana Regular" panose="020B0604030504040204" charset="0"/>
                <a:cs typeface="Verdana Regular" panose="020B0604030504040204" charset="0"/>
              </a:rPr>
              <a:t>Retriever in Salesforce Data Cloud</a:t>
            </a:r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 altLang="en-US" b="1">
                <a:latin typeface="Verdana Bold" panose="020B0604030504040204" charset="0"/>
                <a:cs typeface="Verdana Bold" panose="020B0604030504040204" charset="0"/>
              </a:rPr>
              <a:t>What is it?</a:t>
            </a:r>
            <a:r>
              <a:rPr lang="en-US" altLang="en-US">
                <a:latin typeface="Verdana Regular" panose="020B0604030504040204" charset="0"/>
                <a:cs typeface="Verdana Regular" panose="020B0604030504040204" charset="0"/>
              </a:rPr>
              <a:t>: A search component in Retrieval Augmented Generation (RAG) that fetches relevant data from a knowledge store.</a:t>
            </a:r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  <a:p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  <a:p>
            <a:r>
              <a:rPr lang="en-US" altLang="en-US" b="1">
                <a:latin typeface="Verdana Bold" panose="020B0604030504040204" charset="0"/>
                <a:cs typeface="Verdana Bold" panose="020B0604030504040204" charset="0"/>
              </a:rPr>
              <a:t>How it works:</a:t>
            </a:r>
            <a:r>
              <a:rPr lang="en-US" altLang="en-US">
                <a:latin typeface="Verdana Regular" panose="020B0604030504040204" charset="0"/>
                <a:cs typeface="Verdana Regular" panose="020B0604030504040204" charset="0"/>
              </a:rPr>
              <a:t> Searches indexed data (e.g., articles, customer records) and adds context to LLM prompts for accurate responses.</a:t>
            </a:r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  <a:p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  <a:p>
            <a:r>
              <a:rPr lang="en-US" altLang="en-US" b="1">
                <a:latin typeface="Verdana Bold" panose="020B0604030504040204" charset="0"/>
                <a:cs typeface="Verdana Bold" panose="020B0604030504040204" charset="0"/>
              </a:rPr>
              <a:t>Key Features</a:t>
            </a:r>
            <a:r>
              <a:rPr lang="en-US" altLang="en-US">
                <a:latin typeface="Verdana Regular" panose="020B0604030504040204" charset="0"/>
                <a:cs typeface="Verdana Regular" panose="020B0604030504040204" charset="0"/>
              </a:rPr>
              <a:t>: Supports vector/hybrid search, customizable in Einstein Studio, embedded in Prompt Builder.</a:t>
            </a:r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  <a:p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  <a:p>
            <a:r>
              <a:rPr lang="en-US" altLang="en-US" b="1">
                <a:latin typeface="Verdana Bold" panose="020B0604030504040204" charset="0"/>
                <a:cs typeface="Verdana Bold" panose="020B0604030504040204" charset="0"/>
              </a:rPr>
              <a:t>Use Case</a:t>
            </a:r>
            <a:r>
              <a:rPr lang="en-US" altLang="en-US">
                <a:latin typeface="Verdana Regular" panose="020B0604030504040204" charset="0"/>
                <a:cs typeface="Verdana Regular" panose="020B0604030504040204" charset="0"/>
              </a:rPr>
              <a:t>: Powers Agentforce to deliver precise answers from sources like emails or Salesforce records.</a:t>
            </a:r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1269</Words>
  <Application>WPS Slides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宋体-简</vt:lpstr>
      <vt:lpstr>Verdana Regular</vt:lpstr>
      <vt:lpstr>Verdana Bold</vt:lpstr>
      <vt:lpstr>Office Theme</vt:lpstr>
      <vt:lpstr>PowerPoint 演示文稿</vt:lpstr>
      <vt:lpstr>What is RAG?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RAG?</dc:title>
  <dc:creator>ygjghjh</dc:creator>
  <cp:lastModifiedBy>Syed Zubair</cp:lastModifiedBy>
  <cp:revision>7</cp:revision>
  <dcterms:created xsi:type="dcterms:W3CDTF">2025-06-18T21:47:27Z</dcterms:created>
  <dcterms:modified xsi:type="dcterms:W3CDTF">2025-06-18T21:47:27Z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667DA7BAF811A0EB44FF52689D41D88E_41</vt:lpwstr>
  </property>
  <property fmtid="{D5CDD505-2E9C-101B-9397-08002B2CF9AE}" pid="3" name="KSOProductBuildVer">
    <vt:lpwstr>1033-6.13.0.8707</vt:lpwstr>
  </property>
</Properties>
</file>