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What is RAG?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p>
            <a:r>
              <a:rPr lang="en-US" altLang="en-US" sz="2800">
                <a:latin typeface="Verdana Regular" panose="020B0604030504040204" charset="0"/>
                <a:cs typeface="Verdana Regular" panose="020B0604030504040204" charset="0"/>
              </a:rPr>
              <a:t>Retrieval Augmented Generation (RAG) in Data Cloud is a way to make large language model (LLM) responses more accurate and useful. </a:t>
            </a:r>
            <a:endParaRPr lang="en-US" altLang="en-US" sz="2800">
              <a:latin typeface="Verdana Regular" panose="020B0604030504040204" charset="0"/>
              <a:cs typeface="Verdana Regular" panose="020B0604030504040204" charset="0"/>
            </a:endParaRPr>
          </a:p>
        </p:txBody>
      </p:sp>
      <p:pic>
        <p:nvPicPr>
          <p:cNvPr id="5" name="Picture 4" descr="Cloudisian-logo"/>
          <p:cNvPicPr>
            <a:picLocks noChangeAspect="1"/>
          </p:cNvPicPr>
          <p:nvPr/>
        </p:nvPicPr>
        <p:blipFill>
          <a:blip r:embed="rId1"/>
          <a:srcRect l="1854"/>
          <a:stretch>
            <a:fillRect/>
          </a:stretch>
        </p:blipFill>
        <p:spPr>
          <a:xfrm>
            <a:off x="9771380" y="0"/>
            <a:ext cx="242062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365760" y="820420"/>
            <a:ext cx="6961505" cy="5528310"/>
          </a:xfrm>
        </p:spPr>
        <p:txBody>
          <a:bodyPr/>
          <a:p>
            <a:pPr algn="l"/>
            <a:r>
              <a:rPr lang="en-US" altLang="en-US" sz="3200" b="1">
                <a:latin typeface="Verdana Bold" panose="020B0604030504040204" charset="0"/>
                <a:cs typeface="Verdana Bold" panose="020B0604030504040204" charset="0"/>
              </a:rPr>
              <a:t>How it works in simple terms:</a:t>
            </a:r>
            <a:endParaRPr lang="en-US" altLang="en-US" sz="3200" b="1">
              <a:latin typeface="Verdana Bold" panose="020B0604030504040204" charset="0"/>
              <a:cs typeface="Verdana Bold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Retrieve: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When you ask a question or give a prompt, RAG searches a collection of data (like documents or databases) to find relevant information.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Augment: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It adds this information to your original question to give the LLM more context.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Generate: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The LLM then uses this enhanced prompt to create a better, more relevant response.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7326630" y="931545"/>
            <a:ext cx="4573905" cy="5528310"/>
          </a:xfrm>
          <a:prstGeom prst="rect">
            <a:avLst/>
          </a:prstGeom>
        </p:spPr>
      </p:pic>
      <p:pic>
        <p:nvPicPr>
          <p:cNvPr id="7" name="Picture 6" descr="Cloudisian-logo"/>
          <p:cNvPicPr>
            <a:picLocks noChangeAspect="1"/>
          </p:cNvPicPr>
          <p:nvPr/>
        </p:nvPicPr>
        <p:blipFill>
          <a:blip r:embed="rId2"/>
          <a:srcRect l="1854"/>
          <a:stretch>
            <a:fillRect/>
          </a:stretch>
        </p:blipFill>
        <p:spPr>
          <a:xfrm>
            <a:off x="9771380" y="0"/>
            <a:ext cx="242062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Subtitle 4"/>
          <p:cNvSpPr/>
          <p:nvPr>
            <p:ph type="subTitle" idx="1"/>
          </p:nvPr>
        </p:nvSpPr>
        <p:spPr>
          <a:xfrm>
            <a:off x="365760" y="820420"/>
            <a:ext cx="6654800" cy="5528310"/>
          </a:xfrm>
        </p:spPr>
        <p:txBody>
          <a:bodyPr/>
          <a:p>
            <a:pPr algn="l"/>
            <a:r>
              <a:rPr lang="en-US" altLang="en-US" sz="3200" b="1">
                <a:latin typeface="Verdana Bold" panose="020B0604030504040204" charset="0"/>
                <a:cs typeface="Verdana Bold" panose="020B0604030504040204" charset="0"/>
              </a:rPr>
              <a:t>Search Mechanisms</a:t>
            </a:r>
            <a:br>
              <a:rPr lang="en-US" altLang="en-US" sz="3200" b="1">
                <a:latin typeface="Verdana Bold" panose="020B0604030504040204" charset="0"/>
                <a:cs typeface="Verdana Bold" panose="020B0604030504040204" charset="0"/>
              </a:rPr>
            </a:b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Keyword Search: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Matching keyword search.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Vector/Semantic Search: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Similar word by comparing vector-based data points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 b="1">
              <a:latin typeface="Verdana Regular" panose="020B0604030504040204" charset="0"/>
              <a:cs typeface="Verdana Regular" panose="020B0604030504040204" charset="0"/>
            </a:endParaRPr>
          </a:p>
          <a:p>
            <a:pPr algn="l"/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33030" y="1708785"/>
            <a:ext cx="4152900" cy="44881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endParaRPr lang="en-US" altLang="en-US" sz="2400" b="1">
              <a:latin typeface="Verdana Bold" panose="020B0604030504040204" charset="0"/>
              <a:cs typeface="Verdana Bold" panose="020B0604030504040204" charset="0"/>
              <a:sym typeface="+mn-ea"/>
            </a:endParaRPr>
          </a:p>
          <a:p>
            <a:pPr algn="ctr"/>
            <a:endParaRPr lang="en-US" altLang="en-US" sz="2400" b="1">
              <a:latin typeface="Verdana Bold" panose="020B0604030504040204" charset="0"/>
              <a:cs typeface="Verdana Bold" panose="020B0604030504040204" charset="0"/>
              <a:sym typeface="+mn-ea"/>
            </a:endParaRPr>
          </a:p>
          <a:p>
            <a:pPr algn="ctr"/>
            <a:endParaRPr lang="en-US" altLang="en-US" sz="2400" b="1">
              <a:latin typeface="Verdana Bold" panose="020B0604030504040204" charset="0"/>
              <a:cs typeface="Verdana Bold" panose="020B0604030504040204" charset="0"/>
              <a:sym typeface="+mn-ea"/>
            </a:endParaRPr>
          </a:p>
          <a:p>
            <a:pPr algn="ctr"/>
            <a:r>
              <a:rPr lang="en-US" altLang="en-US" sz="2400" b="1">
                <a:latin typeface="Verdana Bold" panose="020B0604030504040204" charset="0"/>
                <a:cs typeface="Verdana Bold" panose="020B0604030504040204" charset="0"/>
                <a:sym typeface="+mn-ea"/>
              </a:rPr>
              <a:t>Hybrid:</a:t>
            </a:r>
            <a:r>
              <a:rPr lang="en-US" altLang="en-US" sz="2400">
                <a:latin typeface="Verdana Regular" panose="020B0604030504040204" charset="0"/>
                <a:cs typeface="Verdana Regular" panose="020B0604030504040204" charset="0"/>
                <a:sym typeface="+mn-ea"/>
              </a:rPr>
              <a:t> Hybrid search brings relevancy with precision to search</a:t>
            </a:r>
            <a:endParaRPr lang="en-US" altLang="en-US" sz="2400">
              <a:latin typeface="Verdana Regular" panose="020B0604030504040204" charset="0"/>
              <a:cs typeface="Verdana Regular" panose="020B0604030504040204" charset="0"/>
              <a:sym typeface="+mn-ea"/>
            </a:endParaRPr>
          </a:p>
          <a:p>
            <a:pPr algn="ctr"/>
            <a:endParaRPr lang="en-US" altLang="en-US" sz="2400">
              <a:latin typeface="Verdana Regular" panose="020B0604030504040204" charset="0"/>
              <a:cs typeface="Verdana Regular" panose="020B0604030504040204" charset="0"/>
              <a:sym typeface="+mn-ea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3280410" y="1420495"/>
            <a:ext cx="1306195" cy="28829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noAutofit/>
            <a:scene3d>
              <a:camera prst="orthographicFront"/>
              <a:lightRig rig="threePt" dir="t"/>
            </a:scene3d>
          </a:bodyPr>
          <a:p>
            <a:pPr algn="ctr"/>
            <a:r>
              <a:rPr lang="en-US" altLang="en-US" sz="12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Verdana Regular" panose="020B0604030504040204" charset="0"/>
                <a:cs typeface="Verdana Regular" panose="020B0604030504040204" charset="0"/>
              </a:rPr>
              <a:t>match case</a:t>
            </a:r>
            <a:endParaRPr lang="en-US" altLang="en-US" sz="12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Verdana Regular" panose="020B0604030504040204" charset="0"/>
              <a:cs typeface="Verdana Regular" panose="020B0604030504040204" charset="0"/>
            </a:endParaRPr>
          </a:p>
        </p:txBody>
      </p:sp>
      <p:pic>
        <p:nvPicPr>
          <p:cNvPr id="4" name="Picture 3" descr="Cloudisian-logo"/>
          <p:cNvPicPr>
            <a:picLocks noChangeAspect="1"/>
          </p:cNvPicPr>
          <p:nvPr/>
        </p:nvPicPr>
        <p:blipFill>
          <a:blip r:embed="rId1"/>
          <a:srcRect l="1854"/>
          <a:stretch>
            <a:fillRect/>
          </a:stretch>
        </p:blipFill>
        <p:spPr>
          <a:xfrm>
            <a:off x="9771380" y="0"/>
            <a:ext cx="242062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Setup RAG with Data Cloud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Prepare data for RAG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>
                <a:latin typeface="Verdana Regular" panose="020B0604030504040204" charset="0"/>
                <a:cs typeface="Verdana Regular" panose="020B0604030504040204" charset="0"/>
              </a:rPr>
              <a:t>Perform RAG with processed data</a:t>
            </a:r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pic>
        <p:nvPicPr>
          <p:cNvPr id="4" name="Picture 3" descr="Cloudisian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5660" y="0"/>
            <a:ext cx="2466340" cy="975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What is it?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: A search component in Retrieval Augmented Generation (RAG) that fetches relevant data from a knowledge store.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How it works: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 Searches indexed data (e.g., articles, customer records) and adds context to LLM prompts for accurate responses.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Key Features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: Supports vector/hybrid search, customizable in Einstein Studio, embedded in Prompt Builder.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  <a:p>
            <a:r>
              <a:rPr lang="en-US" altLang="en-US" b="1">
                <a:latin typeface="Verdana Bold" panose="020B0604030504040204" charset="0"/>
                <a:cs typeface="Verdana Bold" panose="020B0604030504040204" charset="0"/>
              </a:rPr>
              <a:t>Use Case</a:t>
            </a:r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: Powers Agentforce to deliver precise answers from sources like emails or Salesforce records.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1830"/>
            <a:ext cx="10515600" cy="1325563"/>
          </a:xfrm>
        </p:spPr>
        <p:txBody>
          <a:bodyPr/>
          <a:p>
            <a:r>
              <a:rPr lang="en-US" altLang="en-US">
                <a:latin typeface="Verdana Regular" panose="020B0604030504040204" charset="0"/>
                <a:cs typeface="Verdana Regular" panose="020B0604030504040204" charset="0"/>
              </a:rPr>
              <a:t>Retriever in Salesforce Data Cloud</a:t>
            </a:r>
            <a:endParaRPr lang="en-US" altLang="en-US">
              <a:latin typeface="Verdana Regular" panose="020B0604030504040204" charset="0"/>
              <a:cs typeface="Verdana Regular" panose="020B0604030504040204" charset="0"/>
            </a:endParaRPr>
          </a:p>
        </p:txBody>
      </p:sp>
      <p:pic>
        <p:nvPicPr>
          <p:cNvPr id="5" name="Picture 4" descr="Cloudisian-logo"/>
          <p:cNvPicPr>
            <a:picLocks noChangeAspect="1"/>
          </p:cNvPicPr>
          <p:nvPr/>
        </p:nvPicPr>
        <p:blipFill>
          <a:blip r:embed="rId1"/>
          <a:srcRect l="1854"/>
          <a:stretch>
            <a:fillRect/>
          </a:stretch>
        </p:blipFill>
        <p:spPr>
          <a:xfrm>
            <a:off x="9771380" y="0"/>
            <a:ext cx="2420620" cy="9753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1269</Words>
  <Application>WPS Slides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宋体-简</vt:lpstr>
      <vt:lpstr>Verdana Regular</vt:lpstr>
      <vt:lpstr>Verdana Bold</vt:lpstr>
      <vt:lpstr>Office Theme</vt:lpstr>
      <vt:lpstr>PowerPoint 演示文稿</vt:lpstr>
      <vt:lpstr>What is RAG?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RAG?</dc:title>
  <dc:creator>ygjghjh</dc:creator>
  <cp:lastModifiedBy>Syed Zubair</cp:lastModifiedBy>
  <cp:revision>11</cp:revision>
  <dcterms:created xsi:type="dcterms:W3CDTF">2025-06-19T04:20:29Z</dcterms:created>
  <dcterms:modified xsi:type="dcterms:W3CDTF">2025-06-19T04:20:29Z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667DA7BAF811A0EB44FF52689D41D88E_41</vt:lpwstr>
  </property>
  <property fmtid="{D5CDD505-2E9C-101B-9397-08002B2CF9AE}" pid="3" name="KSOProductBuildVer">
    <vt:lpwstr>1033-6.13.0.8707</vt:lpwstr>
  </property>
</Properties>
</file>