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78" r:id="rId6"/>
    <p:sldId id="305" r:id="rId7"/>
    <p:sldId id="306" r:id="rId8"/>
    <p:sldId id="303" r:id="rId9"/>
    <p:sldId id="307" r:id="rId10"/>
    <p:sldId id="308" r:id="rId11"/>
    <p:sldId id="304" r:id="rId12"/>
    <p:sldId id="309" r:id="rId13"/>
    <p:sldId id="302" r:id="rId14"/>
    <p:sldId id="289" r:id="rId15"/>
    <p:sldId id="287" r:id="rId16"/>
    <p:sldId id="290" r:id="rId17"/>
    <p:sldId id="260" r:id="rId18"/>
    <p:sldId id="291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26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6C2EDD-196B-416D-9AA9-3B97E7B995AA}" v="25" dt="2023-10-09T03:49:47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95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A MAHAM JAFRI - 22796" userId="bf1a4b35-fec5-417d-8773-67618ca492ab" providerId="ADAL" clId="{CC6C2EDD-196B-416D-9AA9-3B97E7B995AA}"/>
    <pc:docChg chg="undo custSel addSld delSld modSld">
      <pc:chgData name="SYEDA MAHAM JAFRI - 22796" userId="bf1a4b35-fec5-417d-8773-67618ca492ab" providerId="ADAL" clId="{CC6C2EDD-196B-416D-9AA9-3B97E7B995AA}" dt="2023-10-09T03:49:44.538" v="1267" actId="20577"/>
      <pc:docMkLst>
        <pc:docMk/>
      </pc:docMkLst>
      <pc:sldChg chg="addSp delSp modSp mod">
        <pc:chgData name="SYEDA MAHAM JAFRI - 22796" userId="bf1a4b35-fec5-417d-8773-67618ca492ab" providerId="ADAL" clId="{CC6C2EDD-196B-416D-9AA9-3B97E7B995AA}" dt="2023-10-09T03:49:44.538" v="1267" actId="20577"/>
        <pc:sldMkLst>
          <pc:docMk/>
          <pc:sldMk cId="445070695" sldId="267"/>
        </pc:sldMkLst>
        <pc:spChg chg="mod">
          <ac:chgData name="SYEDA MAHAM JAFRI - 22796" userId="bf1a4b35-fec5-417d-8773-67618ca492ab" providerId="ADAL" clId="{CC6C2EDD-196B-416D-9AA9-3B97E7B995AA}" dt="2023-10-09T03:38:39.250" v="866" actId="20577"/>
          <ac:spMkLst>
            <pc:docMk/>
            <pc:sldMk cId="445070695" sldId="267"/>
            <ac:spMk id="2" creationId="{6BB3A48F-6C9B-4B6F-9063-4E2B2F6CF465}"/>
          </ac:spMkLst>
        </pc:spChg>
        <pc:spChg chg="add mod">
          <ac:chgData name="SYEDA MAHAM JAFRI - 22796" userId="bf1a4b35-fec5-417d-8773-67618ca492ab" providerId="ADAL" clId="{CC6C2EDD-196B-416D-9AA9-3B97E7B995AA}" dt="2023-10-09T03:49:44.538" v="1267" actId="20577"/>
          <ac:spMkLst>
            <pc:docMk/>
            <pc:sldMk cId="445070695" sldId="267"/>
            <ac:spMk id="3" creationId="{27A7FADB-B5A6-BF9B-0272-EED6129287AE}"/>
          </ac:spMkLst>
        </pc:spChg>
        <pc:graphicFrameChg chg="del modGraphic">
          <ac:chgData name="SYEDA MAHAM JAFRI - 22796" userId="bf1a4b35-fec5-417d-8773-67618ca492ab" providerId="ADAL" clId="{CC6C2EDD-196B-416D-9AA9-3B97E7B995AA}" dt="2023-10-09T03:35:39.445" v="681" actId="478"/>
          <ac:graphicFrameMkLst>
            <pc:docMk/>
            <pc:sldMk cId="445070695" sldId="267"/>
            <ac:graphicFrameMk id="23" creationId="{A4779ED5-F550-4DD0-A629-AFB3A45D79DA}"/>
          </ac:graphicFrameMkLst>
        </pc:graphicFrameChg>
      </pc:sldChg>
      <pc:sldChg chg="modSp mod">
        <pc:chgData name="SYEDA MAHAM JAFRI - 22796" userId="bf1a4b35-fec5-417d-8773-67618ca492ab" providerId="ADAL" clId="{CC6C2EDD-196B-416D-9AA9-3B97E7B995AA}" dt="2023-10-09T03:47:33.023" v="1192" actId="313"/>
        <pc:sldMkLst>
          <pc:docMk/>
          <pc:sldMk cId="2371293676" sldId="278"/>
        </pc:sldMkLst>
        <pc:graphicFrameChg chg="modGraphic">
          <ac:chgData name="SYEDA MAHAM JAFRI - 22796" userId="bf1a4b35-fec5-417d-8773-67618ca492ab" providerId="ADAL" clId="{CC6C2EDD-196B-416D-9AA9-3B97E7B995AA}" dt="2023-10-09T03:47:33.023" v="1192" actId="313"/>
          <ac:graphicFrameMkLst>
            <pc:docMk/>
            <pc:sldMk cId="2371293676" sldId="278"/>
            <ac:graphicFrameMk id="11" creationId="{E15EA15E-5905-7D00-23BF-C9EFB0A0C373}"/>
          </ac:graphicFrameMkLst>
        </pc:graphicFrameChg>
      </pc:sldChg>
      <pc:sldChg chg="del">
        <pc:chgData name="SYEDA MAHAM JAFRI - 22796" userId="bf1a4b35-fec5-417d-8773-67618ca492ab" providerId="ADAL" clId="{CC6C2EDD-196B-416D-9AA9-3B97E7B995AA}" dt="2023-10-09T03:23:10.939" v="0" actId="2696"/>
        <pc:sldMkLst>
          <pc:docMk/>
          <pc:sldMk cId="2865516803" sldId="285"/>
        </pc:sldMkLst>
      </pc:sldChg>
      <pc:sldChg chg="del">
        <pc:chgData name="SYEDA MAHAM JAFRI - 22796" userId="bf1a4b35-fec5-417d-8773-67618ca492ab" providerId="ADAL" clId="{CC6C2EDD-196B-416D-9AA9-3B97E7B995AA}" dt="2023-10-09T03:41:51.813" v="1188" actId="47"/>
        <pc:sldMkLst>
          <pc:docMk/>
          <pc:sldMk cId="999917358" sldId="292"/>
        </pc:sldMkLst>
      </pc:sldChg>
      <pc:sldChg chg="modSp mod">
        <pc:chgData name="SYEDA MAHAM JAFRI - 22796" userId="bf1a4b35-fec5-417d-8773-67618ca492ab" providerId="ADAL" clId="{CC6C2EDD-196B-416D-9AA9-3B97E7B995AA}" dt="2023-10-09T03:48:53.275" v="1202" actId="20577"/>
        <pc:sldMkLst>
          <pc:docMk/>
          <pc:sldMk cId="3143224526" sldId="295"/>
        </pc:sldMkLst>
        <pc:graphicFrameChg chg="modGraphic">
          <ac:chgData name="SYEDA MAHAM JAFRI - 22796" userId="bf1a4b35-fec5-417d-8773-67618ca492ab" providerId="ADAL" clId="{CC6C2EDD-196B-416D-9AA9-3B97E7B995AA}" dt="2023-10-09T03:48:53.275" v="1202" actId="20577"/>
          <ac:graphicFrameMkLst>
            <pc:docMk/>
            <pc:sldMk cId="3143224526" sldId="295"/>
            <ac:graphicFrameMk id="8" creationId="{173E1FE3-3909-E313-2F29-708A3A4F2624}"/>
          </ac:graphicFrameMkLst>
        </pc:graphicFrameChg>
      </pc:sldChg>
      <pc:sldChg chg="modSp mod">
        <pc:chgData name="SYEDA MAHAM JAFRI - 22796" userId="bf1a4b35-fec5-417d-8773-67618ca492ab" providerId="ADAL" clId="{CC6C2EDD-196B-416D-9AA9-3B97E7B995AA}" dt="2023-10-09T03:30:36.771" v="515" actId="20577"/>
        <pc:sldMkLst>
          <pc:docMk/>
          <pc:sldMk cId="3930481839" sldId="304"/>
        </pc:sldMkLst>
        <pc:graphicFrameChg chg="mod modGraphic">
          <ac:chgData name="SYEDA MAHAM JAFRI - 22796" userId="bf1a4b35-fec5-417d-8773-67618ca492ab" providerId="ADAL" clId="{CC6C2EDD-196B-416D-9AA9-3B97E7B995AA}" dt="2023-10-09T03:30:36.771" v="515" actId="20577"/>
          <ac:graphicFrameMkLst>
            <pc:docMk/>
            <pc:sldMk cId="3930481839" sldId="304"/>
            <ac:graphicFrameMk id="8" creationId="{173E1FE3-3909-E313-2F29-708A3A4F2624}"/>
          </ac:graphicFrameMkLst>
        </pc:graphicFrameChg>
      </pc:sldChg>
      <pc:sldChg chg="modSp mod">
        <pc:chgData name="SYEDA MAHAM JAFRI - 22796" userId="bf1a4b35-fec5-417d-8773-67618ca492ab" providerId="ADAL" clId="{CC6C2EDD-196B-416D-9AA9-3B97E7B995AA}" dt="2023-10-09T03:47:39.573" v="1194" actId="20577"/>
        <pc:sldMkLst>
          <pc:docMk/>
          <pc:sldMk cId="2089823602" sldId="305"/>
        </pc:sldMkLst>
        <pc:graphicFrameChg chg="modGraphic">
          <ac:chgData name="SYEDA MAHAM JAFRI - 22796" userId="bf1a4b35-fec5-417d-8773-67618ca492ab" providerId="ADAL" clId="{CC6C2EDD-196B-416D-9AA9-3B97E7B995AA}" dt="2023-10-09T03:47:39.573" v="1194" actId="20577"/>
          <ac:graphicFrameMkLst>
            <pc:docMk/>
            <pc:sldMk cId="2089823602" sldId="305"/>
            <ac:graphicFrameMk id="11" creationId="{E15EA15E-5905-7D00-23BF-C9EFB0A0C373}"/>
          </ac:graphicFrameMkLst>
        </pc:graphicFrameChg>
      </pc:sldChg>
      <pc:sldChg chg="modSp mod">
        <pc:chgData name="SYEDA MAHAM JAFRI - 22796" userId="bf1a4b35-fec5-417d-8773-67618ca492ab" providerId="ADAL" clId="{CC6C2EDD-196B-416D-9AA9-3B97E7B995AA}" dt="2023-10-09T03:47:43.345" v="1195" actId="20577"/>
        <pc:sldMkLst>
          <pc:docMk/>
          <pc:sldMk cId="2171988055" sldId="306"/>
        </pc:sldMkLst>
        <pc:graphicFrameChg chg="modGraphic">
          <ac:chgData name="SYEDA MAHAM JAFRI - 22796" userId="bf1a4b35-fec5-417d-8773-67618ca492ab" providerId="ADAL" clId="{CC6C2EDD-196B-416D-9AA9-3B97E7B995AA}" dt="2023-10-09T03:47:43.345" v="1195" actId="20577"/>
          <ac:graphicFrameMkLst>
            <pc:docMk/>
            <pc:sldMk cId="2171988055" sldId="306"/>
            <ac:graphicFrameMk id="11" creationId="{E15EA15E-5905-7D00-23BF-C9EFB0A0C373}"/>
          </ac:graphicFrameMkLst>
        </pc:graphicFrameChg>
      </pc:sldChg>
      <pc:sldChg chg="modSp mod">
        <pc:chgData name="SYEDA MAHAM JAFRI - 22796" userId="bf1a4b35-fec5-417d-8773-67618ca492ab" providerId="ADAL" clId="{CC6C2EDD-196B-416D-9AA9-3B97E7B995AA}" dt="2023-10-09T03:48:06.203" v="1198" actId="313"/>
        <pc:sldMkLst>
          <pc:docMk/>
          <pc:sldMk cId="3794091456" sldId="307"/>
        </pc:sldMkLst>
        <pc:graphicFrameChg chg="modGraphic">
          <ac:chgData name="SYEDA MAHAM JAFRI - 22796" userId="bf1a4b35-fec5-417d-8773-67618ca492ab" providerId="ADAL" clId="{CC6C2EDD-196B-416D-9AA9-3B97E7B995AA}" dt="2023-10-09T03:48:06.203" v="1198" actId="313"/>
          <ac:graphicFrameMkLst>
            <pc:docMk/>
            <pc:sldMk cId="3794091456" sldId="307"/>
            <ac:graphicFrameMk id="4" creationId="{C5D73586-94D2-0967-24B0-D5CC2679CB06}"/>
          </ac:graphicFrameMkLst>
        </pc:graphicFrameChg>
      </pc:sldChg>
      <pc:sldChg chg="modSp add mod">
        <pc:chgData name="SYEDA MAHAM JAFRI - 22796" userId="bf1a4b35-fec5-417d-8773-67618ca492ab" providerId="ADAL" clId="{CC6C2EDD-196B-416D-9AA9-3B97E7B995AA}" dt="2023-10-09T03:48:17.939" v="1201" actId="20577"/>
        <pc:sldMkLst>
          <pc:docMk/>
          <pc:sldMk cId="1610687561" sldId="309"/>
        </pc:sldMkLst>
        <pc:graphicFrameChg chg="mod modGraphic">
          <ac:chgData name="SYEDA MAHAM JAFRI - 22796" userId="bf1a4b35-fec5-417d-8773-67618ca492ab" providerId="ADAL" clId="{CC6C2EDD-196B-416D-9AA9-3B97E7B995AA}" dt="2023-10-09T03:48:17.939" v="1201" actId="20577"/>
          <ac:graphicFrameMkLst>
            <pc:docMk/>
            <pc:sldMk cId="1610687561" sldId="309"/>
            <ac:graphicFrameMk id="8" creationId="{173E1FE3-3909-E313-2F29-708A3A4F2624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7767848" cy="2242441"/>
          </a:xfrm>
        </p:spPr>
        <p:txBody>
          <a:bodyPr>
            <a:normAutofit fontScale="90000"/>
          </a:bodyPr>
          <a:lstStyle/>
          <a:p>
            <a:r>
              <a:rPr lang="en-US" dirty="0"/>
              <a:t>IML - Fall 2023 – Patient </a:t>
            </a:r>
            <a:r>
              <a:rPr lang="en-US"/>
              <a:t>Survival Dataset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Syeda Maham Jafri</a:t>
            </a:r>
          </a:p>
          <a:p>
            <a:r>
              <a:rPr lang="en-US" dirty="0"/>
              <a:t>22796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350" y="100721"/>
            <a:ext cx="884745" cy="602324"/>
          </a:xfrm>
        </p:spPr>
        <p:txBody>
          <a:bodyPr/>
          <a:lstStyle/>
          <a:p>
            <a:r>
              <a:rPr lang="en-US" sz="4000" dirty="0"/>
              <a:t>04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6" y="0"/>
            <a:ext cx="3935647" cy="802575"/>
          </a:xfrm>
        </p:spPr>
        <p:txBody>
          <a:bodyPr/>
          <a:lstStyle/>
          <a:p>
            <a:r>
              <a:rPr lang="en-US" sz="2800" dirty="0"/>
              <a:t>Gradient Boosting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15EA15E-5905-7D00-23BF-C9EFB0A0C373}"/>
              </a:ext>
            </a:extLst>
          </p:cNvPr>
          <p:cNvGraphicFramePr>
            <a:graphicFrameLocks noGrp="1"/>
          </p:cNvGraphicFramePr>
          <p:nvPr/>
        </p:nvGraphicFramePr>
        <p:xfrm>
          <a:off x="210844" y="703045"/>
          <a:ext cx="11628271" cy="588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822">
                  <a:extLst>
                    <a:ext uri="{9D8B030D-6E8A-4147-A177-3AD203B41FA5}">
                      <a16:colId xmlns:a16="http://schemas.microsoft.com/office/drawing/2014/main" val="3929436568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2542282710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290589820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3047763433"/>
                    </a:ext>
                  </a:extLst>
                </a:gridCol>
                <a:gridCol w="1216240">
                  <a:extLst>
                    <a:ext uri="{9D8B030D-6E8A-4147-A177-3AD203B41FA5}">
                      <a16:colId xmlns:a16="http://schemas.microsoft.com/office/drawing/2014/main" val="2202209083"/>
                    </a:ext>
                  </a:extLst>
                </a:gridCol>
                <a:gridCol w="1198486">
                  <a:extLst>
                    <a:ext uri="{9D8B030D-6E8A-4147-A177-3AD203B41FA5}">
                      <a16:colId xmlns:a16="http://schemas.microsoft.com/office/drawing/2014/main" val="321675421"/>
                    </a:ext>
                  </a:extLst>
                </a:gridCol>
                <a:gridCol w="1029809">
                  <a:extLst>
                    <a:ext uri="{9D8B030D-6E8A-4147-A177-3AD203B41FA5}">
                      <a16:colId xmlns:a16="http://schemas.microsoft.com/office/drawing/2014/main" val="946863515"/>
                    </a:ext>
                  </a:extLst>
                </a:gridCol>
                <a:gridCol w="2361461">
                  <a:extLst>
                    <a:ext uri="{9D8B030D-6E8A-4147-A177-3AD203B41FA5}">
                      <a16:colId xmlns:a16="http://schemas.microsoft.com/office/drawing/2014/main" val="1834755478"/>
                    </a:ext>
                  </a:extLst>
                </a:gridCol>
              </a:tblGrid>
              <a:tr h="693834">
                <a:tc>
                  <a:txBody>
                    <a:bodyPr/>
                    <a:lstStyle/>
                    <a:p>
                      <a:r>
                        <a:rPr lang="en-US" sz="1400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5699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n_estimators=100 learning_rate=0.1 max_depth=3 random_state=42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0.87871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65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One hot encoding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Robust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n_estimators=100 learning_rate=0.1 max_depth=3 random_state=42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0.87884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 check if adding robust scaling improves the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55687"/>
                  </a:ext>
                </a:extLst>
              </a:tr>
              <a:tr h="782299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KNN (n=10)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Robust Scaling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n_estimators=100 learning_rate=0.1 max_depth=3 random_state=42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0.87891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 check if changing the imputation type will increase or decrease the accuracy of model</a:t>
                      </a:r>
                      <a:r>
                        <a:rPr lang="en-US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900064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KNN (n=10)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Robust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n_estimators=100 learning_rate=0.1 max_depth=3 random_state=42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threshold 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0.87712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 check if removing highly corelated columns gives you improved accuracy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21551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KNN (n=10)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Robust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n_estimators=500 learning_rate=0.1 max_depth=3 random_state=42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0.87652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 check if increasing the number of estimators in gradient boosting improves the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383315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KNN (n=10)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Robust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n_estimators=100 max_depth=5 random_state=2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0.87932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checking if changing the value for max_depth and random state has any 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55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87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350" y="100721"/>
            <a:ext cx="1695450" cy="902456"/>
          </a:xfrm>
        </p:spPr>
        <p:txBody>
          <a:bodyPr/>
          <a:lstStyle/>
          <a:p>
            <a:r>
              <a:rPr lang="en-US" sz="4000" dirty="0"/>
              <a:t>04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6" y="-52396"/>
            <a:ext cx="3935647" cy="802575"/>
          </a:xfrm>
        </p:spPr>
        <p:txBody>
          <a:bodyPr/>
          <a:lstStyle/>
          <a:p>
            <a:r>
              <a:rPr lang="en-US" sz="2800" dirty="0"/>
              <a:t>Gradient Boosting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15EA15E-5905-7D00-23BF-C9EFB0A0C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72302"/>
              </p:ext>
            </p:extLst>
          </p:nvPr>
        </p:nvGraphicFramePr>
        <p:xfrm>
          <a:off x="210844" y="703045"/>
          <a:ext cx="11847806" cy="1775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66">
                  <a:extLst>
                    <a:ext uri="{9D8B030D-6E8A-4147-A177-3AD203B41FA5}">
                      <a16:colId xmlns:a16="http://schemas.microsoft.com/office/drawing/2014/main" val="3929436568"/>
                    </a:ext>
                  </a:extLst>
                </a:gridCol>
                <a:gridCol w="1193977">
                  <a:extLst>
                    <a:ext uri="{9D8B030D-6E8A-4147-A177-3AD203B41FA5}">
                      <a16:colId xmlns:a16="http://schemas.microsoft.com/office/drawing/2014/main" val="2542282710"/>
                    </a:ext>
                  </a:extLst>
                </a:gridCol>
                <a:gridCol w="850256">
                  <a:extLst>
                    <a:ext uri="{9D8B030D-6E8A-4147-A177-3AD203B41FA5}">
                      <a16:colId xmlns:a16="http://schemas.microsoft.com/office/drawing/2014/main" val="290589820"/>
                    </a:ext>
                  </a:extLst>
                </a:gridCol>
                <a:gridCol w="2876397">
                  <a:extLst>
                    <a:ext uri="{9D8B030D-6E8A-4147-A177-3AD203B41FA5}">
                      <a16:colId xmlns:a16="http://schemas.microsoft.com/office/drawing/2014/main" val="3047763433"/>
                    </a:ext>
                  </a:extLst>
                </a:gridCol>
                <a:gridCol w="1239202">
                  <a:extLst>
                    <a:ext uri="{9D8B030D-6E8A-4147-A177-3AD203B41FA5}">
                      <a16:colId xmlns:a16="http://schemas.microsoft.com/office/drawing/2014/main" val="2202209083"/>
                    </a:ext>
                  </a:extLst>
                </a:gridCol>
                <a:gridCol w="1221113">
                  <a:extLst>
                    <a:ext uri="{9D8B030D-6E8A-4147-A177-3AD203B41FA5}">
                      <a16:colId xmlns:a16="http://schemas.microsoft.com/office/drawing/2014/main" val="321675421"/>
                    </a:ext>
                  </a:extLst>
                </a:gridCol>
                <a:gridCol w="1049251">
                  <a:extLst>
                    <a:ext uri="{9D8B030D-6E8A-4147-A177-3AD203B41FA5}">
                      <a16:colId xmlns:a16="http://schemas.microsoft.com/office/drawing/2014/main" val="946863515"/>
                    </a:ext>
                  </a:extLst>
                </a:gridCol>
                <a:gridCol w="2406044">
                  <a:extLst>
                    <a:ext uri="{9D8B030D-6E8A-4147-A177-3AD203B41FA5}">
                      <a16:colId xmlns:a16="http://schemas.microsoft.com/office/drawing/2014/main" val="1834755478"/>
                    </a:ext>
                  </a:extLst>
                </a:gridCol>
              </a:tblGrid>
              <a:tr h="693834">
                <a:tc>
                  <a:txBody>
                    <a:bodyPr/>
                    <a:lstStyle/>
                    <a:p>
                      <a:r>
                        <a:rPr lang="en-US" sz="1400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5699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n_estimators=100  max_depth=5 random_state=2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0.87585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 check if changing the imputation type along with the parameter will have some effect on the accuracy.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65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52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36171"/>
            <a:ext cx="955576" cy="655320"/>
          </a:xfrm>
        </p:spPr>
        <p:txBody>
          <a:bodyPr/>
          <a:lstStyle/>
          <a:p>
            <a:r>
              <a:rPr lang="en-US" sz="4000" dirty="0"/>
              <a:t>05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70" y="136171"/>
            <a:ext cx="6674802" cy="655320"/>
          </a:xfrm>
        </p:spPr>
        <p:txBody>
          <a:bodyPr>
            <a:normAutofit/>
          </a:bodyPr>
          <a:lstStyle/>
          <a:p>
            <a:r>
              <a:rPr lang="en-US" sz="2800" dirty="0"/>
              <a:t>Random Forest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D73586-94D2-0967-24B0-D5CC2679C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518922"/>
              </p:ext>
            </p:extLst>
          </p:nvPr>
        </p:nvGraphicFramePr>
        <p:xfrm>
          <a:off x="311084" y="791491"/>
          <a:ext cx="11689240" cy="5883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095">
                  <a:extLst>
                    <a:ext uri="{9D8B030D-6E8A-4147-A177-3AD203B41FA5}">
                      <a16:colId xmlns:a16="http://schemas.microsoft.com/office/drawing/2014/main" val="2463832495"/>
                    </a:ext>
                  </a:extLst>
                </a:gridCol>
                <a:gridCol w="1187778">
                  <a:extLst>
                    <a:ext uri="{9D8B030D-6E8A-4147-A177-3AD203B41FA5}">
                      <a16:colId xmlns:a16="http://schemas.microsoft.com/office/drawing/2014/main" val="2334633583"/>
                    </a:ext>
                  </a:extLst>
                </a:gridCol>
                <a:gridCol w="1168923">
                  <a:extLst>
                    <a:ext uri="{9D8B030D-6E8A-4147-A177-3AD203B41FA5}">
                      <a16:colId xmlns:a16="http://schemas.microsoft.com/office/drawing/2014/main" val="1679350986"/>
                    </a:ext>
                  </a:extLst>
                </a:gridCol>
                <a:gridCol w="2469824">
                  <a:extLst>
                    <a:ext uri="{9D8B030D-6E8A-4147-A177-3AD203B41FA5}">
                      <a16:colId xmlns:a16="http://schemas.microsoft.com/office/drawing/2014/main" val="911285602"/>
                    </a:ext>
                  </a:extLst>
                </a:gridCol>
                <a:gridCol w="1216057">
                  <a:extLst>
                    <a:ext uri="{9D8B030D-6E8A-4147-A177-3AD203B41FA5}">
                      <a16:colId xmlns:a16="http://schemas.microsoft.com/office/drawing/2014/main" val="2158797086"/>
                    </a:ext>
                  </a:extLst>
                </a:gridCol>
                <a:gridCol w="1291472">
                  <a:extLst>
                    <a:ext uri="{9D8B030D-6E8A-4147-A177-3AD203B41FA5}">
                      <a16:colId xmlns:a16="http://schemas.microsoft.com/office/drawing/2014/main" val="2524789973"/>
                    </a:ext>
                  </a:extLst>
                </a:gridCol>
                <a:gridCol w="1036948">
                  <a:extLst>
                    <a:ext uri="{9D8B030D-6E8A-4147-A177-3AD203B41FA5}">
                      <a16:colId xmlns:a16="http://schemas.microsoft.com/office/drawing/2014/main" val="2785068082"/>
                    </a:ext>
                  </a:extLst>
                </a:gridCol>
                <a:gridCol w="2300143">
                  <a:extLst>
                    <a:ext uri="{9D8B030D-6E8A-4147-A177-3AD203B41FA5}">
                      <a16:colId xmlns:a16="http://schemas.microsoft.com/office/drawing/2014/main" val="2458180900"/>
                    </a:ext>
                  </a:extLst>
                </a:gridCol>
              </a:tblGrid>
              <a:tr h="631956">
                <a:tc>
                  <a:txBody>
                    <a:bodyPr/>
                    <a:lstStyle/>
                    <a:p>
                      <a:r>
                        <a:rPr lang="en-US" sz="1400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59565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KNN (n=20)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n_estimators=250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0.87347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1300" dirty="0"/>
                        <a:t>To check the accuracy with a random number of estimators.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57808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KNN (n=20)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Robust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n_estimators=250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0.87256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 check if adding the robust scaling to the process will improve the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40130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n_estimators=250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0.87443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 check if changing the imputation type improves the previously scored accuracy while keeping the numbers of estimators same.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758422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n_estimators=250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Feature importance &gt;= 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0.86459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 check if removing the columns that do not meet the feature importance criteria of &gt;= 0.02 will increase or decrease the accuracy.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800891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n_estimators=2500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1300" dirty="0"/>
                        <a:t>to check if increasing the number of estimators will improve the accuracy or not.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55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1AA33C-9614-5FC4-AFFB-40FC3E6DE4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2968" y="107616"/>
            <a:ext cx="988250" cy="674809"/>
          </a:xfrm>
        </p:spPr>
        <p:txBody>
          <a:bodyPr/>
          <a:lstStyle/>
          <a:p>
            <a:r>
              <a:rPr lang="en-US" sz="4000" dirty="0"/>
              <a:t>05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13523-D331-89B4-454E-8679062BF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95161"/>
              </p:ext>
            </p:extLst>
          </p:nvPr>
        </p:nvGraphicFramePr>
        <p:xfrm>
          <a:off x="251380" y="1075360"/>
          <a:ext cx="11689240" cy="358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095">
                  <a:extLst>
                    <a:ext uri="{9D8B030D-6E8A-4147-A177-3AD203B41FA5}">
                      <a16:colId xmlns:a16="http://schemas.microsoft.com/office/drawing/2014/main" val="2463832495"/>
                    </a:ext>
                  </a:extLst>
                </a:gridCol>
                <a:gridCol w="1187778">
                  <a:extLst>
                    <a:ext uri="{9D8B030D-6E8A-4147-A177-3AD203B41FA5}">
                      <a16:colId xmlns:a16="http://schemas.microsoft.com/office/drawing/2014/main" val="2334633583"/>
                    </a:ext>
                  </a:extLst>
                </a:gridCol>
                <a:gridCol w="1168923">
                  <a:extLst>
                    <a:ext uri="{9D8B030D-6E8A-4147-A177-3AD203B41FA5}">
                      <a16:colId xmlns:a16="http://schemas.microsoft.com/office/drawing/2014/main" val="1679350986"/>
                    </a:ext>
                  </a:extLst>
                </a:gridCol>
                <a:gridCol w="2469824">
                  <a:extLst>
                    <a:ext uri="{9D8B030D-6E8A-4147-A177-3AD203B41FA5}">
                      <a16:colId xmlns:a16="http://schemas.microsoft.com/office/drawing/2014/main" val="911285602"/>
                    </a:ext>
                  </a:extLst>
                </a:gridCol>
                <a:gridCol w="1216057">
                  <a:extLst>
                    <a:ext uri="{9D8B030D-6E8A-4147-A177-3AD203B41FA5}">
                      <a16:colId xmlns:a16="http://schemas.microsoft.com/office/drawing/2014/main" val="2158797086"/>
                    </a:ext>
                  </a:extLst>
                </a:gridCol>
                <a:gridCol w="1291472">
                  <a:extLst>
                    <a:ext uri="{9D8B030D-6E8A-4147-A177-3AD203B41FA5}">
                      <a16:colId xmlns:a16="http://schemas.microsoft.com/office/drawing/2014/main" val="2524789973"/>
                    </a:ext>
                  </a:extLst>
                </a:gridCol>
                <a:gridCol w="1036948">
                  <a:extLst>
                    <a:ext uri="{9D8B030D-6E8A-4147-A177-3AD203B41FA5}">
                      <a16:colId xmlns:a16="http://schemas.microsoft.com/office/drawing/2014/main" val="2785068082"/>
                    </a:ext>
                  </a:extLst>
                </a:gridCol>
                <a:gridCol w="2300143">
                  <a:extLst>
                    <a:ext uri="{9D8B030D-6E8A-4147-A177-3AD203B41FA5}">
                      <a16:colId xmlns:a16="http://schemas.microsoft.com/office/drawing/2014/main" val="2458180900"/>
                    </a:ext>
                  </a:extLst>
                </a:gridCol>
              </a:tblGrid>
              <a:tr h="631956">
                <a:tc>
                  <a:txBody>
                    <a:bodyPr/>
                    <a:lstStyle/>
                    <a:p>
                      <a:r>
                        <a:rPr lang="en-US" sz="1400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59565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 criterion = </a:t>
                      </a:r>
                      <a:r>
                        <a:rPr lang="en-US" sz="1300" dirty="0" err="1"/>
                        <a:t>gini</a:t>
                      </a:r>
                      <a:r>
                        <a:rPr lang="en-US" sz="1300" dirty="0"/>
                        <a:t>, n_estimators= 2500, max_depth = 15, </a:t>
                      </a:r>
                      <a:r>
                        <a:rPr lang="en-US" sz="1300" dirty="0" err="1"/>
                        <a:t>min_samples_split</a:t>
                      </a:r>
                      <a:r>
                        <a:rPr lang="en-US" sz="1300" dirty="0"/>
                        <a:t> = 150.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0.87654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These parameters gave the best result for decision tree previously hence checking if combined with the process of best result of random forest the accuracy is improved or not.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676243"/>
                  </a:ext>
                </a:extLst>
              </a:tr>
              <a:tr h="1009839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n_estimators=250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Co-relation threshold = 0.7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0.84507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Checking if removing the highly corelated columns will improve the accuracy for this model as it did for decision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40130"/>
                  </a:ext>
                </a:extLst>
              </a:tr>
            </a:tbl>
          </a:graphicData>
        </a:graphic>
      </p:graphicFrame>
      <p:sp>
        <p:nvSpPr>
          <p:cNvPr id="7" name="Title 17">
            <a:extLst>
              <a:ext uri="{FF2B5EF4-FFF2-40B4-BE49-F238E27FC236}">
                <a16:creationId xmlns:a16="http://schemas.microsoft.com/office/drawing/2014/main" id="{504B20AB-B68E-B02C-5C4C-615DF537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6" y="43732"/>
            <a:ext cx="3935647" cy="802575"/>
          </a:xfrm>
        </p:spPr>
        <p:txBody>
          <a:bodyPr/>
          <a:lstStyle/>
          <a:p>
            <a:r>
              <a:rPr lang="en-US" sz="28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63356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3E1FE3-3909-E313-2F29-708A3A4F2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137639"/>
              </p:ext>
            </p:extLst>
          </p:nvPr>
        </p:nvGraphicFramePr>
        <p:xfrm>
          <a:off x="210844" y="703045"/>
          <a:ext cx="11628271" cy="6109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822">
                  <a:extLst>
                    <a:ext uri="{9D8B030D-6E8A-4147-A177-3AD203B41FA5}">
                      <a16:colId xmlns:a16="http://schemas.microsoft.com/office/drawing/2014/main" val="3929436568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2542282710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290589820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3047763433"/>
                    </a:ext>
                  </a:extLst>
                </a:gridCol>
                <a:gridCol w="1216240">
                  <a:extLst>
                    <a:ext uri="{9D8B030D-6E8A-4147-A177-3AD203B41FA5}">
                      <a16:colId xmlns:a16="http://schemas.microsoft.com/office/drawing/2014/main" val="2202209083"/>
                    </a:ext>
                  </a:extLst>
                </a:gridCol>
                <a:gridCol w="1198486">
                  <a:extLst>
                    <a:ext uri="{9D8B030D-6E8A-4147-A177-3AD203B41FA5}">
                      <a16:colId xmlns:a16="http://schemas.microsoft.com/office/drawing/2014/main" val="321675421"/>
                    </a:ext>
                  </a:extLst>
                </a:gridCol>
                <a:gridCol w="1029809">
                  <a:extLst>
                    <a:ext uri="{9D8B030D-6E8A-4147-A177-3AD203B41FA5}">
                      <a16:colId xmlns:a16="http://schemas.microsoft.com/office/drawing/2014/main" val="946863515"/>
                    </a:ext>
                  </a:extLst>
                </a:gridCol>
                <a:gridCol w="2361461">
                  <a:extLst>
                    <a:ext uri="{9D8B030D-6E8A-4147-A177-3AD203B41FA5}">
                      <a16:colId xmlns:a16="http://schemas.microsoft.com/office/drawing/2014/main" val="1834755478"/>
                    </a:ext>
                  </a:extLst>
                </a:gridCol>
              </a:tblGrid>
              <a:tr h="693834">
                <a:tc>
                  <a:txBody>
                    <a:bodyPr/>
                    <a:lstStyle/>
                    <a:p>
                      <a:r>
                        <a:rPr lang="en-US" sz="1400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5699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n_estimators=50 random_state=42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Checking the performance with random parameters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65791"/>
                  </a:ext>
                </a:extLst>
              </a:tr>
              <a:tr h="136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One hot encoding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n_estimators=2000 random_state=42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0.87361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Checking if increasing the number of estimators improves the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55687"/>
                  </a:ext>
                </a:extLst>
              </a:tr>
              <a:tr h="782299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n_estimators=250 random_state=42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0.87693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Changing the estimator value to not to high and not to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900064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 = 500 random_state = 42  learning_rate= 2.0</a:t>
                      </a:r>
                      <a:endParaRPr lang="en-US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Removing the unnecessary columns and increasing the learning rate of the estimators to check if there is any kind of improvement in the accuracy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21551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KNN (n=5)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n_estimators=250 random_state=42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0.87701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 check if changing the imputation type will improve the accuracy or not.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383315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55843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4DC22B31-BCCF-4A62-EE9C-523F9F1B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8802" y="109791"/>
            <a:ext cx="6178324" cy="655320"/>
          </a:xfrm>
        </p:spPr>
        <p:txBody>
          <a:bodyPr>
            <a:normAutofit/>
          </a:bodyPr>
          <a:lstStyle/>
          <a:p>
            <a:r>
              <a:rPr lang="en-US" sz="2800" dirty="0"/>
              <a:t>    Adaptive Boosting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8B63C52C-670E-3AC9-D7F6-AB07D1609E93}"/>
              </a:ext>
            </a:extLst>
          </p:cNvPr>
          <p:cNvSpPr txBox="1">
            <a:spLocks/>
          </p:cNvSpPr>
          <p:nvPr/>
        </p:nvSpPr>
        <p:spPr>
          <a:xfrm>
            <a:off x="133350" y="-131974"/>
            <a:ext cx="931879" cy="8350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350" y="100721"/>
            <a:ext cx="1695450" cy="902456"/>
          </a:xfrm>
        </p:spPr>
        <p:txBody>
          <a:bodyPr/>
          <a:lstStyle/>
          <a:p>
            <a:r>
              <a:rPr lang="en-US" sz="4000" dirty="0"/>
              <a:t>07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6" y="0"/>
            <a:ext cx="3935647" cy="802575"/>
          </a:xfrm>
        </p:spPr>
        <p:txBody>
          <a:bodyPr/>
          <a:lstStyle/>
          <a:p>
            <a:r>
              <a:rPr lang="en-US" sz="2800" dirty="0"/>
              <a:t>Categorical Boosting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15EA15E-5905-7D00-23BF-C9EFB0A0C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352349"/>
              </p:ext>
            </p:extLst>
          </p:nvPr>
        </p:nvGraphicFramePr>
        <p:xfrm>
          <a:off x="210844" y="703045"/>
          <a:ext cx="11628271" cy="5890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822">
                  <a:extLst>
                    <a:ext uri="{9D8B030D-6E8A-4147-A177-3AD203B41FA5}">
                      <a16:colId xmlns:a16="http://schemas.microsoft.com/office/drawing/2014/main" val="3929436568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2542282710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290589820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3047763433"/>
                    </a:ext>
                  </a:extLst>
                </a:gridCol>
                <a:gridCol w="1216240">
                  <a:extLst>
                    <a:ext uri="{9D8B030D-6E8A-4147-A177-3AD203B41FA5}">
                      <a16:colId xmlns:a16="http://schemas.microsoft.com/office/drawing/2014/main" val="2202209083"/>
                    </a:ext>
                  </a:extLst>
                </a:gridCol>
                <a:gridCol w="1198486">
                  <a:extLst>
                    <a:ext uri="{9D8B030D-6E8A-4147-A177-3AD203B41FA5}">
                      <a16:colId xmlns:a16="http://schemas.microsoft.com/office/drawing/2014/main" val="321675421"/>
                    </a:ext>
                  </a:extLst>
                </a:gridCol>
                <a:gridCol w="1029809">
                  <a:extLst>
                    <a:ext uri="{9D8B030D-6E8A-4147-A177-3AD203B41FA5}">
                      <a16:colId xmlns:a16="http://schemas.microsoft.com/office/drawing/2014/main" val="946863515"/>
                    </a:ext>
                  </a:extLst>
                </a:gridCol>
                <a:gridCol w="2361461">
                  <a:extLst>
                    <a:ext uri="{9D8B030D-6E8A-4147-A177-3AD203B41FA5}">
                      <a16:colId xmlns:a16="http://schemas.microsoft.com/office/drawing/2014/main" val="1834755478"/>
                    </a:ext>
                  </a:extLst>
                </a:gridCol>
              </a:tblGrid>
              <a:tr h="776963">
                <a:tc>
                  <a:txBody>
                    <a:bodyPr/>
                    <a:lstStyle/>
                    <a:p>
                      <a:r>
                        <a:rPr lang="en-US" sz="1400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5699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n_estimators=100 learning_rate=0.1 max_depth=3 random_state=42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0.88125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First check on this model by selecting random parameters.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65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One hot encoding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KNN (n=5)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iterations=500,depth=6,</a:t>
                      </a:r>
                    </a:p>
                    <a:p>
                      <a:r>
                        <a:rPr lang="en-US" sz="1300" dirty="0"/>
                        <a:t>learning_rate=0.1,</a:t>
                      </a:r>
                    </a:p>
                    <a:p>
                      <a:r>
                        <a:rPr lang="en-US" sz="1300" dirty="0" err="1"/>
                        <a:t>loss_function</a:t>
                      </a:r>
                      <a:r>
                        <a:rPr lang="en-US" sz="1300" dirty="0"/>
                        <a:t>=</a:t>
                      </a:r>
                      <a:r>
                        <a:rPr lang="en-US" sz="1300" dirty="0" err="1"/>
                        <a:t>Logloss</a:t>
                      </a:r>
                      <a:r>
                        <a:rPr lang="en-US" sz="1300" dirty="0"/>
                        <a:t> , </a:t>
                      </a:r>
                      <a:r>
                        <a:rPr lang="en-US" sz="1300" dirty="0" err="1"/>
                        <a:t>random_seed</a:t>
                      </a:r>
                      <a:r>
                        <a:rPr lang="en-US" sz="1300" dirty="0"/>
                        <a:t>=42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0.88207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Checking if changing the imputation type to </a:t>
                      </a:r>
                      <a:r>
                        <a:rPr lang="en-US" sz="1300" dirty="0" err="1"/>
                        <a:t>knn</a:t>
                      </a:r>
                      <a:r>
                        <a:rPr lang="en-US" sz="1300" dirty="0"/>
                        <a:t> will improve the accuracy.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55687"/>
                  </a:ext>
                </a:extLst>
              </a:tr>
              <a:tr h="782299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KNN (n=10)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iterations=500,depth=6,</a:t>
                      </a:r>
                    </a:p>
                    <a:p>
                      <a:r>
                        <a:rPr lang="en-US" sz="1300" dirty="0"/>
                        <a:t>learning_rate=0.1,</a:t>
                      </a:r>
                    </a:p>
                    <a:p>
                      <a:r>
                        <a:rPr lang="en-US" sz="1300" dirty="0" err="1"/>
                        <a:t>loss_function</a:t>
                      </a:r>
                      <a:r>
                        <a:rPr lang="en-US" sz="1300" dirty="0"/>
                        <a:t>=</a:t>
                      </a:r>
                      <a:r>
                        <a:rPr lang="en-US" sz="1300" dirty="0" err="1"/>
                        <a:t>Logloss</a:t>
                      </a:r>
                      <a:r>
                        <a:rPr lang="en-US" sz="1300" dirty="0"/>
                        <a:t> , </a:t>
                      </a:r>
                      <a:r>
                        <a:rPr lang="en-US" sz="1300" dirty="0" err="1"/>
                        <a:t>random_seed</a:t>
                      </a:r>
                      <a:r>
                        <a:rPr lang="en-US" sz="1300" dirty="0"/>
                        <a:t>=42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0.87457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 check if adding scaling of values to the process affects the accuracy.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900064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KNN (n=5)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iterations=700,depth=6, learning_rate=0.1,</a:t>
                      </a:r>
                    </a:p>
                    <a:p>
                      <a:r>
                        <a:rPr lang="en-US" sz="1300" dirty="0" err="1"/>
                        <a:t>loss_function</a:t>
                      </a:r>
                      <a:r>
                        <a:rPr lang="en-US" sz="1300" dirty="0"/>
                        <a:t>=</a:t>
                      </a:r>
                      <a:r>
                        <a:rPr lang="en-US" sz="1300" dirty="0" err="1"/>
                        <a:t>Logloss</a:t>
                      </a:r>
                      <a:r>
                        <a:rPr lang="en-US" sz="1300" dirty="0"/>
                        <a:t>,</a:t>
                      </a:r>
                    </a:p>
                    <a:p>
                      <a:r>
                        <a:rPr lang="en-US" sz="1300" dirty="0" err="1"/>
                        <a:t>random_seed</a:t>
                      </a:r>
                      <a:r>
                        <a:rPr lang="en-US" sz="1300" dirty="0"/>
                        <a:t>=42.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Removing cols with correlation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0.87297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 check if increasing the number of iterations improves the result.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21551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KNN (n=5)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Iterations=500,depth=15,learning_rate=0.1, </a:t>
                      </a:r>
                      <a:r>
                        <a:rPr lang="en-US" sz="13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loss_function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3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Logloss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random_seed42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Removing cols with correlation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0.86752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Increasing the depth to check if there is any improvement in accuracy. 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383315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KNN (n=5)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iterations=300, depth=6, learning_rate=0.1, </a:t>
                      </a:r>
                      <a:r>
                        <a:rPr lang="en-US" sz="1300" dirty="0" err="1"/>
                        <a:t>loss_function</a:t>
                      </a:r>
                      <a:r>
                        <a:rPr lang="en-US" sz="1300" dirty="0"/>
                        <a:t>='</a:t>
                      </a:r>
                      <a:r>
                        <a:rPr lang="en-US" sz="1300" dirty="0" err="1"/>
                        <a:t>Logloss</a:t>
                      </a:r>
                      <a:r>
                        <a:rPr lang="en-US" sz="1300" dirty="0"/>
                        <a:t>', </a:t>
                      </a:r>
                      <a:r>
                        <a:rPr lang="en-US" sz="1300" dirty="0" err="1"/>
                        <a:t>random_seed</a:t>
                      </a:r>
                      <a:r>
                        <a:rPr lang="en-US" sz="1300" dirty="0"/>
                        <a:t>=42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0.88404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Adding hyperparameter tuning thorough grid search. process.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55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50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36171"/>
            <a:ext cx="955576" cy="655320"/>
          </a:xfrm>
        </p:spPr>
        <p:txBody>
          <a:bodyPr/>
          <a:lstStyle/>
          <a:p>
            <a:r>
              <a:rPr lang="en-US" sz="4000" dirty="0"/>
              <a:t>08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70" y="136171"/>
            <a:ext cx="6674802" cy="655320"/>
          </a:xfrm>
        </p:spPr>
        <p:txBody>
          <a:bodyPr>
            <a:normAutofit/>
          </a:bodyPr>
          <a:lstStyle/>
          <a:p>
            <a:r>
              <a:rPr lang="en-US" sz="2800" dirty="0" err="1"/>
              <a:t>XGBoost</a:t>
            </a:r>
            <a:r>
              <a:rPr lang="en-US" sz="2800" dirty="0"/>
              <a:t> and </a:t>
            </a:r>
            <a:r>
              <a:rPr lang="en-US" sz="2800" dirty="0" err="1"/>
              <a:t>LightGBoost</a:t>
            </a:r>
            <a:endParaRPr 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D73586-94D2-0967-24B0-D5CC2679C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08852"/>
              </p:ext>
            </p:extLst>
          </p:nvPr>
        </p:nvGraphicFramePr>
        <p:xfrm>
          <a:off x="311084" y="791491"/>
          <a:ext cx="11689240" cy="6042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095">
                  <a:extLst>
                    <a:ext uri="{9D8B030D-6E8A-4147-A177-3AD203B41FA5}">
                      <a16:colId xmlns:a16="http://schemas.microsoft.com/office/drawing/2014/main" val="2463832495"/>
                    </a:ext>
                  </a:extLst>
                </a:gridCol>
                <a:gridCol w="1187778">
                  <a:extLst>
                    <a:ext uri="{9D8B030D-6E8A-4147-A177-3AD203B41FA5}">
                      <a16:colId xmlns:a16="http://schemas.microsoft.com/office/drawing/2014/main" val="2334633583"/>
                    </a:ext>
                  </a:extLst>
                </a:gridCol>
                <a:gridCol w="1168923">
                  <a:extLst>
                    <a:ext uri="{9D8B030D-6E8A-4147-A177-3AD203B41FA5}">
                      <a16:colId xmlns:a16="http://schemas.microsoft.com/office/drawing/2014/main" val="1679350986"/>
                    </a:ext>
                  </a:extLst>
                </a:gridCol>
                <a:gridCol w="2469824">
                  <a:extLst>
                    <a:ext uri="{9D8B030D-6E8A-4147-A177-3AD203B41FA5}">
                      <a16:colId xmlns:a16="http://schemas.microsoft.com/office/drawing/2014/main" val="911285602"/>
                    </a:ext>
                  </a:extLst>
                </a:gridCol>
                <a:gridCol w="1216057">
                  <a:extLst>
                    <a:ext uri="{9D8B030D-6E8A-4147-A177-3AD203B41FA5}">
                      <a16:colId xmlns:a16="http://schemas.microsoft.com/office/drawing/2014/main" val="2158797086"/>
                    </a:ext>
                  </a:extLst>
                </a:gridCol>
                <a:gridCol w="1291472">
                  <a:extLst>
                    <a:ext uri="{9D8B030D-6E8A-4147-A177-3AD203B41FA5}">
                      <a16:colId xmlns:a16="http://schemas.microsoft.com/office/drawing/2014/main" val="2524789973"/>
                    </a:ext>
                  </a:extLst>
                </a:gridCol>
                <a:gridCol w="1036948">
                  <a:extLst>
                    <a:ext uri="{9D8B030D-6E8A-4147-A177-3AD203B41FA5}">
                      <a16:colId xmlns:a16="http://schemas.microsoft.com/office/drawing/2014/main" val="2785068082"/>
                    </a:ext>
                  </a:extLst>
                </a:gridCol>
                <a:gridCol w="2300143">
                  <a:extLst>
                    <a:ext uri="{9D8B030D-6E8A-4147-A177-3AD203B41FA5}">
                      <a16:colId xmlns:a16="http://schemas.microsoft.com/office/drawing/2014/main" val="2458180900"/>
                    </a:ext>
                  </a:extLst>
                </a:gridCol>
              </a:tblGrid>
              <a:tr h="631956">
                <a:tc>
                  <a:txBody>
                    <a:bodyPr/>
                    <a:lstStyle/>
                    <a:p>
                      <a:r>
                        <a:rPr lang="en-US" sz="1400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59565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num_boost_round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 500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Removing Columns with correlation=1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 Starting with a random set of parameters and using median imputation to check the accuracy of the model.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57808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Hyper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0.88333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 check if adding the robust scaling to the process will improve the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40130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n_estimators=250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0.88364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 check if changing the imputation type improves the previously scored accuracy while keeping the numbers of estimators same.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758422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KNN imputation (n=5)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Hyper Parameter Tuning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colsample_bytree</a:t>
                      </a:r>
                      <a:r>
                        <a:rPr lang="en-US" sz="1300" dirty="0"/>
                        <a:t>: 0.8, learning_rate: 0.1, max_depth: 3, n_estimators: 200, subsample: 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0.88297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Changing the imputation type to </a:t>
                      </a:r>
                      <a:r>
                        <a:rPr lang="en-US" sz="1300" dirty="0" err="1"/>
                        <a:t>knn</a:t>
                      </a:r>
                      <a:r>
                        <a:rPr lang="en-US" sz="1300" dirty="0"/>
                        <a:t> to check if there is any improvement.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800891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Hyper Parameter Tuning, </a:t>
                      </a:r>
                      <a:r>
                        <a:rPr lang="en-US" sz="1300" dirty="0" err="1"/>
                        <a:t>learnrate</a:t>
                      </a:r>
                      <a:r>
                        <a:rPr lang="en-US" sz="1300" dirty="0"/>
                        <a:t>=0.05, max_depth= 10, n estimators=300, num leaves =15.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Feature importance based on 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Removing Columns with correlation=1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0.84592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 check if adding feature importance based on gain criteria will the accuracy improve or not.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55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24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3E1FE3-3909-E313-2F29-708A3A4F2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849117"/>
              </p:ext>
            </p:extLst>
          </p:nvPr>
        </p:nvGraphicFramePr>
        <p:xfrm>
          <a:off x="210844" y="703045"/>
          <a:ext cx="11628271" cy="656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822">
                  <a:extLst>
                    <a:ext uri="{9D8B030D-6E8A-4147-A177-3AD203B41FA5}">
                      <a16:colId xmlns:a16="http://schemas.microsoft.com/office/drawing/2014/main" val="3929436568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2542282710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290589820"/>
                    </a:ext>
                  </a:extLst>
                </a:gridCol>
                <a:gridCol w="2926829">
                  <a:extLst>
                    <a:ext uri="{9D8B030D-6E8A-4147-A177-3AD203B41FA5}">
                      <a16:colId xmlns:a16="http://schemas.microsoft.com/office/drawing/2014/main" val="3047763433"/>
                    </a:ext>
                  </a:extLst>
                </a:gridCol>
                <a:gridCol w="1112510">
                  <a:extLst>
                    <a:ext uri="{9D8B030D-6E8A-4147-A177-3AD203B41FA5}">
                      <a16:colId xmlns:a16="http://schemas.microsoft.com/office/drawing/2014/main" val="2202209083"/>
                    </a:ext>
                  </a:extLst>
                </a:gridCol>
                <a:gridCol w="1198486">
                  <a:extLst>
                    <a:ext uri="{9D8B030D-6E8A-4147-A177-3AD203B41FA5}">
                      <a16:colId xmlns:a16="http://schemas.microsoft.com/office/drawing/2014/main" val="321675421"/>
                    </a:ext>
                  </a:extLst>
                </a:gridCol>
                <a:gridCol w="1029809">
                  <a:extLst>
                    <a:ext uri="{9D8B030D-6E8A-4147-A177-3AD203B41FA5}">
                      <a16:colId xmlns:a16="http://schemas.microsoft.com/office/drawing/2014/main" val="946863515"/>
                    </a:ext>
                  </a:extLst>
                </a:gridCol>
                <a:gridCol w="2361461">
                  <a:extLst>
                    <a:ext uri="{9D8B030D-6E8A-4147-A177-3AD203B41FA5}">
                      <a16:colId xmlns:a16="http://schemas.microsoft.com/office/drawing/2014/main" val="1834755478"/>
                    </a:ext>
                  </a:extLst>
                </a:gridCol>
              </a:tblGrid>
              <a:tr h="693834">
                <a:tc>
                  <a:txBody>
                    <a:bodyPr/>
                    <a:lstStyle/>
                    <a:p>
                      <a:r>
                        <a:rPr lang="en-US" sz="1400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5699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XGBClassifier (</a:t>
                      </a:r>
                      <a:r>
                        <a:rPr lang="en-US" sz="1300" dirty="0" err="1"/>
                        <a:t>colsample_bytree</a:t>
                      </a:r>
                      <a:r>
                        <a:rPr lang="en-US" sz="1300" dirty="0"/>
                        <a:t>=1, learning_rate= 0.1, max_depth= 3, </a:t>
                      </a:r>
                      <a:r>
                        <a:rPr lang="en-US" sz="1300" dirty="0" err="1"/>
                        <a:t>nestimators</a:t>
                      </a:r>
                      <a:r>
                        <a:rPr lang="en-US" sz="1300" dirty="0"/>
                        <a:t>=200,subsample=0.8)</a:t>
                      </a:r>
                    </a:p>
                    <a:p>
                      <a:r>
                        <a:rPr lang="en-US" sz="1300" dirty="0"/>
                        <a:t>LGBMClassifier(</a:t>
                      </a:r>
                      <a:r>
                        <a:rPr lang="en-US" sz="1300" dirty="0" err="1"/>
                        <a:t>colsample_bytree</a:t>
                      </a:r>
                      <a:r>
                        <a:rPr lang="en-US" sz="1300" dirty="0"/>
                        <a:t>=0.8,learning_rate=0.05,max_depth=10,n_estimators=300,num_leaves = 15, subsample=0.8)</a:t>
                      </a:r>
                    </a:p>
                    <a:p>
                      <a:r>
                        <a:rPr lang="en-US" sz="1300" dirty="0"/>
                        <a:t>RandomForestClassifier(n_estimators=2500,)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0.88439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Using those parameters for </a:t>
                      </a:r>
                      <a:r>
                        <a:rPr lang="en-US" sz="1300" dirty="0" err="1"/>
                        <a:t>eachof</a:t>
                      </a:r>
                      <a:r>
                        <a:rPr lang="en-US" sz="1300" dirty="0"/>
                        <a:t> these model which gave the best result for each model individually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65791"/>
                  </a:ext>
                </a:extLst>
              </a:tr>
              <a:tr h="136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One hot encoding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KNN Imputation</a:t>
                      </a:r>
                    </a:p>
                    <a:p>
                      <a:r>
                        <a:rPr lang="en-US" sz="1300" dirty="0"/>
                        <a:t>(n=5)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XGBClassifier(</a:t>
                      </a:r>
                      <a:r>
                        <a:rPr lang="en-US" sz="1300" dirty="0" err="1"/>
                        <a:t>colsamplebytree</a:t>
                      </a:r>
                      <a:r>
                        <a:rPr lang="en-US" sz="1300" dirty="0"/>
                        <a:t>=1,learningrate= 0.1, </a:t>
                      </a:r>
                      <a:r>
                        <a:rPr lang="en-US" sz="1300" dirty="0" err="1"/>
                        <a:t>maxdepth</a:t>
                      </a:r>
                      <a:r>
                        <a:rPr lang="en-US" sz="1300" dirty="0"/>
                        <a:t>= 3, n_estimators= 200, subsample=0.8)</a:t>
                      </a:r>
                    </a:p>
                    <a:p>
                      <a:r>
                        <a:rPr lang="en-US" sz="1300" dirty="0"/>
                        <a:t>LGBMClassifier (</a:t>
                      </a:r>
                      <a:r>
                        <a:rPr lang="en-US" sz="1300" dirty="0" err="1"/>
                        <a:t>colsample_bytree</a:t>
                      </a:r>
                      <a:r>
                        <a:rPr lang="en-US" sz="1300" dirty="0"/>
                        <a:t>=0.8, </a:t>
                      </a:r>
                      <a:r>
                        <a:rPr lang="en-US" sz="1300" dirty="0" err="1"/>
                        <a:t>learningrate</a:t>
                      </a:r>
                      <a:r>
                        <a:rPr lang="en-US" sz="1300" dirty="0"/>
                        <a:t>=0.05,max_depth=10 n_estimators=300,num_leaves = 15, subsample=0.8)</a:t>
                      </a:r>
                    </a:p>
                    <a:p>
                      <a:r>
                        <a:rPr lang="en-US" sz="1300" dirty="0"/>
                        <a:t>RandomForestClassifier(n_estimators=2500,)</a:t>
                      </a:r>
                    </a:p>
                    <a:p>
                      <a:r>
                        <a:rPr lang="en-US" sz="1300" dirty="0"/>
                        <a:t>CatBoostClassifier(iterations=300, depth=6, learning_rate=0.1, </a:t>
                      </a:r>
                      <a:r>
                        <a:rPr lang="en-US" sz="1300" dirty="0" err="1"/>
                        <a:t>loss_function</a:t>
                      </a:r>
                      <a:r>
                        <a:rPr lang="en-US" sz="1300" dirty="0"/>
                        <a:t>='</a:t>
                      </a:r>
                      <a:r>
                        <a:rPr lang="en-US" sz="1300" dirty="0" err="1"/>
                        <a:t>Logloss</a:t>
                      </a:r>
                      <a:r>
                        <a:rPr lang="en-US" sz="1300" dirty="0"/>
                        <a:t>', </a:t>
                      </a:r>
                      <a:r>
                        <a:rPr lang="en-US" sz="1300" dirty="0" err="1"/>
                        <a:t>random_seed</a:t>
                      </a:r>
                      <a:r>
                        <a:rPr lang="en-US" sz="1300" dirty="0"/>
                        <a:t>=42.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0.88433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Checking if increasing the number of estimators improves the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55687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55843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4DC22B31-BCCF-4A62-EE9C-523F9F1B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9377" y="141401"/>
            <a:ext cx="10052742" cy="655320"/>
          </a:xfrm>
        </p:spPr>
        <p:txBody>
          <a:bodyPr>
            <a:normAutofit/>
          </a:bodyPr>
          <a:lstStyle/>
          <a:p>
            <a:r>
              <a:rPr lang="en-US" sz="2800" dirty="0"/>
              <a:t>  </a:t>
            </a:r>
            <a:r>
              <a:rPr lang="en-US" sz="2800" dirty="0" err="1"/>
              <a:t>Ensembling</a:t>
            </a:r>
            <a:r>
              <a:rPr lang="en-US" sz="2800" dirty="0"/>
              <a:t> Results Of Different  Models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8B63C52C-670E-3AC9-D7F6-AB07D1609E93}"/>
              </a:ext>
            </a:extLst>
          </p:cNvPr>
          <p:cNvSpPr txBox="1">
            <a:spLocks/>
          </p:cNvSpPr>
          <p:nvPr/>
        </p:nvSpPr>
        <p:spPr>
          <a:xfrm>
            <a:off x="133350" y="-131974"/>
            <a:ext cx="931879" cy="8350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476243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3E1FE3-3909-E313-2F29-708A3A4F2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66343"/>
              </p:ext>
            </p:extLst>
          </p:nvPr>
        </p:nvGraphicFramePr>
        <p:xfrm>
          <a:off x="210844" y="703045"/>
          <a:ext cx="11628271" cy="606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822">
                  <a:extLst>
                    <a:ext uri="{9D8B030D-6E8A-4147-A177-3AD203B41FA5}">
                      <a16:colId xmlns:a16="http://schemas.microsoft.com/office/drawing/2014/main" val="3929436568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2542282710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290589820"/>
                    </a:ext>
                  </a:extLst>
                </a:gridCol>
                <a:gridCol w="2926829">
                  <a:extLst>
                    <a:ext uri="{9D8B030D-6E8A-4147-A177-3AD203B41FA5}">
                      <a16:colId xmlns:a16="http://schemas.microsoft.com/office/drawing/2014/main" val="3047763433"/>
                    </a:ext>
                  </a:extLst>
                </a:gridCol>
                <a:gridCol w="1112510">
                  <a:extLst>
                    <a:ext uri="{9D8B030D-6E8A-4147-A177-3AD203B41FA5}">
                      <a16:colId xmlns:a16="http://schemas.microsoft.com/office/drawing/2014/main" val="2202209083"/>
                    </a:ext>
                  </a:extLst>
                </a:gridCol>
                <a:gridCol w="1215911">
                  <a:extLst>
                    <a:ext uri="{9D8B030D-6E8A-4147-A177-3AD203B41FA5}">
                      <a16:colId xmlns:a16="http://schemas.microsoft.com/office/drawing/2014/main" val="321675421"/>
                    </a:ext>
                  </a:extLst>
                </a:gridCol>
                <a:gridCol w="1012384">
                  <a:extLst>
                    <a:ext uri="{9D8B030D-6E8A-4147-A177-3AD203B41FA5}">
                      <a16:colId xmlns:a16="http://schemas.microsoft.com/office/drawing/2014/main" val="946863515"/>
                    </a:ext>
                  </a:extLst>
                </a:gridCol>
                <a:gridCol w="2361461">
                  <a:extLst>
                    <a:ext uri="{9D8B030D-6E8A-4147-A177-3AD203B41FA5}">
                      <a16:colId xmlns:a16="http://schemas.microsoft.com/office/drawing/2014/main" val="1834755478"/>
                    </a:ext>
                  </a:extLst>
                </a:gridCol>
              </a:tblGrid>
              <a:tr h="693834">
                <a:tc>
                  <a:txBody>
                    <a:bodyPr/>
                    <a:lstStyle/>
                    <a:p>
                      <a:r>
                        <a:rPr lang="en-US" sz="1400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5699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KNN Imputation</a:t>
                      </a:r>
                    </a:p>
                    <a:p>
                      <a:r>
                        <a:rPr lang="en-US" sz="1300" dirty="0"/>
                        <a:t>(n=5)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XGBClassifier(colsample_bytree1,</a:t>
                      </a:r>
                    </a:p>
                    <a:p>
                      <a:r>
                        <a:rPr lang="en-US" sz="1200" dirty="0"/>
                        <a:t>learning_rate= 0.1,max_depth=3, n_estimators=200,subsample=</a:t>
                      </a:r>
                    </a:p>
                    <a:p>
                      <a:r>
                        <a:rPr lang="en-US" sz="1200" dirty="0"/>
                        <a:t>0.8), LGBMClassifier(</a:t>
                      </a:r>
                      <a:r>
                        <a:rPr lang="en-US" sz="1200" dirty="0" err="1"/>
                        <a:t>colsample_bytree</a:t>
                      </a:r>
                      <a:r>
                        <a:rPr lang="en-US" sz="1200" dirty="0"/>
                        <a:t>=0.8,learning_rate=0.05,</a:t>
                      </a:r>
                    </a:p>
                    <a:p>
                      <a:r>
                        <a:rPr lang="en-US" sz="1200" dirty="0"/>
                        <a:t>max_depth=10,n_estimators=300,num_leaves=15,subsample=0.8) RandomForestClassifier(</a:t>
                      </a:r>
                    </a:p>
                    <a:p>
                      <a:r>
                        <a:rPr lang="en-US" sz="1200" dirty="0"/>
                        <a:t>n_estimators=2500</a:t>
                      </a:r>
                    </a:p>
                    <a:p>
                      <a:r>
                        <a:rPr lang="en-US" sz="1200" dirty="0"/>
                        <a:t>CatBoostClassifier(iterations=300,depth=6,learning_rate=0.1,loss_function='</a:t>
                      </a:r>
                      <a:r>
                        <a:rPr lang="en-US" sz="1200" dirty="0" err="1"/>
                        <a:t>Logloss</a:t>
                      </a:r>
                      <a:r>
                        <a:rPr lang="en-US" sz="1200" dirty="0"/>
                        <a:t>’, </a:t>
                      </a:r>
                      <a:r>
                        <a:rPr lang="en-US" sz="1200" dirty="0" err="1"/>
                        <a:t>random_seed</a:t>
                      </a:r>
                      <a:r>
                        <a:rPr lang="en-US" sz="1200" dirty="0"/>
                        <a:t>=42)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0.88428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Using those parameters for each of these model which gave the best result for each model individually</a:t>
                      </a:r>
                    </a:p>
                    <a:p>
                      <a:r>
                        <a:rPr lang="en-US" sz="1300" dirty="0"/>
                        <a:t>And trying different combinations of ensemble together</a:t>
                      </a:r>
                    </a:p>
                    <a:p>
                      <a:endParaRPr lang="en-US" sz="1300" dirty="0"/>
                    </a:p>
                    <a:p>
                      <a:endParaRPr lang="en-US" sz="13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Have already done Hyper Parameter tuning of models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65791"/>
                  </a:ext>
                </a:extLst>
              </a:tr>
              <a:tr h="136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One hot encoding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 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XGBClassifier(colsample_bytree =1, learning_rate= 0.1, max_depth= 3, n_estimators=200, subsample=0.8)</a:t>
                      </a:r>
                    </a:p>
                    <a:p>
                      <a:r>
                        <a:rPr lang="en-US" sz="1300" dirty="0"/>
                        <a:t>LGBMClassifier(colsample_bytree=0.8, learning_rate=0.05, max_depth=10, n_estimators=300,num_leaves = 15, subsample=0.8)</a:t>
                      </a:r>
                    </a:p>
                    <a:p>
                      <a:r>
                        <a:rPr lang="en-US" sz="1300" dirty="0"/>
                        <a:t>randomforest_model = RandomForestClassifier(n_estimators=2500,)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Remove Columns With Co-relation=1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0.88478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Checking if increasing the number of estimators improves the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55687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4DC22B31-BCCF-4A62-EE9C-523F9F1B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9377" y="141401"/>
            <a:ext cx="10052742" cy="655320"/>
          </a:xfrm>
        </p:spPr>
        <p:txBody>
          <a:bodyPr>
            <a:normAutofit/>
          </a:bodyPr>
          <a:lstStyle/>
          <a:p>
            <a:r>
              <a:rPr lang="en-US" sz="2800" dirty="0"/>
              <a:t>  </a:t>
            </a:r>
            <a:r>
              <a:rPr lang="en-US" sz="2800" dirty="0" err="1"/>
              <a:t>Ensembling</a:t>
            </a:r>
            <a:r>
              <a:rPr lang="en-US" sz="2800" dirty="0"/>
              <a:t> Results Of Different  Models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8B63C52C-670E-3AC9-D7F6-AB07D1609E93}"/>
              </a:ext>
            </a:extLst>
          </p:cNvPr>
          <p:cNvSpPr txBox="1">
            <a:spLocks/>
          </p:cNvSpPr>
          <p:nvPr/>
        </p:nvSpPr>
        <p:spPr>
          <a:xfrm>
            <a:off x="133350" y="-131974"/>
            <a:ext cx="931879" cy="8350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143224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3E1FE3-3909-E313-2F29-708A3A4F2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214177"/>
              </p:ext>
            </p:extLst>
          </p:nvPr>
        </p:nvGraphicFramePr>
        <p:xfrm>
          <a:off x="210844" y="703045"/>
          <a:ext cx="11628271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822">
                  <a:extLst>
                    <a:ext uri="{9D8B030D-6E8A-4147-A177-3AD203B41FA5}">
                      <a16:colId xmlns:a16="http://schemas.microsoft.com/office/drawing/2014/main" val="3929436568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2542282710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290589820"/>
                    </a:ext>
                  </a:extLst>
                </a:gridCol>
                <a:gridCol w="2926829">
                  <a:extLst>
                    <a:ext uri="{9D8B030D-6E8A-4147-A177-3AD203B41FA5}">
                      <a16:colId xmlns:a16="http://schemas.microsoft.com/office/drawing/2014/main" val="3047763433"/>
                    </a:ext>
                  </a:extLst>
                </a:gridCol>
                <a:gridCol w="1112510">
                  <a:extLst>
                    <a:ext uri="{9D8B030D-6E8A-4147-A177-3AD203B41FA5}">
                      <a16:colId xmlns:a16="http://schemas.microsoft.com/office/drawing/2014/main" val="2202209083"/>
                    </a:ext>
                  </a:extLst>
                </a:gridCol>
                <a:gridCol w="1215911">
                  <a:extLst>
                    <a:ext uri="{9D8B030D-6E8A-4147-A177-3AD203B41FA5}">
                      <a16:colId xmlns:a16="http://schemas.microsoft.com/office/drawing/2014/main" val="321675421"/>
                    </a:ext>
                  </a:extLst>
                </a:gridCol>
                <a:gridCol w="1012384">
                  <a:extLst>
                    <a:ext uri="{9D8B030D-6E8A-4147-A177-3AD203B41FA5}">
                      <a16:colId xmlns:a16="http://schemas.microsoft.com/office/drawing/2014/main" val="946863515"/>
                    </a:ext>
                  </a:extLst>
                </a:gridCol>
                <a:gridCol w="2361461">
                  <a:extLst>
                    <a:ext uri="{9D8B030D-6E8A-4147-A177-3AD203B41FA5}">
                      <a16:colId xmlns:a16="http://schemas.microsoft.com/office/drawing/2014/main" val="1834755478"/>
                    </a:ext>
                  </a:extLst>
                </a:gridCol>
              </a:tblGrid>
              <a:tr h="693834">
                <a:tc>
                  <a:txBody>
                    <a:bodyPr/>
                    <a:lstStyle/>
                    <a:p>
                      <a:r>
                        <a:rPr lang="en-US" sz="1400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5699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XGBClassifier(colsample_bytree1,</a:t>
                      </a:r>
                    </a:p>
                    <a:p>
                      <a:r>
                        <a:rPr lang="en-US" sz="1200" dirty="0"/>
                        <a:t>learning_rate= 0.1,max_depth=3, n_estimators=200,subsample=</a:t>
                      </a:r>
                    </a:p>
                    <a:p>
                      <a:r>
                        <a:rPr lang="en-US" sz="1200" dirty="0"/>
                        <a:t>0.8), LGBMClassifier(</a:t>
                      </a:r>
                      <a:r>
                        <a:rPr lang="en-US" sz="1200" dirty="0" err="1"/>
                        <a:t>colsample_bytree</a:t>
                      </a:r>
                      <a:r>
                        <a:rPr lang="en-US" sz="1200" dirty="0"/>
                        <a:t>=0.8,learning_rate=0.05,</a:t>
                      </a:r>
                    </a:p>
                    <a:p>
                      <a:r>
                        <a:rPr lang="en-US" sz="1200" dirty="0"/>
                        <a:t>max_depth=10,n_estimators=300,num_leaves=15,subsample=0.8) RandomForestClassifier(</a:t>
                      </a:r>
                    </a:p>
                    <a:p>
                      <a:r>
                        <a:rPr lang="en-US" sz="1200" dirty="0"/>
                        <a:t>n_estimators=2500</a:t>
                      </a:r>
                    </a:p>
                    <a:p>
                      <a:r>
                        <a:rPr lang="en-US" sz="1200" dirty="0"/>
                        <a:t>CatBoostClassifier(iterations=300,depth=6,learning_rate=0.1,loss_function='</a:t>
                      </a:r>
                      <a:r>
                        <a:rPr lang="en-US" sz="1200" dirty="0" err="1"/>
                        <a:t>Logloss</a:t>
                      </a:r>
                      <a:r>
                        <a:rPr lang="en-US" sz="1200" dirty="0"/>
                        <a:t>’, </a:t>
                      </a:r>
                      <a:r>
                        <a:rPr lang="en-US" sz="1200" dirty="0" err="1"/>
                        <a:t>random_seed</a:t>
                      </a:r>
                      <a:r>
                        <a:rPr lang="en-US" sz="1200" dirty="0"/>
                        <a:t>=42)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AdaptiveBoosting</a:t>
                      </a:r>
                      <a:r>
                        <a:rPr lang="en-US" sz="1200" dirty="0"/>
                        <a:t>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n_estimators=250 random_state=42</a:t>
                      </a:r>
                    </a:p>
                    <a:p>
                      <a:r>
                        <a:rPr lang="en-US" sz="12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GradientBoosting</a:t>
                      </a:r>
                      <a:r>
                        <a:rPr lang="en-US" sz="1200" dirty="0"/>
                        <a:t>(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n_estimators=100 max_depth=5 random_state=2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Remove Columns With Co-relation=1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0.88454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Using those parameters for each of these model which gave the best result for each model individually</a:t>
                      </a:r>
                    </a:p>
                    <a:p>
                      <a:r>
                        <a:rPr lang="en-US" sz="1300" dirty="0"/>
                        <a:t>And trying different combinations of ensemble together</a:t>
                      </a:r>
                    </a:p>
                    <a:p>
                      <a:endParaRPr lang="en-US" sz="1300" dirty="0"/>
                    </a:p>
                    <a:p>
                      <a:endParaRPr lang="en-US" sz="13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Have already done Hyper Parameter tuning of models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65791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4DC22B31-BCCF-4A62-EE9C-523F9F1B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9377" y="141401"/>
            <a:ext cx="10052742" cy="655320"/>
          </a:xfrm>
        </p:spPr>
        <p:txBody>
          <a:bodyPr>
            <a:normAutofit/>
          </a:bodyPr>
          <a:lstStyle/>
          <a:p>
            <a:r>
              <a:rPr lang="en-US" sz="2800" dirty="0"/>
              <a:t>  </a:t>
            </a:r>
            <a:r>
              <a:rPr lang="en-US" sz="2800" dirty="0" err="1"/>
              <a:t>Ensembling</a:t>
            </a:r>
            <a:r>
              <a:rPr lang="en-US" sz="2800" dirty="0"/>
              <a:t> Results Of Different  Models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8B63C52C-670E-3AC9-D7F6-AB07D1609E93}"/>
              </a:ext>
            </a:extLst>
          </p:cNvPr>
          <p:cNvSpPr txBox="1">
            <a:spLocks/>
          </p:cNvSpPr>
          <p:nvPr/>
        </p:nvSpPr>
        <p:spPr>
          <a:xfrm>
            <a:off x="133350" y="-131974"/>
            <a:ext cx="931879" cy="8350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55753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350" y="100721"/>
            <a:ext cx="884745" cy="602324"/>
          </a:xfrm>
        </p:spPr>
        <p:txBody>
          <a:bodyPr/>
          <a:lstStyle/>
          <a:p>
            <a:r>
              <a:rPr lang="en-US" sz="4000" dirty="0"/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6" y="0"/>
            <a:ext cx="3935647" cy="802575"/>
          </a:xfrm>
        </p:spPr>
        <p:txBody>
          <a:bodyPr/>
          <a:lstStyle/>
          <a:p>
            <a:r>
              <a:rPr lang="en-US" sz="2800" dirty="0"/>
              <a:t>Decision Tree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15EA15E-5905-7D00-23BF-C9EFB0A0C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457983"/>
              </p:ext>
            </p:extLst>
          </p:nvPr>
        </p:nvGraphicFramePr>
        <p:xfrm>
          <a:off x="210844" y="703045"/>
          <a:ext cx="11628271" cy="5821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822">
                  <a:extLst>
                    <a:ext uri="{9D8B030D-6E8A-4147-A177-3AD203B41FA5}">
                      <a16:colId xmlns:a16="http://schemas.microsoft.com/office/drawing/2014/main" val="3929436568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2542282710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290589820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3047763433"/>
                    </a:ext>
                  </a:extLst>
                </a:gridCol>
                <a:gridCol w="1216240">
                  <a:extLst>
                    <a:ext uri="{9D8B030D-6E8A-4147-A177-3AD203B41FA5}">
                      <a16:colId xmlns:a16="http://schemas.microsoft.com/office/drawing/2014/main" val="2202209083"/>
                    </a:ext>
                  </a:extLst>
                </a:gridCol>
                <a:gridCol w="1198486">
                  <a:extLst>
                    <a:ext uri="{9D8B030D-6E8A-4147-A177-3AD203B41FA5}">
                      <a16:colId xmlns:a16="http://schemas.microsoft.com/office/drawing/2014/main" val="321675421"/>
                    </a:ext>
                  </a:extLst>
                </a:gridCol>
                <a:gridCol w="1029809">
                  <a:extLst>
                    <a:ext uri="{9D8B030D-6E8A-4147-A177-3AD203B41FA5}">
                      <a16:colId xmlns:a16="http://schemas.microsoft.com/office/drawing/2014/main" val="946863515"/>
                    </a:ext>
                  </a:extLst>
                </a:gridCol>
                <a:gridCol w="2361461">
                  <a:extLst>
                    <a:ext uri="{9D8B030D-6E8A-4147-A177-3AD203B41FA5}">
                      <a16:colId xmlns:a16="http://schemas.microsoft.com/office/drawing/2014/main" val="1834755478"/>
                    </a:ext>
                  </a:extLst>
                </a:gridCol>
              </a:tblGrid>
              <a:tr h="693834">
                <a:tc>
                  <a:txBody>
                    <a:bodyPr/>
                    <a:lstStyle/>
                    <a:p>
                      <a:r>
                        <a:rPr lang="en-US" sz="1400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5699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Criterion= </a:t>
                      </a:r>
                      <a:r>
                        <a:rPr lang="en-US" sz="1300" dirty="0" err="1"/>
                        <a:t>gini</a:t>
                      </a:r>
                      <a:r>
                        <a:rPr lang="en-US" sz="1300" dirty="0"/>
                        <a:t>, max_depth =5 splitter =random ,random_state= 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0.61636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Checking with random parameters to get idea of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65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One hot encoding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Criterion= gini ,max_depth 7 splitter= random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Increasing the depth to check impact on the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55687"/>
                  </a:ext>
                </a:extLst>
              </a:tr>
              <a:tr h="782299">
                <a:tc>
                  <a:txBody>
                    <a:bodyPr/>
                    <a:lstStyle/>
                    <a:p>
                      <a:r>
                        <a:rPr lang="en-US" sz="1300" dirty="0"/>
                        <a:t>Label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300" dirty="0"/>
                        <a:t>criterion = entropy , max_depth = 5, splitter= random, randomstate = 99999999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0.5881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Changing the criteria to see if accuracy improves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900064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criterion = '</a:t>
                      </a:r>
                      <a:r>
                        <a:rPr lang="en-US" sz="1300" dirty="0" err="1"/>
                        <a:t>gini</a:t>
                      </a:r>
                      <a:r>
                        <a:rPr lang="en-US" sz="1300" dirty="0"/>
                        <a:t>' , max_depth = 15, splitter= 'random', </a:t>
                      </a:r>
                      <a:r>
                        <a:rPr lang="en-US" sz="1300" dirty="0" err="1"/>
                        <a:t>min_samples_split</a:t>
                      </a:r>
                      <a:r>
                        <a:rPr lang="en-US" sz="1300" dirty="0"/>
                        <a:t>=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0.61612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Hyperparameterization</a:t>
                      </a:r>
                      <a:r>
                        <a:rPr lang="en-US" sz="1300" dirty="0"/>
                        <a:t> to get best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21551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criterion = </a:t>
                      </a:r>
                      <a:r>
                        <a:rPr lang="en-US" sz="1300" dirty="0" err="1"/>
                        <a:t>gini</a:t>
                      </a:r>
                      <a:r>
                        <a:rPr lang="en-US" sz="1300" dirty="0"/>
                        <a:t> , max_depth = 15, splitter= best, </a:t>
                      </a:r>
                      <a:r>
                        <a:rPr lang="en-US" sz="1300" dirty="0" err="1"/>
                        <a:t>min_samples_split</a:t>
                      </a:r>
                      <a:r>
                        <a:rPr lang="en-US" sz="1300" dirty="0"/>
                        <a:t>= 150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0.61853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this means changing the splitter type doesn’t have very much effect on the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383315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KNN (n=5)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criterion = </a:t>
                      </a:r>
                      <a:r>
                        <a:rPr lang="en-US" sz="1300" dirty="0" err="1"/>
                        <a:t>gini</a:t>
                      </a:r>
                      <a:r>
                        <a:rPr lang="en-US" sz="1300" dirty="0"/>
                        <a:t> , max_depth = 15, </a:t>
                      </a:r>
                      <a:r>
                        <a:rPr lang="en-US" sz="1300" dirty="0" err="1"/>
                        <a:t>min_samples_split</a:t>
                      </a:r>
                      <a:r>
                        <a:rPr lang="en-US" sz="1300" dirty="0"/>
                        <a:t>= 150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0.62052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Changing the imputation improves the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55843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 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Robust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Criterion= </a:t>
                      </a:r>
                      <a:r>
                        <a:rPr lang="en-US" sz="1300" dirty="0" err="1"/>
                        <a:t>gini</a:t>
                      </a:r>
                      <a:r>
                        <a:rPr lang="en-US" sz="1300" dirty="0"/>
                        <a:t>, max_depth =5 splitter =random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0.5891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Adding scaling to check what it does with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233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350" y="100721"/>
            <a:ext cx="1695450" cy="902456"/>
          </a:xfrm>
        </p:spPr>
        <p:txBody>
          <a:bodyPr/>
          <a:lstStyle/>
          <a:p>
            <a:r>
              <a:rPr lang="en-US" sz="4000" dirty="0"/>
              <a:t>10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6" y="-52396"/>
            <a:ext cx="3935647" cy="802575"/>
          </a:xfrm>
        </p:spPr>
        <p:txBody>
          <a:bodyPr/>
          <a:lstStyle/>
          <a:p>
            <a:r>
              <a:rPr lang="en-US" sz="2800" dirty="0"/>
              <a:t>Extra Models Tried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15EA15E-5905-7D00-23BF-C9EFB0A0C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15052"/>
              </p:ext>
            </p:extLst>
          </p:nvPr>
        </p:nvGraphicFramePr>
        <p:xfrm>
          <a:off x="210844" y="1457189"/>
          <a:ext cx="11847806" cy="2659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66">
                  <a:extLst>
                    <a:ext uri="{9D8B030D-6E8A-4147-A177-3AD203B41FA5}">
                      <a16:colId xmlns:a16="http://schemas.microsoft.com/office/drawing/2014/main" val="3929436568"/>
                    </a:ext>
                  </a:extLst>
                </a:gridCol>
                <a:gridCol w="1193977">
                  <a:extLst>
                    <a:ext uri="{9D8B030D-6E8A-4147-A177-3AD203B41FA5}">
                      <a16:colId xmlns:a16="http://schemas.microsoft.com/office/drawing/2014/main" val="2542282710"/>
                    </a:ext>
                  </a:extLst>
                </a:gridCol>
                <a:gridCol w="850256">
                  <a:extLst>
                    <a:ext uri="{9D8B030D-6E8A-4147-A177-3AD203B41FA5}">
                      <a16:colId xmlns:a16="http://schemas.microsoft.com/office/drawing/2014/main" val="290589820"/>
                    </a:ext>
                  </a:extLst>
                </a:gridCol>
                <a:gridCol w="2876397">
                  <a:extLst>
                    <a:ext uri="{9D8B030D-6E8A-4147-A177-3AD203B41FA5}">
                      <a16:colId xmlns:a16="http://schemas.microsoft.com/office/drawing/2014/main" val="3047763433"/>
                    </a:ext>
                  </a:extLst>
                </a:gridCol>
                <a:gridCol w="1239202">
                  <a:extLst>
                    <a:ext uri="{9D8B030D-6E8A-4147-A177-3AD203B41FA5}">
                      <a16:colId xmlns:a16="http://schemas.microsoft.com/office/drawing/2014/main" val="2202209083"/>
                    </a:ext>
                  </a:extLst>
                </a:gridCol>
                <a:gridCol w="1221113">
                  <a:extLst>
                    <a:ext uri="{9D8B030D-6E8A-4147-A177-3AD203B41FA5}">
                      <a16:colId xmlns:a16="http://schemas.microsoft.com/office/drawing/2014/main" val="321675421"/>
                    </a:ext>
                  </a:extLst>
                </a:gridCol>
                <a:gridCol w="1049251">
                  <a:extLst>
                    <a:ext uri="{9D8B030D-6E8A-4147-A177-3AD203B41FA5}">
                      <a16:colId xmlns:a16="http://schemas.microsoft.com/office/drawing/2014/main" val="946863515"/>
                    </a:ext>
                  </a:extLst>
                </a:gridCol>
                <a:gridCol w="2406044">
                  <a:extLst>
                    <a:ext uri="{9D8B030D-6E8A-4147-A177-3AD203B41FA5}">
                      <a16:colId xmlns:a16="http://schemas.microsoft.com/office/drawing/2014/main" val="1834755478"/>
                    </a:ext>
                  </a:extLst>
                </a:gridCol>
              </a:tblGrid>
              <a:tr h="693834">
                <a:tc>
                  <a:txBody>
                    <a:bodyPr/>
                    <a:lstStyle/>
                    <a:p>
                      <a:r>
                        <a:rPr lang="en-US" sz="1400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5699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Random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Removing the columns with co-relation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0.76366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Checking the impact of some other model on the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65791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KNN Imputation (n=5)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l2_regularization: 0.5, learning_rate: 0.1, max_depth: 5, '</a:t>
                      </a:r>
                      <a:r>
                        <a:rPr lang="en-US" sz="1300" dirty="0" err="1"/>
                        <a:t>max_iter</a:t>
                      </a:r>
                      <a:r>
                        <a:rPr lang="en-US" sz="1300" dirty="0"/>
                        <a:t>':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Removing the columns with co-relation = 1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0.88092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Checking the impact of some other available boosting model on the accuracy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4513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5EA1202-B4C7-3527-EE69-C94A783B2FC3}"/>
              </a:ext>
            </a:extLst>
          </p:cNvPr>
          <p:cNvSpPr txBox="1"/>
          <p:nvPr/>
        </p:nvSpPr>
        <p:spPr>
          <a:xfrm>
            <a:off x="268163" y="718630"/>
            <a:ext cx="6136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Logistic Regression</a:t>
            </a:r>
          </a:p>
          <a:p>
            <a:pPr marL="342900" indent="-342900">
              <a:buAutoNum type="arabicPeriod"/>
            </a:pPr>
            <a:r>
              <a:rPr lang="en-US" dirty="0" err="1"/>
              <a:t>HistGradientBoosting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29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1AA33C-9614-5FC4-AFFB-40FC3E6DE4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2968" y="107616"/>
            <a:ext cx="988250" cy="674809"/>
          </a:xfrm>
        </p:spPr>
        <p:txBody>
          <a:bodyPr/>
          <a:lstStyle/>
          <a:p>
            <a:r>
              <a:rPr lang="en-US" sz="4000" dirty="0"/>
              <a:t>11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13523-D331-89B4-454E-8679062BF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73768"/>
              </p:ext>
            </p:extLst>
          </p:nvPr>
        </p:nvGraphicFramePr>
        <p:xfrm>
          <a:off x="142968" y="610975"/>
          <a:ext cx="11689240" cy="6148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095">
                  <a:extLst>
                    <a:ext uri="{9D8B030D-6E8A-4147-A177-3AD203B41FA5}">
                      <a16:colId xmlns:a16="http://schemas.microsoft.com/office/drawing/2014/main" val="2463832495"/>
                    </a:ext>
                  </a:extLst>
                </a:gridCol>
                <a:gridCol w="1187778">
                  <a:extLst>
                    <a:ext uri="{9D8B030D-6E8A-4147-A177-3AD203B41FA5}">
                      <a16:colId xmlns:a16="http://schemas.microsoft.com/office/drawing/2014/main" val="2334633583"/>
                    </a:ext>
                  </a:extLst>
                </a:gridCol>
                <a:gridCol w="1168923">
                  <a:extLst>
                    <a:ext uri="{9D8B030D-6E8A-4147-A177-3AD203B41FA5}">
                      <a16:colId xmlns:a16="http://schemas.microsoft.com/office/drawing/2014/main" val="1679350986"/>
                    </a:ext>
                  </a:extLst>
                </a:gridCol>
                <a:gridCol w="2469824">
                  <a:extLst>
                    <a:ext uri="{9D8B030D-6E8A-4147-A177-3AD203B41FA5}">
                      <a16:colId xmlns:a16="http://schemas.microsoft.com/office/drawing/2014/main" val="911285602"/>
                    </a:ext>
                  </a:extLst>
                </a:gridCol>
                <a:gridCol w="1216057">
                  <a:extLst>
                    <a:ext uri="{9D8B030D-6E8A-4147-A177-3AD203B41FA5}">
                      <a16:colId xmlns:a16="http://schemas.microsoft.com/office/drawing/2014/main" val="2158797086"/>
                    </a:ext>
                  </a:extLst>
                </a:gridCol>
                <a:gridCol w="1291472">
                  <a:extLst>
                    <a:ext uri="{9D8B030D-6E8A-4147-A177-3AD203B41FA5}">
                      <a16:colId xmlns:a16="http://schemas.microsoft.com/office/drawing/2014/main" val="2524789973"/>
                    </a:ext>
                  </a:extLst>
                </a:gridCol>
                <a:gridCol w="1036948">
                  <a:extLst>
                    <a:ext uri="{9D8B030D-6E8A-4147-A177-3AD203B41FA5}">
                      <a16:colId xmlns:a16="http://schemas.microsoft.com/office/drawing/2014/main" val="2785068082"/>
                    </a:ext>
                  </a:extLst>
                </a:gridCol>
                <a:gridCol w="2300143">
                  <a:extLst>
                    <a:ext uri="{9D8B030D-6E8A-4147-A177-3AD203B41FA5}">
                      <a16:colId xmlns:a16="http://schemas.microsoft.com/office/drawing/2014/main" val="2458180900"/>
                    </a:ext>
                  </a:extLst>
                </a:gridCol>
              </a:tblGrid>
              <a:tr h="631956">
                <a:tc>
                  <a:txBody>
                    <a:bodyPr/>
                    <a:lstStyle/>
                    <a:p>
                      <a:r>
                        <a:rPr lang="en-US" sz="1400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59565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Hyper Parameters: 'max_depth': 15, '</a:t>
                      </a:r>
                      <a:r>
                        <a:rPr lang="en-US" sz="1300" dirty="0" err="1"/>
                        <a:t>min_samples_leaf</a:t>
                      </a:r>
                      <a:r>
                        <a:rPr lang="en-US" sz="1300" dirty="0"/>
                        <a:t>': 1, '</a:t>
                      </a:r>
                      <a:r>
                        <a:rPr lang="en-US" sz="1300" dirty="0" err="1"/>
                        <a:t>min_samples_split</a:t>
                      </a:r>
                      <a:r>
                        <a:rPr lang="en-US" sz="1300" dirty="0"/>
                        <a:t>': 2, 'n_estimators': 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0.8713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Directly starting by search of best parameters and checking the accuracy they give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676243"/>
                  </a:ext>
                </a:extLst>
              </a:tr>
              <a:tr h="1009839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KNN Imputation</a:t>
                      </a:r>
                    </a:p>
                    <a:p>
                      <a:r>
                        <a:rPr lang="en-US" sz="1300" dirty="0"/>
                        <a:t>(n=5)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Robust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Hyper Parameters: 'max_depth': 15, '</a:t>
                      </a:r>
                      <a:r>
                        <a:rPr lang="en-US" sz="1300" dirty="0" err="1"/>
                        <a:t>min_samples_leaf</a:t>
                      </a:r>
                      <a:r>
                        <a:rPr lang="en-US" sz="1300" dirty="0"/>
                        <a:t>': 1, '</a:t>
                      </a:r>
                      <a:r>
                        <a:rPr lang="en-US" sz="1300" dirty="0" err="1"/>
                        <a:t>min_samples_split</a:t>
                      </a:r>
                      <a:r>
                        <a:rPr lang="en-US" sz="1300" dirty="0"/>
                        <a:t>': 2, 'n_estimators': 2500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Removing columns with Co-relation = 1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Checking if removing the highly corelated columns will improve the accuracy for this model as it did for decision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40130"/>
                  </a:ext>
                </a:extLst>
              </a:tr>
              <a:tr h="1009839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Hyper Parameters: 'max_depth': 15, '</a:t>
                      </a:r>
                      <a:r>
                        <a:rPr lang="en-US" sz="1300" dirty="0" err="1"/>
                        <a:t>min_samples_leaf</a:t>
                      </a:r>
                      <a:r>
                        <a:rPr lang="en-US" sz="1300" dirty="0"/>
                        <a:t>': 1, '</a:t>
                      </a:r>
                      <a:r>
                        <a:rPr lang="en-US" sz="1300" dirty="0" err="1"/>
                        <a:t>min_samples_split</a:t>
                      </a:r>
                      <a:r>
                        <a:rPr lang="en-US" sz="1300" dirty="0"/>
                        <a:t>': 2, 'n_estimators': 2500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PCA (</a:t>
                      </a:r>
                      <a:r>
                        <a:rPr lang="en-US" sz="1300" dirty="0" err="1"/>
                        <a:t>n_components</a:t>
                      </a:r>
                      <a:r>
                        <a:rPr lang="en-US" sz="1300" dirty="0"/>
                        <a:t> = 33)</a:t>
                      </a:r>
                    </a:p>
                    <a:p>
                      <a:r>
                        <a:rPr lang="en-US" sz="1300" dirty="0"/>
                        <a:t>Selected Features: [5, 30]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Removing columns with Co-relation = 1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0.74942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Adding PCA and removing scaling since it reduced accuracy previously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289871"/>
                  </a:ext>
                </a:extLst>
              </a:tr>
              <a:tr h="283183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Standard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Hyper Parameters: 'max_depth': 15, '</a:t>
                      </a:r>
                      <a:r>
                        <a:rPr lang="en-US" sz="1300" dirty="0" err="1"/>
                        <a:t>min_samples_leaf</a:t>
                      </a:r>
                      <a:r>
                        <a:rPr lang="en-US" sz="1300" dirty="0"/>
                        <a:t>': 1, '</a:t>
                      </a:r>
                      <a:r>
                        <a:rPr lang="en-US" sz="1300" dirty="0" err="1"/>
                        <a:t>min_samples_split</a:t>
                      </a:r>
                      <a:r>
                        <a:rPr lang="en-US" sz="1300" dirty="0"/>
                        <a:t>': 2, 'n_estimators': 2500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Feature imp = 0.05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PCA (</a:t>
                      </a:r>
                      <a:r>
                        <a:rPr lang="en-US" sz="1300" dirty="0" err="1"/>
                        <a:t>n_components</a:t>
                      </a:r>
                      <a:r>
                        <a:rPr lang="en-US" sz="1300" dirty="0"/>
                        <a:t> = 10)</a:t>
                      </a:r>
                    </a:p>
                    <a:p>
                      <a:r>
                        <a:rPr lang="en-US" sz="1300" dirty="0"/>
                        <a:t>Selected Features: [0, 1, 2, 3, 4, 5, 6, 7, 8, 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0.77691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Reducing the value of PCA components and changing scaling type to check the impact on the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866241"/>
                  </a:ext>
                </a:extLst>
              </a:tr>
            </a:tbl>
          </a:graphicData>
        </a:graphic>
      </p:graphicFrame>
      <p:sp>
        <p:nvSpPr>
          <p:cNvPr id="7" name="Title 17">
            <a:extLst>
              <a:ext uri="{FF2B5EF4-FFF2-40B4-BE49-F238E27FC236}">
                <a16:creationId xmlns:a16="http://schemas.microsoft.com/office/drawing/2014/main" id="{504B20AB-B68E-B02C-5C4C-615DF537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6" y="43732"/>
            <a:ext cx="3935647" cy="802575"/>
          </a:xfrm>
        </p:spPr>
        <p:txBody>
          <a:bodyPr/>
          <a:lstStyle/>
          <a:p>
            <a:r>
              <a:rPr lang="en-US" sz="2800" dirty="0"/>
              <a:t>Extra Tree Classifier</a:t>
            </a:r>
          </a:p>
        </p:txBody>
      </p:sp>
    </p:spTree>
    <p:extLst>
      <p:ext uri="{BB962C8B-B14F-4D97-AF65-F5344CB8AC3E}">
        <p14:creationId xmlns:p14="http://schemas.microsoft.com/office/powerpoint/2010/main" val="2227009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3E1FE3-3909-E313-2F29-708A3A4F2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00013"/>
              </p:ext>
            </p:extLst>
          </p:nvPr>
        </p:nvGraphicFramePr>
        <p:xfrm>
          <a:off x="133350" y="1123185"/>
          <a:ext cx="11628271" cy="5433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822">
                  <a:extLst>
                    <a:ext uri="{9D8B030D-6E8A-4147-A177-3AD203B41FA5}">
                      <a16:colId xmlns:a16="http://schemas.microsoft.com/office/drawing/2014/main" val="3929436568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2542282710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290589820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3047763433"/>
                    </a:ext>
                  </a:extLst>
                </a:gridCol>
                <a:gridCol w="1216240">
                  <a:extLst>
                    <a:ext uri="{9D8B030D-6E8A-4147-A177-3AD203B41FA5}">
                      <a16:colId xmlns:a16="http://schemas.microsoft.com/office/drawing/2014/main" val="2202209083"/>
                    </a:ext>
                  </a:extLst>
                </a:gridCol>
                <a:gridCol w="1198486">
                  <a:extLst>
                    <a:ext uri="{9D8B030D-6E8A-4147-A177-3AD203B41FA5}">
                      <a16:colId xmlns:a16="http://schemas.microsoft.com/office/drawing/2014/main" val="321675421"/>
                    </a:ext>
                  </a:extLst>
                </a:gridCol>
                <a:gridCol w="1029809">
                  <a:extLst>
                    <a:ext uri="{9D8B030D-6E8A-4147-A177-3AD203B41FA5}">
                      <a16:colId xmlns:a16="http://schemas.microsoft.com/office/drawing/2014/main" val="946863515"/>
                    </a:ext>
                  </a:extLst>
                </a:gridCol>
                <a:gridCol w="2361461">
                  <a:extLst>
                    <a:ext uri="{9D8B030D-6E8A-4147-A177-3AD203B41FA5}">
                      <a16:colId xmlns:a16="http://schemas.microsoft.com/office/drawing/2014/main" val="1834755478"/>
                    </a:ext>
                  </a:extLst>
                </a:gridCol>
              </a:tblGrid>
              <a:tr h="693834">
                <a:tc>
                  <a:txBody>
                    <a:bodyPr/>
                    <a:lstStyle/>
                    <a:p>
                      <a:r>
                        <a:rPr lang="en-US" sz="1400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5699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50" dirty="0"/>
                        <a:t>XGBClassifier(</a:t>
                      </a:r>
                      <a:r>
                        <a:rPr lang="en-US" sz="1150" dirty="0" err="1"/>
                        <a:t>colsample_bytree</a:t>
                      </a:r>
                      <a:r>
                        <a:rPr lang="en-US" sz="1150" dirty="0"/>
                        <a:t>=1, learning_rate=0.1, max_depth=3,n_estimators=200, subsample=0.8)), CatBoostClassifier(iterations=300, depth=6, learning_rate=0.1, </a:t>
                      </a:r>
                      <a:r>
                        <a:rPr lang="en-US" sz="1150" dirty="0" err="1"/>
                        <a:t>loss_function</a:t>
                      </a:r>
                      <a:r>
                        <a:rPr lang="en-US" sz="1150" dirty="0"/>
                        <a:t>='</a:t>
                      </a:r>
                      <a:r>
                        <a:rPr lang="en-US" sz="1150" dirty="0" err="1"/>
                        <a:t>Logloss</a:t>
                      </a:r>
                      <a:r>
                        <a:rPr lang="en-US" sz="1150" dirty="0"/>
                        <a:t>', </a:t>
                      </a:r>
                      <a:r>
                        <a:rPr lang="en-US" sz="1150" dirty="0" err="1"/>
                        <a:t>random_seed</a:t>
                      </a:r>
                      <a:r>
                        <a:rPr lang="en-US" sz="1150" dirty="0"/>
                        <a:t>=42)), AdaBoostClassifier(n_estimators=100, random_state=42)), LGBMClassifier(n_estimators=100, random_state=42))</a:t>
                      </a:r>
                    </a:p>
                    <a:p>
                      <a:r>
                        <a:rPr lang="en-US" sz="1150" dirty="0"/>
                        <a:t>Meta model = 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0.88428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Checking the performance with hyper parameters for each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65791"/>
                  </a:ext>
                </a:extLst>
              </a:tr>
              <a:tr h="136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One hot encoding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Robust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50" dirty="0"/>
                        <a:t>XGBClassifier(</a:t>
                      </a:r>
                      <a:r>
                        <a:rPr lang="en-US" sz="1150" dirty="0" err="1"/>
                        <a:t>colsample_bytree</a:t>
                      </a:r>
                      <a:r>
                        <a:rPr lang="en-US" sz="1150" dirty="0"/>
                        <a:t>=1, learning_rate=0.1, max_depth=3, n_estimators=200,subsample=0.8))CatBoostClassifier(iterations=300, depth=6, learning_rate=0.1, </a:t>
                      </a:r>
                      <a:r>
                        <a:rPr lang="en-US" sz="1150" dirty="0" err="1"/>
                        <a:t>loss_function</a:t>
                      </a:r>
                      <a:r>
                        <a:rPr lang="en-US" sz="1150" dirty="0"/>
                        <a:t>='</a:t>
                      </a:r>
                      <a:r>
                        <a:rPr lang="en-US" sz="1150" dirty="0" err="1"/>
                        <a:t>Logloss</a:t>
                      </a:r>
                      <a:r>
                        <a:rPr lang="en-US" sz="1150" dirty="0"/>
                        <a:t>',</a:t>
                      </a:r>
                      <a:r>
                        <a:rPr lang="en-US" sz="1150" dirty="0" err="1"/>
                        <a:t>random_seed</a:t>
                      </a:r>
                      <a:r>
                        <a:rPr lang="en-US" sz="1150" dirty="0"/>
                        <a:t>=42)),</a:t>
                      </a:r>
                    </a:p>
                    <a:p>
                      <a:r>
                        <a:rPr lang="en-US" sz="1150" dirty="0"/>
                        <a:t>AdaBoostClassifier(n_estimators=100, random_state=42)),  LGBMClassifier(n_estimators=100, random_state=42))</a:t>
                      </a:r>
                    </a:p>
                    <a:p>
                      <a:r>
                        <a:rPr lang="en-US" sz="1150" dirty="0"/>
                        <a:t>metamodel=GradientBoostingClassifier(nestimators100,randomstate42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Checking if adding the scaling to the process improves the efficiency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55687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4DC22B31-BCCF-4A62-EE9C-523F9F1B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3389" y="-58082"/>
            <a:ext cx="9628535" cy="655320"/>
          </a:xfrm>
        </p:spPr>
        <p:txBody>
          <a:bodyPr>
            <a:normAutofit/>
          </a:bodyPr>
          <a:lstStyle/>
          <a:p>
            <a:r>
              <a:rPr lang="en-US" sz="2800" dirty="0"/>
              <a:t>    Voting, Bagging Classifier and Stacking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8B63C52C-670E-3AC9-D7F6-AB07D1609E93}"/>
              </a:ext>
            </a:extLst>
          </p:cNvPr>
          <p:cNvSpPr txBox="1">
            <a:spLocks/>
          </p:cNvSpPr>
          <p:nvPr/>
        </p:nvSpPr>
        <p:spPr>
          <a:xfrm>
            <a:off x="133350" y="-306410"/>
            <a:ext cx="931879" cy="8350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51D40-A11F-6AB4-1DBC-9F98CAA7A983}"/>
              </a:ext>
            </a:extLst>
          </p:cNvPr>
          <p:cNvSpPr txBox="1"/>
          <p:nvPr/>
        </p:nvSpPr>
        <p:spPr>
          <a:xfrm>
            <a:off x="194624" y="430688"/>
            <a:ext cx="5363852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300" dirty="0"/>
              <a:t>Stacking (3 rows)</a:t>
            </a:r>
          </a:p>
          <a:p>
            <a:pPr marL="342900" indent="-342900">
              <a:buAutoNum type="arabicPeriod"/>
            </a:pPr>
            <a:r>
              <a:rPr lang="en-US" sz="1300" dirty="0"/>
              <a:t>Voting Classifier (2 rows)</a:t>
            </a:r>
          </a:p>
          <a:p>
            <a:pPr marL="342900" indent="-342900">
              <a:buAutoNum type="arabicPeriod"/>
            </a:pPr>
            <a:r>
              <a:rPr lang="en-US" sz="1300" dirty="0"/>
              <a:t>Bagging Classifier (2 rows)</a:t>
            </a:r>
          </a:p>
        </p:txBody>
      </p:sp>
    </p:spTree>
    <p:extLst>
      <p:ext uri="{BB962C8B-B14F-4D97-AF65-F5344CB8AC3E}">
        <p14:creationId xmlns:p14="http://schemas.microsoft.com/office/powerpoint/2010/main" val="2831106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3E1FE3-3909-E313-2F29-708A3A4F2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41944"/>
              </p:ext>
            </p:extLst>
          </p:nvPr>
        </p:nvGraphicFramePr>
        <p:xfrm>
          <a:off x="133350" y="856032"/>
          <a:ext cx="11628271" cy="5111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822">
                  <a:extLst>
                    <a:ext uri="{9D8B030D-6E8A-4147-A177-3AD203B41FA5}">
                      <a16:colId xmlns:a16="http://schemas.microsoft.com/office/drawing/2014/main" val="3929436568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2542282710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290589820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3047763433"/>
                    </a:ext>
                  </a:extLst>
                </a:gridCol>
                <a:gridCol w="1216240">
                  <a:extLst>
                    <a:ext uri="{9D8B030D-6E8A-4147-A177-3AD203B41FA5}">
                      <a16:colId xmlns:a16="http://schemas.microsoft.com/office/drawing/2014/main" val="2202209083"/>
                    </a:ext>
                  </a:extLst>
                </a:gridCol>
                <a:gridCol w="1198486">
                  <a:extLst>
                    <a:ext uri="{9D8B030D-6E8A-4147-A177-3AD203B41FA5}">
                      <a16:colId xmlns:a16="http://schemas.microsoft.com/office/drawing/2014/main" val="321675421"/>
                    </a:ext>
                  </a:extLst>
                </a:gridCol>
                <a:gridCol w="1029809">
                  <a:extLst>
                    <a:ext uri="{9D8B030D-6E8A-4147-A177-3AD203B41FA5}">
                      <a16:colId xmlns:a16="http://schemas.microsoft.com/office/drawing/2014/main" val="946863515"/>
                    </a:ext>
                  </a:extLst>
                </a:gridCol>
                <a:gridCol w="2361461">
                  <a:extLst>
                    <a:ext uri="{9D8B030D-6E8A-4147-A177-3AD203B41FA5}">
                      <a16:colId xmlns:a16="http://schemas.microsoft.com/office/drawing/2014/main" val="1834755478"/>
                    </a:ext>
                  </a:extLst>
                </a:gridCol>
              </a:tblGrid>
              <a:tr h="539135">
                <a:tc>
                  <a:txBody>
                    <a:bodyPr/>
                    <a:lstStyle/>
                    <a:p>
                      <a:r>
                        <a:rPr lang="en-US" sz="1400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5699"/>
                  </a:ext>
                </a:extLst>
              </a:tr>
              <a:tr h="867287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XGBClassifier(</a:t>
                      </a:r>
                      <a:r>
                        <a:rPr lang="en-US" sz="1200" dirty="0" err="1"/>
                        <a:t>colsample_bytree</a:t>
                      </a:r>
                      <a:r>
                        <a:rPr lang="en-US" sz="1200" dirty="0"/>
                        <a:t>=1, learning_rate=0.1, max_depth=3, n_estimators=200,subsample=0.8))CatBoostClassifier(iterations=300, depth=6, learning_rate=0.1, </a:t>
                      </a:r>
                      <a:r>
                        <a:rPr lang="en-US" sz="1200" dirty="0" err="1"/>
                        <a:t>loss_function</a:t>
                      </a:r>
                      <a:r>
                        <a:rPr lang="en-US" sz="1200" dirty="0"/>
                        <a:t>='</a:t>
                      </a:r>
                      <a:r>
                        <a:rPr lang="en-US" sz="1200" dirty="0" err="1"/>
                        <a:t>Logloss</a:t>
                      </a:r>
                      <a:r>
                        <a:rPr lang="en-US" sz="1200" dirty="0"/>
                        <a:t>',</a:t>
                      </a:r>
                      <a:r>
                        <a:rPr lang="en-US" sz="1200" dirty="0" err="1"/>
                        <a:t>random_seed</a:t>
                      </a:r>
                      <a:r>
                        <a:rPr lang="en-US" sz="1200" dirty="0"/>
                        <a:t>=42)),</a:t>
                      </a:r>
                    </a:p>
                    <a:p>
                      <a:r>
                        <a:rPr lang="en-US" sz="1200" dirty="0"/>
                        <a:t>AdaBoostClassifier(n_estimators=100, random_state=42)),</a:t>
                      </a:r>
                    </a:p>
                    <a:p>
                      <a:r>
                        <a:rPr lang="en-US" sz="1200" dirty="0"/>
                        <a:t>LGBMClassifier(n_estimators=100, random_state=42))</a:t>
                      </a:r>
                    </a:p>
                    <a:p>
                      <a:r>
                        <a:rPr lang="en-US" sz="1200" dirty="0" err="1"/>
                        <a:t>metamodel:GradientBoostingClassifier</a:t>
                      </a:r>
                      <a:r>
                        <a:rPr lang="en-US" sz="1200" dirty="0"/>
                        <a:t>(n_estimators100,random_state42)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Selecting features for each model having importance &gt;= 0.05 and then taking common features between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Remove columns with correlation = 1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0.84625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Checking the performance with hyper parameters for each model and introducing feature importance to check its impact on the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65791"/>
                  </a:ext>
                </a:extLst>
              </a:tr>
              <a:tr h="78527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classifiers = [</a:t>
                      </a:r>
                    </a:p>
                    <a:p>
                      <a:r>
                        <a:rPr lang="en-US" sz="1200" dirty="0"/>
                        <a:t>    ('</a:t>
                      </a:r>
                      <a:r>
                        <a:rPr lang="en-US" sz="1200" dirty="0" err="1"/>
                        <a:t>decision_tree</a:t>
                      </a:r>
                      <a:r>
                        <a:rPr lang="en-US" sz="1200" dirty="0"/>
                        <a:t>', </a:t>
                      </a:r>
                      <a:r>
                        <a:rPr lang="en-US" sz="1200" dirty="0" err="1"/>
                        <a:t>DecisionTreeClassifier</a:t>
                      </a:r>
                      <a:r>
                        <a:rPr lang="en-US" sz="1200" dirty="0"/>
                        <a:t>(random_state=2)),</a:t>
                      </a:r>
                    </a:p>
                    <a:p>
                      <a:r>
                        <a:rPr lang="en-US" sz="1200" dirty="0"/>
                        <a:t>    ('</a:t>
                      </a:r>
                      <a:r>
                        <a:rPr lang="en-US" sz="1200" dirty="0" err="1"/>
                        <a:t>random_forest</a:t>
                      </a:r>
                      <a:r>
                        <a:rPr lang="en-US" sz="1200" dirty="0"/>
                        <a:t>', RandomForestClassifier(n_estimators=100, random_state=2)),</a:t>
                      </a:r>
                    </a:p>
                    <a:p>
                      <a:r>
                        <a:rPr lang="en-US" sz="1200" dirty="0"/>
                        <a:t>    ('</a:t>
                      </a:r>
                      <a:r>
                        <a:rPr lang="en-US" sz="1200" dirty="0" err="1"/>
                        <a:t>gradient_boosting</a:t>
                      </a:r>
                      <a:r>
                        <a:rPr lang="en-US" sz="1200" dirty="0"/>
                        <a:t>', GradientBoostingClassifier(n_estimators=100, random_state=2))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Remove columns with correlation = 1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0.85462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Using the models for voting with random parameters to check if the accuracy decreases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891378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4DC22B31-BCCF-4A62-EE9C-523F9F1B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3389" y="21013"/>
            <a:ext cx="9628535" cy="655320"/>
          </a:xfrm>
        </p:spPr>
        <p:txBody>
          <a:bodyPr>
            <a:normAutofit/>
          </a:bodyPr>
          <a:lstStyle/>
          <a:p>
            <a:r>
              <a:rPr lang="en-US" sz="2800" dirty="0"/>
              <a:t>    Voting, Bagging Classifier and Stacking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8B63C52C-670E-3AC9-D7F6-AB07D1609E93}"/>
              </a:ext>
            </a:extLst>
          </p:cNvPr>
          <p:cNvSpPr txBox="1">
            <a:spLocks/>
          </p:cNvSpPr>
          <p:nvPr/>
        </p:nvSpPr>
        <p:spPr>
          <a:xfrm>
            <a:off x="133350" y="-223191"/>
            <a:ext cx="931879" cy="8350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89028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3E1FE3-3909-E313-2F29-708A3A4F2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727498"/>
              </p:ext>
            </p:extLst>
          </p:nvPr>
        </p:nvGraphicFramePr>
        <p:xfrm>
          <a:off x="133350" y="856032"/>
          <a:ext cx="11857544" cy="2642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397">
                  <a:extLst>
                    <a:ext uri="{9D8B030D-6E8A-4147-A177-3AD203B41FA5}">
                      <a16:colId xmlns:a16="http://schemas.microsoft.com/office/drawing/2014/main" val="3929436568"/>
                    </a:ext>
                  </a:extLst>
                </a:gridCol>
                <a:gridCol w="1194959">
                  <a:extLst>
                    <a:ext uri="{9D8B030D-6E8A-4147-A177-3AD203B41FA5}">
                      <a16:colId xmlns:a16="http://schemas.microsoft.com/office/drawing/2014/main" val="759547554"/>
                    </a:ext>
                  </a:extLst>
                </a:gridCol>
                <a:gridCol w="850954">
                  <a:extLst>
                    <a:ext uri="{9D8B030D-6E8A-4147-A177-3AD203B41FA5}">
                      <a16:colId xmlns:a16="http://schemas.microsoft.com/office/drawing/2014/main" val="290589820"/>
                    </a:ext>
                  </a:extLst>
                </a:gridCol>
                <a:gridCol w="2878762">
                  <a:extLst>
                    <a:ext uri="{9D8B030D-6E8A-4147-A177-3AD203B41FA5}">
                      <a16:colId xmlns:a16="http://schemas.microsoft.com/office/drawing/2014/main" val="3047763433"/>
                    </a:ext>
                  </a:extLst>
                </a:gridCol>
                <a:gridCol w="1240220">
                  <a:extLst>
                    <a:ext uri="{9D8B030D-6E8A-4147-A177-3AD203B41FA5}">
                      <a16:colId xmlns:a16="http://schemas.microsoft.com/office/drawing/2014/main" val="2202209083"/>
                    </a:ext>
                  </a:extLst>
                </a:gridCol>
                <a:gridCol w="1222116">
                  <a:extLst>
                    <a:ext uri="{9D8B030D-6E8A-4147-A177-3AD203B41FA5}">
                      <a16:colId xmlns:a16="http://schemas.microsoft.com/office/drawing/2014/main" val="321675421"/>
                    </a:ext>
                  </a:extLst>
                </a:gridCol>
                <a:gridCol w="1050114">
                  <a:extLst>
                    <a:ext uri="{9D8B030D-6E8A-4147-A177-3AD203B41FA5}">
                      <a16:colId xmlns:a16="http://schemas.microsoft.com/office/drawing/2014/main" val="946863515"/>
                    </a:ext>
                  </a:extLst>
                </a:gridCol>
                <a:gridCol w="2408022">
                  <a:extLst>
                    <a:ext uri="{9D8B030D-6E8A-4147-A177-3AD203B41FA5}">
                      <a16:colId xmlns:a16="http://schemas.microsoft.com/office/drawing/2014/main" val="1834755478"/>
                    </a:ext>
                  </a:extLst>
                </a:gridCol>
              </a:tblGrid>
              <a:tr h="539135">
                <a:tc>
                  <a:txBody>
                    <a:bodyPr/>
                    <a:lstStyle/>
                    <a:p>
                      <a:r>
                        <a:rPr lang="en-US" sz="1400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5699"/>
                  </a:ext>
                </a:extLst>
              </a:tr>
              <a:tr h="78527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XGBClassifier(</a:t>
                      </a:r>
                      <a:r>
                        <a:rPr lang="en-US" sz="1200" dirty="0" err="1"/>
                        <a:t>colsample_bytree</a:t>
                      </a:r>
                      <a:r>
                        <a:rPr lang="en-US" sz="1200" dirty="0"/>
                        <a:t>=1, learning_rate=0.1, max_depth=3, n_estimators=200, subsample=0.8)</a:t>
                      </a:r>
                    </a:p>
                    <a:p>
                      <a:r>
                        <a:rPr lang="en-US" sz="1200" dirty="0"/>
                        <a:t>LGBMClassifier(</a:t>
                      </a:r>
                      <a:r>
                        <a:rPr lang="en-US" sz="1200" dirty="0" err="1"/>
                        <a:t>colsample_bytree</a:t>
                      </a:r>
                      <a:r>
                        <a:rPr lang="en-US" sz="1200" dirty="0"/>
                        <a:t>=0.8, learning_rate=0.05, max_depth=10, n_estimators=300, </a:t>
                      </a:r>
                      <a:r>
                        <a:rPr lang="en-US" sz="1200" dirty="0" err="1"/>
                        <a:t>num_leaves</a:t>
                      </a:r>
                      <a:r>
                        <a:rPr lang="en-US" sz="1200" dirty="0"/>
                        <a:t>=15, subsample=0.8)</a:t>
                      </a:r>
                    </a:p>
                    <a:p>
                      <a:r>
                        <a:rPr lang="en-US" sz="1200" dirty="0"/>
                        <a:t>RandomForestClassifier(n_estimators=2500)</a:t>
                      </a:r>
                    </a:p>
                    <a:p>
                      <a:r>
                        <a:rPr lang="en-US" sz="1200" dirty="0" err="1"/>
                        <a:t>ExtraTreesClassifier</a:t>
                      </a:r>
                      <a:r>
                        <a:rPr lang="en-US" sz="1200" dirty="0"/>
                        <a:t>(n_estimators=2500)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Remove columns with correlation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Checking voting classifier with different models using hyper parameters for 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891378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4DC22B31-BCCF-4A62-EE9C-523F9F1B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3389" y="21013"/>
            <a:ext cx="9628535" cy="655320"/>
          </a:xfrm>
        </p:spPr>
        <p:txBody>
          <a:bodyPr>
            <a:normAutofit/>
          </a:bodyPr>
          <a:lstStyle/>
          <a:p>
            <a:r>
              <a:rPr lang="en-US" sz="2800" dirty="0"/>
              <a:t>    Voting, Bagging Classifier and Stacking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8B63C52C-670E-3AC9-D7F6-AB07D1609E93}"/>
              </a:ext>
            </a:extLst>
          </p:cNvPr>
          <p:cNvSpPr txBox="1">
            <a:spLocks/>
          </p:cNvSpPr>
          <p:nvPr/>
        </p:nvSpPr>
        <p:spPr>
          <a:xfrm>
            <a:off x="133350" y="-223191"/>
            <a:ext cx="931879" cy="8350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04991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A48F-6C9B-4B6F-9063-4E2B2F6C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829" y="573504"/>
            <a:ext cx="10156826" cy="567139"/>
          </a:xfrm>
        </p:spPr>
        <p:txBody>
          <a:bodyPr/>
          <a:lstStyle/>
          <a:p>
            <a:r>
              <a:rPr lang="en-US" sz="3600" dirty="0"/>
              <a:t>Best Accuracy Summary: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8D56EBED-E2E8-4532-9D58-AEA4BF592B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EFFCE6-B714-4312-995E-9A4A689D43F0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2448455D-834D-4F56-90F8-4F239B5C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7FADB-B5A6-BF9B-0272-EED6129287AE}"/>
              </a:ext>
            </a:extLst>
          </p:cNvPr>
          <p:cNvSpPr txBox="1"/>
          <p:nvPr/>
        </p:nvSpPr>
        <p:spPr>
          <a:xfrm>
            <a:off x="1027522" y="1376313"/>
            <a:ext cx="8589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best accuracy I was able to get was </a:t>
            </a:r>
            <a:r>
              <a:rPr lang="en-US" i="1" dirty="0"/>
              <a:t>0.8848</a:t>
            </a:r>
            <a:r>
              <a:rPr lang="en-US" dirty="0"/>
              <a:t>  that was through one hot encoding, simple imputation, robust scaling and stacking of</a:t>
            </a:r>
          </a:p>
          <a:p>
            <a:pPr marL="342900" indent="-342900">
              <a:buAutoNum type="arabicPeriod"/>
            </a:pPr>
            <a:r>
              <a:rPr lang="en-US" sz="1800" dirty="0"/>
              <a:t>XGBClassifier</a:t>
            </a:r>
          </a:p>
          <a:p>
            <a:pPr marL="342900" indent="-342900">
              <a:buAutoNum type="arabicPeriod"/>
            </a:pPr>
            <a:r>
              <a:rPr lang="en-US" sz="1800" dirty="0"/>
              <a:t>CatBoostClassifier</a:t>
            </a:r>
          </a:p>
          <a:p>
            <a:pPr marL="342900" indent="-342900">
              <a:buAutoNum type="arabicPeriod"/>
            </a:pPr>
            <a:r>
              <a:rPr lang="en-US" sz="1800" dirty="0"/>
              <a:t>AdaBoostClassifier</a:t>
            </a:r>
          </a:p>
          <a:p>
            <a:pPr marL="342900" indent="-342900">
              <a:buAutoNum type="arabicPeriod"/>
            </a:pPr>
            <a:r>
              <a:rPr lang="en-US" sz="1800" dirty="0"/>
              <a:t>metamodel=GradientBoostingClassifier</a:t>
            </a:r>
          </a:p>
          <a:p>
            <a:r>
              <a:rPr lang="en-US" dirty="0"/>
              <a:t>With best parameters used for each through Grid Search</a:t>
            </a:r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350" y="100721"/>
            <a:ext cx="884745" cy="602324"/>
          </a:xfrm>
        </p:spPr>
        <p:txBody>
          <a:bodyPr/>
          <a:lstStyle/>
          <a:p>
            <a:r>
              <a:rPr lang="en-US" sz="4000" dirty="0"/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6" y="0"/>
            <a:ext cx="3935647" cy="802575"/>
          </a:xfrm>
        </p:spPr>
        <p:txBody>
          <a:bodyPr/>
          <a:lstStyle/>
          <a:p>
            <a:r>
              <a:rPr lang="en-US" sz="2800" dirty="0"/>
              <a:t>Decision Tree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15EA15E-5905-7D00-23BF-C9EFB0A0C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550384"/>
              </p:ext>
            </p:extLst>
          </p:nvPr>
        </p:nvGraphicFramePr>
        <p:xfrm>
          <a:off x="210844" y="703045"/>
          <a:ext cx="11628271" cy="6120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822">
                  <a:extLst>
                    <a:ext uri="{9D8B030D-6E8A-4147-A177-3AD203B41FA5}">
                      <a16:colId xmlns:a16="http://schemas.microsoft.com/office/drawing/2014/main" val="3929436568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2542282710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290589820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3047763433"/>
                    </a:ext>
                  </a:extLst>
                </a:gridCol>
                <a:gridCol w="1216240">
                  <a:extLst>
                    <a:ext uri="{9D8B030D-6E8A-4147-A177-3AD203B41FA5}">
                      <a16:colId xmlns:a16="http://schemas.microsoft.com/office/drawing/2014/main" val="2202209083"/>
                    </a:ext>
                  </a:extLst>
                </a:gridCol>
                <a:gridCol w="1198486">
                  <a:extLst>
                    <a:ext uri="{9D8B030D-6E8A-4147-A177-3AD203B41FA5}">
                      <a16:colId xmlns:a16="http://schemas.microsoft.com/office/drawing/2014/main" val="321675421"/>
                    </a:ext>
                  </a:extLst>
                </a:gridCol>
                <a:gridCol w="1029809">
                  <a:extLst>
                    <a:ext uri="{9D8B030D-6E8A-4147-A177-3AD203B41FA5}">
                      <a16:colId xmlns:a16="http://schemas.microsoft.com/office/drawing/2014/main" val="946863515"/>
                    </a:ext>
                  </a:extLst>
                </a:gridCol>
                <a:gridCol w="2361461">
                  <a:extLst>
                    <a:ext uri="{9D8B030D-6E8A-4147-A177-3AD203B41FA5}">
                      <a16:colId xmlns:a16="http://schemas.microsoft.com/office/drawing/2014/main" val="1834755478"/>
                    </a:ext>
                  </a:extLst>
                </a:gridCol>
              </a:tblGrid>
              <a:tr h="693834">
                <a:tc>
                  <a:txBody>
                    <a:bodyPr/>
                    <a:lstStyle/>
                    <a:p>
                      <a:r>
                        <a:rPr lang="en-US" sz="1400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5699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KNN (n=10)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Robust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criterion= </a:t>
                      </a:r>
                      <a:r>
                        <a:rPr lang="en-US" sz="1300" dirty="0" err="1"/>
                        <a:t>gini</a:t>
                      </a:r>
                      <a:r>
                        <a:rPr lang="en-US" sz="1300" dirty="0"/>
                        <a:t>, max_depth=15, </a:t>
                      </a:r>
                      <a:r>
                        <a:rPr lang="en-US" sz="1300" dirty="0" err="1"/>
                        <a:t>min_samples_split</a:t>
                      </a:r>
                      <a:r>
                        <a:rPr lang="en-US" sz="1300" dirty="0"/>
                        <a:t>=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0.62372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KNN along with robust scaling gives the best result as of 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55843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 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Robust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criterion= </a:t>
                      </a:r>
                      <a:r>
                        <a:rPr lang="en-US" sz="1300" dirty="0" err="1"/>
                        <a:t>gini</a:t>
                      </a:r>
                      <a:r>
                        <a:rPr lang="en-US" sz="1300" dirty="0"/>
                        <a:t>, max_depth=15, </a:t>
                      </a:r>
                      <a:r>
                        <a:rPr lang="en-US" sz="1300" dirty="0" err="1"/>
                        <a:t>min_samples_split</a:t>
                      </a:r>
                      <a:r>
                        <a:rPr lang="en-US" sz="1300" dirty="0"/>
                        <a:t>= 150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0.60674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 imputation decreases the accuracy of this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233026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KNN (n=10)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Robust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criterion= </a:t>
                      </a:r>
                      <a:r>
                        <a:rPr lang="en-US" sz="1300" dirty="0" err="1"/>
                        <a:t>gini</a:t>
                      </a:r>
                      <a:r>
                        <a:rPr lang="en-US" sz="1300" dirty="0"/>
                        <a:t>, max_depth=15, </a:t>
                      </a:r>
                      <a:r>
                        <a:rPr lang="en-US" sz="1300" dirty="0" err="1"/>
                        <a:t>min_samples_split</a:t>
                      </a:r>
                      <a:r>
                        <a:rPr lang="en-US" sz="1300" dirty="0"/>
                        <a:t>=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remove columns with co relation greater or equal to 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0.62805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 check if removing columns having co relation &gt;= 0.99 will improve the accuracy.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387723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 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Criterion= gini ,max_depth= 5</a:t>
                      </a:r>
                      <a:endParaRPr lang="en-US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Feature Importance with threshold =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0.59536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 analyze the basic impact of feature importance on accuracy by keeping parameter minimum.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524418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 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criterion = </a:t>
                      </a:r>
                      <a:r>
                        <a:rPr lang="en-US" sz="13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gini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max_depth=15 </a:t>
                      </a:r>
                      <a:r>
                        <a:rPr lang="en-US" sz="13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=150</a:t>
                      </a:r>
                      <a:endParaRPr lang="en-US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 Importance with threshold 0.01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0.61985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increasing the number of splits and max depth along with implementing feature importance to see if this increase in parameter values will increase the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76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82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350" y="100721"/>
            <a:ext cx="884745" cy="602324"/>
          </a:xfrm>
        </p:spPr>
        <p:txBody>
          <a:bodyPr/>
          <a:lstStyle/>
          <a:p>
            <a:r>
              <a:rPr lang="en-US" sz="4000" dirty="0"/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6" y="0"/>
            <a:ext cx="3935647" cy="802575"/>
          </a:xfrm>
        </p:spPr>
        <p:txBody>
          <a:bodyPr/>
          <a:lstStyle/>
          <a:p>
            <a:r>
              <a:rPr lang="en-US" sz="2800" dirty="0"/>
              <a:t>Decision Tree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15EA15E-5905-7D00-23BF-C9EFB0A0C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45894"/>
              </p:ext>
            </p:extLst>
          </p:nvPr>
        </p:nvGraphicFramePr>
        <p:xfrm>
          <a:off x="210844" y="703045"/>
          <a:ext cx="11628271" cy="4732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822">
                  <a:extLst>
                    <a:ext uri="{9D8B030D-6E8A-4147-A177-3AD203B41FA5}">
                      <a16:colId xmlns:a16="http://schemas.microsoft.com/office/drawing/2014/main" val="3929436568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2542282710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290589820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3047763433"/>
                    </a:ext>
                  </a:extLst>
                </a:gridCol>
                <a:gridCol w="1216240">
                  <a:extLst>
                    <a:ext uri="{9D8B030D-6E8A-4147-A177-3AD203B41FA5}">
                      <a16:colId xmlns:a16="http://schemas.microsoft.com/office/drawing/2014/main" val="2202209083"/>
                    </a:ext>
                  </a:extLst>
                </a:gridCol>
                <a:gridCol w="1338460">
                  <a:extLst>
                    <a:ext uri="{9D8B030D-6E8A-4147-A177-3AD203B41FA5}">
                      <a16:colId xmlns:a16="http://schemas.microsoft.com/office/drawing/2014/main" val="321675421"/>
                    </a:ext>
                  </a:extLst>
                </a:gridCol>
                <a:gridCol w="889835">
                  <a:extLst>
                    <a:ext uri="{9D8B030D-6E8A-4147-A177-3AD203B41FA5}">
                      <a16:colId xmlns:a16="http://schemas.microsoft.com/office/drawing/2014/main" val="946863515"/>
                    </a:ext>
                  </a:extLst>
                </a:gridCol>
                <a:gridCol w="2361461">
                  <a:extLst>
                    <a:ext uri="{9D8B030D-6E8A-4147-A177-3AD203B41FA5}">
                      <a16:colId xmlns:a16="http://schemas.microsoft.com/office/drawing/2014/main" val="1834755478"/>
                    </a:ext>
                  </a:extLst>
                </a:gridCol>
              </a:tblGrid>
              <a:tr h="693834">
                <a:tc>
                  <a:txBody>
                    <a:bodyPr/>
                    <a:lstStyle/>
                    <a:p>
                      <a:r>
                        <a:rPr lang="en-US" sz="1400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5699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KNN (n=10)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Robust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criterion= </a:t>
                      </a:r>
                      <a:r>
                        <a:rPr lang="en-US" sz="1300" dirty="0" err="1"/>
                        <a:t>gini</a:t>
                      </a:r>
                      <a:r>
                        <a:rPr lang="en-US" sz="1300" dirty="0"/>
                        <a:t>, max_depth=15, </a:t>
                      </a:r>
                      <a:r>
                        <a:rPr lang="en-US" sz="1300" dirty="0" err="1"/>
                        <a:t>min_samples_split</a:t>
                      </a:r>
                      <a:r>
                        <a:rPr lang="en-US" sz="1300" dirty="0"/>
                        <a:t>=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 Importance with threshold 0.01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0.61235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Adding Robust Scaling to the best process for decision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55843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KNN (n=10)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Robust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criterion= </a:t>
                      </a:r>
                      <a:r>
                        <a:rPr lang="en-US" sz="1300" dirty="0" err="1"/>
                        <a:t>gini</a:t>
                      </a:r>
                      <a:r>
                        <a:rPr lang="en-US" sz="1300" dirty="0"/>
                        <a:t>, max_depth=15, </a:t>
                      </a:r>
                      <a:r>
                        <a:rPr lang="en-US" sz="1300" dirty="0" err="1"/>
                        <a:t>min_samples_split</a:t>
                      </a:r>
                      <a:r>
                        <a:rPr lang="en-US" sz="1300" dirty="0"/>
                        <a:t>= 150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 Importance with threshold 0.01</a:t>
                      </a:r>
                      <a:endParaRPr lang="en-US" sz="1300" dirty="0"/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remove columns with co relation greater or equal to 0.99,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233026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KNN (n=10)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Robust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criterion= </a:t>
                      </a:r>
                      <a:r>
                        <a:rPr lang="en-US" sz="1300" dirty="0" err="1"/>
                        <a:t>gini</a:t>
                      </a:r>
                      <a:r>
                        <a:rPr lang="en-US" sz="1300" dirty="0"/>
                        <a:t>, max_depth=15, </a:t>
                      </a:r>
                      <a:r>
                        <a:rPr lang="en-US" sz="1300" dirty="0" err="1"/>
                        <a:t>min_samples_split</a:t>
                      </a:r>
                      <a:r>
                        <a:rPr lang="en-US" sz="1300" dirty="0"/>
                        <a:t>=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Feature Importance with 0.005,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0.78989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Adding feature importance to the process with threshold 0.005 to see the effect on the accuracy. Doesn't beats feature selection process through removing highly related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387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98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36171"/>
            <a:ext cx="955576" cy="655320"/>
          </a:xfrm>
        </p:spPr>
        <p:txBody>
          <a:bodyPr/>
          <a:lstStyle/>
          <a:p>
            <a:r>
              <a:rPr lang="en-US" sz="4000" dirty="0"/>
              <a:t>02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70" y="136171"/>
            <a:ext cx="6674802" cy="655320"/>
          </a:xfrm>
        </p:spPr>
        <p:txBody>
          <a:bodyPr>
            <a:normAutofit/>
          </a:bodyPr>
          <a:lstStyle/>
          <a:p>
            <a:r>
              <a:rPr lang="en-US" sz="2800" dirty="0"/>
              <a:t>Naïve Bayes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D73586-94D2-0967-24B0-D5CC2679C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0900"/>
              </p:ext>
            </p:extLst>
          </p:nvPr>
        </p:nvGraphicFramePr>
        <p:xfrm>
          <a:off x="311084" y="791491"/>
          <a:ext cx="11689240" cy="5949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095">
                  <a:extLst>
                    <a:ext uri="{9D8B030D-6E8A-4147-A177-3AD203B41FA5}">
                      <a16:colId xmlns:a16="http://schemas.microsoft.com/office/drawing/2014/main" val="2463832495"/>
                    </a:ext>
                  </a:extLst>
                </a:gridCol>
                <a:gridCol w="1187778">
                  <a:extLst>
                    <a:ext uri="{9D8B030D-6E8A-4147-A177-3AD203B41FA5}">
                      <a16:colId xmlns:a16="http://schemas.microsoft.com/office/drawing/2014/main" val="2334633583"/>
                    </a:ext>
                  </a:extLst>
                </a:gridCol>
                <a:gridCol w="1168923">
                  <a:extLst>
                    <a:ext uri="{9D8B030D-6E8A-4147-A177-3AD203B41FA5}">
                      <a16:colId xmlns:a16="http://schemas.microsoft.com/office/drawing/2014/main" val="1679350986"/>
                    </a:ext>
                  </a:extLst>
                </a:gridCol>
                <a:gridCol w="2469824">
                  <a:extLst>
                    <a:ext uri="{9D8B030D-6E8A-4147-A177-3AD203B41FA5}">
                      <a16:colId xmlns:a16="http://schemas.microsoft.com/office/drawing/2014/main" val="911285602"/>
                    </a:ext>
                  </a:extLst>
                </a:gridCol>
                <a:gridCol w="1216057">
                  <a:extLst>
                    <a:ext uri="{9D8B030D-6E8A-4147-A177-3AD203B41FA5}">
                      <a16:colId xmlns:a16="http://schemas.microsoft.com/office/drawing/2014/main" val="2158797086"/>
                    </a:ext>
                  </a:extLst>
                </a:gridCol>
                <a:gridCol w="1291472">
                  <a:extLst>
                    <a:ext uri="{9D8B030D-6E8A-4147-A177-3AD203B41FA5}">
                      <a16:colId xmlns:a16="http://schemas.microsoft.com/office/drawing/2014/main" val="2524789973"/>
                    </a:ext>
                  </a:extLst>
                </a:gridCol>
                <a:gridCol w="1036948">
                  <a:extLst>
                    <a:ext uri="{9D8B030D-6E8A-4147-A177-3AD203B41FA5}">
                      <a16:colId xmlns:a16="http://schemas.microsoft.com/office/drawing/2014/main" val="2785068082"/>
                    </a:ext>
                  </a:extLst>
                </a:gridCol>
                <a:gridCol w="2300143">
                  <a:extLst>
                    <a:ext uri="{9D8B030D-6E8A-4147-A177-3AD203B41FA5}">
                      <a16:colId xmlns:a16="http://schemas.microsoft.com/office/drawing/2014/main" val="2458180900"/>
                    </a:ext>
                  </a:extLst>
                </a:gridCol>
              </a:tblGrid>
              <a:tr h="631956">
                <a:tc>
                  <a:txBody>
                    <a:bodyPr/>
                    <a:lstStyle/>
                    <a:p>
                      <a:r>
                        <a:rPr lang="en-US" sz="1400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59565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Random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0.73323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1300" dirty="0"/>
                        <a:t>checking the basic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57808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KNN (n=10)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Random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0.73306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Checking the impact of </a:t>
                      </a:r>
                      <a:r>
                        <a:rPr lang="en-US" sz="1300" dirty="0" err="1"/>
                        <a:t>knn</a:t>
                      </a:r>
                      <a:r>
                        <a:rPr lang="en-US" sz="1300" dirty="0"/>
                        <a:t> imputations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40130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 dirty="0"/>
                        <a:t>Label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KNN (n=10)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Random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0.72707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Checking the impact of label encoding.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758422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var_smoothing</a:t>
                      </a:r>
                      <a:r>
                        <a:rPr lang="en-US" sz="1300" dirty="0"/>
                        <a:t> = 1e-9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0.73323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800891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Standard Scaler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var_smoothing</a:t>
                      </a:r>
                      <a:r>
                        <a:rPr lang="en-US" sz="1300" dirty="0"/>
                        <a:t> = 1e-9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0.75239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1300" dirty="0"/>
                        <a:t>to check the impact of adding standard scaling process on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55663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Robust Scaler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var_smoothing</a:t>
                      </a:r>
                      <a:r>
                        <a:rPr lang="en-US" sz="1300" dirty="0"/>
                        <a:t> = 1e-9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0.75291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Checking if changing the scaler to Robust improves the previous best accuracy achieved by adding scaling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2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1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36171"/>
            <a:ext cx="955576" cy="655320"/>
          </a:xfrm>
        </p:spPr>
        <p:txBody>
          <a:bodyPr/>
          <a:lstStyle/>
          <a:p>
            <a:r>
              <a:rPr lang="en-US" sz="4000" dirty="0"/>
              <a:t>02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70" y="136171"/>
            <a:ext cx="6674802" cy="655320"/>
          </a:xfrm>
        </p:spPr>
        <p:txBody>
          <a:bodyPr>
            <a:normAutofit/>
          </a:bodyPr>
          <a:lstStyle/>
          <a:p>
            <a:r>
              <a:rPr lang="en-US" sz="2800" dirty="0"/>
              <a:t>Naïve Bayes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D73586-94D2-0967-24B0-D5CC2679C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18777"/>
              </p:ext>
            </p:extLst>
          </p:nvPr>
        </p:nvGraphicFramePr>
        <p:xfrm>
          <a:off x="348791" y="659516"/>
          <a:ext cx="11689240" cy="6060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095">
                  <a:extLst>
                    <a:ext uri="{9D8B030D-6E8A-4147-A177-3AD203B41FA5}">
                      <a16:colId xmlns:a16="http://schemas.microsoft.com/office/drawing/2014/main" val="2463832495"/>
                    </a:ext>
                  </a:extLst>
                </a:gridCol>
                <a:gridCol w="1187778">
                  <a:extLst>
                    <a:ext uri="{9D8B030D-6E8A-4147-A177-3AD203B41FA5}">
                      <a16:colId xmlns:a16="http://schemas.microsoft.com/office/drawing/2014/main" val="2334633583"/>
                    </a:ext>
                  </a:extLst>
                </a:gridCol>
                <a:gridCol w="1168923">
                  <a:extLst>
                    <a:ext uri="{9D8B030D-6E8A-4147-A177-3AD203B41FA5}">
                      <a16:colId xmlns:a16="http://schemas.microsoft.com/office/drawing/2014/main" val="1679350986"/>
                    </a:ext>
                  </a:extLst>
                </a:gridCol>
                <a:gridCol w="2469824">
                  <a:extLst>
                    <a:ext uri="{9D8B030D-6E8A-4147-A177-3AD203B41FA5}">
                      <a16:colId xmlns:a16="http://schemas.microsoft.com/office/drawing/2014/main" val="911285602"/>
                    </a:ext>
                  </a:extLst>
                </a:gridCol>
                <a:gridCol w="1216057">
                  <a:extLst>
                    <a:ext uri="{9D8B030D-6E8A-4147-A177-3AD203B41FA5}">
                      <a16:colId xmlns:a16="http://schemas.microsoft.com/office/drawing/2014/main" val="2158797086"/>
                    </a:ext>
                  </a:extLst>
                </a:gridCol>
                <a:gridCol w="1291472">
                  <a:extLst>
                    <a:ext uri="{9D8B030D-6E8A-4147-A177-3AD203B41FA5}">
                      <a16:colId xmlns:a16="http://schemas.microsoft.com/office/drawing/2014/main" val="2524789973"/>
                    </a:ext>
                  </a:extLst>
                </a:gridCol>
                <a:gridCol w="1036948">
                  <a:extLst>
                    <a:ext uri="{9D8B030D-6E8A-4147-A177-3AD203B41FA5}">
                      <a16:colId xmlns:a16="http://schemas.microsoft.com/office/drawing/2014/main" val="2785068082"/>
                    </a:ext>
                  </a:extLst>
                </a:gridCol>
                <a:gridCol w="2300143">
                  <a:extLst>
                    <a:ext uri="{9D8B030D-6E8A-4147-A177-3AD203B41FA5}">
                      <a16:colId xmlns:a16="http://schemas.microsoft.com/office/drawing/2014/main" val="2458180900"/>
                    </a:ext>
                  </a:extLst>
                </a:gridCol>
              </a:tblGrid>
              <a:tr h="631956">
                <a:tc>
                  <a:txBody>
                    <a:bodyPr/>
                    <a:lstStyle/>
                    <a:p>
                      <a:r>
                        <a:rPr lang="en-US" sz="1400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59565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KNN (n=10)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var_smoothing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1e-9</a:t>
                      </a:r>
                      <a:endParaRPr lang="en-US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0.75133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To check if changing the imputation technique changes the best accuracy </a:t>
                      </a:r>
                      <a:r>
                        <a:rPr lang="en-US" sz="1200" dirty="0" err="1"/>
                        <a:t>acheived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uptil</a:t>
                      </a:r>
                      <a:r>
                        <a:rPr lang="en-US" sz="1200" dirty="0"/>
                        <a:t>  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57808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 dirty="0"/>
                        <a:t>Label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KNN (n=10)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var_smoothing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1e-9</a:t>
                      </a:r>
                      <a:endParaRPr lang="en-US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 check if changing the encoding type improves the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40130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 dirty="0"/>
                        <a:t>Label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var_smoothing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1e-9</a:t>
                      </a:r>
                      <a:endParaRPr lang="en-US" sz="1300" b="0" dirty="0"/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Removing columns with correlation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0.74279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 check if adding the process of removing columns with </a:t>
                      </a:r>
                      <a:r>
                        <a:rPr lang="en-US" sz="1200" dirty="0" err="1"/>
                        <a:t>corelation</a:t>
                      </a:r>
                      <a:r>
                        <a:rPr lang="en-US" sz="1200" dirty="0"/>
                        <a:t> = 1 while keeping all the other factors that previously gave highest accuracy improves the accuracy further.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758422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 dirty="0"/>
                        <a:t>Label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KNN (n=10)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var_smoothing</a:t>
                      </a:r>
                      <a:r>
                        <a:rPr lang="en-US" sz="1300" dirty="0"/>
                        <a:t> = 1e-9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Columns with co relation greater than or equal 0.7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 check if decreasing the co relation thresholds to remove the columns will improve the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800891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var_smoothing</a:t>
                      </a:r>
                      <a:r>
                        <a:rPr lang="en-US" sz="1300" dirty="0"/>
                        <a:t> = 1e-9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Permutation Importance with threshold greater than or =0.001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0.80925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To check if only retaining the features that have met the threshold of premutation importance will improve the accuracy.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55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09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36171"/>
            <a:ext cx="955576" cy="655320"/>
          </a:xfrm>
        </p:spPr>
        <p:txBody>
          <a:bodyPr/>
          <a:lstStyle/>
          <a:p>
            <a:r>
              <a:rPr lang="en-US" sz="4000" dirty="0"/>
              <a:t>02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70" y="136171"/>
            <a:ext cx="6674802" cy="655320"/>
          </a:xfrm>
        </p:spPr>
        <p:txBody>
          <a:bodyPr>
            <a:normAutofit/>
          </a:bodyPr>
          <a:lstStyle/>
          <a:p>
            <a:r>
              <a:rPr lang="en-US" sz="2800" dirty="0"/>
              <a:t>Naïve Bayes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D73586-94D2-0967-24B0-D5CC2679C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933550"/>
              </p:ext>
            </p:extLst>
          </p:nvPr>
        </p:nvGraphicFramePr>
        <p:xfrm>
          <a:off x="348791" y="659516"/>
          <a:ext cx="11689240" cy="36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095">
                  <a:extLst>
                    <a:ext uri="{9D8B030D-6E8A-4147-A177-3AD203B41FA5}">
                      <a16:colId xmlns:a16="http://schemas.microsoft.com/office/drawing/2014/main" val="2463832495"/>
                    </a:ext>
                  </a:extLst>
                </a:gridCol>
                <a:gridCol w="1187778">
                  <a:extLst>
                    <a:ext uri="{9D8B030D-6E8A-4147-A177-3AD203B41FA5}">
                      <a16:colId xmlns:a16="http://schemas.microsoft.com/office/drawing/2014/main" val="2334633583"/>
                    </a:ext>
                  </a:extLst>
                </a:gridCol>
                <a:gridCol w="1168923">
                  <a:extLst>
                    <a:ext uri="{9D8B030D-6E8A-4147-A177-3AD203B41FA5}">
                      <a16:colId xmlns:a16="http://schemas.microsoft.com/office/drawing/2014/main" val="1679350986"/>
                    </a:ext>
                  </a:extLst>
                </a:gridCol>
                <a:gridCol w="2469824">
                  <a:extLst>
                    <a:ext uri="{9D8B030D-6E8A-4147-A177-3AD203B41FA5}">
                      <a16:colId xmlns:a16="http://schemas.microsoft.com/office/drawing/2014/main" val="911285602"/>
                    </a:ext>
                  </a:extLst>
                </a:gridCol>
                <a:gridCol w="1216057">
                  <a:extLst>
                    <a:ext uri="{9D8B030D-6E8A-4147-A177-3AD203B41FA5}">
                      <a16:colId xmlns:a16="http://schemas.microsoft.com/office/drawing/2014/main" val="2158797086"/>
                    </a:ext>
                  </a:extLst>
                </a:gridCol>
                <a:gridCol w="1291472">
                  <a:extLst>
                    <a:ext uri="{9D8B030D-6E8A-4147-A177-3AD203B41FA5}">
                      <a16:colId xmlns:a16="http://schemas.microsoft.com/office/drawing/2014/main" val="2524789973"/>
                    </a:ext>
                  </a:extLst>
                </a:gridCol>
                <a:gridCol w="1036948">
                  <a:extLst>
                    <a:ext uri="{9D8B030D-6E8A-4147-A177-3AD203B41FA5}">
                      <a16:colId xmlns:a16="http://schemas.microsoft.com/office/drawing/2014/main" val="2785068082"/>
                    </a:ext>
                  </a:extLst>
                </a:gridCol>
                <a:gridCol w="2300143">
                  <a:extLst>
                    <a:ext uri="{9D8B030D-6E8A-4147-A177-3AD203B41FA5}">
                      <a16:colId xmlns:a16="http://schemas.microsoft.com/office/drawing/2014/main" val="2458180900"/>
                    </a:ext>
                  </a:extLst>
                </a:gridCol>
              </a:tblGrid>
              <a:tr h="631956">
                <a:tc>
                  <a:txBody>
                    <a:bodyPr/>
                    <a:lstStyle/>
                    <a:p>
                      <a:r>
                        <a:rPr lang="en-US" sz="1400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59565"/>
                  </a:ext>
                </a:extLst>
              </a:tr>
              <a:tr h="876693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var_smoothing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1e-9</a:t>
                      </a:r>
                      <a:endParaRPr lang="en-US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0.82196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57808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 dirty="0"/>
                        <a:t>Label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var_smoothing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1e-9</a:t>
                      </a:r>
                      <a:endParaRPr lang="en-US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Feature Selection through Recursive Feature Elimination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0.73542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 check the impact of recursive feature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40130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 dirty="0"/>
                        <a:t>Label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var_smoothing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1e-5</a:t>
                      </a:r>
                      <a:endParaRPr lang="en-US" sz="1300" b="0" dirty="0"/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0.82288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Performing </a:t>
                      </a:r>
                      <a:r>
                        <a:rPr lang="en-US" sz="1200" dirty="0" err="1"/>
                        <a:t>hyperparameterization</a:t>
                      </a:r>
                      <a:r>
                        <a:rPr lang="en-US" sz="1200" dirty="0"/>
                        <a:t> through grid search and then checking its 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758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48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3E1FE3-3909-E313-2F29-708A3A4F2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121625"/>
              </p:ext>
            </p:extLst>
          </p:nvPr>
        </p:nvGraphicFramePr>
        <p:xfrm>
          <a:off x="210844" y="703045"/>
          <a:ext cx="11628271" cy="6019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822">
                  <a:extLst>
                    <a:ext uri="{9D8B030D-6E8A-4147-A177-3AD203B41FA5}">
                      <a16:colId xmlns:a16="http://schemas.microsoft.com/office/drawing/2014/main" val="3929436568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2542282710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290589820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3047763433"/>
                    </a:ext>
                  </a:extLst>
                </a:gridCol>
                <a:gridCol w="1216240">
                  <a:extLst>
                    <a:ext uri="{9D8B030D-6E8A-4147-A177-3AD203B41FA5}">
                      <a16:colId xmlns:a16="http://schemas.microsoft.com/office/drawing/2014/main" val="2202209083"/>
                    </a:ext>
                  </a:extLst>
                </a:gridCol>
                <a:gridCol w="1198486">
                  <a:extLst>
                    <a:ext uri="{9D8B030D-6E8A-4147-A177-3AD203B41FA5}">
                      <a16:colId xmlns:a16="http://schemas.microsoft.com/office/drawing/2014/main" val="321675421"/>
                    </a:ext>
                  </a:extLst>
                </a:gridCol>
                <a:gridCol w="1029809">
                  <a:extLst>
                    <a:ext uri="{9D8B030D-6E8A-4147-A177-3AD203B41FA5}">
                      <a16:colId xmlns:a16="http://schemas.microsoft.com/office/drawing/2014/main" val="946863515"/>
                    </a:ext>
                  </a:extLst>
                </a:gridCol>
                <a:gridCol w="2361461">
                  <a:extLst>
                    <a:ext uri="{9D8B030D-6E8A-4147-A177-3AD203B41FA5}">
                      <a16:colId xmlns:a16="http://schemas.microsoft.com/office/drawing/2014/main" val="1834755478"/>
                    </a:ext>
                  </a:extLst>
                </a:gridCol>
              </a:tblGrid>
              <a:tr h="693834">
                <a:tc>
                  <a:txBody>
                    <a:bodyPr/>
                    <a:lstStyle/>
                    <a:p>
                      <a:r>
                        <a:rPr lang="en-US" sz="1400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5699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 = 5, weights =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0.58337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Checking the performance with random basic parameters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65791"/>
                  </a:ext>
                </a:extLst>
              </a:tr>
              <a:tr h="136369">
                <a:tc>
                  <a:txBody>
                    <a:bodyPr/>
                    <a:lstStyle/>
                    <a:p>
                      <a:r>
                        <a:rPr lang="en-US" sz="1300" dirty="0"/>
                        <a:t>Label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Min Max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N=10, weights= 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0.55185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55687"/>
                  </a:ext>
                </a:extLst>
              </a:tr>
              <a:tr h="782299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Robust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 = 10, weights = distance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0.60248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Increasing the </a:t>
                      </a:r>
                      <a:r>
                        <a:rPr lang="en-US" sz="1300" dirty="0" err="1"/>
                        <a:t>neighbours</a:t>
                      </a:r>
                      <a:r>
                        <a:rPr lang="en-US" sz="1300" dirty="0"/>
                        <a:t> and adding robust scaling to check its 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900064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Min Max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300" dirty="0"/>
                        <a:t>N = 10, weights = distance</a:t>
                      </a:r>
                    </a:p>
                    <a:p>
                      <a:endParaRPr lang="en-US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0.55713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Checking if changing the scaling type impacts the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21551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KNN (n=5)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Robust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 = 10, weights =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0.6017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 check the impact of changing the imputation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383315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KNN (n=5)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Robust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 = 50, weights =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0.58369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checking if increasing the number of </a:t>
                      </a:r>
                      <a:r>
                        <a:rPr lang="en-US" sz="1300" dirty="0" err="1"/>
                        <a:t>neighbours</a:t>
                      </a:r>
                      <a:r>
                        <a:rPr lang="en-US" sz="1300" dirty="0"/>
                        <a:t> improve the accuracy compared to the previous best KNN result.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55843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Label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Robust Scaling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 = 10, weights = distance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0.59813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Checking if changing the encoding type gives improved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027289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4DC22B31-BCCF-4A62-EE9C-523F9F1B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8802" y="109791"/>
            <a:ext cx="6178324" cy="655320"/>
          </a:xfrm>
        </p:spPr>
        <p:txBody>
          <a:bodyPr>
            <a:normAutofit/>
          </a:bodyPr>
          <a:lstStyle/>
          <a:p>
            <a:r>
              <a:rPr lang="en-US" sz="2800" dirty="0"/>
              <a:t>    K Nearest Neighbor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8B63C52C-670E-3AC9-D7F6-AB07D1609E93}"/>
              </a:ext>
            </a:extLst>
          </p:cNvPr>
          <p:cNvSpPr txBox="1">
            <a:spLocks/>
          </p:cNvSpPr>
          <p:nvPr/>
        </p:nvSpPr>
        <p:spPr>
          <a:xfrm>
            <a:off x="133350" y="-131974"/>
            <a:ext cx="931879" cy="8350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93048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3E1FE3-3909-E313-2F29-708A3A4F2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952792"/>
              </p:ext>
            </p:extLst>
          </p:nvPr>
        </p:nvGraphicFramePr>
        <p:xfrm>
          <a:off x="210844" y="703045"/>
          <a:ext cx="11628271" cy="5126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822">
                  <a:extLst>
                    <a:ext uri="{9D8B030D-6E8A-4147-A177-3AD203B41FA5}">
                      <a16:colId xmlns:a16="http://schemas.microsoft.com/office/drawing/2014/main" val="3929436568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2542282710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290589820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3047763433"/>
                    </a:ext>
                  </a:extLst>
                </a:gridCol>
                <a:gridCol w="1216240">
                  <a:extLst>
                    <a:ext uri="{9D8B030D-6E8A-4147-A177-3AD203B41FA5}">
                      <a16:colId xmlns:a16="http://schemas.microsoft.com/office/drawing/2014/main" val="2202209083"/>
                    </a:ext>
                  </a:extLst>
                </a:gridCol>
                <a:gridCol w="1198486">
                  <a:extLst>
                    <a:ext uri="{9D8B030D-6E8A-4147-A177-3AD203B41FA5}">
                      <a16:colId xmlns:a16="http://schemas.microsoft.com/office/drawing/2014/main" val="321675421"/>
                    </a:ext>
                  </a:extLst>
                </a:gridCol>
                <a:gridCol w="931825">
                  <a:extLst>
                    <a:ext uri="{9D8B030D-6E8A-4147-A177-3AD203B41FA5}">
                      <a16:colId xmlns:a16="http://schemas.microsoft.com/office/drawing/2014/main" val="946863515"/>
                    </a:ext>
                  </a:extLst>
                </a:gridCol>
                <a:gridCol w="2459445">
                  <a:extLst>
                    <a:ext uri="{9D8B030D-6E8A-4147-A177-3AD203B41FA5}">
                      <a16:colId xmlns:a16="http://schemas.microsoft.com/office/drawing/2014/main" val="1834755478"/>
                    </a:ext>
                  </a:extLst>
                </a:gridCol>
              </a:tblGrid>
              <a:tr h="693834">
                <a:tc>
                  <a:txBody>
                    <a:bodyPr/>
                    <a:lstStyle/>
                    <a:p>
                      <a:r>
                        <a:rPr lang="en-US" sz="1400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5699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 = 200, weights =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Checking the impact by changing the </a:t>
                      </a:r>
                      <a:r>
                        <a:rPr lang="en-US" sz="1300" dirty="0" err="1"/>
                        <a:t>neighbours</a:t>
                      </a:r>
                      <a:r>
                        <a:rPr lang="en-US" sz="1300" dirty="0"/>
                        <a:t> to a higher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65791"/>
                  </a:ext>
                </a:extLst>
              </a:tr>
              <a:tr h="136369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N=10, weights=distance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Remove Columns with co relation greater or equal to 0.99,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0.60195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 check if removing columns that meet the co relation threshold will further improve the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55687"/>
                  </a:ext>
                </a:extLst>
              </a:tr>
              <a:tr h="782299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Robust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 = 10, weights = distance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0.80206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submitting the correct file with probabilities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900064"/>
                  </a:ext>
                </a:extLst>
              </a:tr>
              <a:tr h="782299">
                <a:tc>
                  <a:txBody>
                    <a:bodyPr/>
                    <a:lstStyle/>
                    <a:p>
                      <a:r>
                        <a:rPr lang="en-US" sz="1300" dirty="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Robust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N=10, weights=distance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Remove Columns with co relation greater or equal to 0.99,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0.79715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34127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4DC22B31-BCCF-4A62-EE9C-523F9F1B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8802" y="109791"/>
            <a:ext cx="6178324" cy="655320"/>
          </a:xfrm>
        </p:spPr>
        <p:txBody>
          <a:bodyPr>
            <a:normAutofit/>
          </a:bodyPr>
          <a:lstStyle/>
          <a:p>
            <a:r>
              <a:rPr lang="en-US" sz="2800" dirty="0"/>
              <a:t>    K Nearest Neighbor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8B63C52C-670E-3AC9-D7F6-AB07D1609E93}"/>
              </a:ext>
            </a:extLst>
          </p:cNvPr>
          <p:cNvSpPr txBox="1">
            <a:spLocks/>
          </p:cNvSpPr>
          <p:nvPr/>
        </p:nvSpPr>
        <p:spPr>
          <a:xfrm>
            <a:off x="133350" y="-131974"/>
            <a:ext cx="931879" cy="8350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1068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{12B28B33-32DD-4C33-B632-D63DE9D2F9FF}tf16411245_win32</Template>
  <TotalTime>326</TotalTime>
  <Words>4551</Words>
  <Application>Microsoft Office PowerPoint</Application>
  <PresentationFormat>Widescreen</PresentationFormat>
  <Paragraphs>1015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Biome Light</vt:lpstr>
      <vt:lpstr>Calibri</vt:lpstr>
      <vt:lpstr>Office Theme</vt:lpstr>
      <vt:lpstr>IML - Fall 2023 – Patient Survival Dataset</vt:lpstr>
      <vt:lpstr>Decision Tree</vt:lpstr>
      <vt:lpstr>Decision Tree</vt:lpstr>
      <vt:lpstr>Decision Tree</vt:lpstr>
      <vt:lpstr>Naïve Bayes</vt:lpstr>
      <vt:lpstr>Naïve Bayes</vt:lpstr>
      <vt:lpstr>Naïve Bayes</vt:lpstr>
      <vt:lpstr>    K Nearest Neighbor</vt:lpstr>
      <vt:lpstr>    K Nearest Neighbor</vt:lpstr>
      <vt:lpstr>Gradient Boosting</vt:lpstr>
      <vt:lpstr>Gradient Boosting</vt:lpstr>
      <vt:lpstr>Random Forest</vt:lpstr>
      <vt:lpstr>Random Forest</vt:lpstr>
      <vt:lpstr>    Adaptive Boosting</vt:lpstr>
      <vt:lpstr>Categorical Boosting</vt:lpstr>
      <vt:lpstr>XGBoost and LightGBoost</vt:lpstr>
      <vt:lpstr>  Ensembling Results Of Different  Models</vt:lpstr>
      <vt:lpstr>  Ensembling Results Of Different  Models</vt:lpstr>
      <vt:lpstr>  Ensembling Results Of Different  Models</vt:lpstr>
      <vt:lpstr>Extra Models Tried</vt:lpstr>
      <vt:lpstr>Extra Tree Classifier</vt:lpstr>
      <vt:lpstr>    Voting, Bagging Classifier and Stacking</vt:lpstr>
      <vt:lpstr>    Voting, Bagging Classifier and Stacking</vt:lpstr>
      <vt:lpstr>    Voting, Bagging Classifier and Stacking</vt:lpstr>
      <vt:lpstr>Best Accuracy Summary: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IML - Fall 2023 - First Challenge</dc:title>
  <dc:creator>SYEDA MAHAM JAFRI - 22796</dc:creator>
  <cp:lastModifiedBy>Syed Arhab Jafri</cp:lastModifiedBy>
  <cp:revision>2</cp:revision>
  <dcterms:created xsi:type="dcterms:W3CDTF">2023-10-08T22:17:08Z</dcterms:created>
  <dcterms:modified xsi:type="dcterms:W3CDTF">2024-07-09T08:48:24Z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