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56" r:id="rId5"/>
    <p:sldId id="304" r:id="rId6"/>
    <p:sldId id="321" r:id="rId7"/>
    <p:sldId id="322" r:id="rId8"/>
    <p:sldId id="323" r:id="rId9"/>
    <p:sldId id="324" r:id="rId10"/>
    <p:sldId id="325" r:id="rId11"/>
    <p:sldId id="326" r:id="rId12"/>
    <p:sldId id="329" r:id="rId13"/>
    <p:sldId id="309" r:id="rId14"/>
    <p:sldId id="327" r:id="rId15"/>
    <p:sldId id="287" r:id="rId16"/>
    <p:sldId id="290" r:id="rId17"/>
    <p:sldId id="319" r:id="rId18"/>
    <p:sldId id="320" r:id="rId19"/>
    <p:sldId id="260" r:id="rId20"/>
    <p:sldId id="291" r:id="rId21"/>
    <p:sldId id="310" r:id="rId22"/>
    <p:sldId id="311" r:id="rId23"/>
    <p:sldId id="312" r:id="rId24"/>
    <p:sldId id="330" r:id="rId25"/>
    <p:sldId id="313" r:id="rId26"/>
    <p:sldId id="314" r:id="rId27"/>
    <p:sldId id="315" r:id="rId28"/>
    <p:sldId id="328" r:id="rId29"/>
    <p:sldId id="316" r:id="rId30"/>
    <p:sldId id="317" r:id="rId31"/>
    <p:sldId id="31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8" userDrawn="1">
          <p15:clr>
            <a:srgbClr val="A4A3A4"/>
          </p15:clr>
        </p15:guide>
        <p15:guide id="2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5A5"/>
    <a:srgbClr val="BEB9AA"/>
    <a:srgbClr val="C0C9C2"/>
    <a:srgbClr val="AA9D92"/>
    <a:srgbClr val="F2F1EE"/>
    <a:srgbClr val="D8D2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92920-27C0-05F3-2872-923C67B02F89}" v="15" dt="2024-07-09T08:51:0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4128"/>
        <p:guide orient="horz" pos="9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E6020-4209-49A3-9DC4-18264096E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97462-F1DD-4E64-BC14-F17A0F34B5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32FC57-E1F8-4F59-A87C-2833007EAF57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5F0E3-AC70-4B5A-BCEB-9E3C021C86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F68B5-925F-4468-95B3-EA77C29C34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A06BE-7519-4B21-9E1D-AE6D6E69C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830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ACAC0-59EA-4916-9995-398D6BEB88C3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B2C62-FE30-453D-946B-754E9E42C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2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Line spacing + Page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B2C62-FE30-453D-946B-754E9E42C8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7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28700" y="5078187"/>
            <a:ext cx="3222058" cy="96462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0"/>
            <a:ext cx="4953000" cy="330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028700" y="3556002"/>
            <a:ext cx="310896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454152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8054340" y="3556001"/>
            <a:ext cx="310896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40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60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9D1A0-04AB-4DD4-B9DB-BDEC5E64C94C}" type="datetime1">
              <a:rPr lang="en-US" smtClean="0"/>
              <a:t>7/9/2024</a:t>
            </a:fld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0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3EA80-260A-4EE9-83BB-E6DD04DEA906}" type="datetime1">
              <a:rPr lang="en-US" smtClean="0"/>
              <a:t>7/9/2024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6829" y="573503"/>
            <a:ext cx="10156826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1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543302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28495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6"/>
            <a:ext cx="3924300" cy="284956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9813" y="5067300"/>
            <a:ext cx="3913187" cy="1319213"/>
          </a:xfrm>
        </p:spPr>
        <p:txBody>
          <a:bodyPr>
            <a:normAutofit/>
          </a:bodyPr>
          <a:lstStyle>
            <a:lvl1pPr>
              <a:defRPr lang="en-US" sz="16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80274-DEF2-4F5D-8F74-69D0554CED55}" type="datetime1">
              <a:rPr lang="en-US" smtClean="0"/>
              <a:t>7/9/2024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40130" y="465136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58050" y="2000250"/>
            <a:ext cx="4667250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D4DA8-2D4A-4F06-BECA-044AF4113FB4}" type="datetime1">
              <a:rPr lang="en-US" smtClean="0"/>
              <a:t>7/9/2024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71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847137" y="3862387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10300" y="3854450"/>
            <a:ext cx="2316163" cy="253841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0300" y="465138"/>
            <a:ext cx="4953000" cy="309086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917" y="517972"/>
            <a:ext cx="29565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0130" y="2009775"/>
            <a:ext cx="3924300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1873-7D47-483D-BCB4-50DD9806C720}" type="datetime1">
              <a:rPr lang="en-US" smtClean="0"/>
              <a:t>7/9/2024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465137"/>
            <a:ext cx="3935647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73045" y="2426610"/>
            <a:ext cx="2378075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7/9/2024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A6C54-2562-43EA-9A1B-F808D04718E7}" type="datetime1">
              <a:rPr lang="en-US" smtClean="0"/>
              <a:t>7/9/2024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2147" y="0"/>
            <a:ext cx="3938588" cy="6400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967" y="2105933"/>
            <a:ext cx="5297883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74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74C9-B808-4394-A017-79C83B2524EF}" type="datetime1">
              <a:rPr lang="en-US" smtClean="0"/>
              <a:t>7/9/2024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075" y="1625600"/>
            <a:ext cx="10499725" cy="4860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4074" y="122239"/>
            <a:ext cx="10499725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1917" y="517972"/>
            <a:ext cx="310896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88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6601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01197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66324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39069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96046" y="3552677"/>
            <a:ext cx="1874874" cy="284812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F6D-B715-4785-8DEA-9165C638CF44}" type="datetime1">
              <a:rPr lang="en-US" smtClean="0"/>
              <a:t>7/9/2024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6638" y="2717800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861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4350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907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04020" y="2718405"/>
            <a:ext cx="1866900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Name</a:t>
            </a:r>
          </a:p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05858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8700" y="3543300"/>
            <a:ext cx="3924300" cy="3314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91250" y="1981200"/>
            <a:ext cx="4972050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60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Click to 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E72A-09B6-4D56-855D-4360BD347914}" type="datetime1">
              <a:rPr lang="en-US" smtClean="0"/>
              <a:t>7/9/2024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5534" y="539225"/>
            <a:ext cx="3924300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7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77C8-AB8C-4B8A-A01F-113B16C4DCA3}" type="datetime1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9" r:id="rId8"/>
    <p:sldLayoutId id="2147483655" r:id="rId9"/>
    <p:sldLayoutId id="2147483656" r:id="rId10"/>
    <p:sldLayoutId id="2147483658" r:id="rId11"/>
    <p:sldLayoutId id="2147483657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48" userDrawn="1">
          <p15:clr>
            <a:srgbClr val="F26B43"/>
          </p15:clr>
        </p15:guide>
        <p15:guide id="2" pos="1176" userDrawn="1">
          <p15:clr>
            <a:srgbClr val="F26B43"/>
          </p15:clr>
        </p15:guide>
        <p15:guide id="3" pos="1296" userDrawn="1">
          <p15:clr>
            <a:srgbClr val="F26B43"/>
          </p15:clr>
        </p15:guide>
        <p15:guide id="4" pos="1824" userDrawn="1">
          <p15:clr>
            <a:srgbClr val="F26B43"/>
          </p15:clr>
        </p15:guide>
        <p15:guide id="5" pos="1944" userDrawn="1">
          <p15:clr>
            <a:srgbClr val="F26B43"/>
          </p15:clr>
        </p15:guide>
        <p15:guide id="6" pos="2472" userDrawn="1">
          <p15:clr>
            <a:srgbClr val="F26B43"/>
          </p15:clr>
        </p15:guide>
        <p15:guide id="7" pos="2592" userDrawn="1">
          <p15:clr>
            <a:srgbClr val="F26B43"/>
          </p15:clr>
        </p15:guide>
        <p15:guide id="8" pos="3120" userDrawn="1">
          <p15:clr>
            <a:srgbClr val="F26B43"/>
          </p15:clr>
        </p15:guide>
        <p15:guide id="9" pos="3240" userDrawn="1">
          <p15:clr>
            <a:srgbClr val="F26B43"/>
          </p15:clr>
        </p15:guide>
        <p15:guide id="10" pos="3792" userDrawn="1">
          <p15:clr>
            <a:srgbClr val="F26B43"/>
          </p15:clr>
        </p15:guide>
        <p15:guide id="11" pos="3912" userDrawn="1">
          <p15:clr>
            <a:srgbClr val="F26B43"/>
          </p15:clr>
        </p15:guide>
        <p15:guide id="12" pos="4416" userDrawn="1">
          <p15:clr>
            <a:srgbClr val="F26B43"/>
          </p15:clr>
        </p15:guide>
        <p15:guide id="13" pos="4560" userDrawn="1">
          <p15:clr>
            <a:srgbClr val="F26B43"/>
          </p15:clr>
        </p15:guide>
        <p15:guide id="14" pos="5088" userDrawn="1">
          <p15:clr>
            <a:srgbClr val="F26B43"/>
          </p15:clr>
        </p15:guide>
        <p15:guide id="15" pos="5208" userDrawn="1">
          <p15:clr>
            <a:srgbClr val="F26B43"/>
          </p15:clr>
        </p15:guide>
        <p15:guide id="16" pos="5736" userDrawn="1">
          <p15:clr>
            <a:srgbClr val="F26B43"/>
          </p15:clr>
        </p15:guide>
        <p15:guide id="17" pos="5856" userDrawn="1">
          <p15:clr>
            <a:srgbClr val="F26B43"/>
          </p15:clr>
        </p15:guide>
        <p15:guide id="18" pos="6384" userDrawn="1">
          <p15:clr>
            <a:srgbClr val="F26B43"/>
          </p15:clr>
        </p15:guide>
        <p15:guide id="19" pos="6504" userDrawn="1">
          <p15:clr>
            <a:srgbClr val="F26B43"/>
          </p15:clr>
        </p15:guide>
        <p15:guide id="20" pos="7032" userDrawn="1">
          <p15:clr>
            <a:srgbClr val="F26B43"/>
          </p15:clr>
        </p15:guide>
        <p15:guide id="21" orient="horz" pos="288" userDrawn="1">
          <p15:clr>
            <a:srgbClr val="F26B43"/>
          </p15:clr>
        </p15:guide>
        <p15:guide id="22" orient="horz" pos="1128" userDrawn="1">
          <p15:clr>
            <a:srgbClr val="F26B43"/>
          </p15:clr>
        </p15:guide>
        <p15:guide id="23" orient="horz" pos="1248" userDrawn="1">
          <p15:clr>
            <a:srgbClr val="F26B43"/>
          </p15:clr>
        </p15:guide>
        <p15:guide id="24" orient="horz" pos="2088" userDrawn="1">
          <p15:clr>
            <a:srgbClr val="F26B43"/>
          </p15:clr>
        </p15:guide>
        <p15:guide id="25" orient="horz" pos="2232" userDrawn="1">
          <p15:clr>
            <a:srgbClr val="F26B43"/>
          </p15:clr>
        </p15:guide>
        <p15:guide id="26" orient="horz" pos="3048" userDrawn="1">
          <p15:clr>
            <a:srgbClr val="F26B43"/>
          </p15:clr>
        </p15:guide>
        <p15:guide id="27" orient="horz" pos="3192" userDrawn="1">
          <p15:clr>
            <a:srgbClr val="F26B43"/>
          </p15:clr>
        </p15:guide>
        <p15:guide id="28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67C95-DF23-40B9-B265-2E6F3DE2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084" y="876299"/>
            <a:ext cx="7973467" cy="2242441"/>
          </a:xfrm>
        </p:spPr>
        <p:txBody>
          <a:bodyPr>
            <a:normAutofit fontScale="90000"/>
          </a:bodyPr>
          <a:lstStyle/>
          <a:p>
            <a:r>
              <a:rPr lang="en-US"/>
              <a:t>IML - Fall 2023 – House Price Prediction</a:t>
            </a:r>
            <a:endParaRPr lang="en-US">
              <a:cs typeface="Biome Light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7A48A35-E5E4-4A5F-9F91-BAEA4F5DF2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Syeda Maham Jafri</a:t>
            </a:r>
          </a:p>
          <a:p>
            <a:r>
              <a:rPr lang="en-US"/>
              <a:t>22796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01623"/>
              </p:ext>
            </p:extLst>
          </p:nvPr>
        </p:nvGraphicFramePr>
        <p:xfrm>
          <a:off x="133350" y="703045"/>
          <a:ext cx="11925299" cy="6873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89823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109915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53891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173616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522268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540964">
                <a:tc>
                  <a:txBody>
                    <a:bodyPr/>
                    <a:lstStyle/>
                    <a:p>
                      <a:r>
                        <a:rPr lang="en-US" sz="12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5297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err="1"/>
                        <a:t>MLPRegressor</a:t>
                      </a:r>
                      <a:r>
                        <a:rPr lang="en-US" sz="1050"/>
                        <a:t>(</a:t>
                      </a:r>
                      <a:r>
                        <a:rPr lang="en-US" sz="1050" err="1"/>
                        <a:t>hidden_layer_sizes</a:t>
                      </a:r>
                      <a:r>
                        <a:rPr lang="en-US" sz="1050"/>
                        <a:t>=(1000, 300), alpha=0.0001 ,random _s </a:t>
                      </a:r>
                      <a:r>
                        <a:rPr lang="en-US" sz="1050" err="1"/>
                        <a:t>tate</a:t>
                      </a:r>
                      <a:r>
                        <a:rPr lang="en-US" sz="1050"/>
                        <a:t> =42, </a:t>
                      </a:r>
                      <a:r>
                        <a:rPr lang="en-US" sz="1050" err="1"/>
                        <a:t>max_iter</a:t>
                      </a:r>
                      <a:r>
                        <a:rPr lang="en-US" sz="1050"/>
                        <a:t>=50,activation=‘logistic', solver='</a:t>
                      </a:r>
                      <a:r>
                        <a:rPr lang="en-US" sz="1050" err="1"/>
                        <a:t>adam</a:t>
                      </a:r>
                      <a:r>
                        <a:rPr lang="en-US" sz="1050"/>
                        <a:t>', </a:t>
                      </a:r>
                      <a:r>
                        <a:rPr lang="en-US" sz="1050" err="1"/>
                        <a:t>learning_rate</a:t>
                      </a:r>
                      <a:r>
                        <a:rPr lang="en-US" sz="1050"/>
                        <a:t>='adaptive', </a:t>
                      </a:r>
                      <a:r>
                        <a:rPr lang="en-US" sz="1050" err="1"/>
                        <a:t>learning_rate_init</a:t>
                      </a:r>
                      <a:r>
                        <a:rPr lang="en-US" sz="1050"/>
                        <a:t>=0.001, </a:t>
                      </a:r>
                      <a:r>
                        <a:rPr lang="en-US" sz="1050" err="1"/>
                        <a:t>tol</a:t>
                      </a:r>
                      <a:r>
                        <a:rPr lang="en-US" sz="1050"/>
                        <a:t>=1e-4, </a:t>
                      </a:r>
                      <a:r>
                        <a:rPr lang="en-US" sz="1050" err="1"/>
                        <a:t>early_stopping</a:t>
                      </a:r>
                      <a:r>
                        <a:rPr lang="en-US" sz="1050"/>
                        <a:t>=</a:t>
                      </a:r>
                      <a:r>
                        <a:rPr lang="en-US" sz="1050" err="1"/>
                        <a:t>True,validation_fraction</a:t>
                      </a:r>
                      <a:r>
                        <a:rPr lang="en-US" sz="1050"/>
                        <a:t>=0.1,n_iter_no_change=10, verbose=True)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Selecting 1500 imp</a:t>
                      </a:r>
                    </a:p>
                    <a:p>
                      <a:r>
                        <a:rPr lang="en-US" sz="12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with </a:t>
                      </a:r>
                      <a:r>
                        <a:rPr lang="en-US" sz="1200" err="1"/>
                        <a:t>corel</a:t>
                      </a:r>
                      <a:r>
                        <a:rPr lang="en-US" sz="1200"/>
                        <a:t> &gt;=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 26267569.94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the performance of MLP Regressor with logistic as the activation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6529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One hot encoding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simple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robust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err="1"/>
                        <a:t>MLPRegressor</a:t>
                      </a:r>
                      <a:r>
                        <a:rPr lang="en-US" sz="1050"/>
                        <a:t>(</a:t>
                      </a:r>
                      <a:r>
                        <a:rPr lang="en-US" sz="1050" err="1"/>
                        <a:t>hidden_layer_sizes</a:t>
                      </a:r>
                      <a:r>
                        <a:rPr lang="en-US" sz="1050"/>
                        <a:t>=(500, 300), alpha=0.0001 ,random _s </a:t>
                      </a:r>
                      <a:r>
                        <a:rPr lang="en-US" sz="1050" err="1"/>
                        <a:t>tate</a:t>
                      </a:r>
                      <a:r>
                        <a:rPr lang="en-US" sz="1050"/>
                        <a:t> =42, </a:t>
                      </a:r>
                      <a:r>
                        <a:rPr lang="en-US" sz="1050" err="1"/>
                        <a:t>max_iter</a:t>
                      </a:r>
                      <a:r>
                        <a:rPr lang="en-US" sz="1050"/>
                        <a:t>=50,activation=‘logistic', solver='</a:t>
                      </a:r>
                      <a:r>
                        <a:rPr lang="en-US" sz="1050" err="1"/>
                        <a:t>adam</a:t>
                      </a:r>
                      <a:r>
                        <a:rPr lang="en-US" sz="1050"/>
                        <a:t>', </a:t>
                      </a:r>
                      <a:r>
                        <a:rPr lang="en-US" sz="1050" err="1"/>
                        <a:t>learning_rate</a:t>
                      </a:r>
                      <a:r>
                        <a:rPr lang="en-US" sz="1050"/>
                        <a:t>='adaptive', </a:t>
                      </a:r>
                      <a:r>
                        <a:rPr lang="en-US" sz="1050" err="1"/>
                        <a:t>learning_rate_init</a:t>
                      </a:r>
                      <a:r>
                        <a:rPr lang="en-US" sz="1050"/>
                        <a:t>=0.001, </a:t>
                      </a:r>
                      <a:r>
                        <a:rPr lang="en-US" sz="1050" err="1"/>
                        <a:t>tol</a:t>
                      </a:r>
                      <a:r>
                        <a:rPr lang="en-US" sz="1050"/>
                        <a:t>=1e-4, </a:t>
                      </a:r>
                      <a:r>
                        <a:rPr lang="en-US" sz="1050" err="1"/>
                        <a:t>early_stopping</a:t>
                      </a:r>
                      <a:r>
                        <a:rPr lang="en-US" sz="1050"/>
                        <a:t>=</a:t>
                      </a:r>
                      <a:r>
                        <a:rPr lang="en-US" sz="1050" err="1"/>
                        <a:t>True,validation_fraction</a:t>
                      </a:r>
                      <a:r>
                        <a:rPr lang="en-US" sz="1050"/>
                        <a:t>=0.1,n_iter_no_change=10, verbose=True)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Selecting 1500 imp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200"/>
                        <a:t>features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Removing columns with </a:t>
                      </a:r>
                      <a:r>
                        <a:rPr lang="en-US" sz="1200" err="1"/>
                        <a:t>corel</a:t>
                      </a:r>
                      <a:r>
                        <a:rPr lang="en-US" sz="1200"/>
                        <a:t> &gt;= 0.8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 26259785.4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Checking the performance of MLP Regressor with decreasing the size of hidden layers.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25302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MLPRegressor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(</a:t>
                      </a: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hidden_layer_sizes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=(1000, 300),alpha=0.0001,random_state=42, </a:t>
                      </a: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max_iter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=50,activation='sigmoid', solver='</a:t>
                      </a: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adam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', learning _rate='adaptive', </a:t>
                      </a: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learning_rate_init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=0.001, </a:t>
                      </a: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tol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=1e-4, </a:t>
                      </a: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early_stopping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=</a:t>
                      </a:r>
                      <a:r>
                        <a:rPr lang="en-US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True,validation_fraction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Biome Light (Body)"/>
                        </a:rPr>
                        <a:t>=0.1,n_iter_no_change=10, verbose=True)</a:t>
                      </a:r>
                      <a:b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Selecting 1500 imp</a:t>
                      </a:r>
                    </a:p>
                    <a:p>
                      <a:r>
                        <a:rPr lang="en-US" sz="12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with </a:t>
                      </a:r>
                      <a:r>
                        <a:rPr lang="en-US" sz="1200" err="1"/>
                        <a:t>corel</a:t>
                      </a:r>
                      <a:r>
                        <a:rPr lang="en-US" sz="1200"/>
                        <a:t> &gt;=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13201966.05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Checking the performance of MLP Regressor with sigmoid as the activation function</a:t>
                      </a:r>
                    </a:p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err="1"/>
                        <a:t>MLPRegressor</a:t>
                      </a:r>
                      <a:r>
                        <a:rPr lang="en-US" sz="1050"/>
                        <a:t>(</a:t>
                      </a:r>
                      <a:r>
                        <a:rPr lang="en-US" sz="1050" err="1"/>
                        <a:t>hidden_layer_sizes</a:t>
                      </a:r>
                      <a:r>
                        <a:rPr lang="en-US" sz="1050"/>
                        <a:t>=(1000, 300),alpha=0.0001,random_state=42, </a:t>
                      </a:r>
                      <a:r>
                        <a:rPr lang="en-US" sz="1050" err="1"/>
                        <a:t>max_iter</a:t>
                      </a:r>
                      <a:r>
                        <a:rPr lang="en-US" sz="1050"/>
                        <a:t>=50,activation=‘tanh', solver='</a:t>
                      </a:r>
                      <a:r>
                        <a:rPr lang="en-US" sz="1050" err="1"/>
                        <a:t>adam</a:t>
                      </a:r>
                      <a:r>
                        <a:rPr lang="en-US" sz="1050"/>
                        <a:t>', learning _rate='adaptive', </a:t>
                      </a:r>
                      <a:r>
                        <a:rPr lang="en-US" sz="1050" err="1"/>
                        <a:t>learning_rate_init</a:t>
                      </a:r>
                      <a:r>
                        <a:rPr lang="en-US" sz="1050"/>
                        <a:t>=0.001, </a:t>
                      </a:r>
                      <a:r>
                        <a:rPr lang="en-US" sz="1050" err="1"/>
                        <a:t>tol</a:t>
                      </a:r>
                      <a:r>
                        <a:rPr lang="en-US" sz="1050"/>
                        <a:t>=1e-4, </a:t>
                      </a:r>
                      <a:r>
                        <a:rPr lang="en-US" sz="1050" err="1"/>
                        <a:t>early_stopping</a:t>
                      </a:r>
                      <a:r>
                        <a:rPr lang="en-US" sz="1050"/>
                        <a:t>=</a:t>
                      </a:r>
                      <a:r>
                        <a:rPr lang="en-US" sz="1050" err="1"/>
                        <a:t>True,validation_fraction</a:t>
                      </a:r>
                      <a:r>
                        <a:rPr lang="en-US" sz="1050"/>
                        <a:t>=0.1,n_iter_no_change=10, verbose=True)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Selecting 1500 imp</a:t>
                      </a:r>
                    </a:p>
                    <a:p>
                      <a:r>
                        <a:rPr lang="en-US" sz="12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with </a:t>
                      </a:r>
                      <a:r>
                        <a:rPr lang="en-US" sz="1200" err="1"/>
                        <a:t>corel</a:t>
                      </a:r>
                      <a:r>
                        <a:rPr lang="en-US" sz="1200"/>
                        <a:t> &gt;=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26267440.01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the performance of MLP Regressor with tanh as the activation function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err="1"/>
                        <a:t>MLPRegressor</a:t>
                      </a:r>
                      <a:r>
                        <a:rPr lang="en-US" sz="1050"/>
                        <a:t>(</a:t>
                      </a:r>
                      <a:r>
                        <a:rPr lang="en-US" sz="1050" err="1"/>
                        <a:t>hidden_layer_sizes</a:t>
                      </a:r>
                      <a:r>
                        <a:rPr lang="en-US" sz="1050"/>
                        <a:t>=(1000, 300),alpha=0.0001,random_state=42, </a:t>
                      </a:r>
                      <a:r>
                        <a:rPr lang="en-US" sz="1050" err="1"/>
                        <a:t>max_iter</a:t>
                      </a:r>
                      <a:r>
                        <a:rPr lang="en-US" sz="1050"/>
                        <a:t>=50,activation=‘</a:t>
                      </a:r>
                      <a:r>
                        <a:rPr lang="en-US" sz="1050" err="1"/>
                        <a:t>relu</a:t>
                      </a:r>
                      <a:r>
                        <a:rPr lang="en-US" sz="1050"/>
                        <a:t>', solver='</a:t>
                      </a:r>
                      <a:r>
                        <a:rPr lang="en-US" sz="1050" err="1"/>
                        <a:t>adam</a:t>
                      </a:r>
                      <a:r>
                        <a:rPr lang="en-US" sz="1050"/>
                        <a:t>', learning _rate='adaptive', </a:t>
                      </a:r>
                      <a:r>
                        <a:rPr lang="en-US" sz="1050" err="1"/>
                        <a:t>learning_rate_init</a:t>
                      </a:r>
                      <a:r>
                        <a:rPr lang="en-US" sz="1050"/>
                        <a:t>=0.001, </a:t>
                      </a:r>
                      <a:r>
                        <a:rPr lang="en-US" sz="1050" err="1"/>
                        <a:t>tol</a:t>
                      </a:r>
                      <a:r>
                        <a:rPr lang="en-US" sz="1050"/>
                        <a:t>=1e-4, </a:t>
                      </a:r>
                      <a:r>
                        <a:rPr lang="en-US" sz="1050" err="1"/>
                        <a:t>early_stopping</a:t>
                      </a:r>
                      <a:r>
                        <a:rPr lang="en-US" sz="1050"/>
                        <a:t>=</a:t>
                      </a:r>
                      <a:r>
                        <a:rPr lang="en-US" sz="1050" err="1"/>
                        <a:t>True,validation_fraction</a:t>
                      </a:r>
                      <a:r>
                        <a:rPr lang="en-US" sz="1050"/>
                        <a:t>=0.1,n_iter_no_change=10, verbose=True)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Selecting 1500 imp</a:t>
                      </a:r>
                    </a:p>
                    <a:p>
                      <a:r>
                        <a:rPr lang="en-US" sz="12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with </a:t>
                      </a:r>
                      <a:r>
                        <a:rPr lang="en-US" sz="1200" err="1"/>
                        <a:t>corel</a:t>
                      </a:r>
                      <a:r>
                        <a:rPr lang="en-US" sz="1200"/>
                        <a:t> &gt;=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13127084.23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Checking the performance of MLP Regressor with </a:t>
                      </a:r>
                      <a:r>
                        <a:rPr lang="en-US" sz="1200" err="1"/>
                        <a:t>relu</a:t>
                      </a:r>
                      <a:r>
                        <a:rPr lang="en-US" sz="1200"/>
                        <a:t> as the activation function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3412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5724960" cy="655320"/>
          </a:xfrm>
        </p:spPr>
        <p:txBody>
          <a:bodyPr>
            <a:normAutofit/>
          </a:bodyPr>
          <a:lstStyle/>
          <a:p>
            <a:r>
              <a:rPr lang="en-US" sz="2800"/>
              <a:t>MLP Regressor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610687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525779"/>
              </p:ext>
            </p:extLst>
          </p:nvPr>
        </p:nvGraphicFramePr>
        <p:xfrm>
          <a:off x="133350" y="703045"/>
          <a:ext cx="11925299" cy="352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89823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109915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53891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173616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522268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540964">
                <a:tc>
                  <a:txBody>
                    <a:bodyPr/>
                    <a:lstStyle/>
                    <a:p>
                      <a:r>
                        <a:rPr lang="en-US" sz="12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5297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err="1"/>
                        <a:t>MLPRegressor</a:t>
                      </a:r>
                      <a:r>
                        <a:rPr lang="en-US" sz="1050"/>
                        <a:t>(</a:t>
                      </a:r>
                      <a:r>
                        <a:rPr lang="en-US" sz="1050" err="1"/>
                        <a:t>hidden_layer_sizes</a:t>
                      </a:r>
                      <a:r>
                        <a:rPr lang="en-US" sz="1050"/>
                        <a:t>=(1000, 300), alpha=0.0001 ,random _s </a:t>
                      </a:r>
                      <a:r>
                        <a:rPr lang="en-US" sz="1050" err="1"/>
                        <a:t>tate</a:t>
                      </a:r>
                      <a:r>
                        <a:rPr lang="en-US" sz="1050"/>
                        <a:t> =42, </a:t>
                      </a:r>
                      <a:r>
                        <a:rPr lang="en-US" sz="1050" err="1"/>
                        <a:t>max_iter</a:t>
                      </a:r>
                      <a:r>
                        <a:rPr lang="en-US" sz="1050"/>
                        <a:t>=100,activation=‘logistic', solver='</a:t>
                      </a:r>
                      <a:r>
                        <a:rPr lang="en-US" sz="1050" err="1"/>
                        <a:t>adam</a:t>
                      </a:r>
                      <a:r>
                        <a:rPr lang="en-US" sz="1050"/>
                        <a:t>', </a:t>
                      </a:r>
                      <a:r>
                        <a:rPr lang="en-US" sz="1050" err="1"/>
                        <a:t>learning_rate</a:t>
                      </a:r>
                      <a:r>
                        <a:rPr lang="en-US" sz="1050"/>
                        <a:t>='adaptive', </a:t>
                      </a:r>
                      <a:r>
                        <a:rPr lang="en-US" sz="1050" err="1"/>
                        <a:t>learning_rate_init</a:t>
                      </a:r>
                      <a:r>
                        <a:rPr lang="en-US" sz="1050"/>
                        <a:t>=0.001, </a:t>
                      </a:r>
                      <a:r>
                        <a:rPr lang="en-US" sz="1050" err="1"/>
                        <a:t>tol</a:t>
                      </a:r>
                      <a:r>
                        <a:rPr lang="en-US" sz="1050"/>
                        <a:t>=1e-4, </a:t>
                      </a:r>
                      <a:r>
                        <a:rPr lang="en-US" sz="1050" err="1"/>
                        <a:t>early_stopping</a:t>
                      </a:r>
                      <a:r>
                        <a:rPr lang="en-US" sz="1050"/>
                        <a:t>=</a:t>
                      </a:r>
                      <a:r>
                        <a:rPr lang="en-US" sz="1050" err="1"/>
                        <a:t>True,validation_fraction</a:t>
                      </a:r>
                      <a:r>
                        <a:rPr lang="en-US" sz="1050"/>
                        <a:t>=0.1,n_iter_no_change=10, verbose=True)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Selecting 1500 imp</a:t>
                      </a:r>
                    </a:p>
                    <a:p>
                      <a:r>
                        <a:rPr lang="en-US" sz="120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with </a:t>
                      </a:r>
                      <a:r>
                        <a:rPr lang="en-US" sz="1200" err="1"/>
                        <a:t>corel</a:t>
                      </a:r>
                      <a:r>
                        <a:rPr lang="en-US" sz="1200"/>
                        <a:t> &gt;=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 </a:t>
                      </a:r>
                      <a:r>
                        <a:rPr lang="en-US" sz="1100" b="0">
                          <a:solidFill>
                            <a:schemeClr val="tx1"/>
                          </a:solidFill>
                        </a:rPr>
                        <a:t>13047203.19</a:t>
                      </a:r>
                    </a:p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the performance of MLP Regressor with </a:t>
                      </a:r>
                      <a:r>
                        <a:rPr lang="en-US" sz="1200" err="1"/>
                        <a:t>relu</a:t>
                      </a:r>
                      <a:r>
                        <a:rPr lang="en-US" sz="1200"/>
                        <a:t> as the activation function and increasing the iterations a little</a:t>
                      </a:r>
                    </a:p>
                    <a:p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65297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minmax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MLPRegressor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(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hidden_layer_sizes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=(1000, 300), alpha=0.0001 ,random _s 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tate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 =42, 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max_iter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=100,activation=‘logistic', solver='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adam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', 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learning_rate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='adaptive', 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learning_rate_init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=0.001, 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tol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=1e-4, 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early_stopping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=</a:t>
                      </a:r>
                      <a:r>
                        <a:rPr lang="en-US" sz="1100" b="0" i="0" u="none" strike="noStrike" noProof="0" err="1">
                          <a:solidFill>
                            <a:srgbClr val="000000"/>
                          </a:solidFill>
                          <a:latin typeface="Biome Light"/>
                        </a:rPr>
                        <a:t>True,validation_fraction</a:t>
                      </a: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=0.1,n_iter_no_change=1000, verbose=True)</a:t>
                      </a:r>
                    </a:p>
                    <a:p>
                      <a:pPr lvl="0"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L2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/>
                        <a:t>14412384.24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316244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5724960" cy="655320"/>
          </a:xfrm>
        </p:spPr>
        <p:txBody>
          <a:bodyPr>
            <a:normAutofit/>
          </a:bodyPr>
          <a:lstStyle/>
          <a:p>
            <a:r>
              <a:rPr lang="en-US" sz="2800"/>
              <a:t>MLP Regressor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58371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/>
          </a:bodyPr>
          <a:lstStyle/>
          <a:p>
            <a:r>
              <a:rPr lang="en-US" sz="2800"/>
              <a:t>Multiple Linear Regression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874779"/>
              </p:ext>
            </p:extLst>
          </p:nvPr>
        </p:nvGraphicFramePr>
        <p:xfrm>
          <a:off x="311084" y="791491"/>
          <a:ext cx="11689240" cy="5751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1312840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3272884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539469">
                <a:tc>
                  <a:txBody>
                    <a:bodyPr/>
                    <a:lstStyle/>
                    <a:p>
                      <a:r>
                        <a:rPr lang="en-US" sz="12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Median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None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13441714.62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To check the accuracy with a random number of estimators. </a:t>
                      </a:r>
                    </a:p>
                    <a:p>
                      <a:r>
                        <a:rPr lang="en-US" sz="1300" b="1"/>
                        <a:t>MSE: 161310535119702.53</a:t>
                      </a:r>
                    </a:p>
                    <a:p>
                      <a:r>
                        <a:rPr lang="en-US" sz="1300" b="1"/>
                        <a:t>R-squared: 0.6622535202671989,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Median and Mode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err="1"/>
                        <a:t>MinMax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None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13441739.42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to check if adding the minmax scaling to the process will improve the accuracy</a:t>
                      </a:r>
                    </a:p>
                    <a:p>
                      <a:r>
                        <a:rPr lang="en-US" sz="1300" b="1"/>
                        <a:t>MSE:161341197870046.9         R-squared: 0.6621893196495513,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Median and Mode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Selecting 1000 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15065495.26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Adding feature importance to the process to retain 1000 features to see if this improves the accuracy</a:t>
                      </a:r>
                    </a:p>
                    <a:p>
                      <a:r>
                        <a:rPr lang="en-US" sz="1300" b="1"/>
                        <a:t>MSE:161310535119702.53</a:t>
                      </a:r>
                    </a:p>
                    <a:p>
                      <a:r>
                        <a:rPr lang="en-US" sz="1300" b="1"/>
                        <a:t>R-squared: 0.6622535202671989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8422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1000 important features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15065495.26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Trying </a:t>
                      </a:r>
                      <a:r>
                        <a:rPr lang="en-US" sz="1300" err="1"/>
                        <a:t>knn</a:t>
                      </a:r>
                      <a:r>
                        <a:rPr lang="en-US" sz="1300"/>
                        <a:t> imputation method since in previous challenge it gave good results to see if it still does the same </a:t>
                      </a:r>
                      <a:r>
                        <a:rPr lang="en-US" sz="1300" b="1"/>
                        <a:t>MSE:161310535119702.53</a:t>
                      </a:r>
                    </a:p>
                    <a:p>
                      <a:r>
                        <a:rPr lang="en-US" sz="1300" b="1"/>
                        <a:t>R-squared: 0.6622535202671989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800891"/>
                  </a:ext>
                </a:extLst>
              </a:tr>
              <a:tr h="62875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important features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13429512.39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increasing features selected and adding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 filter to the process</a:t>
                      </a:r>
                    </a:p>
                    <a:p>
                      <a:r>
                        <a:rPr lang="en-US" sz="1300" b="1"/>
                        <a:t>MSE: 161310535119702.53R-squared: 0.6622535202671989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855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012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AA33C-9614-5FC4-AFFB-40FC3E6DE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968" y="107616"/>
            <a:ext cx="988250" cy="6748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13523-D331-89B4-454E-8679062B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112272"/>
              </p:ext>
            </p:extLst>
          </p:nvPr>
        </p:nvGraphicFramePr>
        <p:xfrm>
          <a:off x="251380" y="673687"/>
          <a:ext cx="11689240" cy="584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156558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959180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250 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15175229.98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Checking if reducing the number of features selected through feature importance will improve the results</a:t>
                      </a:r>
                    </a:p>
                    <a:p>
                      <a:r>
                        <a:rPr lang="en-US" sz="1300" b="1"/>
                        <a:t>MSE:161310535119702.53R-squared: 0.6622535202671989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76243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13281278.65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Checking if changing the encoding to label will give better results than one hot encoding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413135"/>
                  </a:ext>
                </a:extLst>
              </a:tr>
              <a:tr h="816275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features through variance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13283495.21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Adding removal of columns through variance filter to see if this creates an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652824"/>
                  </a:ext>
                </a:extLst>
              </a:tr>
              <a:tr h="816275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13281276.26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Checking the impact of doing regression through ridge regression</a:t>
                      </a:r>
                    </a:p>
                    <a:p>
                      <a:r>
                        <a:rPr lang="en-US" sz="1300" b="1"/>
                        <a:t>MSE:178133668118246.7</a:t>
                      </a:r>
                    </a:p>
                    <a:p>
                      <a:r>
                        <a:rPr lang="en-US" sz="1300" b="1"/>
                        <a:t>R-squared:0.6270298199421169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426605"/>
                  </a:ext>
                </a:extLst>
              </a:tr>
              <a:tr h="816275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important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13293335.2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Changing the regression to lasso</a:t>
                      </a:r>
                    </a:p>
                    <a:p>
                      <a:r>
                        <a:rPr lang="en-US" sz="1300" b="1"/>
                        <a:t>MSE: 178138645902449.56</a:t>
                      </a:r>
                    </a:p>
                    <a:p>
                      <a:r>
                        <a:rPr lang="en-US" sz="1300" b="1"/>
                        <a:t>R-squared:0.6270193976278511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653811"/>
                  </a:ext>
                </a:extLst>
              </a:tr>
            </a:tbl>
          </a:graphicData>
        </a:graphic>
      </p:graphicFrame>
      <p:sp>
        <p:nvSpPr>
          <p:cNvPr id="7" name="Title 17">
            <a:extLst>
              <a:ext uri="{FF2B5EF4-FFF2-40B4-BE49-F238E27FC236}">
                <a16:creationId xmlns:a16="http://schemas.microsoft.com/office/drawing/2014/main" id="{504B20AB-B68E-B02C-5C4C-615DF537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43732"/>
            <a:ext cx="4780874" cy="802575"/>
          </a:xfrm>
        </p:spPr>
        <p:txBody>
          <a:bodyPr>
            <a:normAutofit fontScale="90000"/>
          </a:bodyPr>
          <a:lstStyle/>
          <a:p>
            <a:r>
              <a:rPr lang="en-US" sz="280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6335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AA33C-9614-5FC4-AFFB-40FC3E6DE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968" y="107616"/>
            <a:ext cx="988250" cy="6748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13523-D331-89B4-454E-8679062B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70326"/>
              </p:ext>
            </p:extLst>
          </p:nvPr>
        </p:nvGraphicFramePr>
        <p:xfrm>
          <a:off x="251380" y="673687"/>
          <a:ext cx="11689240" cy="585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156558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959180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err="1"/>
                        <a:t>Pval</a:t>
                      </a:r>
                      <a:r>
                        <a:rPr lang="en-US" sz="1300"/>
                        <a:t> threshold =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13280182.03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Adding the p </a:t>
                      </a:r>
                      <a:r>
                        <a:rPr lang="en-US" sz="1300" b="0" err="1"/>
                        <a:t>val</a:t>
                      </a:r>
                      <a:r>
                        <a:rPr lang="en-US" sz="1300" b="0"/>
                        <a:t> filter = 0.05 to the process to check if it further improves the accuracy</a:t>
                      </a:r>
                    </a:p>
                    <a:p>
                      <a:r>
                        <a:rPr lang="en-US" sz="1300" b="1"/>
                        <a:t>MSE: 178140577022248.66R-squared: 0.6270153543152825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76243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err="1"/>
                        <a:t>Pval</a:t>
                      </a:r>
                      <a:r>
                        <a:rPr lang="en-US" sz="1300"/>
                        <a:t> threshold = 0.05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err="1"/>
                        <a:t>Pca</a:t>
                      </a:r>
                      <a:r>
                        <a:rPr lang="en-US" sz="1300"/>
                        <a:t> = 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14109686.28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MSE: 202452939561733.88</a:t>
                      </a:r>
                    </a:p>
                    <a:p>
                      <a:r>
                        <a:rPr lang="en-US" sz="1300" b="1"/>
                        <a:t>R-squared: 0.5761109613963368,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50343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Ridge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Polynomial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important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err="1"/>
                        <a:t>Pval</a:t>
                      </a:r>
                      <a:r>
                        <a:rPr lang="en-US" sz="1300"/>
                        <a:t> threshold = 0.05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Feature selection through </a:t>
                      </a:r>
                      <a:r>
                        <a:rPr lang="en-US" sz="1300" err="1"/>
                        <a:t>f_regression</a:t>
                      </a:r>
                      <a:r>
                        <a:rPr lang="en-US" sz="1300"/>
                        <a:t> =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13272084.13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MSE: 183522795777389.34</a:t>
                      </a:r>
                    </a:p>
                    <a:p>
                      <a:r>
                        <a:rPr lang="en-US" sz="1300" b="1"/>
                        <a:t>R-squared: 0.6157462488203955,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16486"/>
                  </a:ext>
                </a:extLst>
              </a:tr>
            </a:tbl>
          </a:graphicData>
        </a:graphic>
      </p:graphicFrame>
      <p:sp>
        <p:nvSpPr>
          <p:cNvPr id="7" name="Title 17">
            <a:extLst>
              <a:ext uri="{FF2B5EF4-FFF2-40B4-BE49-F238E27FC236}">
                <a16:creationId xmlns:a16="http://schemas.microsoft.com/office/drawing/2014/main" id="{504B20AB-B68E-B02C-5C4C-615DF537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43732"/>
            <a:ext cx="4780874" cy="802575"/>
          </a:xfrm>
        </p:spPr>
        <p:txBody>
          <a:bodyPr>
            <a:normAutofit fontScale="90000"/>
          </a:bodyPr>
          <a:lstStyle/>
          <a:p>
            <a:r>
              <a:rPr lang="en-US" sz="280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26346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1AA33C-9614-5FC4-AFFB-40FC3E6DE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2968" y="107616"/>
            <a:ext cx="988250" cy="67480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3F13523-D331-89B4-454E-8679062BF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599506"/>
              </p:ext>
            </p:extLst>
          </p:nvPr>
        </p:nvGraphicFramePr>
        <p:xfrm>
          <a:off x="251380" y="673687"/>
          <a:ext cx="11689240" cy="4146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095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18777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1168923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1565584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959180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Ridge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Polynomial with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2000 important features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err="1"/>
                        <a:t>P_val</a:t>
                      </a:r>
                      <a:r>
                        <a:rPr lang="en-US" sz="1300"/>
                        <a:t> threshold = 0.05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Feature selection through </a:t>
                      </a:r>
                      <a:r>
                        <a:rPr lang="en-US" sz="1300" err="1"/>
                        <a:t>f_regression</a:t>
                      </a:r>
                      <a:r>
                        <a:rPr lang="en-US" sz="1300"/>
                        <a:t> = 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Removing cols with </a:t>
                      </a:r>
                      <a:r>
                        <a:rPr lang="en-US" sz="1300" err="1"/>
                        <a:t>corel</a:t>
                      </a:r>
                      <a:r>
                        <a:rPr lang="en-US" sz="1300"/>
                        <a:t>&gt;=0.6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13271167.25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Reducing the correlation threshold to see its impact</a:t>
                      </a:r>
                    </a:p>
                    <a:p>
                      <a:endParaRPr lang="en-US" sz="1300" b="1"/>
                    </a:p>
                    <a:p>
                      <a:r>
                        <a:rPr lang="en-US" sz="1300" b="1"/>
                        <a:t>MSE:183357184455617.22R-squared: 0.6160930001400842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16486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KNN and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Robust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Ridge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Polynomial with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err="1"/>
                        <a:t>pca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13012189.76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512599"/>
                  </a:ext>
                </a:extLst>
              </a:tr>
            </a:tbl>
          </a:graphicData>
        </a:graphic>
      </p:graphicFrame>
      <p:sp>
        <p:nvSpPr>
          <p:cNvPr id="7" name="Title 17">
            <a:extLst>
              <a:ext uri="{FF2B5EF4-FFF2-40B4-BE49-F238E27FC236}">
                <a16:creationId xmlns:a16="http://schemas.microsoft.com/office/drawing/2014/main" id="{504B20AB-B68E-B02C-5C4C-615DF537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43732"/>
            <a:ext cx="4780874" cy="802575"/>
          </a:xfrm>
        </p:spPr>
        <p:txBody>
          <a:bodyPr>
            <a:normAutofit fontScale="90000"/>
          </a:bodyPr>
          <a:lstStyle/>
          <a:p>
            <a:r>
              <a:rPr lang="en-US" sz="2800"/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85747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09808"/>
              </p:ext>
            </p:extLst>
          </p:nvPr>
        </p:nvGraphicFramePr>
        <p:xfrm>
          <a:off x="210844" y="703045"/>
          <a:ext cx="11628271" cy="275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82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71853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3450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1961420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361440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349654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n_estimators=100 max_depth=5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12711348.4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the performance with random parameters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Hyper parameter tuning + backward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12591748.48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Selecting the parameters through hyperparameter tuning along with implementing the backward selection approach to get the relevant features in the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40753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274242" cy="655320"/>
          </a:xfrm>
        </p:spPr>
        <p:txBody>
          <a:bodyPr>
            <a:normAutofit/>
          </a:bodyPr>
          <a:lstStyle/>
          <a:p>
            <a:r>
              <a:rPr lang="en-US" sz="2800"/>
              <a:t>    Random Forest Regressor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1695450" cy="9024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05</a:t>
            </a:r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4320222" cy="802575"/>
          </a:xfrm>
        </p:spPr>
        <p:txBody>
          <a:bodyPr/>
          <a:lstStyle/>
          <a:p>
            <a:r>
              <a:rPr lang="en-US" sz="2800" err="1"/>
              <a:t>CatBoost</a:t>
            </a:r>
            <a:r>
              <a:rPr lang="en-US" sz="2800"/>
              <a:t> Regressor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463364"/>
              </p:ext>
            </p:extLst>
          </p:nvPr>
        </p:nvGraphicFramePr>
        <p:xfrm>
          <a:off x="133350" y="703045"/>
          <a:ext cx="11851505" cy="582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881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194350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0521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102927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75781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40061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416432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859552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10850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iterations=500, depth=5,  </a:t>
                      </a:r>
                    </a:p>
                    <a:p>
                      <a:r>
                        <a:rPr lang="en-US" sz="1200"/>
                        <a:t>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</a:t>
                      </a:r>
                    </a:p>
                    <a:p>
                      <a:r>
                        <a:rPr lang="en-US" sz="1200"/>
                        <a:t>random_seed=42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12671416.48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First check on this model by selecting random parameters.</a:t>
                      </a:r>
                    </a:p>
                    <a:p>
                      <a:r>
                        <a:rPr lang="en-US" sz="1200" b="1"/>
                        <a:t>MSE: 162055076390525.03 </a:t>
                      </a:r>
                    </a:p>
                    <a:p>
                      <a:r>
                        <a:rPr lang="en-US" sz="1200" b="1"/>
                        <a:t>R-squared: 0.6635913389129058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One hot encoding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iterations=500, depth=5,  </a:t>
                      </a:r>
                    </a:p>
                    <a:p>
                      <a:r>
                        <a:rPr lang="en-US" sz="1200"/>
                        <a:t>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                                  random_seed=42,                                  l2_leaf_reg=3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feature_importances</a:t>
                      </a:r>
                      <a:r>
                        <a:rPr lang="en-US" sz="1200"/>
                        <a:t> = </a:t>
                      </a:r>
                      <a:r>
                        <a:rPr lang="en-US" sz="1200" err="1"/>
                        <a:t>catboost_model.get_feature_importance</a:t>
                      </a:r>
                      <a:r>
                        <a:rPr lang="en-US" sz="1200"/>
                        <a:t>() </a:t>
                      </a:r>
                    </a:p>
                    <a:p>
                      <a:r>
                        <a:rPr lang="en-US" sz="1200"/>
                        <a:t>Selecting 1500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12678327.08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if selecting the features through their importance and adding the regularization factor will improve the performance</a:t>
                      </a:r>
                    </a:p>
                    <a:p>
                      <a:r>
                        <a:rPr lang="en-US" sz="1200" b="1"/>
                        <a:t>MSE: 162036161745429.34 R-squared: 0.6636306036528528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simple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iterations=500, depth=5,  </a:t>
                      </a:r>
                    </a:p>
                    <a:p>
                      <a:r>
                        <a:rPr lang="en-US" sz="1200"/>
                        <a:t>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</a:t>
                      </a:r>
                    </a:p>
                    <a:p>
                      <a:r>
                        <a:rPr lang="en-US" sz="1200"/>
                        <a:t>random_seed=42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Removing cols with correlation = 0.8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12675434.38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 check how removing the columns with correlation=0.8 to the process affects the accuracy. </a:t>
                      </a:r>
                    </a:p>
                    <a:p>
                      <a:r>
                        <a:rPr lang="en-US" sz="1200"/>
                        <a:t>MSE: 162062765644638.94 R-squared: 0.6635753768601343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simple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iterations=500, depth=5,  </a:t>
                      </a:r>
                    </a:p>
                    <a:p>
                      <a:r>
                        <a:rPr lang="en-US" sz="1200"/>
                        <a:t>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</a:t>
                      </a:r>
                    </a:p>
                    <a:p>
                      <a:r>
                        <a:rPr lang="en-US" sz="1200"/>
                        <a:t>random_seed=42</a:t>
                      </a:r>
                    </a:p>
                    <a:p>
                      <a:endParaRPr lang="en-US" sz="12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Removing cols using variance filter=0.2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12686260.81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To check how removing the columns with variance filter = 0.2to the process affects the accuracy.</a:t>
                      </a:r>
                    </a:p>
                    <a:p>
                      <a:r>
                        <a:rPr lang="en-US" sz="1200" b="1"/>
                        <a:t>MSE: 162090009547444.66</a:t>
                      </a:r>
                    </a:p>
                    <a:p>
                      <a:r>
                        <a:rPr lang="en-US" sz="1200" b="1"/>
                        <a:t>R-squared: 0.663518821489764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621551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simple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iterations=1000,depth=5,  learning_rate=0.05, depth=5,                                  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random_seed=42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Removing cols using variance filter=0.2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12698182.7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Increasing the number of iterations along with var filter to check if there is any improvement in accuracy. 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38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5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1695450" cy="9024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05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4320222" cy="802575"/>
          </a:xfrm>
        </p:spPr>
        <p:txBody>
          <a:bodyPr/>
          <a:lstStyle/>
          <a:p>
            <a:r>
              <a:rPr lang="en-US" sz="2800" err="1"/>
              <a:t>CatBoost</a:t>
            </a:r>
            <a:r>
              <a:rPr lang="en-US" sz="2800"/>
              <a:t> Regressor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495875"/>
              </p:ext>
            </p:extLst>
          </p:nvPr>
        </p:nvGraphicFramePr>
        <p:xfrm>
          <a:off x="133350" y="703045"/>
          <a:ext cx="11914351" cy="4526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44868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116021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83725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47160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236347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3066261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776963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iterations=1000,depth=6,learning_rate=0.05,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</a:t>
                      </a:r>
                      <a:r>
                        <a:rPr lang="en-US" sz="1200" err="1"/>
                        <a:t>random_seed</a:t>
                      </a:r>
                      <a:r>
                        <a:rPr lang="en-US" sz="1200"/>
                        <a:t>=42,od_type='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=20,verbose=100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12707473.01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Adding some more parameters to the process to check their impact</a:t>
                      </a:r>
                    </a:p>
                    <a:p>
                      <a:r>
                        <a:rPr lang="en-US" sz="1200" b="1"/>
                        <a:t>MSE: 124117017658045.14 </a:t>
                      </a:r>
                    </a:p>
                    <a:p>
                      <a:r>
                        <a:rPr lang="en-US" sz="1200" b="1"/>
                        <a:t>R-squared: 0.7423466104335658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69383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One hot encoding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simple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Robust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iterations=1000,depth=10,learning_rate=0.05,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</a:t>
                      </a:r>
                      <a:r>
                        <a:rPr lang="en-US" sz="1200" err="1"/>
                        <a:t>random_seed</a:t>
                      </a:r>
                      <a:r>
                        <a:rPr lang="en-US" sz="1200"/>
                        <a:t>=42,od_type='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=20,verbose=100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None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>
                          <a:solidFill>
                            <a:srgbClr val="202124"/>
                          </a:solidFill>
                          <a:latin typeface="Biome Light"/>
                        </a:rPr>
                        <a:t>12711348.4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/>
                        <a:t>I</a:t>
                      </a:r>
                      <a:r>
                        <a:rPr lang="en-US" sz="1200" b="0"/>
                        <a:t>ncreasing the depth of above tried parameters to see its impact</a:t>
                      </a:r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8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One hot encoding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iterations=500,depth=5,learning_rate=0.05,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</a:t>
                      </a:r>
                      <a:r>
                        <a:rPr lang="en-US" sz="1200" err="1"/>
                        <a:t>random_seed</a:t>
                      </a:r>
                      <a:r>
                        <a:rPr lang="en-US" sz="1200"/>
                        <a:t>=42,od_type='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=20,verbose=100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Filter using p value =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12683504.29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if selecting the features through their p value filter along with some other parameters will improve the performance</a:t>
                      </a:r>
                    </a:p>
                    <a:p>
                      <a:r>
                        <a:rPr lang="en-US" sz="1200" b="1"/>
                        <a:t>MSE: 150174280276149.4</a:t>
                      </a:r>
                    </a:p>
                    <a:p>
                      <a:r>
                        <a:rPr lang="en-US" sz="1200" b="1"/>
                        <a:t>R-squared: 0.6882545756501137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0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06</a:t>
            </a: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/>
          </a:bodyPr>
          <a:lstStyle/>
          <a:p>
            <a:r>
              <a:rPr lang="en-US" sz="2800" err="1"/>
              <a:t>XGBoost</a:t>
            </a:r>
            <a:r>
              <a:rPr lang="en-US" sz="2800"/>
              <a:t> Regressor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657926"/>
              </p:ext>
            </p:extLst>
          </p:nvPr>
        </p:nvGraphicFramePr>
        <p:xfrm>
          <a:off x="142240" y="741802"/>
          <a:ext cx="11907519" cy="605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139625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7968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190035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3037839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n_estimators=500, learning_rate=0.05, max_depth=5,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12688422.81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Starting with a random set of parameters and using median imputation to check the accuracy of the model.</a:t>
                      </a:r>
                    </a:p>
                    <a:p>
                      <a:r>
                        <a:rPr lang="en-US" sz="1200" b="1"/>
                        <a:t>MSE: 164552990693014.03</a:t>
                      </a:r>
                    </a:p>
                    <a:p>
                      <a:r>
                        <a:rPr lang="en-US" sz="1200" b="1"/>
                        <a:t>R-squared: 0.6554645777175798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n_estimators=500, learning_rate=0.05, max_depth=5,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Removing cols with correlation 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12688083.17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To check how removing the columns with correlation=0.8 to the process affects the accuracy.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MSE: 163687394690675.97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/>
                        <a:t>R-squared: 0.6602028241804303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n_estimators=500, learning_rate=0.05, max_depth=5, random_state=42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Filter using p value = 0.05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12696300.67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Checking if selecting the features through their p value filter along with some other parameters will improve the performance</a:t>
                      </a:r>
                    </a:p>
                    <a:p>
                      <a:r>
                        <a:rPr lang="en-US" sz="1200" b="1"/>
                        <a:t>MSE: 163373620574291.3</a:t>
                      </a:r>
                    </a:p>
                    <a:p>
                      <a:r>
                        <a:rPr lang="en-US" sz="1200" b="1"/>
                        <a:t>R-squared: 0.6608541850185343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758422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n_estimators=1000, learning_rate=0.05, max_depth=5,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12904231.1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Increasing the estimators to 900 to check the impact on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09191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n_estimators=700, learning_rate=0.05, max_depth=5, random_state=42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12740102.21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Decreasing the estimators, a little in between the previous two estimators to 700 to check if the performance improves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15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87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488456"/>
              </p:ext>
            </p:extLst>
          </p:nvPr>
        </p:nvGraphicFramePr>
        <p:xfrm>
          <a:off x="133350" y="703045"/>
          <a:ext cx="11925299" cy="572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95211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47307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217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168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13283429.7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Checking the performance with random basic parameters </a:t>
                      </a:r>
                    </a:p>
                    <a:p>
                      <a:r>
                        <a:rPr lang="en-US" sz="1200" b="1"/>
                        <a:t>MSE: 184001106296028.53 </a:t>
                      </a:r>
                    </a:p>
                    <a:p>
                      <a:r>
                        <a:rPr lang="en-US" sz="1200" b="1"/>
                        <a:t>R-squared: 0.6157466403351143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 value filter =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13287195.46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using the p value threshold 0f 0.05 to see if it improves the performance</a:t>
                      </a:r>
                    </a:p>
                    <a:p>
                      <a:r>
                        <a:rPr lang="en-US" sz="1200" b="1"/>
                        <a:t>MSE: 182756309045626.97 </a:t>
                      </a:r>
                    </a:p>
                    <a:p>
                      <a:r>
                        <a:rPr lang="en-US" sz="1200" b="1"/>
                        <a:t>R-squared: 0.6183461764748529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13283429.7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Checking the performance with  one hot encoding </a:t>
                      </a:r>
                      <a:r>
                        <a:rPr lang="en-US" sz="1200" b="1"/>
                        <a:t>MSE: 177777795406894.5</a:t>
                      </a:r>
                    </a:p>
                    <a:p>
                      <a:r>
                        <a:rPr lang="en-US" sz="1200" b="1"/>
                        <a:t> R-squared: 0.6287429106593891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942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863522" cy="655320"/>
          </a:xfrm>
        </p:spPr>
        <p:txBody>
          <a:bodyPr>
            <a:normAutofit/>
          </a:bodyPr>
          <a:lstStyle/>
          <a:p>
            <a:r>
              <a:rPr lang="en-US" sz="2800"/>
              <a:t>    Neural Network - Sequential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930481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010082" cy="655320"/>
          </a:xfrm>
        </p:spPr>
        <p:txBody>
          <a:bodyPr>
            <a:normAutofit/>
          </a:bodyPr>
          <a:lstStyle/>
          <a:p>
            <a:r>
              <a:rPr lang="en-US" sz="2800"/>
              <a:t>   Light Boost Regressor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0A5CF5-822E-E226-D23C-A6314E20F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237668"/>
              </p:ext>
            </p:extLst>
          </p:nvPr>
        </p:nvGraphicFramePr>
        <p:xfrm>
          <a:off x="182880" y="791491"/>
          <a:ext cx="11907519" cy="5709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139625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7968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97781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908808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n_estimators=500, learning_rate=0.05, max_depth=5,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Selecting 1000 best features through 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12721945.16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Starting with a random set of parameters and using median imputation to check the accuracy of the model. </a:t>
                      </a:r>
                    </a:p>
                    <a:p>
                      <a:r>
                        <a:rPr lang="en-US" sz="1200" b="1"/>
                        <a:t>MSE: 164103397227960.3</a:t>
                      </a:r>
                    </a:p>
                    <a:p>
                      <a:r>
                        <a:rPr lang="en-US" sz="1200" b="1"/>
                        <a:t>R-squared: 0.65933924829195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n_estimators=500, learning_rate=0.05, max_depth=5,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Filter using p value = 0.05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12725164.68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Checking if selecting the features through their p value filter along with some other parameters will improve the performance</a:t>
                      </a:r>
                    </a:p>
                    <a:p>
                      <a:r>
                        <a:rPr lang="en-US" sz="1200" b="1"/>
                        <a:t>MSE: 165177038445571.2</a:t>
                      </a:r>
                    </a:p>
                    <a:p>
                      <a:r>
                        <a:rPr lang="en-US" sz="1200" b="1"/>
                        <a:t>R-squared: 0.657110486240498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n_estimators=500, learning_rate=0.05, max_depth=5,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Co-relation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 12730517.51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To check how removing the columns with correlation=0.8 to the process affects the accuracy. </a:t>
                      </a:r>
                    </a:p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0071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n_estimators=100, learning_rate=0.05, max_depth=5,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Filter using p value = 0.05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12923358.84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Checking </a:t>
                      </a:r>
                      <a:r>
                        <a:rPr lang="en-US" sz="1200" b="0" err="1"/>
                        <a:t>LGBregrssor</a:t>
                      </a:r>
                      <a:r>
                        <a:rPr lang="en-US" sz="1200" b="0"/>
                        <a:t> with increased number of parameters keeping the rest of the parameters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10509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Standard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n_estimators=1000, learning_rate=0.05, max_depth=5, random_state=42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13378991.73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Checking for label encoding with a different scaler and a different number of estimators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62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280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3D8B2-0EBE-0700-3731-E76021C4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964E5400-35B5-2C2A-BDE3-843B4D733BA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9242F94-0E6F-EC63-FEB4-913ADC47E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C9A4847-0FC1-AC62-A272-C4DC8BD0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010082" cy="655320"/>
          </a:xfrm>
        </p:spPr>
        <p:txBody>
          <a:bodyPr>
            <a:normAutofit/>
          </a:bodyPr>
          <a:lstStyle/>
          <a:p>
            <a:r>
              <a:rPr lang="en-US" sz="2800"/>
              <a:t>   Light Boost Regressor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B9F65186-9501-6BEB-C7BE-294169C33A2C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07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0AEDAC-CBC0-5B71-5109-3C27C4A15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85867"/>
              </p:ext>
            </p:extLst>
          </p:nvPr>
        </p:nvGraphicFramePr>
        <p:xfrm>
          <a:off x="182880" y="791491"/>
          <a:ext cx="11907519" cy="1637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139625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7968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97781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908808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n_estimators</a:t>
                      </a:r>
                      <a:r>
                        <a:rPr lang="en-US" sz="1200"/>
                        <a:t>=500, </a:t>
                      </a:r>
                      <a:r>
                        <a:rPr lang="en-US" sz="1200" err="1"/>
                        <a:t>learning_rate</a:t>
                      </a:r>
                      <a:r>
                        <a:rPr lang="en-US" sz="1200"/>
                        <a:t>=0.05, </a:t>
                      </a:r>
                      <a:r>
                        <a:rPr lang="en-US" sz="1200" err="1"/>
                        <a:t>max_depth</a:t>
                      </a:r>
                      <a:r>
                        <a:rPr lang="en-US" sz="1200"/>
                        <a:t>=5, </a:t>
                      </a:r>
                      <a:r>
                        <a:rPr lang="en-US" sz="1200" err="1"/>
                        <a:t>random_state</a:t>
                      </a:r>
                      <a:r>
                        <a:rPr lang="en-US" sz="1200"/>
                        <a:t>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Var filter =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Co-relation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 12730517.51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/>
                        <a:t>To check how removing the columns with correlation=0.8 along with var filter = 0.1to the process affects the accuracy. </a:t>
                      </a:r>
                    </a:p>
                    <a:p>
                      <a:endParaRPr lang="en-US" sz="12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570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98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E394849-EE6D-4358-A824-BBF6E518EA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50" y="100721"/>
            <a:ext cx="1695450" cy="9024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08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EA6B7DE5-BFCC-4EEF-9609-8AA1C7CAD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26" y="0"/>
            <a:ext cx="4882474" cy="802575"/>
          </a:xfrm>
        </p:spPr>
        <p:txBody>
          <a:bodyPr/>
          <a:lstStyle/>
          <a:p>
            <a:r>
              <a:rPr lang="en-US" sz="2800"/>
              <a:t>Gradient Boost Regressor</a:t>
            </a:r>
          </a:p>
        </p:txBody>
      </p:sp>
      <p:sp>
        <p:nvSpPr>
          <p:cNvPr id="34" name="Date Placeholder 33">
            <a:extLst>
              <a:ext uri="{FF2B5EF4-FFF2-40B4-BE49-F238E27FC236}">
                <a16:creationId xmlns:a16="http://schemas.microsoft.com/office/drawing/2014/main" id="{D30A968E-AB03-4BB5-BF8E-EB31DFD33B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EF76E7-2EBE-4103-B764-AD23619BE07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789CCB9-138D-4D90-8AFB-AC5C73612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15EA15E-5905-7D00-23BF-C9EFB0A0C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71232"/>
              </p:ext>
            </p:extLst>
          </p:nvPr>
        </p:nvGraphicFramePr>
        <p:xfrm>
          <a:off x="133350" y="703045"/>
          <a:ext cx="11925301" cy="5992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116021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83725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47160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425252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877357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505995">
                <a:tc>
                  <a:txBody>
                    <a:bodyPr/>
                    <a:lstStyle/>
                    <a:p>
                      <a:r>
                        <a:rPr lang="en-US" sz="12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Corelation</a:t>
                      </a:r>
                      <a:r>
                        <a:rPr lang="en-US" sz="12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693834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n_estimators=100, learning_rate=0.1, max_depth=3,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12676627.24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First check on this model by selecting random parameters. </a:t>
                      </a:r>
                    </a:p>
                    <a:p>
                      <a:r>
                        <a:rPr lang="en-US" sz="1200" b="1"/>
                        <a:t>MSE: 162502487778390.84</a:t>
                      </a:r>
                    </a:p>
                    <a:p>
                      <a:r>
                        <a:rPr lang="en-US" sz="1200" b="1"/>
                        <a:t>R-squared: 0.6626625616767989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One hot encoding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n_estimators=500, learning_rate=0.1, max_depth=3,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12730517.51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Increasing the number of estimators to check if this improves the accuracy of the model</a:t>
                      </a:r>
                    </a:p>
                    <a:p>
                      <a:r>
                        <a:rPr lang="en-US" sz="1200" b="1"/>
                        <a:t>MSE: 164918861982468.38</a:t>
                      </a:r>
                    </a:p>
                    <a:p>
                      <a:r>
                        <a:rPr lang="en-US" sz="1200" b="1"/>
                        <a:t>R-squared: 0.6576464324151633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simple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n_estimators=100, learning_rate=0.1, max_depth=3, random_state=42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Filter using p value = 0.05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12686112.33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Checking if selecting the features through their p value filter along with some other parameters will help in  improving the performance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900064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n_estimators=500, learning_rate=0.1, max_depth=3,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Varfilter</a:t>
                      </a:r>
                      <a:r>
                        <a:rPr lang="en-US" sz="1200"/>
                        <a:t> =0.2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21475847.78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the impact of adding a variance filter to the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757551"/>
                  </a:ext>
                </a:extLst>
              </a:tr>
              <a:tr h="650219">
                <a:tc>
                  <a:txBody>
                    <a:bodyPr/>
                    <a:lstStyle/>
                    <a:p>
                      <a:r>
                        <a:rPr lang="en-US" sz="12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n_estimators=500, learning_rate=0.1, max_depth=3, random_state=42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26268545.64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Checking if a higher number of estimators work well with label encoding or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49487"/>
                  </a:ext>
                </a:extLst>
              </a:tr>
              <a:tr h="782299">
                <a:tc>
                  <a:txBody>
                    <a:bodyPr/>
                    <a:lstStyle/>
                    <a:p>
                      <a:r>
                        <a:rPr lang="en-US" sz="12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minmax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n_estimators=100, learning_rate=0.1, max_depth=3, random_state=42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25300384.15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Using a different encoding and different scaler with the parameters that gave the best results to check how they affect the model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62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05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09</a:t>
            </a:r>
            <a:endParaRPr lang="en-US" sz="4000">
              <a:cs typeface="Biome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sz="2800"/>
              <a:t> Ensembling Results Of Different 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1943"/>
              </p:ext>
            </p:extLst>
          </p:nvPr>
        </p:nvGraphicFramePr>
        <p:xfrm>
          <a:off x="182880" y="791491"/>
          <a:ext cx="11907519" cy="5935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668780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489199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998544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XGBRegressor</a:t>
                      </a:r>
                      <a:r>
                        <a:rPr lang="en-US" sz="1200"/>
                        <a:t>(n_estimators=500 max_depth=5,learning_rate=0.05, random_state=42)</a:t>
                      </a:r>
                    </a:p>
                    <a:p>
                      <a:r>
                        <a:rPr lang="en-US" sz="1200" err="1"/>
                        <a:t>CatBoostRegressor</a:t>
                      </a:r>
                      <a:r>
                        <a:rPr lang="en-US" sz="1200"/>
                        <a:t>(iterations=500, depth=5, learning_rate=0.05,                                  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                                 random_seed=42,                                   </a:t>
                      </a:r>
                      <a:r>
                        <a:rPr lang="en-US" sz="1200" err="1"/>
                        <a:t>od_type</a:t>
                      </a:r>
                      <a:r>
                        <a:rPr lang="en-US" sz="1200"/>
                        <a:t>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=20,                                   verbose=100)</a:t>
                      </a:r>
                    </a:p>
                    <a:p>
                      <a:r>
                        <a:rPr lang="en-US" sz="1200" err="1"/>
                        <a:t>LGBMRegressor</a:t>
                      </a:r>
                      <a:r>
                        <a:rPr lang="en-US" sz="1200"/>
                        <a:t>( n_estimators=500, max_depth=5,learning_rate=0.05, random_state=42)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12660012.92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Starting with parameters that gave good results for each of the models individually</a:t>
                      </a:r>
                    </a:p>
                    <a:p>
                      <a:r>
                        <a:rPr lang="en-US" sz="1200" b="1"/>
                        <a:t>MSE: 164552990693014.03</a:t>
                      </a:r>
                    </a:p>
                    <a:p>
                      <a:r>
                        <a:rPr lang="en-US" sz="1200" b="1"/>
                        <a:t>R-squared: 0.6554645777175798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XGBRegressor</a:t>
                      </a:r>
                      <a:r>
                        <a:rPr lang="en-US" sz="1200"/>
                        <a:t>(n_estimators=500 max_depth=5,learning_rate=0.05, random_state=42)</a:t>
                      </a:r>
                    </a:p>
                    <a:p>
                      <a:r>
                        <a:rPr lang="en-US" sz="1200" err="1"/>
                        <a:t>CatBoostRegressor</a:t>
                      </a:r>
                      <a:r>
                        <a:rPr lang="en-US" sz="1200"/>
                        <a:t>(iterations=500, depth=5, learning_rate=0.05,                                  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                                 random_seed=42, </a:t>
                      </a:r>
                      <a:r>
                        <a:rPr lang="en-US" sz="1200" err="1"/>
                        <a:t>od_type</a:t>
                      </a:r>
                      <a:r>
                        <a:rPr lang="en-US" sz="1200"/>
                        <a:t>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=20, verbose=100)</a:t>
                      </a:r>
                    </a:p>
                    <a:p>
                      <a:r>
                        <a:rPr lang="en-US" sz="1200" err="1"/>
                        <a:t>LGBMRegressor</a:t>
                      </a:r>
                      <a:r>
                        <a:rPr lang="en-US" sz="1200"/>
                        <a:t>( n_estimators=500, max_depth=5,learning_rate=0.05, random_state=42)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(n_estimators=100,max_depth=5, random_state=42)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12655254.74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Adding Random Forest Regressor to the ensemble model to check if this improves the model</a:t>
                      </a:r>
                    </a:p>
                    <a:p>
                      <a:endParaRPr lang="en-US" sz="1200"/>
                    </a:p>
                    <a:p>
                      <a:r>
                        <a:rPr lang="en-US" sz="1200" b="1"/>
                        <a:t>MSE: 162144468250361.66</a:t>
                      </a:r>
                    </a:p>
                    <a:p>
                      <a:r>
                        <a:rPr lang="en-US" sz="1200" b="1"/>
                        <a:t>R-squared: 0.6634057711630423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40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39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09</a:t>
            </a:r>
            <a:endParaRPr lang="en-US" sz="4000">
              <a:cs typeface="Biome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sz="2800"/>
              <a:t> Ensembling Results Of Different 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51583"/>
              </p:ext>
            </p:extLst>
          </p:nvPr>
        </p:nvGraphicFramePr>
        <p:xfrm>
          <a:off x="182880" y="791491"/>
          <a:ext cx="11907519" cy="5844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139625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27968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97781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908808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Co-relation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XGBRegressor</a:t>
                      </a:r>
                      <a:r>
                        <a:rPr lang="en-US" sz="1200"/>
                        <a:t>(</a:t>
                      </a:r>
                    </a:p>
                    <a:p>
                      <a:r>
                        <a:rPr lang="en-US" sz="1200"/>
                        <a:t>n_estimators=500, max_depth=5,                           learning_rate=0.05, random_state=42) </a:t>
                      </a:r>
                      <a:r>
                        <a:rPr lang="en-US" sz="1200" err="1"/>
                        <a:t>CatBoostRegressor</a:t>
                      </a:r>
                      <a:r>
                        <a:rPr lang="en-US" sz="1200"/>
                        <a:t>(</a:t>
                      </a:r>
                    </a:p>
                    <a:p>
                      <a:r>
                        <a:rPr lang="en-US" sz="1200"/>
                        <a:t>iterations=500, depth=5,                                   learning_rate=0.05,                                  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                                 random_seed=42,                                   </a:t>
                      </a:r>
                      <a:r>
                        <a:rPr lang="en-US" sz="1200" err="1"/>
                        <a:t>od_type</a:t>
                      </a:r>
                      <a:r>
                        <a:rPr lang="en-US" sz="1200"/>
                        <a:t>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                                   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=20,                                   verbose=100) </a:t>
                      </a:r>
                    </a:p>
                    <a:p>
                      <a:r>
                        <a:rPr lang="en-US" sz="1200" err="1"/>
                        <a:t>LGBMRegressor</a:t>
                      </a:r>
                      <a:r>
                        <a:rPr lang="en-US" sz="1200"/>
                        <a:t>(</a:t>
                      </a:r>
                    </a:p>
                    <a:p>
                      <a:r>
                        <a:rPr lang="en-US" sz="1200"/>
                        <a:t>n_estimators=500, max_depth=5,                           learning_rate=0.05, </a:t>
                      </a:r>
                      <a:r>
                        <a:rPr lang="en-US" sz="1200" err="1"/>
                        <a:t>num_leaves</a:t>
                      </a:r>
                      <a:r>
                        <a:rPr lang="en-US" sz="1200"/>
                        <a:t>=31,                            </a:t>
                      </a:r>
                      <a:r>
                        <a:rPr lang="en-US" sz="1200" err="1"/>
                        <a:t>min_child_samples</a:t>
                      </a:r>
                      <a:r>
                        <a:rPr lang="en-US" sz="1200"/>
                        <a:t>=20</a:t>
                      </a:r>
                    </a:p>
                    <a:p>
                      <a:r>
                        <a:rPr lang="en-US" sz="1200"/>
                        <a:t>subsample=0.8, colsample_bytree=0.8random_state=42)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(n_estimators=100,max_depth=5, random_state=42)</a:t>
                      </a:r>
                    </a:p>
                    <a:p>
                      <a:endParaRPr lang="en-US" sz="1200"/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12654372.75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Detailing the model with more parameters to check their impact on the model results</a:t>
                      </a:r>
                    </a:p>
                    <a:p>
                      <a:r>
                        <a:rPr lang="en-US" sz="1200" b="1"/>
                        <a:t>MSE:161987382331795.8</a:t>
                      </a:r>
                    </a:p>
                    <a:p>
                      <a:r>
                        <a:rPr lang="en-US" sz="1200" b="1"/>
                        <a:t>R-squared: 0.6637318643945375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492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4F6B3-88DB-096D-86AD-6BCA08365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601188-3B14-4DEA-38FF-4361BCCA1D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09</a:t>
            </a:r>
            <a:endParaRPr lang="en-US" sz="4000">
              <a:cs typeface="Biome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7A3B02-2B21-F57B-ECEE-86C6AF0C3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sz="2800"/>
              <a:t> Ensembling Results Of Different 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66F7D3-61ED-3C39-9A8C-68E94C7DD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453255"/>
              </p:ext>
            </p:extLst>
          </p:nvPr>
        </p:nvGraphicFramePr>
        <p:xfrm>
          <a:off x="182880" y="791491"/>
          <a:ext cx="11907519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587500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641599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VotingRegressor</a:t>
                      </a:r>
                      <a:r>
                        <a:rPr lang="en-US" sz="1200"/>
                        <a:t>([('</a:t>
                      </a:r>
                      <a:r>
                        <a:rPr lang="en-US" sz="1200" err="1"/>
                        <a:t>xgb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xgb_model</a:t>
                      </a:r>
                      <a:r>
                        <a:rPr lang="en-US" sz="1200"/>
                        <a:t>), ('</a:t>
                      </a:r>
                      <a:r>
                        <a:rPr lang="en-US" sz="1200" err="1"/>
                        <a:t>catboost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catboost_model</a:t>
                      </a:r>
                      <a:r>
                        <a:rPr lang="en-US" sz="1200"/>
                        <a:t>),                                           ('</a:t>
                      </a:r>
                      <a:r>
                        <a:rPr lang="en-US" sz="1200" err="1"/>
                        <a:t>lgb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lgb_model</a:t>
                      </a:r>
                      <a:r>
                        <a:rPr lang="en-US" sz="1200"/>
                        <a:t>), ('RF', </a:t>
                      </a:r>
                      <a:r>
                        <a:rPr lang="en-US" sz="1200" err="1"/>
                        <a:t>rf_regressor</a:t>
                      </a:r>
                      <a:r>
                        <a:rPr lang="en-US" sz="1200"/>
                        <a:t>)],                                          weights=weights) </a:t>
                      </a:r>
                      <a:r>
                        <a:rPr lang="en-US" sz="1200" err="1"/>
                        <a:t>XGBRegressor</a:t>
                      </a:r>
                      <a:r>
                        <a:rPr lang="en-US" sz="1200"/>
                        <a:t>(</a:t>
                      </a:r>
                      <a:r>
                        <a:rPr lang="en-US" sz="1200" err="1"/>
                        <a:t>n_estimators</a:t>
                      </a:r>
                      <a:r>
                        <a:rPr lang="en-US" sz="1200"/>
                        <a:t>=500, </a:t>
                      </a:r>
                      <a:r>
                        <a:rPr lang="en-US" sz="1200" err="1"/>
                        <a:t>max_depth</a:t>
                      </a:r>
                      <a:r>
                        <a:rPr lang="en-US" sz="1200"/>
                        <a:t>=7,  </a:t>
                      </a:r>
                      <a:r>
                        <a:rPr lang="en-US" sz="1200" err="1"/>
                        <a:t>learning_rate</a:t>
                      </a:r>
                      <a:r>
                        <a:rPr lang="en-US" sz="1200"/>
                        <a:t>=0.05, </a:t>
                      </a:r>
                      <a:r>
                        <a:rPr lang="en-US" sz="1200" err="1"/>
                        <a:t>random_state</a:t>
                      </a:r>
                      <a:r>
                        <a:rPr lang="en-US" sz="1200"/>
                        <a:t>=42) </a:t>
                      </a:r>
                      <a:r>
                        <a:rPr lang="en-US" sz="1200" err="1"/>
                        <a:t>CatBoostRegressor</a:t>
                      </a:r>
                      <a:r>
                        <a:rPr lang="en-US" sz="1200"/>
                        <a:t>(iterations=500, depth=5, </a:t>
                      </a:r>
                      <a:r>
                        <a:rPr lang="en-US" sz="1200" err="1"/>
                        <a:t>learning_rate</a:t>
                      </a:r>
                      <a:r>
                        <a:rPr lang="en-US" sz="1200"/>
                        <a:t>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                                   </a:t>
                      </a:r>
                      <a:r>
                        <a:rPr lang="en-US" sz="1200" err="1"/>
                        <a:t>random_seed</a:t>
                      </a:r>
                      <a:r>
                        <a:rPr lang="en-US" sz="1200"/>
                        <a:t>=42, </a:t>
                      </a:r>
                      <a:r>
                        <a:rPr lang="en-US" sz="1200" err="1"/>
                        <a:t>od_type</a:t>
                      </a:r>
                      <a:r>
                        <a:rPr lang="en-US" sz="1200"/>
                        <a:t>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 verbose=100)</a:t>
                      </a:r>
                    </a:p>
                    <a:p>
                      <a:r>
                        <a:rPr lang="en-US" sz="1200" err="1"/>
                        <a:t>LGBMRegressor</a:t>
                      </a:r>
                      <a:r>
                        <a:rPr lang="en-US" sz="1200"/>
                        <a:t>(</a:t>
                      </a:r>
                      <a:r>
                        <a:rPr lang="en-US" sz="1200" err="1"/>
                        <a:t>n_estimators</a:t>
                      </a:r>
                      <a:r>
                        <a:rPr lang="en-US" sz="1200"/>
                        <a:t>=500, </a:t>
                      </a:r>
                      <a:r>
                        <a:rPr lang="en-US" sz="1200" err="1"/>
                        <a:t>max_depth</a:t>
                      </a:r>
                      <a:r>
                        <a:rPr lang="en-US" sz="1200"/>
                        <a:t>=7,  </a:t>
                      </a:r>
                      <a:r>
                        <a:rPr lang="en-US" sz="1200" err="1"/>
                        <a:t>learning_rate</a:t>
                      </a:r>
                      <a:r>
                        <a:rPr lang="en-US" sz="1200"/>
                        <a:t>=0.05, </a:t>
                      </a:r>
                      <a:r>
                        <a:rPr lang="en-US" sz="1200" err="1"/>
                        <a:t>num_leaves</a:t>
                      </a:r>
                      <a:r>
                        <a:rPr lang="en-US" sz="1200"/>
                        <a:t>=31,                          </a:t>
                      </a:r>
                      <a:r>
                        <a:rPr lang="en-US" sz="1200" err="1"/>
                        <a:t>min_child_samples</a:t>
                      </a:r>
                      <a:r>
                        <a:rPr lang="en-US" sz="1200"/>
                        <a:t>=20, subsample=0.8, </a:t>
                      </a:r>
                      <a:r>
                        <a:rPr lang="en-US" sz="1200" err="1"/>
                        <a:t>colsample_bytree</a:t>
                      </a:r>
                      <a:r>
                        <a:rPr lang="en-US" sz="1200"/>
                        <a:t>=0.8, </a:t>
                      </a:r>
                      <a:r>
                        <a:rPr lang="en-US" sz="1200" err="1"/>
                        <a:t>random_state</a:t>
                      </a:r>
                      <a:r>
                        <a:rPr lang="en-US" sz="1200"/>
                        <a:t>=42) </a:t>
                      </a: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</a:t>
                      </a:r>
                      <a:r>
                        <a:rPr lang="en-US" sz="1200" err="1"/>
                        <a:t>n_estimators</a:t>
                      </a:r>
                      <a:r>
                        <a:rPr lang="en-US" sz="1200"/>
                        <a:t>=100, </a:t>
                      </a:r>
                      <a:r>
                        <a:rPr lang="en-US" sz="1200" err="1"/>
                        <a:t>max_depth</a:t>
                      </a:r>
                      <a:r>
                        <a:rPr lang="en-US" sz="1200"/>
                        <a:t>=7, </a:t>
                      </a:r>
                      <a:r>
                        <a:rPr lang="en-US" sz="1200" err="1"/>
                        <a:t>random_state</a:t>
                      </a:r>
                      <a:r>
                        <a:rPr lang="en-US" sz="1200"/>
                        <a:t>=42)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12661186.01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Using the voting regressor to assign weight to each of the 4 models being used in this ensemble model using: </a:t>
                      </a:r>
                    </a:p>
                    <a:p>
                      <a:r>
                        <a:rPr lang="en-US" sz="1200" b="0"/>
                        <a:t>weights = {    '</a:t>
                      </a:r>
                      <a:r>
                        <a:rPr lang="en-US" sz="1200" b="0" err="1"/>
                        <a:t>xgb</a:t>
                      </a:r>
                      <a:r>
                        <a:rPr lang="en-US" sz="1200" b="0"/>
                        <a:t>': 1 / (</a:t>
                      </a:r>
                      <a:r>
                        <a:rPr lang="en-US" sz="1200" b="0" err="1"/>
                        <a:t>xgb_mse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    '</a:t>
                      </a:r>
                      <a:r>
                        <a:rPr lang="en-US" sz="1200" b="0" err="1"/>
                        <a:t>catboost</a:t>
                      </a:r>
                      <a:r>
                        <a:rPr lang="en-US" sz="1200" b="0"/>
                        <a:t>': 1 / (</a:t>
                      </a:r>
                      <a:r>
                        <a:rPr lang="en-US" sz="1200" b="0" err="1"/>
                        <a:t>catboost_mse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    '</a:t>
                      </a:r>
                      <a:r>
                        <a:rPr lang="en-US" sz="1200" b="0" err="1"/>
                        <a:t>lgb</a:t>
                      </a:r>
                      <a:r>
                        <a:rPr lang="en-US" sz="1200" b="0"/>
                        <a:t>': 1 / (</a:t>
                      </a:r>
                      <a:r>
                        <a:rPr lang="en-US" sz="1200" b="0" err="1"/>
                        <a:t>lgb_mse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    'RF': 1 / (</a:t>
                      </a:r>
                      <a:r>
                        <a:rPr lang="en-US" sz="1200" b="0" err="1"/>
                        <a:t>rf_mse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),}</a:t>
                      </a:r>
                    </a:p>
                    <a:p>
                      <a:endParaRPr lang="en-US" sz="1200" b="0"/>
                    </a:p>
                    <a:p>
                      <a:r>
                        <a:rPr lang="en-US" sz="1200" b="1"/>
                        <a:t>MSE of each model individually in order:</a:t>
                      </a:r>
                    </a:p>
                    <a:p>
                      <a:r>
                        <a:rPr lang="en-US" sz="1200" b="1"/>
                        <a:t>163809824425836.4</a:t>
                      </a:r>
                    </a:p>
                    <a:p>
                      <a:r>
                        <a:rPr lang="en-US" sz="1200" b="1"/>
                        <a:t>162552709657509.2</a:t>
                      </a:r>
                    </a:p>
                    <a:p>
                      <a:r>
                        <a:rPr lang="en-US" sz="1200" b="1"/>
                        <a:t>163601815790715.445</a:t>
                      </a:r>
                    </a:p>
                    <a:p>
                      <a:r>
                        <a:rPr lang="en-US" sz="1200" b="1"/>
                        <a:t>162770555312401.62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09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09</a:t>
            </a:r>
            <a:endParaRPr lang="en-US" sz="4000">
              <a:cs typeface="Biome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sz="2800"/>
              <a:t> Ensembling Results Of Different 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925381"/>
              </p:ext>
            </p:extLst>
          </p:nvPr>
        </p:nvGraphicFramePr>
        <p:xfrm>
          <a:off x="182880" y="791491"/>
          <a:ext cx="1190751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587500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641599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VotingRegressor</a:t>
                      </a:r>
                      <a:r>
                        <a:rPr lang="en-US" sz="1200"/>
                        <a:t>([('</a:t>
                      </a:r>
                      <a:r>
                        <a:rPr lang="en-US" sz="1200" err="1"/>
                        <a:t>xgb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xgb_model</a:t>
                      </a:r>
                      <a:r>
                        <a:rPr lang="en-US" sz="1200"/>
                        <a:t>), ('</a:t>
                      </a:r>
                      <a:r>
                        <a:rPr lang="en-US" sz="1200" err="1"/>
                        <a:t>catboost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catboost_model</a:t>
                      </a:r>
                      <a:r>
                        <a:rPr lang="en-US" sz="1200"/>
                        <a:t>),                                           ('</a:t>
                      </a:r>
                      <a:r>
                        <a:rPr lang="en-US" sz="1200" err="1"/>
                        <a:t>lgb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lgb_model</a:t>
                      </a:r>
                      <a:r>
                        <a:rPr lang="en-US" sz="1200"/>
                        <a:t>), ('RF', </a:t>
                      </a:r>
                      <a:r>
                        <a:rPr lang="en-US" sz="1200" err="1"/>
                        <a:t>rf_regressor</a:t>
                      </a:r>
                      <a:r>
                        <a:rPr lang="en-US" sz="1200"/>
                        <a:t>)],                                          weights=weights) </a:t>
                      </a:r>
                      <a:r>
                        <a:rPr lang="en-US" sz="1200" err="1"/>
                        <a:t>XGBRegressor</a:t>
                      </a:r>
                      <a:r>
                        <a:rPr lang="en-US" sz="1200"/>
                        <a:t>(n_estimators=500, max_depth=5,  learning_rate=0.05, random_state=42) </a:t>
                      </a:r>
                      <a:r>
                        <a:rPr lang="en-US" sz="1200" err="1"/>
                        <a:t>CatBoostRegressor</a:t>
                      </a:r>
                      <a:r>
                        <a:rPr lang="en-US" sz="1200"/>
                        <a:t>(iterations=500, depth=5, 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                                 random_seed=42, </a:t>
                      </a:r>
                      <a:r>
                        <a:rPr lang="en-US" sz="1200" err="1"/>
                        <a:t>od_type</a:t>
                      </a:r>
                      <a:r>
                        <a:rPr lang="en-US" sz="1200"/>
                        <a:t>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 verbose=100)</a:t>
                      </a:r>
                    </a:p>
                    <a:p>
                      <a:r>
                        <a:rPr lang="en-US" sz="1200" err="1"/>
                        <a:t>LGBMRegressor</a:t>
                      </a:r>
                      <a:r>
                        <a:rPr lang="en-US" sz="1200"/>
                        <a:t>(n_estimators=500, max_depth=5,  learning_rate=0.05, </a:t>
                      </a:r>
                      <a:r>
                        <a:rPr lang="en-US" sz="1200" err="1"/>
                        <a:t>num_leaves</a:t>
                      </a:r>
                      <a:r>
                        <a:rPr lang="en-US" sz="1200"/>
                        <a:t>=31,                          </a:t>
                      </a:r>
                      <a:r>
                        <a:rPr lang="en-US" sz="1200" err="1"/>
                        <a:t>min_child_samples</a:t>
                      </a:r>
                      <a:r>
                        <a:rPr lang="en-US" sz="1200"/>
                        <a:t>=20, subsample=0.8, colsample_bytree=0.8, random_state=42) </a:t>
                      </a: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(n_estimators=100, max_depth=5, random_state=42)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12661186.01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Using the voting regressor to assign weight to each of the 4 models being used in this ensemble model using: </a:t>
                      </a:r>
                    </a:p>
                    <a:p>
                      <a:r>
                        <a:rPr lang="en-US" sz="1200" b="0"/>
                        <a:t>weights = {    '</a:t>
                      </a:r>
                      <a:r>
                        <a:rPr lang="en-US" sz="1200" b="0" err="1"/>
                        <a:t>xgb</a:t>
                      </a:r>
                      <a:r>
                        <a:rPr lang="en-US" sz="1200" b="0"/>
                        <a:t>': 1 / (</a:t>
                      </a:r>
                      <a:r>
                        <a:rPr lang="en-US" sz="1200" b="0" err="1"/>
                        <a:t>xgb_mse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    '</a:t>
                      </a:r>
                      <a:r>
                        <a:rPr lang="en-US" sz="1200" b="0" err="1"/>
                        <a:t>catboost</a:t>
                      </a:r>
                      <a:r>
                        <a:rPr lang="en-US" sz="1200" b="0"/>
                        <a:t>': 1 / (</a:t>
                      </a:r>
                      <a:r>
                        <a:rPr lang="en-US" sz="1200" b="0" err="1"/>
                        <a:t>catboost_mse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    '</a:t>
                      </a:r>
                      <a:r>
                        <a:rPr lang="en-US" sz="1200" b="0" err="1"/>
                        <a:t>lgb</a:t>
                      </a:r>
                      <a:r>
                        <a:rPr lang="en-US" sz="1200" b="0"/>
                        <a:t>': 1 / (</a:t>
                      </a:r>
                      <a:r>
                        <a:rPr lang="en-US" sz="1200" b="0" err="1"/>
                        <a:t>lgb_mse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    'RF': 1 / (</a:t>
                      </a:r>
                      <a:r>
                        <a:rPr lang="en-US" sz="1200" b="0" err="1"/>
                        <a:t>rf_mse</a:t>
                      </a:r>
                      <a:r>
                        <a:rPr lang="en-US" sz="1200" b="0"/>
                        <a:t> / </a:t>
                      </a:r>
                      <a:r>
                        <a:rPr lang="en-US" sz="1200" b="0" err="1"/>
                        <a:t>total_mse</a:t>
                      </a:r>
                      <a:r>
                        <a:rPr lang="en-US" sz="1200" b="0"/>
                        <a:t>),}</a:t>
                      </a:r>
                    </a:p>
                    <a:p>
                      <a:pPr lvl="0">
                        <a:buNone/>
                      </a:pPr>
                      <a:r>
                        <a:rPr lang="en-US" sz="1200" b="0"/>
                        <a:t>But changing the depth to 5</a:t>
                      </a:r>
                    </a:p>
                    <a:p>
                      <a:endParaRPr lang="en-US" sz="1200" b="0"/>
                    </a:p>
                    <a:p>
                      <a:r>
                        <a:rPr lang="en-US" sz="1200" b="1"/>
                        <a:t>MSE of each model individually in order:</a:t>
                      </a:r>
                    </a:p>
                    <a:p>
                      <a:r>
                        <a:rPr lang="en-US" sz="1200" b="1"/>
                        <a:t>163809824425838.4</a:t>
                      </a:r>
                    </a:p>
                    <a:p>
                      <a:r>
                        <a:rPr lang="en-US" sz="1200" b="1"/>
                        <a:t>162552709657909.9</a:t>
                      </a:r>
                    </a:p>
                    <a:p>
                      <a:r>
                        <a:rPr lang="en-US" sz="1200" b="1"/>
                        <a:t>163601815790725.47</a:t>
                      </a:r>
                    </a:p>
                    <a:p>
                      <a:r>
                        <a:rPr lang="en-US" sz="1200" b="1"/>
                        <a:t>162770555312401.62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6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09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sz="2800"/>
              <a:t> Ensembling Results Of Different 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6597"/>
              </p:ext>
            </p:extLst>
          </p:nvPr>
        </p:nvGraphicFramePr>
        <p:xfrm>
          <a:off x="182880" y="791491"/>
          <a:ext cx="1190751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587500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641599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631956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XGBRegressor</a:t>
                      </a:r>
                      <a:r>
                        <a:rPr lang="en-US" sz="1200"/>
                        <a:t>(n_estimators=500, max_depth=5,  learning_rate=0.05, random_state=42) </a:t>
                      </a:r>
                      <a:r>
                        <a:rPr lang="en-US" sz="1200" err="1"/>
                        <a:t>CatBoostRegressor</a:t>
                      </a:r>
                      <a:r>
                        <a:rPr lang="en-US" sz="1200"/>
                        <a:t>(iterations=500, depth=5, 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                                 random_seed=42, </a:t>
                      </a:r>
                      <a:r>
                        <a:rPr lang="en-US" sz="1200" err="1"/>
                        <a:t>od_type</a:t>
                      </a:r>
                      <a:r>
                        <a:rPr lang="en-US" sz="1200"/>
                        <a:t>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 verbose=100)</a:t>
                      </a:r>
                    </a:p>
                    <a:p>
                      <a:r>
                        <a:rPr lang="en-US" sz="1200" err="1"/>
                        <a:t>LGBMRegressor</a:t>
                      </a:r>
                      <a:r>
                        <a:rPr lang="en-US" sz="1200"/>
                        <a:t>(n_estimators=500, max_depth=5,  learning_rate=0.05, </a:t>
                      </a:r>
                      <a:r>
                        <a:rPr lang="en-US" sz="1200" err="1"/>
                        <a:t>num_leaves</a:t>
                      </a:r>
                      <a:r>
                        <a:rPr lang="en-US" sz="1200"/>
                        <a:t>=31,                          </a:t>
                      </a:r>
                      <a:r>
                        <a:rPr lang="en-US" sz="1200" err="1"/>
                        <a:t>min_child_samples</a:t>
                      </a:r>
                      <a:r>
                        <a:rPr lang="en-US" sz="1200"/>
                        <a:t>=20, subsample=0.8, colsample_bytree=0.8, random_state=42) </a:t>
                      </a: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(n_estimators=100, max_depth=5, random_state=42)</a:t>
                      </a:r>
                    </a:p>
                    <a:p>
                      <a:r>
                        <a:rPr lang="en-US" sz="1200" err="1"/>
                        <a:t>StackingRegressor</a:t>
                      </a:r>
                      <a:r>
                        <a:rPr lang="en-US" sz="1200"/>
                        <a:t>([('</a:t>
                      </a:r>
                      <a:r>
                        <a:rPr lang="en-US" sz="1200" err="1"/>
                        <a:t>xgb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xgb_model</a:t>
                      </a:r>
                      <a:r>
                        <a:rPr lang="en-US" sz="1200"/>
                        <a:t>), ('</a:t>
                      </a:r>
                      <a:r>
                        <a:rPr lang="en-US" sz="1200" err="1"/>
                        <a:t>catboost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catboost_model</a:t>
                      </a:r>
                      <a:r>
                        <a:rPr lang="en-US" sz="1200"/>
                        <a:t>), ('</a:t>
                      </a:r>
                      <a:r>
                        <a:rPr lang="en-US" sz="1200" err="1"/>
                        <a:t>lgb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lgb_model</a:t>
                      </a:r>
                      <a:r>
                        <a:rPr lang="en-US" sz="1200"/>
                        <a:t>)],</a:t>
                      </a:r>
                      <a:r>
                        <a:rPr lang="en-US" sz="1200" err="1"/>
                        <a:t>final_estimator</a:t>
                      </a:r>
                      <a:r>
                        <a:rPr lang="en-US" sz="1200"/>
                        <a:t>=</a:t>
                      </a: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(n_estimators=100, random_state=42))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13181722.91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Using the stacking regressor to assign weight to with random forest regressor as the final estimator to check if this improves the predictions made the ensemble model</a:t>
                      </a:r>
                    </a:p>
                    <a:p>
                      <a:r>
                        <a:rPr lang="en-US" sz="1200" b="1"/>
                        <a:t>MSE: 163573216926152.9</a:t>
                      </a:r>
                    </a:p>
                    <a:p>
                      <a:r>
                        <a:rPr lang="en-US" sz="1200" b="1"/>
                        <a:t>R-squared: 0.6604398447646949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9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B74BB8A-7BAA-4A6E-9CC4-CB382C68D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36171"/>
            <a:ext cx="955576" cy="65532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/>
              <a:t>09</a:t>
            </a:r>
            <a:endParaRPr lang="en-US" sz="4000">
              <a:cs typeface="Biome Ligh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055465-EA9F-436E-A0C3-64912E06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70" y="136171"/>
            <a:ext cx="6674802" cy="655320"/>
          </a:xfrm>
        </p:spPr>
        <p:txBody>
          <a:bodyPr>
            <a:normAutofit fontScale="90000"/>
          </a:bodyPr>
          <a:lstStyle/>
          <a:p>
            <a:r>
              <a:rPr lang="en-US" sz="2800"/>
              <a:t> Ensembling Results Of Different 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D73586-94D2-0967-24B0-D5CC2679C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199039"/>
              </p:ext>
            </p:extLst>
          </p:nvPr>
        </p:nvGraphicFramePr>
        <p:xfrm>
          <a:off x="182880" y="791491"/>
          <a:ext cx="11907519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106">
                  <a:extLst>
                    <a:ext uri="{9D8B030D-6E8A-4147-A177-3AD203B41FA5}">
                      <a16:colId xmlns:a16="http://schemas.microsoft.com/office/drawing/2014/main" val="2463832495"/>
                    </a:ext>
                  </a:extLst>
                </a:gridCol>
                <a:gridCol w="1209958">
                  <a:extLst>
                    <a:ext uri="{9D8B030D-6E8A-4147-A177-3AD203B41FA5}">
                      <a16:colId xmlns:a16="http://schemas.microsoft.com/office/drawing/2014/main" val="2334633583"/>
                    </a:ext>
                  </a:extLst>
                </a:gridCol>
                <a:gridCol w="875356">
                  <a:extLst>
                    <a:ext uri="{9D8B030D-6E8A-4147-A177-3AD203B41FA5}">
                      <a16:colId xmlns:a16="http://schemas.microsoft.com/office/drawing/2014/main" val="1679350986"/>
                    </a:ext>
                  </a:extLst>
                </a:gridCol>
                <a:gridCol w="2587500">
                  <a:extLst>
                    <a:ext uri="{9D8B030D-6E8A-4147-A177-3AD203B41FA5}">
                      <a16:colId xmlns:a16="http://schemas.microsoft.com/office/drawing/2014/main" val="91128560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158797086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524789973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2785068082"/>
                    </a:ext>
                  </a:extLst>
                </a:gridCol>
                <a:gridCol w="2641599">
                  <a:extLst>
                    <a:ext uri="{9D8B030D-6E8A-4147-A177-3AD203B41FA5}">
                      <a16:colId xmlns:a16="http://schemas.microsoft.com/office/drawing/2014/main" val="2458180900"/>
                    </a:ext>
                  </a:extLst>
                </a:gridCol>
              </a:tblGrid>
              <a:tr h="714225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559565"/>
                  </a:ext>
                </a:extLst>
              </a:tr>
              <a:tr h="847191">
                <a:tc>
                  <a:txBody>
                    <a:bodyPr/>
                    <a:lstStyle/>
                    <a:p>
                      <a:r>
                        <a:rPr lang="en-US" sz="12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XGBRegressor</a:t>
                      </a:r>
                      <a:r>
                        <a:rPr lang="en-US" sz="1200"/>
                        <a:t>(n_estimators=500, max_depth=5,  learning_rate=0.05, random_state=42) </a:t>
                      </a:r>
                      <a:r>
                        <a:rPr lang="en-US" sz="1200" err="1"/>
                        <a:t>CatBoostRegressor</a:t>
                      </a:r>
                      <a:r>
                        <a:rPr lang="en-US" sz="1200"/>
                        <a:t>(iterations=500, depth=5, learning_rate=0.05, </a:t>
                      </a:r>
                      <a:r>
                        <a:rPr lang="en-US" sz="1200" err="1"/>
                        <a:t>loss_function</a:t>
                      </a:r>
                      <a:r>
                        <a:rPr lang="en-US" sz="1200"/>
                        <a:t>='RMSE',                                   random_seed=42, </a:t>
                      </a:r>
                      <a:r>
                        <a:rPr lang="en-US" sz="1200" err="1"/>
                        <a:t>od_type</a:t>
                      </a:r>
                      <a:r>
                        <a:rPr lang="en-US" sz="1200"/>
                        <a:t>='</a:t>
                      </a:r>
                      <a:r>
                        <a:rPr lang="en-US" sz="1200" err="1"/>
                        <a:t>Iter</a:t>
                      </a:r>
                      <a:r>
                        <a:rPr lang="en-US" sz="1200"/>
                        <a:t>',</a:t>
                      </a:r>
                      <a:r>
                        <a:rPr lang="en-US" sz="1200" err="1"/>
                        <a:t>od_wait</a:t>
                      </a:r>
                      <a:r>
                        <a:rPr lang="en-US" sz="1200"/>
                        <a:t>=20 verbose=100)</a:t>
                      </a:r>
                    </a:p>
                    <a:p>
                      <a:r>
                        <a:rPr lang="en-US" sz="1200" err="1"/>
                        <a:t>LGBMRegressor</a:t>
                      </a:r>
                      <a:r>
                        <a:rPr lang="en-US" sz="1200"/>
                        <a:t>(n_estimators=500, max_depth=5,  learning_rate=0.05, </a:t>
                      </a:r>
                      <a:r>
                        <a:rPr lang="en-US" sz="1200" err="1"/>
                        <a:t>num_leaves</a:t>
                      </a:r>
                      <a:r>
                        <a:rPr lang="en-US" sz="1200"/>
                        <a:t>=31,                          </a:t>
                      </a:r>
                      <a:r>
                        <a:rPr lang="en-US" sz="1200" err="1"/>
                        <a:t>min_child_samples</a:t>
                      </a:r>
                      <a:r>
                        <a:rPr lang="en-US" sz="1200"/>
                        <a:t>=20, subsample=0.8, colsample_bytree=0.8, random_state=42) </a:t>
                      </a: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(n_estimators=100, max_depth=5, random_state=42)</a:t>
                      </a:r>
                    </a:p>
                    <a:p>
                      <a:r>
                        <a:rPr lang="en-US" sz="1200" err="1"/>
                        <a:t>StackingRegressor</a:t>
                      </a:r>
                      <a:r>
                        <a:rPr lang="en-US" sz="1200"/>
                        <a:t>([('</a:t>
                      </a:r>
                      <a:r>
                        <a:rPr lang="en-US" sz="1200" err="1"/>
                        <a:t>xgb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xgb_model</a:t>
                      </a:r>
                      <a:r>
                        <a:rPr lang="en-US" sz="1200"/>
                        <a:t>), ('</a:t>
                      </a:r>
                      <a:r>
                        <a:rPr lang="en-US" sz="1200" err="1"/>
                        <a:t>catboost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catboost_model</a:t>
                      </a:r>
                      <a:r>
                        <a:rPr lang="en-US" sz="1200"/>
                        <a:t>), ('</a:t>
                      </a:r>
                      <a:r>
                        <a:rPr lang="en-US" sz="1200" err="1"/>
                        <a:t>lgb</a:t>
                      </a:r>
                      <a:r>
                        <a:rPr lang="en-US" sz="1200"/>
                        <a:t>', </a:t>
                      </a:r>
                      <a:r>
                        <a:rPr lang="en-US" sz="1200" err="1"/>
                        <a:t>lgb_model</a:t>
                      </a:r>
                      <a:r>
                        <a:rPr lang="en-US" sz="1200"/>
                        <a:t>)],</a:t>
                      </a:r>
                      <a:r>
                        <a:rPr lang="en-US" sz="1200" err="1"/>
                        <a:t>final_estimator</a:t>
                      </a:r>
                      <a:r>
                        <a:rPr lang="en-US" sz="1200"/>
                        <a:t>=</a:t>
                      </a:r>
                      <a:r>
                        <a:rPr lang="en-US" sz="1200" err="1"/>
                        <a:t>RandomForestRegressor</a:t>
                      </a:r>
                      <a:r>
                        <a:rPr lang="en-US" sz="1200"/>
                        <a:t>(n_estimators=100, random_state=42))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Co-relation = 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13001389.72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 adding the removal of </a:t>
                      </a:r>
                      <a:r>
                        <a:rPr lang="en-US" sz="1200" err="1"/>
                        <a:t>columnsto</a:t>
                      </a:r>
                      <a:r>
                        <a:rPr lang="en-US" sz="1200"/>
                        <a:t> the stacking regressor process  that have correlation &gt;= 0.8  to check if it further improves the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757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27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72196"/>
              </p:ext>
            </p:extLst>
          </p:nvPr>
        </p:nvGraphicFramePr>
        <p:xfrm>
          <a:off x="133350" y="703045"/>
          <a:ext cx="11925299" cy="5723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95211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47307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217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168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Variance filter = 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13276392.31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using the variance filter = 0.01 to see if it improves the performance</a:t>
                      </a:r>
                    </a:p>
                    <a:p>
                      <a:r>
                        <a:rPr lang="en-US" sz="1200" b="1"/>
                        <a:t>MSE:  181267955070105.72</a:t>
                      </a:r>
                    </a:p>
                    <a:p>
                      <a:r>
                        <a:rPr lang="en-US" sz="1200" b="1"/>
                        <a:t>R-squared: 0.6204673571514672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Variance filter =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13144145.24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Increasing the value of  variance filter to 0.2  see if it improves the performance</a:t>
                      </a:r>
                    </a:p>
                    <a:p>
                      <a:r>
                        <a:rPr lang="en-US" sz="1200" b="1"/>
                        <a:t>MSE:182306327350003.47</a:t>
                      </a:r>
                    </a:p>
                    <a:p>
                      <a:r>
                        <a:rPr lang="en-US" sz="1200" b="1"/>
                        <a:t>R-squared: 0.6182932487962545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25462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b="0" i="0" u="none" strike="noStrike" noProof="0">
                        <a:solidFill>
                          <a:srgbClr val="000000"/>
                        </a:solidFill>
                        <a:latin typeface="Biome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13067566.26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MSE: 176414413139145.72</a:t>
                      </a:r>
                    </a:p>
                    <a:p>
                      <a:r>
                        <a:rPr lang="en-US" sz="1200" b="1"/>
                        <a:t>R-squared: 0.6306295371987954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9004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863522" cy="655320"/>
          </a:xfrm>
        </p:spPr>
        <p:txBody>
          <a:bodyPr>
            <a:normAutofit/>
          </a:bodyPr>
          <a:lstStyle/>
          <a:p>
            <a:r>
              <a:rPr lang="en-US" sz="2800"/>
              <a:t>    Neural Network - Sequential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23403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606863"/>
              </p:ext>
            </p:extLst>
          </p:nvPr>
        </p:nvGraphicFramePr>
        <p:xfrm>
          <a:off x="133350" y="703045"/>
          <a:ext cx="11925299" cy="6012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95211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47307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217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168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One 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300"/>
                        <a:t>pca = 1000 ,(181507, 251)   (77789, 251)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model</a:t>
                      </a:r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14789473.96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Adding </a:t>
                      </a:r>
                      <a:r>
                        <a:rPr lang="en-US" sz="1200" b="0" err="1"/>
                        <a:t>pca</a:t>
                      </a:r>
                      <a:r>
                        <a:rPr lang="en-US" sz="1200" b="0"/>
                        <a:t> to the process to check if it can further improve the accuracy or not </a:t>
                      </a:r>
                      <a:r>
                        <a:rPr lang="en-US" sz="1200" b="1"/>
                        <a:t>MSE: 188994619570877.94</a:t>
                      </a:r>
                    </a:p>
                    <a:p>
                      <a:r>
                        <a:rPr lang="en-US" sz="1200" b="1"/>
                        <a:t>R-squared: 0.6042895313617525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err="1"/>
                        <a:t>model.add</a:t>
                      </a:r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 err="1"/>
                        <a:t>model.add</a:t>
                      </a:r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 err="1"/>
                        <a:t>model.add</a:t>
                      </a:r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 value filter = 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13287195.46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using the p value threshold 0f 0.05 to see if it improves the performance</a:t>
                      </a:r>
                    </a:p>
                    <a:p>
                      <a:r>
                        <a:rPr lang="en-US" sz="1200" b="1"/>
                        <a:t>MSE: 182756309045626.97 </a:t>
                      </a:r>
                    </a:p>
                    <a:p>
                      <a:r>
                        <a:rPr lang="en-US" sz="1200" b="1"/>
                        <a:t>R-squared: 0.6183461764748529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Label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minmax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Same as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13213553.12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Changing the encoding and scaling both to check it with parameters we started off with</a:t>
                      </a:r>
                    </a:p>
                    <a:p>
                      <a:r>
                        <a:rPr lang="en-US" sz="1200" b="1"/>
                        <a:t>MSE:184542267964415.94</a:t>
                      </a:r>
                    </a:p>
                    <a:p>
                      <a:r>
                        <a:rPr lang="en-US" sz="1200" b="1"/>
                        <a:t>R-squared: 0.6146165211016725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64297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863522" cy="655320"/>
          </a:xfrm>
        </p:spPr>
        <p:txBody>
          <a:bodyPr>
            <a:normAutofit/>
          </a:bodyPr>
          <a:lstStyle/>
          <a:p>
            <a:r>
              <a:rPr lang="en-US" sz="2800"/>
              <a:t>    Neural Network - Sequential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632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271424"/>
              </p:ext>
            </p:extLst>
          </p:nvPr>
        </p:nvGraphicFramePr>
        <p:xfrm>
          <a:off x="133350" y="703045"/>
          <a:ext cx="11925299" cy="5921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95211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47307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217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4168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PCA =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13799107.7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Removing columns using PCA = 20 see if it improves the performance</a:t>
                      </a:r>
                    </a:p>
                    <a:p>
                      <a:r>
                        <a:rPr lang="en-US" sz="1200" b="1"/>
                        <a:t>MSE: 183883478950319.0</a:t>
                      </a:r>
                    </a:p>
                    <a:p>
                      <a:r>
                        <a:rPr lang="en-US" sz="1200" b="1" err="1"/>
                        <a:t>R-squared:R-squared</a:t>
                      </a:r>
                      <a:r>
                        <a:rPr lang="en-US" sz="1200" b="1"/>
                        <a:t>: 0.615992283981977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</a:t>
                      </a:r>
                    </a:p>
                    <a:p>
                      <a:r>
                        <a:rPr lang="en-US" sz="1300"/>
                        <a:t>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PCA =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13647933.06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Removing columns using PCA = 10 see if it improves the performance</a:t>
                      </a:r>
                    </a:p>
                    <a:p>
                      <a:r>
                        <a:rPr lang="en-US" sz="1200" b="1"/>
                        <a:t>MSE: 186620937238368.22 </a:t>
                      </a:r>
                    </a:p>
                    <a:p>
                      <a:r>
                        <a:rPr lang="en-US" sz="1200" b="1"/>
                        <a:t>R-squared:0.6102755925701706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555687"/>
                  </a:ext>
                </a:extLst>
              </a:tr>
              <a:tr h="136369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(Dense(64,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',</a:t>
                      </a:r>
                    </a:p>
                    <a:p>
                      <a:r>
                        <a:rPr lang="en-US" sz="1300"/>
                        <a:t> </a:t>
                      </a:r>
                      <a:r>
                        <a:rPr lang="en-US" sz="1300" err="1"/>
                        <a:t>input_shape</a:t>
                      </a:r>
                      <a:r>
                        <a:rPr lang="en-US" sz="1300"/>
                        <a:t>=(</a:t>
                      </a:r>
                      <a:r>
                        <a:rPr lang="en-US" sz="1300" err="1"/>
                        <a:t>trainX.shape</a:t>
                      </a:r>
                      <a:r>
                        <a:rPr lang="en-US" sz="1300"/>
                        <a:t>[1],))), (Dropout(0.3)), (Dense(32, activation='</a:t>
                      </a:r>
                      <a:r>
                        <a:rPr lang="en-US" sz="1300" err="1"/>
                        <a:t>relu</a:t>
                      </a:r>
                      <a:r>
                        <a:rPr lang="en-US" sz="1300"/>
                        <a:t>’)) (Dropout(0.3))</a:t>
                      </a:r>
                    </a:p>
                    <a:p>
                      <a:r>
                        <a:rPr lang="en-US" sz="1300"/>
                        <a:t>(Dense(1, activation='linear'))</a:t>
                      </a:r>
                    </a:p>
                    <a:p>
                      <a:r>
                        <a:rPr lang="en-US" sz="1300" err="1"/>
                        <a:t>model.compile</a:t>
                      </a:r>
                      <a:r>
                        <a:rPr lang="en-US" sz="1300"/>
                        <a:t>(optimizer='</a:t>
                      </a:r>
                      <a:r>
                        <a:rPr lang="en-US" sz="1300" err="1"/>
                        <a:t>adam</a:t>
                      </a:r>
                      <a:r>
                        <a:rPr lang="en-US" sz="1300"/>
                        <a:t>', loss='</a:t>
                      </a:r>
                      <a:r>
                        <a:rPr lang="en-US" sz="1300" err="1"/>
                        <a:t>mean_squared_error</a:t>
                      </a:r>
                      <a:r>
                        <a:rPr lang="en-US" sz="1300"/>
                        <a:t>', metrics=['</a:t>
                      </a:r>
                      <a:r>
                        <a:rPr lang="en-US" sz="1300" err="1"/>
                        <a:t>mse</a:t>
                      </a:r>
                      <a:r>
                        <a:rPr lang="en-US" sz="1300"/>
                        <a:t>'])</a:t>
                      </a:r>
                    </a:p>
                    <a:p>
                      <a:r>
                        <a:rPr lang="en-US" sz="1300"/>
                        <a:t>epochs=50, </a:t>
                      </a:r>
                      <a:r>
                        <a:rPr lang="en-US" sz="1300" err="1"/>
                        <a:t>batch_size</a:t>
                      </a:r>
                      <a:r>
                        <a:rPr lang="en-US" sz="1300"/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Corel &gt;=0.8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13155509.16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Adding the drop out to the neural network model to check its impact</a:t>
                      </a:r>
                    </a:p>
                    <a:p>
                      <a:r>
                        <a:rPr lang="en-US" sz="1200" b="1"/>
                        <a:t>MSE:  181678750773021.03 </a:t>
                      </a:r>
                    </a:p>
                    <a:p>
                      <a:r>
                        <a:rPr lang="en-US" sz="1200" b="1"/>
                        <a:t>R-squared: 0.6205964639585454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224615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863522" cy="655320"/>
          </a:xfrm>
        </p:spPr>
        <p:txBody>
          <a:bodyPr>
            <a:normAutofit/>
          </a:bodyPr>
          <a:lstStyle/>
          <a:p>
            <a:r>
              <a:rPr lang="en-US" sz="2800"/>
              <a:t>    Neural Network - Sequential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69190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EF6002B2-219C-4BAA-A95C-36538E39AE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AB0102-8ACA-4214-A839-9665520705F6}" type="datetime1">
              <a:rPr lang="en-US" smtClean="0"/>
              <a:pPr/>
              <a:t>7/9/2024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15DA6F-E486-4C5A-B98C-B1ACDA64D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E1FE3-3909-E313-2F29-708A3A4F2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91213"/>
              </p:ext>
            </p:extLst>
          </p:nvPr>
        </p:nvGraphicFramePr>
        <p:xfrm>
          <a:off x="133350" y="631925"/>
          <a:ext cx="11925299" cy="5936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201787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55817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2895211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47307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21786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152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693834">
                <a:tc>
                  <a:txBody>
                    <a:bodyPr/>
                    <a:lstStyle/>
                    <a:p>
                      <a:r>
                        <a:rPr lang="en-US" sz="14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Corelation</a:t>
                      </a:r>
                      <a:r>
                        <a:rPr lang="en-US" sz="14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(</a:t>
                      </a:r>
                      <a:r>
                        <a:rPr lang="en-US" sz="1100"/>
                        <a:t>Dense(500,input_dim=</a:t>
                      </a:r>
                      <a:r>
                        <a:rPr lang="en-US" sz="1100" err="1"/>
                        <a:t>trainX.shape</a:t>
                      </a:r>
                      <a:r>
                        <a:rPr lang="en-US" sz="1100"/>
                        <a:t>[1],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', 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=tf.keras.regularizers.l2(0.01))), (Dropout(0.5)), </a:t>
                      </a:r>
                    </a:p>
                    <a:p>
                      <a:r>
                        <a:rPr lang="en-US" sz="1100"/>
                        <a:t>(Dense(128,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', 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=tf.keras.regularizers.l2(0.01))), (Dropout(0.5)), </a:t>
                      </a:r>
                    </a:p>
                    <a:p>
                      <a:r>
                        <a:rPr lang="en-US" sz="1100"/>
                        <a:t>(Dense(1, activation='linear'))  # Linear activation for regression</a:t>
                      </a:r>
                    </a:p>
                    <a:p>
                      <a:r>
                        <a:rPr lang="en-US" sz="1100"/>
                        <a:t>optimizer = </a:t>
                      </a:r>
                      <a:r>
                        <a:rPr lang="en-US" sz="1100" err="1"/>
                        <a:t>tf.keras.optimizers.Adam</a:t>
                      </a:r>
                      <a:r>
                        <a:rPr lang="en-US" sz="1100"/>
                        <a:t>(learning_rate=0.001)</a:t>
                      </a:r>
                    </a:p>
                    <a:p>
                      <a:r>
                        <a:rPr lang="en-US" sz="1100" err="1"/>
                        <a:t>model.compile</a:t>
                      </a:r>
                      <a:r>
                        <a:rPr lang="en-US" sz="1100"/>
                        <a:t>(optimizer=optimizer, loss='</a:t>
                      </a:r>
                      <a:r>
                        <a:rPr lang="en-US" sz="1100" err="1"/>
                        <a:t>mean_squared_error</a:t>
                      </a:r>
                      <a:r>
                        <a:rPr lang="en-US" sz="1100"/>
                        <a:t>', metrics=['</a:t>
                      </a:r>
                      <a:r>
                        <a:rPr lang="en-US" sz="1100" err="1"/>
                        <a:t>mse</a:t>
                      </a:r>
                      <a:r>
                        <a:rPr lang="en-US" sz="1100"/>
                        <a:t>'])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Selecting 1500 best features through 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13042655.44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Changing the initial parameters and applying L2 regularization along with dropout =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(Dense(500,input_dim=</a:t>
                      </a:r>
                      <a:r>
                        <a:rPr lang="en-US" sz="1100" err="1"/>
                        <a:t>trainX.shape</a:t>
                      </a:r>
                      <a:r>
                        <a:rPr lang="en-US" sz="1100"/>
                        <a:t>[1],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', 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=tf.keras.regularizers.l1(0.01))), (Dropout(0.5)), </a:t>
                      </a:r>
                    </a:p>
                    <a:p>
                      <a:r>
                        <a:rPr lang="en-US" sz="1100"/>
                        <a:t>(Dense(128,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', 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=tf.keras.regularizers.l1(0.01))), (Dropout(0.5)), </a:t>
                      </a:r>
                    </a:p>
                    <a:p>
                      <a:r>
                        <a:rPr lang="en-US" sz="1100"/>
                        <a:t>(Dense(1, activation='linear'))  # Linear activation for regression</a:t>
                      </a:r>
                    </a:p>
                    <a:p>
                      <a:r>
                        <a:rPr lang="en-US" sz="1100"/>
                        <a:t>optimizer = </a:t>
                      </a:r>
                      <a:r>
                        <a:rPr lang="en-US" sz="1100" err="1"/>
                        <a:t>tf.keras.optimizers.Adam</a:t>
                      </a:r>
                      <a:r>
                        <a:rPr lang="en-US" sz="1100"/>
                        <a:t>(learning_rate=0.001)</a:t>
                      </a:r>
                    </a:p>
                    <a:p>
                      <a:r>
                        <a:rPr lang="en-US" sz="1100" err="1"/>
                        <a:t>model.compile</a:t>
                      </a:r>
                      <a:r>
                        <a:rPr lang="en-US" sz="1100"/>
                        <a:t>(optimizer=optimizer, loss='</a:t>
                      </a:r>
                      <a:r>
                        <a:rPr lang="en-US" sz="1100" err="1"/>
                        <a:t>mean_squared_error</a:t>
                      </a:r>
                      <a:r>
                        <a:rPr lang="en-US" sz="1100"/>
                        <a:t>', metrics=['</a:t>
                      </a:r>
                      <a:r>
                        <a:rPr lang="en-US" sz="1100" err="1"/>
                        <a:t>mse</a:t>
                      </a:r>
                      <a:r>
                        <a:rPr lang="en-US" sz="1100"/>
                        <a:t>'])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1500 best features through feature importance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12999859.45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Changing the initial parameters and applying L1 regularization along with dropout = 0.5</a:t>
                      </a:r>
                    </a:p>
                    <a:p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62842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4DC22B31-BCCF-4A62-EE9C-523F9F1BC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802" y="109791"/>
            <a:ext cx="7863522" cy="655320"/>
          </a:xfrm>
        </p:spPr>
        <p:txBody>
          <a:bodyPr>
            <a:normAutofit/>
          </a:bodyPr>
          <a:lstStyle/>
          <a:p>
            <a:r>
              <a:rPr lang="en-US" sz="2800"/>
              <a:t>    Neural Network - Sequential</a:t>
            </a:r>
          </a:p>
        </p:txBody>
      </p:sp>
      <p:sp>
        <p:nvSpPr>
          <p:cNvPr id="16" name="Text Placeholder 24">
            <a:extLst>
              <a:ext uri="{FF2B5EF4-FFF2-40B4-BE49-F238E27FC236}">
                <a16:creationId xmlns:a16="http://schemas.microsoft.com/office/drawing/2014/main" id="{8B63C52C-670E-3AC9-D7F6-AB07D1609E93}"/>
              </a:ext>
            </a:extLst>
          </p:cNvPr>
          <p:cNvSpPr txBox="1">
            <a:spLocks/>
          </p:cNvSpPr>
          <p:nvPr/>
        </p:nvSpPr>
        <p:spPr>
          <a:xfrm>
            <a:off x="133350" y="-131974"/>
            <a:ext cx="931879" cy="835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7995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17B31-8D20-8B59-9588-0F756FFAAB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7/9/2024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509AC6-BC49-9D3F-CF0A-87748B1FE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AE479-0C80-E62E-B42D-ED081B4DE944}"/>
              </a:ext>
            </a:extLst>
          </p:cNvPr>
          <p:cNvSpPr txBox="1"/>
          <p:nvPr/>
        </p:nvSpPr>
        <p:spPr>
          <a:xfrm>
            <a:off x="752253" y="49674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 Neural Network - Sequential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E99C2F-E883-FF88-F50C-FA38AA48724A}"/>
              </a:ext>
            </a:extLst>
          </p:cNvPr>
          <p:cNvSpPr txBox="1"/>
          <p:nvPr/>
        </p:nvSpPr>
        <p:spPr>
          <a:xfrm>
            <a:off x="133349" y="-75961"/>
            <a:ext cx="842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/>
              <a:t>01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16BD65-4E21-05DD-C77F-B2652048B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92423"/>
              </p:ext>
            </p:extLst>
          </p:nvPr>
        </p:nvGraphicFramePr>
        <p:xfrm>
          <a:off x="133349" y="443273"/>
          <a:ext cx="11925299" cy="620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038776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9916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152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492392">
                <a:tc>
                  <a:txBody>
                    <a:bodyPr/>
                    <a:lstStyle/>
                    <a:p>
                      <a:r>
                        <a:rPr lang="en-US" sz="12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Corelation</a:t>
                      </a:r>
                      <a:r>
                        <a:rPr lang="en-US" sz="12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model.add</a:t>
                      </a:r>
                      <a:r>
                        <a:rPr lang="en-US" sz="1100"/>
                        <a:t>(Dense(1000, </a:t>
                      </a:r>
                      <a:r>
                        <a:rPr lang="en-US" sz="1100" err="1"/>
                        <a:t>input_dim</a:t>
                      </a:r>
                      <a:r>
                        <a:rPr lang="en-US" sz="1100"/>
                        <a:t>=</a:t>
                      </a:r>
                      <a:r>
                        <a:rPr lang="en-US" sz="1100" err="1"/>
                        <a:t>train_data.shape</a:t>
                      </a:r>
                      <a:r>
                        <a:rPr lang="en-US" sz="1100"/>
                        <a:t>[1],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',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=tf.keras.regularizers.l2(0.01))),</a:t>
                      </a:r>
                    </a:p>
                    <a:p>
                      <a:r>
                        <a:rPr lang="en-US" sz="1100"/>
                        <a:t>(Dropout(0.3))</a:t>
                      </a:r>
                    </a:p>
                    <a:p>
                      <a:r>
                        <a:rPr lang="en-US" sz="1100"/>
                        <a:t>(Dense(300,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’, 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=tf.keras.regularizers.l2(0.01))),</a:t>
                      </a:r>
                    </a:p>
                    <a:p>
                      <a:r>
                        <a:rPr lang="en-US" sz="1100"/>
                        <a:t>(Dropout(0.3))</a:t>
                      </a:r>
                    </a:p>
                    <a:p>
                      <a:r>
                        <a:rPr lang="en-US" sz="1100"/>
                        <a:t>(Dense(1, activation='linear')) Optimizer=</a:t>
                      </a:r>
                      <a:r>
                        <a:rPr lang="en-US" sz="1100" err="1"/>
                        <a:t>tf.keras.optimizers.Adam</a:t>
                      </a:r>
                      <a:r>
                        <a:rPr lang="en-US" sz="1100"/>
                        <a:t>(learning_rate=0.001)</a:t>
                      </a:r>
                    </a:p>
                    <a:p>
                      <a:r>
                        <a:rPr lang="en-US" sz="1100" err="1"/>
                        <a:t>model.compile</a:t>
                      </a:r>
                      <a:r>
                        <a:rPr lang="en-US" sz="1100"/>
                        <a:t>(optimizer=optimizer, loss='</a:t>
                      </a:r>
                      <a:r>
                        <a:rPr lang="en-US" sz="1100" err="1"/>
                        <a:t>mean_squared_error</a:t>
                      </a:r>
                      <a:r>
                        <a:rPr lang="en-US" sz="1100"/>
                        <a:t>', metrics=['</a:t>
                      </a:r>
                      <a:r>
                        <a:rPr lang="en-US" sz="1100" err="1"/>
                        <a:t>mse</a:t>
                      </a:r>
                      <a:r>
                        <a:rPr lang="en-US" sz="1100"/>
                        <a:t>'])</a:t>
                      </a:r>
                    </a:p>
                    <a:p>
                      <a:r>
                        <a:rPr lang="en-US" sz="1100" err="1"/>
                        <a:t>model.fit</a:t>
                      </a:r>
                      <a:r>
                        <a:rPr lang="en-US" sz="1100"/>
                        <a:t>(</a:t>
                      </a:r>
                      <a:r>
                        <a:rPr lang="en-US" sz="1100" err="1"/>
                        <a:t>train_data</a:t>
                      </a:r>
                      <a:r>
                        <a:rPr lang="en-US" sz="1100"/>
                        <a:t>, y, epochs= 50, </a:t>
                      </a:r>
                      <a:r>
                        <a:rPr lang="en-US" sz="1100" err="1"/>
                        <a:t>batch_size</a:t>
                      </a:r>
                      <a:r>
                        <a:rPr lang="en-US" sz="1100"/>
                        <a:t>=20)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Selecting 1500 best features through 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13102255.84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Checking the combination of dropout = 0.3 with L2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558317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model.add</a:t>
                      </a:r>
                      <a:r>
                        <a:rPr lang="en-US" sz="1100"/>
                        <a:t>(Dense(1000, </a:t>
                      </a:r>
                      <a:r>
                        <a:rPr lang="en-US" sz="1100" err="1"/>
                        <a:t>input_dim</a:t>
                      </a:r>
                      <a:r>
                        <a:rPr lang="en-US" sz="1100"/>
                        <a:t>=</a:t>
                      </a:r>
                      <a:r>
                        <a:rPr lang="en-US" sz="1100" err="1"/>
                        <a:t>train_data.shape</a:t>
                      </a:r>
                      <a:r>
                        <a:rPr lang="en-US" sz="1100"/>
                        <a:t>[1], activation='relu',kernel_regularizer=tf.keras.regularizers.l1(0.01))), </a:t>
                      </a:r>
                    </a:p>
                    <a:p>
                      <a:r>
                        <a:rPr lang="en-US" sz="1100"/>
                        <a:t>(Dropout(0.3))</a:t>
                      </a:r>
                    </a:p>
                    <a:p>
                      <a:r>
                        <a:rPr lang="en-US" sz="1100"/>
                        <a:t>(Dense(300,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’, kernel_regularizer=tf.keras.regularizers.l1(0.01)))</a:t>
                      </a:r>
                    </a:p>
                    <a:p>
                      <a:r>
                        <a:rPr lang="en-US" sz="1100"/>
                        <a:t>(Dropout(0.3))</a:t>
                      </a:r>
                    </a:p>
                    <a:p>
                      <a:r>
                        <a:rPr lang="en-US" sz="1100"/>
                        <a:t>(Dense(1, activation='linear'))  # Linear activation for regression</a:t>
                      </a:r>
                    </a:p>
                    <a:p>
                      <a:r>
                        <a:rPr lang="en-US" sz="1100"/>
                        <a:t>Optimizer=</a:t>
                      </a:r>
                      <a:r>
                        <a:rPr lang="en-US" sz="1100" err="1"/>
                        <a:t>tf.keras.optimizers.Adam</a:t>
                      </a:r>
                      <a:r>
                        <a:rPr lang="en-US" sz="1100"/>
                        <a:t>(learning_rate=0.001)</a:t>
                      </a:r>
                    </a:p>
                    <a:p>
                      <a:r>
                        <a:rPr lang="en-US" sz="1100" err="1"/>
                        <a:t>model.compile</a:t>
                      </a:r>
                      <a:r>
                        <a:rPr lang="en-US" sz="1100"/>
                        <a:t>(optimizer=optimizer, loss='</a:t>
                      </a:r>
                      <a:r>
                        <a:rPr lang="en-US" sz="1100" err="1"/>
                        <a:t>mean_squared_error</a:t>
                      </a:r>
                      <a:r>
                        <a:rPr lang="en-US" sz="1100"/>
                        <a:t>', metrics=['</a:t>
                      </a:r>
                      <a:r>
                        <a:rPr lang="en-US" sz="1100" err="1"/>
                        <a:t>mse</a:t>
                      </a:r>
                      <a:r>
                        <a:rPr lang="en-US" sz="1100"/>
                        <a:t>'])</a:t>
                      </a:r>
                    </a:p>
                    <a:p>
                      <a:r>
                        <a:rPr lang="en-US" sz="1100" err="1"/>
                        <a:t>model.fit</a:t>
                      </a:r>
                      <a:r>
                        <a:rPr lang="en-US" sz="1100"/>
                        <a:t>(</a:t>
                      </a:r>
                      <a:r>
                        <a:rPr lang="en-US" sz="1100" err="1"/>
                        <a:t>train_data</a:t>
                      </a:r>
                      <a:r>
                        <a:rPr lang="en-US" sz="1100"/>
                        <a:t>, y, epochs= 50, </a:t>
                      </a:r>
                      <a:r>
                        <a:rPr lang="en-US" sz="1100" err="1"/>
                        <a:t>batch_size</a:t>
                      </a:r>
                      <a:r>
                        <a:rPr lang="en-US" sz="1100"/>
                        <a:t>=20)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1500 best features through feature importance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13041390.87</a:t>
                      </a:r>
                    </a:p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/>
                        <a:t>Checking the combination of dropout = 0.3 with L1 regularization</a:t>
                      </a:r>
                    </a:p>
                    <a:p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6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27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60039-7ACE-EFC5-8C4D-9A2C8CB8320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7/9/2024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AB38B-CC5E-48FC-2BC7-0DB4AB2D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F1BAA-163E-7374-B816-AB11C83A03F2}"/>
              </a:ext>
            </a:extLst>
          </p:cNvPr>
          <p:cNvSpPr txBox="1"/>
          <p:nvPr/>
        </p:nvSpPr>
        <p:spPr>
          <a:xfrm>
            <a:off x="752253" y="49674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 Neural Network - Sequential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31ABC-B750-2347-55EC-BA8972ABEE00}"/>
              </a:ext>
            </a:extLst>
          </p:cNvPr>
          <p:cNvSpPr txBox="1"/>
          <p:nvPr/>
        </p:nvSpPr>
        <p:spPr>
          <a:xfrm>
            <a:off x="133349" y="-75961"/>
            <a:ext cx="842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/>
              <a:t>01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1E6482-BEF9-5C51-0140-1968B336D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14541"/>
              </p:ext>
            </p:extLst>
          </p:nvPr>
        </p:nvGraphicFramePr>
        <p:xfrm>
          <a:off x="133349" y="462152"/>
          <a:ext cx="11925299" cy="620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038776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9916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152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492392">
                <a:tc>
                  <a:txBody>
                    <a:bodyPr/>
                    <a:lstStyle/>
                    <a:p>
                      <a:r>
                        <a:rPr lang="en-US" sz="12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Corelation</a:t>
                      </a:r>
                      <a:r>
                        <a:rPr lang="en-US" sz="12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model.add</a:t>
                      </a:r>
                      <a:r>
                        <a:rPr lang="en-US" sz="1100"/>
                        <a:t>(Dense(1000, </a:t>
                      </a:r>
                      <a:r>
                        <a:rPr lang="en-US" sz="1100" err="1"/>
                        <a:t>input_dim</a:t>
                      </a:r>
                      <a:r>
                        <a:rPr lang="en-US" sz="1100"/>
                        <a:t>=</a:t>
                      </a:r>
                      <a:r>
                        <a:rPr lang="en-US" sz="1100" err="1"/>
                        <a:t>train_data.shape</a:t>
                      </a:r>
                      <a:r>
                        <a:rPr lang="en-US" sz="1100"/>
                        <a:t>[1], activation=‘sigmoid',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=tf.keras.regularizers.l2(0.01))),</a:t>
                      </a:r>
                    </a:p>
                    <a:p>
                      <a:r>
                        <a:rPr lang="en-US" sz="1100"/>
                        <a:t>(Dropout(0.5))</a:t>
                      </a:r>
                    </a:p>
                    <a:p>
                      <a:r>
                        <a:rPr lang="en-US" sz="1100"/>
                        <a:t>(Dense(300, activation=‘sigmoid’, 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=tf.keras.regularizers.l2(0.01))),</a:t>
                      </a:r>
                    </a:p>
                    <a:p>
                      <a:r>
                        <a:rPr lang="en-US" sz="1100"/>
                        <a:t>(Dropout(0.5))</a:t>
                      </a:r>
                    </a:p>
                    <a:p>
                      <a:r>
                        <a:rPr lang="en-US" sz="1100"/>
                        <a:t>(Dense(1, activation=‘linear')) Optimizer=</a:t>
                      </a:r>
                      <a:r>
                        <a:rPr lang="en-US" sz="1100" err="1"/>
                        <a:t>tf.keras.optimizers.Adam</a:t>
                      </a:r>
                      <a:r>
                        <a:rPr lang="en-US" sz="1100"/>
                        <a:t>(learning_rate=0.001)</a:t>
                      </a:r>
                    </a:p>
                    <a:p>
                      <a:r>
                        <a:rPr lang="en-US" sz="1100" err="1"/>
                        <a:t>model.compile</a:t>
                      </a:r>
                      <a:r>
                        <a:rPr lang="en-US" sz="1100"/>
                        <a:t>(optimizer=optimizer, loss='</a:t>
                      </a:r>
                      <a:r>
                        <a:rPr lang="en-US" sz="1100" err="1"/>
                        <a:t>mean_squared_error</a:t>
                      </a:r>
                      <a:r>
                        <a:rPr lang="en-US" sz="1100"/>
                        <a:t>', metrics=['</a:t>
                      </a:r>
                      <a:r>
                        <a:rPr lang="en-US" sz="1100" err="1"/>
                        <a:t>mse</a:t>
                      </a:r>
                      <a:r>
                        <a:rPr lang="en-US" sz="1100"/>
                        <a:t>'])</a:t>
                      </a:r>
                    </a:p>
                    <a:p>
                      <a:r>
                        <a:rPr lang="en-US" sz="1100" err="1"/>
                        <a:t>model.fit</a:t>
                      </a:r>
                      <a:r>
                        <a:rPr lang="en-US" sz="1100"/>
                        <a:t>(</a:t>
                      </a:r>
                      <a:r>
                        <a:rPr lang="en-US" sz="1100" err="1"/>
                        <a:t>train_data</a:t>
                      </a:r>
                      <a:r>
                        <a:rPr lang="en-US" sz="1100"/>
                        <a:t>, y, epochs= 50, </a:t>
                      </a:r>
                      <a:r>
                        <a:rPr lang="en-US" sz="1100" err="1"/>
                        <a:t>batch_size</a:t>
                      </a:r>
                      <a:r>
                        <a:rPr lang="en-US" sz="1100"/>
                        <a:t>=20)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Selecting 1500 best features through 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26213858.7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Changing the activation function to sigmoid to check if it gives a better result as compared to </a:t>
                      </a:r>
                      <a:r>
                        <a:rPr lang="en-US" sz="1200" b="0" err="1"/>
                        <a:t>relu</a:t>
                      </a: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558317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err="1"/>
                        <a:t>model.add</a:t>
                      </a:r>
                      <a:r>
                        <a:rPr lang="en-US" sz="1100"/>
                        <a:t>(Dense(1000, </a:t>
                      </a:r>
                      <a:r>
                        <a:rPr lang="en-US" sz="1100" err="1"/>
                        <a:t>input_dim</a:t>
                      </a:r>
                      <a:r>
                        <a:rPr lang="en-US" sz="1100"/>
                        <a:t>=</a:t>
                      </a:r>
                      <a:r>
                        <a:rPr lang="en-US" sz="1100" err="1"/>
                        <a:t>train_data.shape</a:t>
                      </a:r>
                      <a:r>
                        <a:rPr lang="en-US" sz="1100"/>
                        <a:t>[1],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',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=tf.keras.regularizers.l2(0.01))), </a:t>
                      </a:r>
                    </a:p>
                    <a:p>
                      <a:r>
                        <a:rPr lang="en-US" sz="1100"/>
                        <a:t>(Dropout(0.2))</a:t>
                      </a:r>
                    </a:p>
                    <a:p>
                      <a:r>
                        <a:rPr lang="en-US" sz="1100"/>
                        <a:t>(Dense(300, activation='</a:t>
                      </a:r>
                      <a:r>
                        <a:rPr lang="en-US" sz="1100" err="1"/>
                        <a:t>relu</a:t>
                      </a:r>
                      <a:r>
                        <a:rPr lang="en-US" sz="1100"/>
                        <a:t>’, </a:t>
                      </a:r>
                      <a:r>
                        <a:rPr lang="en-US" sz="1100" err="1"/>
                        <a:t>kernel_regularizer</a:t>
                      </a:r>
                      <a:r>
                        <a:rPr lang="en-US" sz="1100"/>
                        <a:t>=tf.keras.regularizers.l2(0.01)))</a:t>
                      </a:r>
                    </a:p>
                    <a:p>
                      <a:r>
                        <a:rPr lang="en-US" sz="1100"/>
                        <a:t>(Dropout(0.2))</a:t>
                      </a:r>
                    </a:p>
                    <a:p>
                      <a:r>
                        <a:rPr lang="en-US" sz="1100"/>
                        <a:t>(Dense(1, activation='linear'))  # Linear activation for regression</a:t>
                      </a:r>
                    </a:p>
                    <a:p>
                      <a:r>
                        <a:rPr lang="en-US" sz="1100"/>
                        <a:t>Optimizer=</a:t>
                      </a:r>
                      <a:r>
                        <a:rPr lang="en-US" sz="1100" err="1"/>
                        <a:t>tf.keras.optimizers.Adam</a:t>
                      </a:r>
                      <a:r>
                        <a:rPr lang="en-US" sz="1100"/>
                        <a:t>(learning_rate=0.001)</a:t>
                      </a:r>
                    </a:p>
                    <a:p>
                      <a:r>
                        <a:rPr lang="en-US" sz="1100" err="1"/>
                        <a:t>model.compile</a:t>
                      </a:r>
                      <a:r>
                        <a:rPr lang="en-US" sz="1100"/>
                        <a:t>(optimizer=optimizer, loss='</a:t>
                      </a:r>
                      <a:r>
                        <a:rPr lang="en-US" sz="1100" err="1"/>
                        <a:t>mean_squared_error</a:t>
                      </a:r>
                      <a:r>
                        <a:rPr lang="en-US" sz="1100"/>
                        <a:t>', metrics=['</a:t>
                      </a:r>
                      <a:r>
                        <a:rPr lang="en-US" sz="1100" err="1"/>
                        <a:t>mse</a:t>
                      </a:r>
                      <a:r>
                        <a:rPr lang="en-US" sz="1100"/>
                        <a:t>'])</a:t>
                      </a:r>
                    </a:p>
                    <a:p>
                      <a:r>
                        <a:rPr lang="en-US" sz="1100" err="1"/>
                        <a:t>model.fit</a:t>
                      </a:r>
                      <a:r>
                        <a:rPr lang="en-US" sz="1100"/>
                        <a:t>(</a:t>
                      </a:r>
                      <a:r>
                        <a:rPr lang="en-US" sz="1100" err="1"/>
                        <a:t>train_data</a:t>
                      </a:r>
                      <a:r>
                        <a:rPr lang="en-US" sz="1100"/>
                        <a:t>, y, epochs= 50, </a:t>
                      </a:r>
                      <a:r>
                        <a:rPr lang="en-US" sz="1100" err="1"/>
                        <a:t>batch_size</a:t>
                      </a:r>
                      <a:r>
                        <a:rPr lang="en-US" sz="1100"/>
                        <a:t>=20)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/>
                        <a:t>Selecting 1500 best features through feature importance</a:t>
                      </a:r>
                    </a:p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Corel &gt;=0.8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1200" b="1" i="0" u="none" strike="noStrike" noProof="0">
                          <a:solidFill>
                            <a:srgbClr val="202124"/>
                          </a:solidFill>
                          <a:latin typeface="Biome Light"/>
                        </a:rPr>
                        <a:t>12883107.01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200" b="0"/>
                        <a:t>Checking the combination of dropout = 0.2 with L2 regularization</a:t>
                      </a:r>
                    </a:p>
                    <a:p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362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78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17B7C-DE89-35AB-A5C1-FFC57382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A7016C-198C-B157-A238-98732CF7C72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EA6C54-2562-43EA-9A1B-F808D04718E7}" type="datetime1">
              <a:rPr lang="en-US" smtClean="0"/>
              <a:t>7/9/2024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51B20-47BC-EE4E-9895-F61CCCCD7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5A620-C218-C462-BDA5-91656BDF1BE0}"/>
              </a:ext>
            </a:extLst>
          </p:cNvPr>
          <p:cNvSpPr txBox="1"/>
          <p:nvPr/>
        </p:nvSpPr>
        <p:spPr>
          <a:xfrm>
            <a:off x="752253" y="49674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 Neural Network - Sequential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5E094-FF94-BBD3-7E4B-4ABE6B5CD48B}"/>
              </a:ext>
            </a:extLst>
          </p:cNvPr>
          <p:cNvSpPr txBox="1"/>
          <p:nvPr/>
        </p:nvSpPr>
        <p:spPr>
          <a:xfrm>
            <a:off x="133349" y="-75961"/>
            <a:ext cx="8426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/>
              <a:t>01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84C6B93-1A54-5E73-6BE9-C443F16D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41782"/>
              </p:ext>
            </p:extLst>
          </p:nvPr>
        </p:nvGraphicFramePr>
        <p:xfrm>
          <a:off x="133349" y="462152"/>
          <a:ext cx="11925299" cy="532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182">
                  <a:extLst>
                    <a:ext uri="{9D8B030D-6E8A-4147-A177-3AD203B41FA5}">
                      <a16:colId xmlns:a16="http://schemas.microsoft.com/office/drawing/2014/main" val="3929436568"/>
                    </a:ext>
                  </a:extLst>
                </a:gridCol>
                <a:gridCol w="1038776">
                  <a:extLst>
                    <a:ext uri="{9D8B030D-6E8A-4147-A177-3AD203B41FA5}">
                      <a16:colId xmlns:a16="http://schemas.microsoft.com/office/drawing/2014/main" val="2542282710"/>
                    </a:ext>
                  </a:extLst>
                </a:gridCol>
                <a:gridCol w="871870">
                  <a:extLst>
                    <a:ext uri="{9D8B030D-6E8A-4147-A177-3AD203B41FA5}">
                      <a16:colId xmlns:a16="http://schemas.microsoft.com/office/drawing/2014/main" val="290589820"/>
                    </a:ext>
                  </a:extLst>
                </a:gridCol>
                <a:gridCol w="3189767">
                  <a:extLst>
                    <a:ext uri="{9D8B030D-6E8A-4147-A177-3AD203B41FA5}">
                      <a16:colId xmlns:a16="http://schemas.microsoft.com/office/drawing/2014/main" val="3047763433"/>
                    </a:ext>
                  </a:extLst>
                </a:gridCol>
                <a:gridCol w="1254642">
                  <a:extLst>
                    <a:ext uri="{9D8B030D-6E8A-4147-A177-3AD203B41FA5}">
                      <a16:colId xmlns:a16="http://schemas.microsoft.com/office/drawing/2014/main" val="2202209083"/>
                    </a:ext>
                  </a:extLst>
                </a:gridCol>
                <a:gridCol w="1137684">
                  <a:extLst>
                    <a:ext uri="{9D8B030D-6E8A-4147-A177-3AD203B41FA5}">
                      <a16:colId xmlns:a16="http://schemas.microsoft.com/office/drawing/2014/main" val="321675421"/>
                    </a:ext>
                  </a:extLst>
                </a:gridCol>
                <a:gridCol w="1099169">
                  <a:extLst>
                    <a:ext uri="{9D8B030D-6E8A-4147-A177-3AD203B41FA5}">
                      <a16:colId xmlns:a16="http://schemas.microsoft.com/office/drawing/2014/main" val="946863515"/>
                    </a:ext>
                  </a:extLst>
                </a:gridCol>
                <a:gridCol w="2315209">
                  <a:extLst>
                    <a:ext uri="{9D8B030D-6E8A-4147-A177-3AD203B41FA5}">
                      <a16:colId xmlns:a16="http://schemas.microsoft.com/office/drawing/2014/main" val="1834755478"/>
                    </a:ext>
                  </a:extLst>
                </a:gridCol>
              </a:tblGrid>
              <a:tr h="492392">
                <a:tc>
                  <a:txBody>
                    <a:bodyPr/>
                    <a:lstStyle/>
                    <a:p>
                      <a:r>
                        <a:rPr lang="en-US" sz="120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Feature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Corelation</a:t>
                      </a:r>
                      <a:r>
                        <a:rPr lang="en-US" sz="1200"/>
                        <a:t>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Kaggle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85699"/>
                  </a:ext>
                </a:extLst>
              </a:tr>
              <a:tr h="765075">
                <a:tc>
                  <a:txBody>
                    <a:bodyPr/>
                    <a:lstStyle/>
                    <a:p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Min</a:t>
                      </a:r>
                    </a:p>
                    <a:p>
                      <a:pPr lvl="0">
                        <a:buNone/>
                      </a:pPr>
                      <a:r>
                        <a:rPr lang="en-US" sz="130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(Dense(64, activation='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relu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input_shape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=(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trainX.shape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[1],)))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(Dense(32, activation='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relu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')),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(Dense(1, activation='linear')),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model.compile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(optimizer='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adam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loss='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mean_squared_error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metrics=['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mse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'])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epochs=50, 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batch_size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=32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rgbClr val="202124"/>
                          </a:solidFill>
                          <a:effectLst/>
                        </a:rPr>
                        <a:t>13207382.83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Using one hot encoding with minmax scaler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265791"/>
                  </a:ext>
                </a:extLst>
              </a:tr>
              <a:tr h="7650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One hot 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robust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(Dense(64, activation='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relu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input_shape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=(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trainX.shape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[1],)))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(Dense(32, activation='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relu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')),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(Dense(1, activation='linear')),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model.compile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(optimizer='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adam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loss='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mean_squared_error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metrics=['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mse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'])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epochs=50, 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batch_size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=32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L2 regularization, Early stopping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Biome Light"/>
                        </a:rPr>
                        <a:t>Selecting 1500 best features through feature importance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rgbClr val="202124"/>
                          </a:solidFill>
                          <a:effectLst/>
                          <a:latin typeface="Biome Light"/>
                        </a:rPr>
                        <a:t>14032082.83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501521"/>
                  </a:ext>
                </a:extLst>
              </a:tr>
              <a:tr h="7650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One hot encoding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simple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robust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(Dense(64, activation='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relu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input_shape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=(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trainX.shape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[1],)))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(Dense(32, activation='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relu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')),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model.add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(Dense(1, activation='linear')),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model.compile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(optimizer='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adam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loss='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mean_squared_error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', metrics=['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mse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'])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epochs=50, </a:t>
                      </a:r>
                      <a:r>
                        <a:rPr lang="en-US" sz="1300" b="0" i="0" u="none" strike="noStrike" noProof="0" err="1">
                          <a:solidFill>
                            <a:srgbClr val="000000"/>
                          </a:solidFill>
                          <a:latin typeface="Segoe UI"/>
                        </a:rPr>
                        <a:t>batch_size</a:t>
                      </a: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=32</a:t>
                      </a:r>
                    </a:p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Segoe UI"/>
                        </a:rPr>
                        <a:t>L2 regularization, Early stopping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</a:rPr>
                        <a:t>Selecting 50 best features through feature importance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rgbClr val="202124"/>
                          </a:solidFill>
                          <a:effectLst/>
                        </a:rPr>
                        <a:t>13475406.49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62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328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3A10211-FBDE-44DA-8AD6-29E596B297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1B7BBB-8F46-4BA8-85EC-2ECC1D2E3290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0976319-4513-485C-AD3A-E56C39927A38}">
  <ds:schemaRefs>
    <ds:schemaRef ds:uri="16c05727-aa75-4e4a-9b5f-8a80a1165891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{12B28B33-32DD-4C33-B632-D63DE9D2F9FF}tf16411245_win32</Template>
  <Application>Microsoft Office PowerPoint</Application>
  <PresentationFormat>Widescreen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IML - Fall 2023 – House Price Prediction</vt:lpstr>
      <vt:lpstr>    Neural Network - Sequential</vt:lpstr>
      <vt:lpstr>    Neural Network - Sequential</vt:lpstr>
      <vt:lpstr>    Neural Network - Sequential</vt:lpstr>
      <vt:lpstr>    Neural Network - Sequential</vt:lpstr>
      <vt:lpstr>    Neural Network - Sequential</vt:lpstr>
      <vt:lpstr>PowerPoint Presentation</vt:lpstr>
      <vt:lpstr>PowerPoint Presentation</vt:lpstr>
      <vt:lpstr>PowerPoint Presentation</vt:lpstr>
      <vt:lpstr>MLP Regressor</vt:lpstr>
      <vt:lpstr>MLP Regressor</vt:lpstr>
      <vt:lpstr>Multiple Linear Regression</vt:lpstr>
      <vt:lpstr>Multiple Linear Regression</vt:lpstr>
      <vt:lpstr>Multiple Linear Regression</vt:lpstr>
      <vt:lpstr>Multiple Linear Regression</vt:lpstr>
      <vt:lpstr>    Random Forest Regressor</vt:lpstr>
      <vt:lpstr>CatBoost Regressor</vt:lpstr>
      <vt:lpstr>CatBoost Regressor</vt:lpstr>
      <vt:lpstr>XGBoost Regressor</vt:lpstr>
      <vt:lpstr>   Light Boost Regressor</vt:lpstr>
      <vt:lpstr>   Light Boost Regressor</vt:lpstr>
      <vt:lpstr>Gradient Boost Regressor</vt:lpstr>
      <vt:lpstr> Ensembling Results Of Different  Models</vt:lpstr>
      <vt:lpstr> Ensembling Results Of Different  Models</vt:lpstr>
      <vt:lpstr> Ensembling Results Of Different  Models</vt:lpstr>
      <vt:lpstr> Ensembling Results Of Different  Models</vt:lpstr>
      <vt:lpstr> Ensembling Results Of Different  Models</vt:lpstr>
      <vt:lpstr> Ensembling Results Of Different 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IML - Fall 2023 - First Challenge</dc:title>
  <dc:creator>SYEDA MAHAM JAFRI - 22796</dc:creator>
  <cp:revision>9</cp:revision>
  <dcterms:created xsi:type="dcterms:W3CDTF">2023-10-08T22:17:08Z</dcterms:created>
  <dcterms:modified xsi:type="dcterms:W3CDTF">2024-07-09T08:51:23Z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