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68" r:id="rId3"/>
    <p:sldId id="274" r:id="rId4"/>
    <p:sldId id="278" r:id="rId5"/>
    <p:sldId id="269" r:id="rId6"/>
    <p:sldId id="271" r:id="rId7"/>
    <p:sldId id="262" r:id="rId8"/>
    <p:sldId id="282" r:id="rId9"/>
    <p:sldId id="280" r:id="rId10"/>
    <p:sldId id="283" r:id="rId11"/>
    <p:sldId id="277" r:id="rId12"/>
    <p:sldId id="281" r:id="rId13"/>
    <p:sldId id="276" r:id="rId14"/>
    <p:sldId id="273"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D71"/>
    <a:srgbClr val="FFFFFF"/>
    <a:srgbClr val="FF66FF"/>
    <a:srgbClr val="F480D3"/>
    <a:srgbClr val="63A0D7"/>
    <a:srgbClr val="FF9933"/>
    <a:srgbClr val="000000"/>
    <a:srgbClr val="DB29C6"/>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97" autoAdjust="0"/>
    <p:restoredTop sz="67487" autoAdjust="0"/>
  </p:normalViewPr>
  <p:slideViewPr>
    <p:cSldViewPr snapToGrid="0">
      <p:cViewPr varScale="1">
        <p:scale>
          <a:sx n="69" d="100"/>
          <a:sy n="69" d="100"/>
        </p:scale>
        <p:origin x="822" y="-10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snim Samin" userId="dd224d3af5a57719" providerId="LiveId" clId="{A62B2FB9-4A5D-47B7-BF89-9CDF48D23A70}"/>
    <pc:docChg chg="modSld sldOrd">
      <pc:chgData name="Tasnim Samin" userId="dd224d3af5a57719" providerId="LiveId" clId="{A62B2FB9-4A5D-47B7-BF89-9CDF48D23A70}" dt="2022-05-24T19:13:28.314" v="3"/>
      <pc:docMkLst>
        <pc:docMk/>
      </pc:docMkLst>
      <pc:sldChg chg="ord">
        <pc:chgData name="Tasnim Samin" userId="dd224d3af5a57719" providerId="LiveId" clId="{A62B2FB9-4A5D-47B7-BF89-9CDF48D23A70}" dt="2022-05-24T19:13:25.713" v="1"/>
        <pc:sldMkLst>
          <pc:docMk/>
          <pc:sldMk cId="722074339" sldId="282"/>
        </pc:sldMkLst>
      </pc:sldChg>
      <pc:sldChg chg="ord">
        <pc:chgData name="Tasnim Samin" userId="dd224d3af5a57719" providerId="LiveId" clId="{A62B2FB9-4A5D-47B7-BF89-9CDF48D23A70}" dt="2022-05-24T19:13:28.314" v="3"/>
        <pc:sldMkLst>
          <pc:docMk/>
          <pc:sldMk cId="4021356486" sldId="28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5/24/2022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5/24/2022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5/24/2022</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5/24/2022</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5/24/2022</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5/24/2022</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5/24/2022</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5/24/2022</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5/24/2022</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5/24/2022</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5/24/2022</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5/24/2022</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5/24/2022</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5/24/2022</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jp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1.png"/><Relationship Id="rId10" Type="http://schemas.openxmlformats.org/officeDocument/2006/relationships/image" Target="../media/image25.svg"/><Relationship Id="rId4" Type="http://schemas.openxmlformats.org/officeDocument/2006/relationships/image" Target="../media/image21.svg"/><Relationship Id="rId9"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jpg"/><Relationship Id="rId5" Type="http://schemas.openxmlformats.org/officeDocument/2006/relationships/image" Target="../media/image14.png"/><Relationship Id="rId4" Type="http://schemas.openxmlformats.org/officeDocument/2006/relationships/image" Target="../media/image13.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62056" y="3844452"/>
            <a:ext cx="7764026" cy="1147613"/>
          </a:xfrm>
        </p:spPr>
        <p:txBody>
          <a:bodyPr anchor="t">
            <a:normAutofit/>
          </a:bodyPr>
          <a:lstStyle/>
          <a:p>
            <a:r>
              <a:rPr lang="en-US" sz="3600" b="1" dirty="0">
                <a:solidFill>
                  <a:srgbClr val="FFFF00"/>
                </a:solidFill>
                <a:effectLst>
                  <a:outerShdw blurRad="38100" dist="38100" dir="2700000" algn="tl">
                    <a:srgbClr val="000000">
                      <a:alpha val="43137"/>
                    </a:srgbClr>
                  </a:outerShdw>
                  <a:reflection blurRad="6350" stA="50000" endA="300" endPos="50000" dist="29997" dir="5400000" sy="-100000" algn="bl" rotWithShape="0"/>
                </a:effectLst>
                <a:latin typeface="Bahnschrift SemiBold SemiConden" panose="020B0502040204020203" pitchFamily="34" charset="0"/>
                <a:cs typeface="Segoe UI" panose="020B0502040204020203" pitchFamily="34" charset="0"/>
              </a:rPr>
              <a:t>Smart Chatbot System AI project By Python</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7770704" y="5706916"/>
            <a:ext cx="4253344" cy="845257"/>
          </a:xfrm>
          <a:prstGeom prst="wedgeRoundRectCallout">
            <a:avLst>
              <a:gd name="adj1" fmla="val -19204"/>
              <a:gd name="adj2" fmla="val 75613"/>
              <a:gd name="adj3" fmla="val 16667"/>
            </a:avLst>
          </a:prstGeom>
          <a:solidFill>
            <a:srgbClr val="FFFFFF">
              <a:alpha val="50980"/>
            </a:srgb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b">
            <a:normAutofit lnSpcReduction="10000"/>
          </a:bodyPr>
          <a:lstStyle/>
          <a:p>
            <a:r>
              <a:rPr lang="en-US" sz="2000" b="1" dirty="0">
                <a:solidFill>
                  <a:schemeClr val="bg1"/>
                </a:solidFill>
                <a:latin typeface="Franklin Gothic Book" panose="020B0503020102020204" pitchFamily="34" charset="0"/>
              </a:rPr>
              <a:t>Presented by : </a:t>
            </a:r>
            <a:r>
              <a:rPr lang="en-US" sz="2000" b="1" dirty="0" err="1">
                <a:solidFill>
                  <a:schemeClr val="bg1"/>
                </a:solidFill>
                <a:latin typeface="Franklin Gothic Book" panose="020B0503020102020204" pitchFamily="34" charset="0"/>
              </a:rPr>
              <a:t>Syeda</a:t>
            </a:r>
            <a:r>
              <a:rPr lang="en-US" sz="2000" b="1" dirty="0">
                <a:solidFill>
                  <a:schemeClr val="bg1"/>
                </a:solidFill>
                <a:latin typeface="Franklin Gothic Book" panose="020B0503020102020204" pitchFamily="34" charset="0"/>
              </a:rPr>
              <a:t> </a:t>
            </a:r>
            <a:r>
              <a:rPr lang="en-US" sz="2000" b="1" dirty="0" err="1">
                <a:solidFill>
                  <a:schemeClr val="bg1"/>
                </a:solidFill>
                <a:latin typeface="Franklin Gothic Book" panose="020B0503020102020204" pitchFamily="34" charset="0"/>
              </a:rPr>
              <a:t>Somiya</a:t>
            </a:r>
            <a:r>
              <a:rPr lang="en-US" sz="2000" b="1" dirty="0">
                <a:solidFill>
                  <a:schemeClr val="bg1"/>
                </a:solidFill>
                <a:latin typeface="Franklin Gothic Book" panose="020B0503020102020204" pitchFamily="34" charset="0"/>
              </a:rPr>
              <a:t> Tasnim</a:t>
            </a:r>
          </a:p>
          <a:p>
            <a:r>
              <a:rPr lang="en-US" sz="2000" b="1" dirty="0">
                <a:solidFill>
                  <a:schemeClr val="bg1"/>
                </a:solidFill>
                <a:latin typeface="Franklin Gothic Book" panose="020B0503020102020204" pitchFamily="34" charset="0"/>
              </a:rPr>
              <a:t>ID: </a:t>
            </a:r>
            <a:r>
              <a:rPr lang="en-US" sz="2000" b="1" dirty="0">
                <a:solidFill>
                  <a:schemeClr val="bg1"/>
                </a:solidFill>
                <a:latin typeface="Calisto MT" panose="02040603050505030304" pitchFamily="18" charset="0"/>
              </a:rPr>
              <a:t>C191267</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23028" y="1351701"/>
            <a:ext cx="1827742" cy="1827742"/>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CD5226C7-1725-4DA6-8DC7-5E8DBE9A3202}"/>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294927" y="109555"/>
            <a:ext cx="1816925" cy="1615045"/>
          </a:xfrm>
          <a:prstGeom prst="rect">
            <a:avLst/>
          </a:prstGeom>
          <a:ln>
            <a:noFill/>
          </a:ln>
          <a:effectLst>
            <a:softEdge rad="112500"/>
          </a:effectLst>
        </p:spPr>
      </p:pic>
      <p:pic>
        <p:nvPicPr>
          <p:cNvPr id="10" name="Picture 9">
            <a:extLst>
              <a:ext uri="{FF2B5EF4-FFF2-40B4-BE49-F238E27FC236}">
                <a16:creationId xmlns:a16="http://schemas.microsoft.com/office/drawing/2014/main" id="{8951C0A0-4A1D-45CE-8E7C-96305F831143}"/>
              </a:ext>
            </a:extLst>
          </p:cNvPr>
          <p:cNvPicPr>
            <a:picLocks noChangeAspect="1"/>
          </p:cNvPicPr>
          <p:nvPr/>
        </p:nvPicPr>
        <p:blipFill rotWithShape="1">
          <a:blip r:embed="rId6">
            <a:extLst>
              <a:ext uri="{28A0092B-C50C-407E-A947-70E740481C1C}">
                <a14:useLocalDpi xmlns:a14="http://schemas.microsoft.com/office/drawing/2010/main" val="0"/>
              </a:ext>
            </a:extLst>
          </a:blip>
          <a:srcRect l="14082" t="14215" r="10943" b="12372"/>
          <a:stretch/>
        </p:blipFill>
        <p:spPr>
          <a:xfrm>
            <a:off x="9775632" y="780500"/>
            <a:ext cx="1972775" cy="1669326"/>
          </a:xfrm>
          <a:prstGeom prst="rect">
            <a:avLst/>
          </a:prstGeom>
        </p:spPr>
      </p:pic>
      <p:pic>
        <p:nvPicPr>
          <p:cNvPr id="7" name="Picture 6">
            <a:extLst>
              <a:ext uri="{FF2B5EF4-FFF2-40B4-BE49-F238E27FC236}">
                <a16:creationId xmlns:a16="http://schemas.microsoft.com/office/drawing/2014/main" id="{37D9F709-1EDF-4E2F-BD80-065CFC803A04}"/>
              </a:ext>
            </a:extLst>
          </p:cNvPr>
          <p:cNvPicPr>
            <a:picLocks noChangeAspect="1"/>
          </p:cNvPicPr>
          <p:nvPr/>
        </p:nvPicPr>
        <p:blipFill rotWithShape="1">
          <a:blip r:embed="rId7">
            <a:extLst>
              <a:ext uri="{28A0092B-C50C-407E-A947-70E740481C1C}">
                <a14:useLocalDpi xmlns:a14="http://schemas.microsoft.com/office/drawing/2010/main" val="0"/>
              </a:ext>
            </a:extLst>
          </a:blip>
          <a:srcRect t="6550" b="14809"/>
          <a:stretch/>
        </p:blipFill>
        <p:spPr>
          <a:xfrm>
            <a:off x="253629" y="3614633"/>
            <a:ext cx="2683824" cy="2608037"/>
          </a:xfrm>
          <a:prstGeom prst="rect">
            <a:avLst/>
          </a:prstGeom>
          <a:ln>
            <a:noFill/>
          </a:ln>
          <a:effectLst>
            <a:softEdge rad="112500"/>
          </a:effectLst>
        </p:spPr>
      </p:pic>
      <p:sp>
        <p:nvSpPr>
          <p:cNvPr id="4" name="TextBox 3">
            <a:extLst>
              <a:ext uri="{FF2B5EF4-FFF2-40B4-BE49-F238E27FC236}">
                <a16:creationId xmlns:a16="http://schemas.microsoft.com/office/drawing/2014/main" id="{1663E78E-6EB1-435A-90DF-9923A2D9DCA8}"/>
              </a:ext>
            </a:extLst>
          </p:cNvPr>
          <p:cNvSpPr txBox="1"/>
          <p:nvPr/>
        </p:nvSpPr>
        <p:spPr>
          <a:xfrm>
            <a:off x="4946161" y="4267200"/>
            <a:ext cx="45719" cy="369332"/>
          </a:xfrm>
          <a:prstGeom prst="rect">
            <a:avLst/>
          </a:prstGeom>
          <a:noFill/>
        </p:spPr>
        <p:txBody>
          <a:bodyPr wrap="square" rtlCol="0">
            <a:spAutoFit/>
          </a:bodyPr>
          <a:lstStyle/>
          <a:p>
            <a:endParaRPr lang="en-US" dirty="0"/>
          </a:p>
        </p:txBody>
      </p:sp>
      <p:sp>
        <p:nvSpPr>
          <p:cNvPr id="17" name="Subtitle 2">
            <a:extLst>
              <a:ext uri="{FF2B5EF4-FFF2-40B4-BE49-F238E27FC236}">
                <a16:creationId xmlns:a16="http://schemas.microsoft.com/office/drawing/2014/main" id="{D3624E53-9107-4811-A350-A3E225FDF834}"/>
              </a:ext>
            </a:extLst>
          </p:cNvPr>
          <p:cNvSpPr txBox="1">
            <a:spLocks/>
          </p:cNvSpPr>
          <p:nvPr/>
        </p:nvSpPr>
        <p:spPr>
          <a:xfrm>
            <a:off x="3268334" y="4710068"/>
            <a:ext cx="4502370" cy="845257"/>
          </a:xfrm>
          <a:prstGeom prst="wedgeRoundRectCallout">
            <a:avLst>
              <a:gd name="adj1" fmla="val -18987"/>
              <a:gd name="adj2" fmla="val 77252"/>
              <a:gd name="adj3" fmla="val 16667"/>
            </a:avLst>
          </a:prstGeom>
          <a:solidFill>
            <a:srgbClr val="FFFFFF">
              <a:alpha val="50980"/>
            </a:srgbClr>
          </a:solidFill>
          <a:ln>
            <a:noFill/>
          </a:ln>
          <a:effectLst>
            <a:outerShdw blurRad="107950" dist="12700" dir="5400000" algn="ctr">
              <a:srgbClr val="000000"/>
            </a:outerShdw>
            <a:softEdge rad="31750"/>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dirty="0">
                <a:solidFill>
                  <a:schemeClr val="bg1"/>
                </a:solidFill>
                <a:latin typeface="Franklin Gothic Book" panose="020B0503020102020204" pitchFamily="34" charset="0"/>
              </a:rPr>
              <a:t>Presented To : </a:t>
            </a:r>
            <a:r>
              <a:rPr lang="en-US" sz="2000" b="1" i="0" dirty="0">
                <a:solidFill>
                  <a:schemeClr val="bg1"/>
                </a:solidFill>
                <a:effectLst/>
                <a:latin typeface="Arial" panose="020B0604020202020204" pitchFamily="34" charset="0"/>
              </a:rPr>
              <a:t>Ms. </a:t>
            </a:r>
            <a:r>
              <a:rPr lang="en-US" sz="2000" b="1" i="0" dirty="0" err="1">
                <a:solidFill>
                  <a:schemeClr val="bg1"/>
                </a:solidFill>
                <a:effectLst/>
                <a:latin typeface="Arial" panose="020B0604020202020204" pitchFamily="34" charset="0"/>
              </a:rPr>
              <a:t>Lutfun</a:t>
            </a:r>
            <a:r>
              <a:rPr lang="en-US" sz="2000" b="1" i="0" dirty="0">
                <a:solidFill>
                  <a:schemeClr val="bg1"/>
                </a:solidFill>
                <a:effectLst/>
                <a:latin typeface="Arial" panose="020B0604020202020204" pitchFamily="34" charset="0"/>
              </a:rPr>
              <a:t> Nahar</a:t>
            </a:r>
          </a:p>
          <a:p>
            <a:r>
              <a:rPr lang="en-US" sz="1800" b="1" i="0" dirty="0">
                <a:solidFill>
                  <a:schemeClr val="bg1"/>
                </a:solidFill>
                <a:effectLst/>
                <a:latin typeface="Arial" panose="020B0604020202020204" pitchFamily="34" charset="0"/>
              </a:rPr>
              <a:t>Assistant Professor, Department  of CSE</a:t>
            </a:r>
            <a:r>
              <a:rPr lang="en-US" sz="1800" b="1" i="0" dirty="0">
                <a:effectLst/>
                <a:latin typeface="Arial" panose="020B0604020202020204" pitchFamily="34" charset="0"/>
              </a:rPr>
              <a:t>.</a:t>
            </a:r>
            <a:endParaRPr lang="en-US" sz="2000" b="1" dirty="0">
              <a:solidFill>
                <a:schemeClr val="bg1"/>
              </a:solidFill>
              <a:latin typeface="Calisto MT" panose="02040603050505030304" pitchFamily="18" charset="0"/>
            </a:endParaRPr>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95D626-7B8E-425E-BB3D-3993D7663683}"/>
              </a:ext>
            </a:extLst>
          </p:cNvPr>
          <p:cNvSpPr/>
          <p:nvPr/>
        </p:nvSpPr>
        <p:spPr>
          <a:xfrm>
            <a:off x="-1" y="0"/>
            <a:ext cx="12192000" cy="6858000"/>
          </a:xfrm>
          <a:prstGeom prst="rect">
            <a:avLst/>
          </a:prstGeom>
          <a:gradFill flip="none" rotWithShape="1">
            <a:gsLst>
              <a:gs pos="0">
                <a:schemeClr val="bg1">
                  <a:lumMod val="95000"/>
                </a:schemeClr>
              </a:gs>
              <a:gs pos="7000">
                <a:schemeClr val="accent2">
                  <a:lumMod val="60000"/>
                  <a:lumOff val="40000"/>
                </a:schemeClr>
              </a:gs>
              <a:gs pos="94000">
                <a:schemeClr val="accent4">
                  <a:lumMod val="40000"/>
                  <a:lumOff val="60000"/>
                </a:schemeClr>
              </a:gs>
              <a:gs pos="15000">
                <a:schemeClr val="accent1">
                  <a:lumMod val="30000"/>
                  <a:lumOff val="70000"/>
                </a:schemeClr>
              </a:gs>
            </a:gsLst>
            <a:lin ang="10800000" scaled="1"/>
            <a:tileRect/>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 name="Rectangle 3">
            <a:extLst>
              <a:ext uri="{FF2B5EF4-FFF2-40B4-BE49-F238E27FC236}">
                <a16:creationId xmlns:a16="http://schemas.microsoft.com/office/drawing/2014/main" id="{3E53660F-9D60-598A-BCCB-0D06171C2E36}"/>
              </a:ext>
            </a:extLst>
          </p:cNvPr>
          <p:cNvSpPr/>
          <p:nvPr/>
        </p:nvSpPr>
        <p:spPr>
          <a:xfrm>
            <a:off x="1786577" y="348343"/>
            <a:ext cx="9200738" cy="1970644"/>
          </a:xfrm>
          <a:prstGeom prst="rect">
            <a:avLst/>
          </a:prstGeom>
          <a:gradFill>
            <a:gsLst>
              <a:gs pos="100000">
                <a:srgbClr val="002060"/>
              </a:gs>
              <a:gs pos="0">
                <a:srgbClr val="FFDD71"/>
              </a:gs>
              <a:gs pos="99000">
                <a:schemeClr val="accent2">
                  <a:lumMod val="40000"/>
                  <a:lumOff val="60000"/>
                </a:schemeClr>
              </a:gs>
              <a:gs pos="92000">
                <a:schemeClr val="bg1"/>
              </a:gs>
              <a:gs pos="86000">
                <a:schemeClr val="bg1">
                  <a:lumMod val="85000"/>
                </a:schemeClr>
              </a:gs>
              <a:gs pos="77000">
                <a:schemeClr val="bg1">
                  <a:lumMod val="85000"/>
                </a:schemeClr>
              </a:gs>
            </a:gsLst>
            <a:lin ang="0" scaled="1"/>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rgbClr val="FF0000"/>
                </a:solidFill>
                <a:effectLst>
                  <a:outerShdw blurRad="38100" dist="38100" dir="2700000" algn="tl">
                    <a:srgbClr val="000000">
                      <a:alpha val="43137"/>
                    </a:srgbClr>
                  </a:outerShdw>
                </a:effectLst>
              </a:rPr>
              <a:t>Proposed Project Representation</a:t>
            </a:r>
          </a:p>
        </p:txBody>
      </p:sp>
      <p:pic>
        <p:nvPicPr>
          <p:cNvPr id="5" name="Picture 4">
            <a:extLst>
              <a:ext uri="{FF2B5EF4-FFF2-40B4-BE49-F238E27FC236}">
                <a16:creationId xmlns:a16="http://schemas.microsoft.com/office/drawing/2014/main" id="{012E119B-E824-7DF0-991B-B5202B512C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6531" y="2538599"/>
            <a:ext cx="4000830" cy="40008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21356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97367D-3890-4E2D-88AB-08BCD2E1D35D}"/>
              </a:ext>
            </a:extLst>
          </p:cNvPr>
          <p:cNvSpPr/>
          <p:nvPr/>
        </p:nvSpPr>
        <p:spPr>
          <a:xfrm>
            <a:off x="0" y="0"/>
            <a:ext cx="12192000" cy="6858000"/>
          </a:xfrm>
          <a:prstGeom prst="rect">
            <a:avLst/>
          </a:prstGeom>
          <a:gradFill>
            <a:gsLst>
              <a:gs pos="100000">
                <a:srgbClr val="002060"/>
              </a:gs>
              <a:gs pos="0">
                <a:schemeClr val="bg1">
                  <a:lumMod val="85000"/>
                </a:schemeClr>
              </a:gs>
              <a:gs pos="99000">
                <a:schemeClr val="bg1">
                  <a:lumMod val="65000"/>
                </a:schemeClr>
              </a:gs>
              <a:gs pos="92000">
                <a:schemeClr val="bg1"/>
              </a:gs>
              <a:gs pos="86000">
                <a:schemeClr val="bg1">
                  <a:lumMod val="85000"/>
                </a:schemeClr>
              </a:gs>
              <a:gs pos="77000">
                <a:schemeClr val="bg1">
                  <a:lumMod val="8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80A5DAD-B837-475B-BE7B-012804E12165}"/>
              </a:ext>
            </a:extLst>
          </p:cNvPr>
          <p:cNvPicPr>
            <a:picLocks noChangeAspect="1"/>
          </p:cNvPicPr>
          <p:nvPr/>
        </p:nvPicPr>
        <p:blipFill rotWithShape="1">
          <a:blip r:embed="rId2"/>
          <a:srcRect l="8866" r="-48"/>
          <a:stretch/>
        </p:blipFill>
        <p:spPr>
          <a:xfrm>
            <a:off x="2383435" y="689548"/>
            <a:ext cx="8689299" cy="6333344"/>
          </a:xfrm>
          <a:prstGeom prst="ellipse">
            <a:avLst/>
          </a:prstGeom>
          <a:ln>
            <a:noFill/>
          </a:ln>
          <a:effectLst>
            <a:softEdge rad="112500"/>
          </a:effectLst>
        </p:spPr>
      </p:pic>
      <p:sp>
        <p:nvSpPr>
          <p:cNvPr id="5" name="TextBox 4">
            <a:extLst>
              <a:ext uri="{FF2B5EF4-FFF2-40B4-BE49-F238E27FC236}">
                <a16:creationId xmlns:a16="http://schemas.microsoft.com/office/drawing/2014/main" id="{725992FB-0D87-488C-AEC1-C0879D0442EA}"/>
              </a:ext>
            </a:extLst>
          </p:cNvPr>
          <p:cNvSpPr txBox="1"/>
          <p:nvPr/>
        </p:nvSpPr>
        <p:spPr>
          <a:xfrm>
            <a:off x="95513" y="0"/>
            <a:ext cx="4575844" cy="1161633"/>
          </a:xfrm>
          <a:prstGeom prst="wave">
            <a:avLst>
              <a:gd name="adj1" fmla="val 12500"/>
              <a:gd name="adj2" fmla="val 0"/>
            </a:avLst>
          </a:prstGeom>
          <a:gradFill flip="none" rotWithShape="1">
            <a:gsLst>
              <a:gs pos="0">
                <a:schemeClr val="accent5">
                  <a:lumMod val="0"/>
                  <a:lumOff val="100000"/>
                </a:schemeClr>
              </a:gs>
              <a:gs pos="35000">
                <a:schemeClr val="accent5">
                  <a:lumMod val="0"/>
                  <a:lumOff val="100000"/>
                </a:schemeClr>
              </a:gs>
              <a:gs pos="100000">
                <a:srgbClr val="F480D3"/>
              </a:gs>
            </a:gsLst>
            <a:path path="circle">
              <a:fillToRect l="50000" t="-80000" r="50000" b="180000"/>
            </a:path>
            <a:tileRect/>
          </a:gradFill>
          <a:ln>
            <a:noFill/>
          </a:ln>
          <a:effectLst>
            <a:glow rad="228600">
              <a:schemeClr val="accent4">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w="0"/>
                <a:solidFill>
                  <a:srgbClr val="FF0000"/>
                </a:solidFill>
                <a:effectLst>
                  <a:reflection blurRad="6350" stA="53000" endA="300" endPos="35500" dir="5400000" sy="-90000" algn="bl" rotWithShape="0"/>
                </a:effectLst>
                <a:uLnTx/>
                <a:uFillTx/>
                <a:latin typeface="Arial Black" panose="020B0A04020102020204" pitchFamily="34" charset="0"/>
                <a:ea typeface="+mn-ea"/>
                <a:cs typeface="+mn-cs"/>
              </a:rPr>
              <a:t>Advantages</a:t>
            </a:r>
            <a:endParaRPr kumimoji="0" lang="en-US" sz="3200" b="0" i="0" u="none" strike="noStrike" kern="1200" cap="none" spc="0" normalizeH="0" baseline="0" noProof="0" dirty="0">
              <a:ln w="0"/>
              <a:solidFill>
                <a:srgbClr val="FF0000"/>
              </a:solidFill>
              <a:effectLst>
                <a:reflection blurRad="6350" stA="53000" endA="300" endPos="35500" dir="5400000" sy="-90000" algn="bl" rotWithShape="0"/>
              </a:effectLst>
              <a:uLnTx/>
              <a:uFillTx/>
              <a:latin typeface="Calibri" panose="020F0502020204030204"/>
              <a:ea typeface="+mn-ea"/>
              <a:cs typeface="+mn-cs"/>
            </a:endParaRPr>
          </a:p>
        </p:txBody>
      </p:sp>
    </p:spTree>
    <p:extLst>
      <p:ext uri="{BB962C8B-B14F-4D97-AF65-F5344CB8AC3E}">
        <p14:creationId xmlns:p14="http://schemas.microsoft.com/office/powerpoint/2010/main" val="2112105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E8AE963-AB14-1A08-C664-0E78CB2A096F}"/>
              </a:ext>
            </a:extLst>
          </p:cNvPr>
          <p:cNvSpPr/>
          <p:nvPr/>
        </p:nvSpPr>
        <p:spPr>
          <a:xfrm>
            <a:off x="0" y="0"/>
            <a:ext cx="12192000" cy="6858000"/>
          </a:xfrm>
          <a:prstGeom prst="rect">
            <a:avLst/>
          </a:prstGeom>
          <a:gradFill>
            <a:gsLst>
              <a:gs pos="91000">
                <a:schemeClr val="accent6">
                  <a:lumMod val="60000"/>
                  <a:lumOff val="40000"/>
                </a:schemeClr>
              </a:gs>
              <a:gs pos="3000">
                <a:schemeClr val="accent2">
                  <a:lumMod val="40000"/>
                  <a:lumOff val="60000"/>
                </a:schemeClr>
              </a:gs>
              <a:gs pos="0">
                <a:schemeClr val="accent1">
                  <a:lumMod val="45000"/>
                  <a:lumOff val="55000"/>
                </a:schemeClr>
              </a:gs>
              <a:gs pos="0">
                <a:schemeClr val="bg1"/>
              </a:gs>
              <a:gs pos="7000">
                <a:schemeClr val="accent1">
                  <a:lumMod val="45000"/>
                  <a:lumOff val="55000"/>
                </a:schemeClr>
              </a:gs>
              <a:gs pos="10000">
                <a:schemeClr val="accent1">
                  <a:lumMod val="30000"/>
                  <a:lumOff val="7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hought Bubble: Cloud 6">
            <a:extLst>
              <a:ext uri="{FF2B5EF4-FFF2-40B4-BE49-F238E27FC236}">
                <a16:creationId xmlns:a16="http://schemas.microsoft.com/office/drawing/2014/main" id="{4C152A15-AB9B-C50A-6D6B-4F79650B4DD5}"/>
              </a:ext>
            </a:extLst>
          </p:cNvPr>
          <p:cNvSpPr/>
          <p:nvPr/>
        </p:nvSpPr>
        <p:spPr>
          <a:xfrm>
            <a:off x="1620984" y="459365"/>
            <a:ext cx="6234542" cy="2105890"/>
          </a:xfrm>
          <a:prstGeom prst="cloud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4900CDF-AA8D-5CEA-F4A3-406204E0EDAD}"/>
              </a:ext>
            </a:extLst>
          </p:cNvPr>
          <p:cNvSpPr txBox="1"/>
          <p:nvPr/>
        </p:nvSpPr>
        <p:spPr>
          <a:xfrm flipH="1">
            <a:off x="2410691" y="999609"/>
            <a:ext cx="5181600" cy="1077218"/>
          </a:xfrm>
          <a:prstGeom prst="rect">
            <a:avLst/>
          </a:prstGeom>
          <a:noFill/>
        </p:spPr>
        <p:txBody>
          <a:bodyPr wrap="square" rtlCol="0">
            <a:spAutoFit/>
          </a:bodyPr>
          <a:lstStyle/>
          <a:p>
            <a:pPr algn="ctr"/>
            <a:r>
              <a:rPr lang="en-US" sz="3200" dirty="0">
                <a:latin typeface="Berlin Sans FB Demi" panose="020E0802020502020306" pitchFamily="34" charset="0"/>
              </a:rPr>
              <a:t>Did the project pass the Turing test?</a:t>
            </a:r>
          </a:p>
        </p:txBody>
      </p:sp>
      <p:pic>
        <p:nvPicPr>
          <p:cNvPr id="10" name="Picture 9">
            <a:extLst>
              <a:ext uri="{FF2B5EF4-FFF2-40B4-BE49-F238E27FC236}">
                <a16:creationId xmlns:a16="http://schemas.microsoft.com/office/drawing/2014/main" id="{EE3C1B57-BF32-88A4-53CE-45F390086AD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Effect>
                      <a14:colorTemperature colorTemp="5900"/>
                    </a14:imgEffect>
                  </a14:imgLayer>
                </a14:imgProps>
              </a:ext>
              <a:ext uri="{28A0092B-C50C-407E-A947-70E740481C1C}">
                <a14:useLocalDpi xmlns:a14="http://schemas.microsoft.com/office/drawing/2010/main" val="0"/>
              </a:ext>
            </a:extLst>
          </a:blip>
          <a:stretch>
            <a:fillRect/>
          </a:stretch>
        </p:blipFill>
        <p:spPr>
          <a:xfrm>
            <a:off x="-96982" y="1307930"/>
            <a:ext cx="4835237" cy="4556064"/>
          </a:xfrm>
          <a:prstGeom prst="rect">
            <a:avLst/>
          </a:prstGeom>
        </p:spPr>
      </p:pic>
      <p:pic>
        <p:nvPicPr>
          <p:cNvPr id="12" name="Picture 11">
            <a:extLst>
              <a:ext uri="{FF2B5EF4-FFF2-40B4-BE49-F238E27FC236}">
                <a16:creationId xmlns:a16="http://schemas.microsoft.com/office/drawing/2014/main" id="{A01E4F74-333D-02C5-2FDC-1CF2960D67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5237" y="2668027"/>
            <a:ext cx="6428507" cy="35249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93728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99000">
              <a:schemeClr val="accent1">
                <a:lumMod val="45000"/>
                <a:lumOff val="55000"/>
              </a:schemeClr>
            </a:gs>
            <a:gs pos="96000">
              <a:schemeClr val="bg1"/>
            </a:gs>
            <a:gs pos="86725">
              <a:srgbClr val="BDD7EE"/>
            </a:gs>
            <a:gs pos="91000">
              <a:schemeClr val="accent5">
                <a:lumMod val="60000"/>
                <a:lumOff val="40000"/>
              </a:schemeClr>
            </a:gs>
          </a:gsLst>
          <a:lin ang="0" scaled="1"/>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513689F-C483-4108-BF5D-51E91BE00D6C}"/>
              </a:ext>
            </a:extLst>
          </p:cNvPr>
          <p:cNvSpPr/>
          <p:nvPr/>
        </p:nvSpPr>
        <p:spPr>
          <a:xfrm>
            <a:off x="-11875" y="-1"/>
            <a:ext cx="6427665" cy="6858000"/>
          </a:xfrm>
          <a:prstGeom prst="rect">
            <a:avLst/>
          </a:prstGeom>
          <a:gradFill>
            <a:gsLst>
              <a:gs pos="0">
                <a:schemeClr val="accent1">
                  <a:lumMod val="40000"/>
                  <a:lumOff val="60000"/>
                </a:schemeClr>
              </a:gs>
              <a:gs pos="99000">
                <a:schemeClr val="accent1">
                  <a:lumMod val="45000"/>
                  <a:lumOff val="55000"/>
                </a:schemeClr>
              </a:gs>
              <a:gs pos="96000">
                <a:schemeClr val="bg1"/>
              </a:gs>
              <a:gs pos="86725">
                <a:srgbClr val="BDD7EE"/>
              </a:gs>
              <a:gs pos="84000">
                <a:schemeClr val="accent5">
                  <a:lumMod val="60000"/>
                  <a:lumOff val="40000"/>
                </a:schemeClr>
              </a:gs>
            </a:gsLst>
            <a:lin ang="0" scaled="1"/>
          </a:gra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3FFF5B4-1195-47C9-AB7B-8B02F0727C32}"/>
              </a:ext>
            </a:extLst>
          </p:cNvPr>
          <p:cNvSpPr/>
          <p:nvPr/>
        </p:nvSpPr>
        <p:spPr>
          <a:xfrm rot="10800000">
            <a:off x="6415790" y="-1"/>
            <a:ext cx="6415790" cy="6858000"/>
          </a:xfrm>
          <a:prstGeom prst="rect">
            <a:avLst/>
          </a:prstGeom>
          <a:gradFill>
            <a:gsLst>
              <a:gs pos="100000">
                <a:srgbClr val="002060"/>
              </a:gs>
              <a:gs pos="0">
                <a:schemeClr val="accent1">
                  <a:lumMod val="40000"/>
                  <a:lumOff val="60000"/>
                </a:schemeClr>
              </a:gs>
              <a:gs pos="99000">
                <a:schemeClr val="accent1">
                  <a:lumMod val="45000"/>
                  <a:lumOff val="55000"/>
                </a:schemeClr>
              </a:gs>
              <a:gs pos="89000">
                <a:schemeClr val="bg1"/>
              </a:gs>
              <a:gs pos="84000">
                <a:srgbClr val="BDD7EE"/>
              </a:gs>
              <a:gs pos="76000">
                <a:schemeClr val="accent5">
                  <a:lumMod val="60000"/>
                  <a:lumOff val="40000"/>
                </a:schemeClr>
              </a:gs>
            </a:gsLst>
            <a:lin ang="0" scaled="1"/>
          </a:gra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927D270-1462-465D-B08C-5D101F433BD7}"/>
              </a:ext>
            </a:extLst>
          </p:cNvPr>
          <p:cNvSpPr txBox="1"/>
          <p:nvPr/>
        </p:nvSpPr>
        <p:spPr>
          <a:xfrm>
            <a:off x="775855" y="180062"/>
            <a:ext cx="4890654" cy="917079"/>
          </a:xfrm>
          <a:prstGeom prst="wave">
            <a:avLst>
              <a:gd name="adj1" fmla="val 12500"/>
              <a:gd name="adj2" fmla="val 0"/>
            </a:avLst>
          </a:prstGeom>
          <a:gradFill flip="none" rotWithShape="1">
            <a:gsLst>
              <a:gs pos="0">
                <a:schemeClr val="accent5">
                  <a:lumMod val="0"/>
                  <a:lumOff val="100000"/>
                </a:schemeClr>
              </a:gs>
              <a:gs pos="35000">
                <a:schemeClr val="accent5">
                  <a:lumMod val="0"/>
                  <a:lumOff val="100000"/>
                </a:schemeClr>
              </a:gs>
              <a:gs pos="100000">
                <a:schemeClr val="bg1">
                  <a:lumMod val="75000"/>
                </a:schemeClr>
              </a:gs>
            </a:gsLst>
            <a:path path="circle">
              <a:fillToRect l="50000" t="-80000" r="50000" b="180000"/>
            </a:path>
            <a:tileRect/>
          </a:gradFill>
          <a:ln>
            <a:noFill/>
          </a:ln>
          <a:effectLst>
            <a:glow rad="63500">
              <a:schemeClr val="accent5">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n w="0"/>
                <a:solidFill>
                  <a:srgbClr val="FF0000"/>
                </a:solidFill>
                <a:effectLst>
                  <a:reflection blurRad="6350" stA="53000" endA="300" endPos="35500" dir="5400000" sy="-90000" algn="bl" rotWithShape="0"/>
                </a:effectLst>
                <a:latin typeface="Arial Black" panose="020B0A04020102020204" pitchFamily="34" charset="0"/>
              </a:rPr>
              <a:t>User May Face </a:t>
            </a:r>
            <a:endParaRPr kumimoji="0" lang="en-US" sz="2400" b="0" i="0" u="none" strike="noStrike" kern="1200" cap="none" spc="0" normalizeH="0" baseline="0" noProof="0" dirty="0">
              <a:ln w="0"/>
              <a:solidFill>
                <a:srgbClr val="FF0000"/>
              </a:solidFill>
              <a:effectLst>
                <a:reflection blurRad="6350" stA="53000" endA="300" endPos="35500" dir="5400000" sy="-90000" algn="bl" rotWithShape="0"/>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84D48C5-2C71-4DBF-98AE-F60D8838001D}"/>
              </a:ext>
            </a:extLst>
          </p:cNvPr>
          <p:cNvSpPr txBox="1"/>
          <p:nvPr/>
        </p:nvSpPr>
        <p:spPr>
          <a:xfrm>
            <a:off x="7301346" y="180062"/>
            <a:ext cx="4890654" cy="917079"/>
          </a:xfrm>
          <a:prstGeom prst="wave">
            <a:avLst>
              <a:gd name="adj1" fmla="val 12500"/>
              <a:gd name="adj2" fmla="val 0"/>
            </a:avLst>
          </a:prstGeom>
          <a:solidFill>
            <a:schemeClr val="bg2"/>
          </a:solidFill>
          <a:ln>
            <a:noFill/>
          </a:ln>
          <a:effectLst>
            <a:glow rad="63500">
              <a:schemeClr val="accent5">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w="0"/>
                <a:solidFill>
                  <a:srgbClr val="FF0000"/>
                </a:solidFill>
                <a:effectLst>
                  <a:reflection blurRad="6350" stA="53000" endA="300" endPos="35500" dir="5400000" sy="-90000" algn="bl" rotWithShape="0"/>
                </a:effectLst>
                <a:uLnTx/>
                <a:uFillTx/>
                <a:latin typeface="Arial Black" panose="020B0A04020102020204" pitchFamily="34" charset="0"/>
                <a:ea typeface="+mn-ea"/>
                <a:cs typeface="+mn-cs"/>
              </a:rPr>
              <a:t> Upcoming Features </a:t>
            </a:r>
            <a:endParaRPr kumimoji="0" lang="en-US" sz="2400" b="0" i="0" u="none" strike="noStrike" kern="1200" cap="none" spc="0" normalizeH="0" baseline="0" noProof="0" dirty="0">
              <a:ln w="0"/>
              <a:solidFill>
                <a:srgbClr val="FF0000"/>
              </a:solidFill>
              <a:effectLst>
                <a:reflection blurRad="6350" stA="53000" endA="300" endPos="35500" dir="5400000" sy="-90000" algn="bl" rotWithShape="0"/>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1605ABF2-19C4-4F36-BFE0-5E11AB61C8CE}"/>
              </a:ext>
            </a:extLst>
          </p:cNvPr>
          <p:cNvSpPr txBox="1"/>
          <p:nvPr/>
        </p:nvSpPr>
        <p:spPr>
          <a:xfrm>
            <a:off x="775855" y="2167546"/>
            <a:ext cx="4225636" cy="2308324"/>
          </a:xfrm>
          <a:prstGeom prst="rect">
            <a:avLst/>
          </a:prstGeom>
          <a:noFill/>
        </p:spPr>
        <p:txBody>
          <a:bodyPr wrap="square" rtlCol="0">
            <a:spAutoFit/>
          </a:bodyPr>
          <a:lstStyle/>
          <a:p>
            <a:pPr marL="342900" indent="-342900" algn="l">
              <a:buFont typeface="Wingdings" panose="05000000000000000000" pitchFamily="2" charset="2"/>
              <a:buChar char="Ø"/>
            </a:pPr>
            <a:r>
              <a:rPr lang="en-US" sz="2400" b="1" i="0" dirty="0">
                <a:effectLst/>
                <a:latin typeface="Helvetica Neue"/>
              </a:rPr>
              <a:t>This system requires Internet Connection.</a:t>
            </a:r>
          </a:p>
          <a:p>
            <a:pPr algn="l"/>
            <a:endParaRPr lang="en-US" sz="2400" b="1" i="0" dirty="0">
              <a:effectLst/>
              <a:latin typeface="Helvetica Neue"/>
            </a:endParaRPr>
          </a:p>
          <a:p>
            <a:pPr marL="342900" indent="-342900" algn="l">
              <a:buFont typeface="Wingdings" panose="05000000000000000000" pitchFamily="2" charset="2"/>
              <a:buChar char="Ø"/>
            </a:pPr>
            <a:r>
              <a:rPr lang="en-US" sz="2400" b="1" i="0" dirty="0">
                <a:effectLst/>
                <a:latin typeface="Helvetica Neue"/>
              </a:rPr>
              <a:t>If many user enquires at same time, response will be slow.</a:t>
            </a:r>
          </a:p>
        </p:txBody>
      </p:sp>
      <p:sp>
        <p:nvSpPr>
          <p:cNvPr id="2" name="TextBox 1">
            <a:extLst>
              <a:ext uri="{FF2B5EF4-FFF2-40B4-BE49-F238E27FC236}">
                <a16:creationId xmlns:a16="http://schemas.microsoft.com/office/drawing/2014/main" id="{7F173964-3422-4633-BAAD-A7D7355D4FBE}"/>
              </a:ext>
            </a:extLst>
          </p:cNvPr>
          <p:cNvSpPr txBox="1"/>
          <p:nvPr/>
        </p:nvSpPr>
        <p:spPr>
          <a:xfrm>
            <a:off x="7342909" y="2167546"/>
            <a:ext cx="4488872" cy="2308324"/>
          </a:xfrm>
          <a:prstGeom prst="rect">
            <a:avLst/>
          </a:prstGeom>
          <a:noFill/>
        </p:spPr>
        <p:txBody>
          <a:bodyPr wrap="square" rtlCol="0">
            <a:spAutoFit/>
          </a:bodyPr>
          <a:lstStyle/>
          <a:p>
            <a:pPr marL="342900" indent="-342900">
              <a:buFont typeface="Wingdings" panose="05000000000000000000" pitchFamily="2" charset="2"/>
              <a:buChar char="Ø"/>
            </a:pPr>
            <a:r>
              <a:rPr lang="en-US" sz="2400" b="1" i="0" dirty="0">
                <a:solidFill>
                  <a:srgbClr val="000000"/>
                </a:solidFill>
                <a:effectLst/>
                <a:latin typeface="Source Sans Pro" panose="020B0503030403020204" pitchFamily="34" charset="0"/>
              </a:rPr>
              <a:t>A voice-activated chatbot</a:t>
            </a:r>
          </a:p>
          <a:p>
            <a:endParaRPr lang="en-US" sz="2400" b="1" dirty="0">
              <a:solidFill>
                <a:srgbClr val="000000"/>
              </a:solidFill>
              <a:latin typeface="Source Sans Pro" panose="020B0503030403020204" pitchFamily="34" charset="0"/>
            </a:endParaRPr>
          </a:p>
          <a:p>
            <a:pPr marL="342900" indent="-342900">
              <a:buFont typeface="Wingdings" panose="05000000000000000000" pitchFamily="2" charset="2"/>
              <a:buChar char="Ø"/>
            </a:pPr>
            <a:r>
              <a:rPr lang="en-US" sz="2400" b="1" dirty="0" err="1">
                <a:solidFill>
                  <a:srgbClr val="000000"/>
                </a:solidFill>
                <a:latin typeface="Source Sans Pro" panose="020B0503030403020204" pitchFamily="34" charset="0"/>
              </a:rPr>
              <a:t>Differerant</a:t>
            </a:r>
            <a:r>
              <a:rPr lang="en-US" sz="2400" b="1" dirty="0">
                <a:solidFill>
                  <a:srgbClr val="000000"/>
                </a:solidFill>
                <a:latin typeface="Source Sans Pro" panose="020B0503030403020204" pitchFamily="34" charset="0"/>
              </a:rPr>
              <a:t> Language Translator</a:t>
            </a:r>
          </a:p>
          <a:p>
            <a:endParaRPr lang="en-US" sz="2400" b="1" dirty="0">
              <a:solidFill>
                <a:srgbClr val="000000"/>
              </a:solidFill>
              <a:latin typeface="Source Sans Pro" panose="020B0503030403020204" pitchFamily="34" charset="0"/>
            </a:endParaRPr>
          </a:p>
          <a:p>
            <a:pPr marL="342900" indent="-342900">
              <a:buFont typeface="Wingdings" panose="05000000000000000000" pitchFamily="2" charset="2"/>
              <a:buChar char="Ø"/>
            </a:pPr>
            <a:r>
              <a:rPr lang="en-US" sz="2400" b="1" i="0" dirty="0">
                <a:solidFill>
                  <a:srgbClr val="000000"/>
                </a:solidFill>
                <a:effectLst/>
                <a:latin typeface="Source Sans Pro" panose="020B0503030403020204" pitchFamily="34" charset="0"/>
              </a:rPr>
              <a:t>Appointment scheduling</a:t>
            </a:r>
            <a:endParaRPr lang="en-US" sz="2400" b="1" dirty="0"/>
          </a:p>
        </p:txBody>
      </p:sp>
    </p:spTree>
    <p:extLst>
      <p:ext uri="{BB962C8B-B14F-4D97-AF65-F5344CB8AC3E}">
        <p14:creationId xmlns:p14="http://schemas.microsoft.com/office/powerpoint/2010/main" val="3534467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BA2090D-8E96-4805-8D03-06FD121F0E5A}"/>
              </a:ext>
            </a:extLst>
          </p:cNvPr>
          <p:cNvSpPr/>
          <p:nvPr/>
        </p:nvSpPr>
        <p:spPr>
          <a:xfrm>
            <a:off x="0" y="0"/>
            <a:ext cx="12192000" cy="6858000"/>
          </a:xfrm>
          <a:prstGeom prst="rect">
            <a:avLst/>
          </a:prstGeom>
          <a:gradFill flip="none" rotWithShape="1">
            <a:gsLst>
              <a:gs pos="0">
                <a:schemeClr val="accent1">
                  <a:lumMod val="5000"/>
                  <a:lumOff val="95000"/>
                </a:schemeClr>
              </a:gs>
              <a:gs pos="8000">
                <a:schemeClr val="accent1">
                  <a:lumMod val="60000"/>
                  <a:lumOff val="40000"/>
                </a:schemeClr>
              </a:gs>
              <a:gs pos="30107">
                <a:srgbClr val="D5DFF1"/>
              </a:gs>
              <a:gs pos="8000">
                <a:schemeClr val="accent1">
                  <a:lumMod val="20000"/>
                  <a:lumOff val="80000"/>
                </a:schemeClr>
              </a:gs>
              <a:gs pos="92000">
                <a:schemeClr val="accent1">
                  <a:lumMod val="45000"/>
                  <a:lumOff val="55000"/>
                </a:schemeClr>
              </a:gs>
              <a:gs pos="94000">
                <a:schemeClr val="bg1">
                  <a:lumMod val="95000"/>
                </a:schemeClr>
              </a:gs>
              <a:gs pos="100000">
                <a:schemeClr val="accent5">
                  <a:lumMod val="50000"/>
                </a:scheme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93E1CE8-D64A-41CC-8C33-E5780C2AE018}"/>
              </a:ext>
            </a:extLst>
          </p:cNvPr>
          <p:cNvSpPr txBox="1"/>
          <p:nvPr/>
        </p:nvSpPr>
        <p:spPr>
          <a:xfrm>
            <a:off x="3318399" y="584617"/>
            <a:ext cx="4575844" cy="1161633"/>
          </a:xfrm>
          <a:prstGeom prst="wave">
            <a:avLst>
              <a:gd name="adj1" fmla="val 12500"/>
              <a:gd name="adj2" fmla="val 0"/>
            </a:avLst>
          </a:prstGeom>
          <a:gradFill flip="none" rotWithShape="1">
            <a:gsLst>
              <a:gs pos="0">
                <a:schemeClr val="accent5">
                  <a:lumMod val="0"/>
                  <a:lumOff val="100000"/>
                </a:schemeClr>
              </a:gs>
              <a:gs pos="35000">
                <a:schemeClr val="accent5">
                  <a:lumMod val="0"/>
                  <a:lumOff val="100000"/>
                </a:schemeClr>
              </a:gs>
              <a:gs pos="100000">
                <a:schemeClr val="accent5">
                  <a:lumMod val="60000"/>
                  <a:lumOff val="40000"/>
                </a:schemeClr>
              </a:gs>
            </a:gsLst>
            <a:path path="circle">
              <a:fillToRect l="50000" t="-80000" r="50000" b="180000"/>
            </a:path>
            <a:tileRect/>
          </a:gradFill>
          <a:ln>
            <a:noFill/>
          </a:ln>
          <a:effectLst>
            <a:glow rad="228600">
              <a:schemeClr val="accent4">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ln w="0"/>
                <a:solidFill>
                  <a:srgbClr val="FF0000"/>
                </a:solidFill>
                <a:effectLst>
                  <a:reflection blurRad="6350" stA="53000" endA="300" endPos="35500" dir="5400000" sy="-90000" algn="bl" rotWithShape="0"/>
                </a:effectLst>
                <a:latin typeface="Arial Black" panose="020B0A04020102020204" pitchFamily="34" charset="0"/>
              </a:rPr>
              <a:t>Conclusion</a:t>
            </a:r>
            <a:endParaRPr kumimoji="0" lang="en-US" sz="3200" b="0" i="0" u="none" strike="noStrike" kern="1200" cap="none" spc="0" normalizeH="0" baseline="0" noProof="0" dirty="0">
              <a:ln w="0"/>
              <a:solidFill>
                <a:srgbClr val="FF0000"/>
              </a:solidFill>
              <a:effectLst>
                <a:reflection blurRad="6350" stA="53000" endA="300" endPos="35500" dir="5400000" sy="-90000" algn="bl" rotWithShape="0"/>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F9411F9-E8CB-4462-92A4-5D9319BE6EAD}"/>
              </a:ext>
            </a:extLst>
          </p:cNvPr>
          <p:cNvSpPr txBox="1"/>
          <p:nvPr/>
        </p:nvSpPr>
        <p:spPr>
          <a:xfrm>
            <a:off x="1229193" y="2330867"/>
            <a:ext cx="9129010" cy="2308324"/>
          </a:xfrm>
          <a:prstGeom prst="rect">
            <a:avLst/>
          </a:prstGeom>
          <a:noFill/>
        </p:spPr>
        <p:txBody>
          <a:bodyPr wrap="square" rtlCol="0">
            <a:spAutoFit/>
          </a:bodyPr>
          <a:lstStyle/>
          <a:p>
            <a:pPr marL="342900" indent="-342900" algn="ctr">
              <a:buFont typeface="Wingdings" panose="05000000000000000000" pitchFamily="2" charset="2"/>
              <a:buChar char="q"/>
            </a:pPr>
            <a:r>
              <a:rPr lang="en-US" sz="2400" b="1" dirty="0">
                <a:solidFill>
                  <a:srgbClr val="000000"/>
                </a:solidFill>
                <a:effectLst/>
                <a:latin typeface="Times New Roman" panose="02020603050405020304" pitchFamily="18" charset="0"/>
              </a:rPr>
              <a:t>In this project we made a institution specific chatbot system that </a:t>
            </a:r>
            <a:endParaRPr lang="en-US" sz="2400" b="1" dirty="0"/>
          </a:p>
          <a:p>
            <a:pPr algn="ctr"/>
            <a:r>
              <a:rPr lang="en-US" sz="2400" b="1" dirty="0">
                <a:solidFill>
                  <a:srgbClr val="000000"/>
                </a:solidFill>
                <a:effectLst/>
                <a:latin typeface="Times New Roman" panose="02020603050405020304" pitchFamily="18" charset="0"/>
              </a:rPr>
              <a:t>can be custom fitted to education domain chatbot, The addition </a:t>
            </a:r>
            <a:endParaRPr lang="en-US" sz="2400" b="1" dirty="0"/>
          </a:p>
          <a:p>
            <a:pPr algn="ctr"/>
            <a:r>
              <a:rPr lang="en-US" sz="2400" b="1" dirty="0">
                <a:solidFill>
                  <a:srgbClr val="000000"/>
                </a:solidFill>
                <a:effectLst/>
                <a:latin typeface="Times New Roman" panose="02020603050405020304" pitchFamily="18" charset="0"/>
              </a:rPr>
              <a:t>of this chatbot system in the institution website will make the </a:t>
            </a:r>
            <a:endParaRPr lang="en-US" sz="2400" b="1" dirty="0"/>
          </a:p>
          <a:p>
            <a:pPr algn="ctr"/>
            <a:r>
              <a:rPr lang="en-US" sz="2400" b="1" dirty="0">
                <a:solidFill>
                  <a:srgbClr val="000000"/>
                </a:solidFill>
                <a:effectLst/>
                <a:latin typeface="Times New Roman" panose="02020603050405020304" pitchFamily="18" charset="0"/>
              </a:rPr>
              <a:t>webpage more user interactive as it responds to the user </a:t>
            </a:r>
            <a:endParaRPr lang="en-US" sz="2400" b="1" dirty="0"/>
          </a:p>
          <a:p>
            <a:pPr algn="ctr"/>
            <a:r>
              <a:rPr lang="en-US" sz="2400" b="1" dirty="0">
                <a:solidFill>
                  <a:srgbClr val="000000"/>
                </a:solidFill>
                <a:effectLst/>
                <a:latin typeface="Times New Roman" panose="02020603050405020304" pitchFamily="18" charset="0"/>
              </a:rPr>
              <a:t>queries very accurately as it is a domain specific chatbot </a:t>
            </a:r>
            <a:endParaRPr lang="en-US" sz="2400" b="1" dirty="0"/>
          </a:p>
          <a:p>
            <a:pPr algn="ctr"/>
            <a:r>
              <a:rPr lang="en-US" sz="2400" b="1" dirty="0">
                <a:solidFill>
                  <a:srgbClr val="000000"/>
                </a:solidFill>
                <a:effectLst/>
                <a:latin typeface="Times New Roman" panose="02020603050405020304" pitchFamily="18" charset="0"/>
              </a:rPr>
              <a:t>System.</a:t>
            </a:r>
            <a:endParaRPr lang="en-US" sz="2400" b="1" dirty="0"/>
          </a:p>
        </p:txBody>
      </p:sp>
    </p:spTree>
    <p:extLst>
      <p:ext uri="{BB962C8B-B14F-4D97-AF65-F5344CB8AC3E}">
        <p14:creationId xmlns:p14="http://schemas.microsoft.com/office/powerpoint/2010/main" val="4218845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3587" y="993464"/>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 Thank You!</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A6EBC9-7307-4CD3-A85E-EBEE406D4F61}"/>
              </a:ext>
            </a:extLst>
          </p:cNvPr>
          <p:cNvSpPr/>
          <p:nvPr/>
        </p:nvSpPr>
        <p:spPr>
          <a:xfrm>
            <a:off x="0" y="0"/>
            <a:ext cx="12192000" cy="6858000"/>
          </a:xfrm>
          <a:prstGeom prst="rect">
            <a:avLst/>
          </a:prstGeom>
          <a:gradFill flip="none" rotWithShape="1">
            <a:gsLst>
              <a:gs pos="3000">
                <a:schemeClr val="accent2">
                  <a:lumMod val="40000"/>
                  <a:lumOff val="60000"/>
                </a:schemeClr>
              </a:gs>
              <a:gs pos="0">
                <a:schemeClr val="accent1">
                  <a:lumMod val="45000"/>
                  <a:lumOff val="55000"/>
                </a:schemeClr>
              </a:gs>
              <a:gs pos="0">
                <a:schemeClr val="bg1"/>
              </a:gs>
              <a:gs pos="7000">
                <a:schemeClr val="accent1">
                  <a:lumMod val="45000"/>
                  <a:lumOff val="55000"/>
                </a:schemeClr>
              </a:gs>
              <a:gs pos="13000">
                <a:schemeClr val="accent1">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E4009F8D-AE79-4446-9208-4AFF5C9D45B5}"/>
              </a:ext>
            </a:extLst>
          </p:cNvPr>
          <p:cNvPicPr>
            <a:picLocks noChangeAspect="1"/>
          </p:cNvPicPr>
          <p:nvPr/>
        </p:nvPicPr>
        <p:blipFill rotWithShape="1">
          <a:blip r:embed="rId3"/>
          <a:srcRect r="4339"/>
          <a:stretch/>
        </p:blipFill>
        <p:spPr>
          <a:xfrm>
            <a:off x="10032347" y="3499440"/>
            <a:ext cx="1729179" cy="1692082"/>
          </a:xfrm>
          <a:prstGeom prst="rect">
            <a:avLst/>
          </a:prstGeom>
          <a:ln>
            <a:noFill/>
          </a:ln>
          <a:effectLst>
            <a:softEdge rad="112500"/>
          </a:effectLst>
        </p:spPr>
      </p:pic>
      <p:sp>
        <p:nvSpPr>
          <p:cNvPr id="2" name="TextBox 1">
            <a:extLst>
              <a:ext uri="{FF2B5EF4-FFF2-40B4-BE49-F238E27FC236}">
                <a16:creationId xmlns:a16="http://schemas.microsoft.com/office/drawing/2014/main" id="{4E48C138-F28E-41C1-AD40-E54015EC2C9B}"/>
              </a:ext>
            </a:extLst>
          </p:cNvPr>
          <p:cNvSpPr txBox="1"/>
          <p:nvPr/>
        </p:nvSpPr>
        <p:spPr>
          <a:xfrm>
            <a:off x="2105891" y="119539"/>
            <a:ext cx="7980218" cy="1161633"/>
          </a:xfrm>
          <a:prstGeom prst="wave">
            <a:avLst>
              <a:gd name="adj1" fmla="val 12500"/>
              <a:gd name="adj2" fmla="val 0"/>
            </a:avLst>
          </a:prstGeom>
          <a:gradFill flip="none" rotWithShape="1">
            <a:gsLst>
              <a:gs pos="0">
                <a:schemeClr val="accent5">
                  <a:lumMod val="0"/>
                  <a:lumOff val="100000"/>
                </a:schemeClr>
              </a:gs>
              <a:gs pos="35000">
                <a:schemeClr val="accent5">
                  <a:lumMod val="0"/>
                  <a:lumOff val="100000"/>
                </a:schemeClr>
              </a:gs>
              <a:gs pos="100000">
                <a:schemeClr val="accent2">
                  <a:lumMod val="60000"/>
                  <a:lumOff val="40000"/>
                </a:schemeClr>
              </a:gs>
            </a:gsLst>
            <a:path path="circle">
              <a:fillToRect l="50000" t="-80000" r="50000" b="180000"/>
            </a:path>
            <a:tileRect/>
          </a:gradFill>
          <a:ln>
            <a:noFill/>
          </a:ln>
          <a:effectLst>
            <a:glow rad="228600">
              <a:schemeClr val="accent2">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w="0"/>
                <a:solidFill>
                  <a:srgbClr val="FF0000"/>
                </a:solidFill>
                <a:effectLst>
                  <a:reflection blurRad="6350" stA="53000" endA="300" endPos="35500" dir="5400000" sy="-90000" algn="bl" rotWithShape="0"/>
                </a:effectLst>
                <a:uLnTx/>
                <a:uFillTx/>
                <a:latin typeface="Arial Black" panose="020B0A04020102020204" pitchFamily="34" charset="0"/>
                <a:ea typeface="+mn-ea"/>
                <a:cs typeface="+mn-cs"/>
              </a:rPr>
              <a:t>About Project</a:t>
            </a:r>
            <a:endParaRPr kumimoji="0" lang="en-US" sz="3200" b="0" i="0" u="none" strike="noStrike" kern="1200" cap="none" spc="0" normalizeH="0" baseline="0" noProof="0" dirty="0">
              <a:ln w="0"/>
              <a:solidFill>
                <a:srgbClr val="FF0000"/>
              </a:solidFill>
              <a:effectLst>
                <a:reflection blurRad="6350" stA="53000" endA="300" endPos="35500" dir="5400000" sy="-90000" algn="bl" rotWithShape="0"/>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55CFDDC9-3E33-4971-9406-7A526B61448E}"/>
              </a:ext>
            </a:extLst>
          </p:cNvPr>
          <p:cNvSpPr txBox="1"/>
          <p:nvPr/>
        </p:nvSpPr>
        <p:spPr>
          <a:xfrm>
            <a:off x="796518" y="2000011"/>
            <a:ext cx="11027921" cy="954107"/>
          </a:xfrm>
          <a:prstGeom prst="rect">
            <a:avLst/>
          </a:prstGeom>
          <a:noFill/>
        </p:spPr>
        <p:txBody>
          <a:bodyPr wrap="square" rtlCol="0">
            <a:spAutoFit/>
          </a:bodyPr>
          <a:lstStyle/>
          <a:p>
            <a:r>
              <a:rPr lang="en-US" sz="2800" b="1" i="1" dirty="0">
                <a:solidFill>
                  <a:srgbClr val="FF0000"/>
                </a:solidFill>
              </a:rPr>
              <a:t>Project Name </a:t>
            </a:r>
            <a:r>
              <a:rPr lang="en-US" sz="2800" b="1" i="1" dirty="0">
                <a:solidFill>
                  <a:srgbClr val="002060"/>
                </a:solidFill>
              </a:rPr>
              <a:t>: Smart Chatbot System for University based on AI  By Python</a:t>
            </a:r>
          </a:p>
        </p:txBody>
      </p:sp>
      <p:sp>
        <p:nvSpPr>
          <p:cNvPr id="4" name="TextBox 3">
            <a:extLst>
              <a:ext uri="{FF2B5EF4-FFF2-40B4-BE49-F238E27FC236}">
                <a16:creationId xmlns:a16="http://schemas.microsoft.com/office/drawing/2014/main" id="{B9BAF758-E031-4712-992C-54869813F01A}"/>
              </a:ext>
            </a:extLst>
          </p:cNvPr>
          <p:cNvSpPr txBox="1"/>
          <p:nvPr/>
        </p:nvSpPr>
        <p:spPr>
          <a:xfrm>
            <a:off x="908413" y="3034146"/>
            <a:ext cx="8498823" cy="2000548"/>
          </a:xfrm>
          <a:prstGeom prst="rect">
            <a:avLst/>
          </a:prstGeom>
          <a:noFill/>
        </p:spPr>
        <p:txBody>
          <a:bodyPr wrap="square" rtlCol="0">
            <a:spAutoFit/>
          </a:bodyPr>
          <a:lstStyle/>
          <a:p>
            <a:r>
              <a:rPr lang="en-US" sz="2800" b="1" dirty="0">
                <a:solidFill>
                  <a:srgbClr val="FF0000"/>
                </a:solidFill>
              </a:rPr>
              <a:t>What is  Chatbot</a:t>
            </a:r>
            <a:r>
              <a:rPr lang="en-US" sz="2800" dirty="0"/>
              <a:t>:</a:t>
            </a:r>
          </a:p>
          <a:p>
            <a:r>
              <a:rPr lang="en-US" sz="2400" b="1" kern="1800" spc="-15" dirty="0">
                <a:ea typeface="Times New Roman" panose="02020603050405020304" pitchFamily="18" charset="0"/>
                <a:cs typeface="Times New Roman" panose="02020603050405020304" pitchFamily="18" charset="0"/>
              </a:rPr>
              <a:t>Retrieval based Chatbot,</a:t>
            </a:r>
            <a:r>
              <a:rPr lang="en-US" sz="2400" b="1" dirty="0">
                <a:ea typeface="Times New Roman" panose="02020603050405020304" pitchFamily="18" charset="0"/>
                <a:cs typeface="Times New Roman" panose="02020603050405020304" pitchFamily="18" charset="0"/>
              </a:rPr>
              <a:t> </a:t>
            </a:r>
            <a:r>
              <a:rPr lang="en-US" sz="2400" b="1" dirty="0"/>
              <a:t>A chatter robot (chatbot) is a type of conversational agent, a computer program designed to simulate an intelligent conversation with one or more human users in natural language via auditory or textual methods.</a:t>
            </a:r>
          </a:p>
        </p:txBody>
      </p:sp>
      <p:pic>
        <p:nvPicPr>
          <p:cNvPr id="10" name="Picture 9">
            <a:extLst>
              <a:ext uri="{FF2B5EF4-FFF2-40B4-BE49-F238E27FC236}">
                <a16:creationId xmlns:a16="http://schemas.microsoft.com/office/drawing/2014/main" id="{4C4DF300-BC38-4E90-ABFA-9B6215E485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80731" y="4954128"/>
            <a:ext cx="2567709" cy="1784333"/>
          </a:xfrm>
          <a:prstGeom prst="rect">
            <a:avLst/>
          </a:prstGeom>
          <a:ln>
            <a:noFill/>
          </a:ln>
          <a:effectLst>
            <a:softEdge rad="112500"/>
          </a:effectLst>
        </p:spPr>
      </p:pic>
    </p:spTree>
    <p:extLst>
      <p:ext uri="{BB962C8B-B14F-4D97-AF65-F5344CB8AC3E}">
        <p14:creationId xmlns:p14="http://schemas.microsoft.com/office/powerpoint/2010/main" val="153491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0AC97A-E733-4E31-ADEE-62F7ADEB69B9}"/>
              </a:ext>
            </a:extLst>
          </p:cNvPr>
          <p:cNvSpPr/>
          <p:nvPr/>
        </p:nvSpPr>
        <p:spPr>
          <a:xfrm>
            <a:off x="0" y="0"/>
            <a:ext cx="12192000" cy="6858000"/>
          </a:xfrm>
          <a:prstGeom prst="rect">
            <a:avLst/>
          </a:prstGeom>
          <a:gradFill>
            <a:gsLst>
              <a:gs pos="2655">
                <a:srgbClr val="F4B991"/>
              </a:gs>
              <a:gs pos="0">
                <a:schemeClr val="accent1">
                  <a:lumMod val="5000"/>
                  <a:lumOff val="95000"/>
                </a:schemeClr>
              </a:gs>
              <a:gs pos="0">
                <a:schemeClr val="accent4">
                  <a:lumMod val="60000"/>
                  <a:lumOff val="40000"/>
                </a:schemeClr>
              </a:gs>
              <a:gs pos="7000">
                <a:schemeClr val="accent1">
                  <a:lumMod val="45000"/>
                  <a:lumOff val="55000"/>
                </a:schemeClr>
              </a:gs>
              <a:gs pos="100000">
                <a:schemeClr val="accent2">
                  <a:lumMod val="60000"/>
                  <a:lumOff val="40000"/>
                </a:schemeClr>
              </a:gs>
              <a:gs pos="96000">
                <a:schemeClr val="accent5">
                  <a:lumMod val="75000"/>
                </a:schemeClr>
              </a:gs>
              <a:gs pos="5000">
                <a:schemeClr val="accent1">
                  <a:lumMod val="30000"/>
                  <a:lumOff val="70000"/>
                </a:schemeClr>
              </a:gs>
            </a:gsLst>
            <a:lin ang="10800000" scaled="1"/>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3FE0C5F-29E9-4F19-B575-BEC59E5B0991}"/>
              </a:ext>
            </a:extLst>
          </p:cNvPr>
          <p:cNvPicPr>
            <a:picLocks noChangeAspect="1"/>
          </p:cNvPicPr>
          <p:nvPr/>
        </p:nvPicPr>
        <p:blipFill rotWithShape="1">
          <a:blip r:embed="rId2"/>
          <a:srcRect b="19685"/>
          <a:stretch/>
        </p:blipFill>
        <p:spPr>
          <a:xfrm>
            <a:off x="1367926" y="2525899"/>
            <a:ext cx="1762125" cy="13999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8DCE5BB8-A962-4C9A-8597-928C0E3AF45C}"/>
              </a:ext>
            </a:extLst>
          </p:cNvPr>
          <p:cNvPicPr>
            <a:picLocks noChangeAspect="1"/>
          </p:cNvPicPr>
          <p:nvPr/>
        </p:nvPicPr>
        <p:blipFill>
          <a:blip r:embed="rId3"/>
          <a:stretch>
            <a:fillRect/>
          </a:stretch>
        </p:blipFill>
        <p:spPr>
          <a:xfrm>
            <a:off x="5192133" y="2525899"/>
            <a:ext cx="1527591" cy="13524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C30AF9F7-1E48-4189-854B-B01A8CBD97B6}"/>
              </a:ext>
            </a:extLst>
          </p:cNvPr>
          <p:cNvPicPr>
            <a:picLocks noChangeAspect="1"/>
          </p:cNvPicPr>
          <p:nvPr/>
        </p:nvPicPr>
        <p:blipFill rotWithShape="1">
          <a:blip r:embed="rId4"/>
          <a:srcRect l="2802"/>
          <a:stretch/>
        </p:blipFill>
        <p:spPr>
          <a:xfrm>
            <a:off x="8947588" y="2525899"/>
            <a:ext cx="1527591" cy="12477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a:extLst>
              <a:ext uri="{FF2B5EF4-FFF2-40B4-BE49-F238E27FC236}">
                <a16:creationId xmlns:a16="http://schemas.microsoft.com/office/drawing/2014/main" id="{41084CA9-9394-4249-96D6-C8AEC99C2C97}"/>
              </a:ext>
            </a:extLst>
          </p:cNvPr>
          <p:cNvSpPr txBox="1"/>
          <p:nvPr/>
        </p:nvSpPr>
        <p:spPr>
          <a:xfrm>
            <a:off x="1098808" y="4457704"/>
            <a:ext cx="2031243" cy="954107"/>
          </a:xfrm>
          <a:prstGeom prst="rect">
            <a:avLst/>
          </a:prstGeom>
          <a:solidFill>
            <a:schemeClr val="tx1">
              <a:alpha val="50196"/>
            </a:schemeClr>
          </a:solidFill>
          <a:ln>
            <a:noFill/>
          </a:ln>
          <a:effectLst>
            <a:outerShdw blurRad="152400" dist="317500" dir="5400000" sx="90000" sy="-19000" rotWithShape="0">
              <a:prstClr val="black">
                <a:alpha val="15000"/>
              </a:prst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2800" b="1" dirty="0">
                <a:solidFill>
                  <a:schemeClr val="bg1"/>
                </a:solidFill>
              </a:rPr>
              <a:t>User makes a request</a:t>
            </a:r>
          </a:p>
        </p:txBody>
      </p:sp>
      <p:sp>
        <p:nvSpPr>
          <p:cNvPr id="10" name="TextBox 9">
            <a:extLst>
              <a:ext uri="{FF2B5EF4-FFF2-40B4-BE49-F238E27FC236}">
                <a16:creationId xmlns:a16="http://schemas.microsoft.com/office/drawing/2014/main" id="{C126BE5E-9022-4975-AEBF-EA3561933B97}"/>
              </a:ext>
            </a:extLst>
          </p:cNvPr>
          <p:cNvSpPr txBox="1"/>
          <p:nvPr/>
        </p:nvSpPr>
        <p:spPr>
          <a:xfrm>
            <a:off x="4619766" y="4457704"/>
            <a:ext cx="3179203" cy="1323439"/>
          </a:xfrm>
          <a:prstGeom prst="rect">
            <a:avLst/>
          </a:prstGeom>
          <a:solidFill>
            <a:schemeClr val="tx1">
              <a:alpha val="50196"/>
            </a:schemeClr>
          </a:solidFill>
          <a:ln>
            <a:noFill/>
          </a:ln>
          <a:effectLst>
            <a:outerShdw blurRad="152400" dist="317500" dir="5400000" sx="90000" sy="-19000" rotWithShape="0">
              <a:prstClr val="black">
                <a:alpha val="15000"/>
              </a:prst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2000" b="1" dirty="0">
                <a:solidFill>
                  <a:schemeClr val="bg1"/>
                </a:solidFill>
              </a:rPr>
              <a:t>Request analyzed</a:t>
            </a:r>
          </a:p>
          <a:p>
            <a:pPr algn="ctr"/>
            <a:r>
              <a:rPr lang="en-US" sz="2000" b="1" dirty="0">
                <a:solidFill>
                  <a:schemeClr val="bg1"/>
                </a:solidFill>
              </a:rPr>
              <a:t>by artificial intelligence</a:t>
            </a:r>
          </a:p>
          <a:p>
            <a:pPr algn="ctr"/>
            <a:r>
              <a:rPr lang="en-US" sz="2000" b="1" dirty="0">
                <a:solidFill>
                  <a:schemeClr val="bg1"/>
                </a:solidFill>
              </a:rPr>
              <a:t>User info taken into account</a:t>
            </a:r>
          </a:p>
          <a:p>
            <a:pPr algn="ctr"/>
            <a:r>
              <a:rPr lang="en-US" sz="2000" b="1" dirty="0">
                <a:solidFill>
                  <a:schemeClr val="bg1"/>
                </a:solidFill>
              </a:rPr>
              <a:t>(history, preferences…)</a:t>
            </a:r>
          </a:p>
        </p:txBody>
      </p:sp>
      <p:sp>
        <p:nvSpPr>
          <p:cNvPr id="11" name="TextBox 10">
            <a:extLst>
              <a:ext uri="{FF2B5EF4-FFF2-40B4-BE49-F238E27FC236}">
                <a16:creationId xmlns:a16="http://schemas.microsoft.com/office/drawing/2014/main" id="{A1C8C9C2-0C28-4A38-9B43-E2EA16C9878F}"/>
              </a:ext>
            </a:extLst>
          </p:cNvPr>
          <p:cNvSpPr txBox="1"/>
          <p:nvPr/>
        </p:nvSpPr>
        <p:spPr>
          <a:xfrm>
            <a:off x="8374058" y="4457704"/>
            <a:ext cx="3242853" cy="1015663"/>
          </a:xfrm>
          <a:prstGeom prst="rect">
            <a:avLst/>
          </a:prstGeom>
          <a:solidFill>
            <a:schemeClr val="tx1">
              <a:alpha val="50196"/>
            </a:schemeClr>
          </a:solidFill>
          <a:ln>
            <a:noFill/>
          </a:ln>
          <a:effectLst>
            <a:outerShdw blurRad="152400" dist="317500" dir="5400000" sx="90000" sy="-19000" rotWithShape="0">
              <a:prstClr val="black">
                <a:alpha val="15000"/>
              </a:prst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2000" b="1" dirty="0">
                <a:solidFill>
                  <a:schemeClr val="bg1"/>
                </a:solidFill>
              </a:rPr>
              <a:t>Real time response</a:t>
            </a:r>
          </a:p>
          <a:p>
            <a:pPr algn="ctr"/>
            <a:r>
              <a:rPr lang="en-US" sz="2000" b="1" dirty="0">
                <a:solidFill>
                  <a:schemeClr val="bg1"/>
                </a:solidFill>
              </a:rPr>
              <a:t>Conversational strategy</a:t>
            </a:r>
          </a:p>
          <a:p>
            <a:pPr algn="ctr"/>
            <a:r>
              <a:rPr lang="en-US" sz="2000" b="1" dirty="0">
                <a:solidFill>
                  <a:schemeClr val="bg1"/>
                </a:solidFill>
              </a:rPr>
              <a:t>Interactions personalization</a:t>
            </a:r>
          </a:p>
        </p:txBody>
      </p:sp>
      <p:pic>
        <p:nvPicPr>
          <p:cNvPr id="13" name="Picture 12">
            <a:extLst>
              <a:ext uri="{FF2B5EF4-FFF2-40B4-BE49-F238E27FC236}">
                <a16:creationId xmlns:a16="http://schemas.microsoft.com/office/drawing/2014/main" id="{A7D3F5BD-E830-4C4E-A300-5116131956AE}"/>
              </a:ext>
            </a:extLst>
          </p:cNvPr>
          <p:cNvPicPr>
            <a:picLocks noChangeAspect="1"/>
          </p:cNvPicPr>
          <p:nvPr/>
        </p:nvPicPr>
        <p:blipFill>
          <a:blip r:embed="rId5"/>
          <a:stretch>
            <a:fillRect/>
          </a:stretch>
        </p:blipFill>
        <p:spPr>
          <a:xfrm>
            <a:off x="3058811" y="1643837"/>
            <a:ext cx="1514475" cy="1095375"/>
          </a:xfrm>
          <a:prstGeom prst="roundRect">
            <a:avLst>
              <a:gd name="adj" fmla="val 8594"/>
            </a:avLst>
          </a:prstGeom>
          <a:solidFill>
            <a:srgbClr val="FFFFFF">
              <a:shade val="85000"/>
            </a:srgbClr>
          </a:solidFill>
          <a:ln>
            <a:noFill/>
          </a:ln>
          <a:effectLst>
            <a:outerShdw blurRad="44450" dist="27940" dir="5400000" algn="ctr">
              <a:srgbClr val="000000">
                <a:alpha val="32000"/>
              </a:srgbClr>
            </a:outerShdw>
            <a:reflection blurRad="12700" stA="38000" endPos="28000" dist="5000" dir="5400000" sy="-100000" algn="bl" rotWithShape="0"/>
          </a:effectLst>
          <a:scene3d>
            <a:camera prst="orthographicFront">
              <a:rot lat="0" lon="0" rev="0"/>
            </a:camera>
            <a:lightRig rig="balanced" dir="t">
              <a:rot lat="0" lon="0" rev="8700000"/>
            </a:lightRig>
          </a:scene3d>
          <a:sp3d>
            <a:bevelT w="190500" h="38100"/>
          </a:sp3d>
        </p:spPr>
      </p:pic>
      <p:pic>
        <p:nvPicPr>
          <p:cNvPr id="15" name="Picture 14">
            <a:extLst>
              <a:ext uri="{FF2B5EF4-FFF2-40B4-BE49-F238E27FC236}">
                <a16:creationId xmlns:a16="http://schemas.microsoft.com/office/drawing/2014/main" id="{D5E30CCC-259F-426D-9191-16FEC45D7BE6}"/>
              </a:ext>
            </a:extLst>
          </p:cNvPr>
          <p:cNvPicPr>
            <a:picLocks noChangeAspect="1"/>
          </p:cNvPicPr>
          <p:nvPr/>
        </p:nvPicPr>
        <p:blipFill>
          <a:blip r:embed="rId6"/>
          <a:stretch>
            <a:fillRect/>
          </a:stretch>
        </p:blipFill>
        <p:spPr>
          <a:xfrm>
            <a:off x="6581333" y="1643836"/>
            <a:ext cx="1514475" cy="1095375"/>
          </a:xfrm>
          <a:prstGeom prst="roundRect">
            <a:avLst>
              <a:gd name="adj" fmla="val 8594"/>
            </a:avLst>
          </a:prstGeom>
          <a:solidFill>
            <a:srgbClr val="FFFFFF">
              <a:shade val="85000"/>
            </a:srgbClr>
          </a:solidFill>
          <a:ln>
            <a:noFill/>
          </a:ln>
          <a:effectLst>
            <a:outerShdw blurRad="44450" dist="27940" dir="5400000" algn="ctr">
              <a:srgbClr val="000000">
                <a:alpha val="32000"/>
              </a:srgbClr>
            </a:outerShdw>
            <a:reflection blurRad="12700" stA="38000" endPos="28000" dist="5000" dir="5400000" sy="-100000" algn="bl" rotWithShape="0"/>
          </a:effectLst>
          <a:scene3d>
            <a:camera prst="orthographicFront">
              <a:rot lat="0" lon="0" rev="0"/>
            </a:camera>
            <a:lightRig rig="balanced" dir="t">
              <a:rot lat="0" lon="0" rev="8700000"/>
            </a:lightRig>
          </a:scene3d>
          <a:sp3d>
            <a:bevelT w="190500" h="38100"/>
          </a:sp3d>
        </p:spPr>
      </p:pic>
      <p:sp>
        <p:nvSpPr>
          <p:cNvPr id="16" name="TextBox 15">
            <a:extLst>
              <a:ext uri="{FF2B5EF4-FFF2-40B4-BE49-F238E27FC236}">
                <a16:creationId xmlns:a16="http://schemas.microsoft.com/office/drawing/2014/main" id="{25162DEF-42E6-43C0-AE81-4AC02D3967DE}"/>
              </a:ext>
            </a:extLst>
          </p:cNvPr>
          <p:cNvSpPr txBox="1"/>
          <p:nvPr/>
        </p:nvSpPr>
        <p:spPr>
          <a:xfrm>
            <a:off x="2083384" y="111500"/>
            <a:ext cx="7379398" cy="1161633"/>
          </a:xfrm>
          <a:prstGeom prst="wave">
            <a:avLst>
              <a:gd name="adj1" fmla="val 12500"/>
              <a:gd name="adj2" fmla="val 0"/>
            </a:avLst>
          </a:prstGeom>
          <a:gradFill flip="none" rotWithShape="1">
            <a:gsLst>
              <a:gs pos="0">
                <a:schemeClr val="accent5">
                  <a:lumMod val="0"/>
                  <a:lumOff val="100000"/>
                </a:schemeClr>
              </a:gs>
              <a:gs pos="35000">
                <a:schemeClr val="accent5">
                  <a:lumMod val="0"/>
                  <a:lumOff val="100000"/>
                </a:schemeClr>
              </a:gs>
              <a:gs pos="100000">
                <a:schemeClr val="accent5">
                  <a:lumMod val="40000"/>
                  <a:lumOff val="60000"/>
                </a:schemeClr>
              </a:gs>
            </a:gsLst>
            <a:path path="circle">
              <a:fillToRect l="50000" t="-80000" r="50000" b="180000"/>
            </a:path>
            <a:tileRect/>
          </a:gradFill>
          <a:ln>
            <a:noFill/>
          </a:ln>
          <a:effectLst>
            <a:glow rad="101600">
              <a:schemeClr val="accent1">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ln w="0"/>
                <a:solidFill>
                  <a:srgbClr val="FF0000"/>
                </a:solidFill>
                <a:effectLst>
                  <a:reflection blurRad="6350" stA="53000" endA="300" endPos="35500" dir="5400000" sy="-90000" algn="bl" rotWithShape="0"/>
                </a:effectLst>
                <a:latin typeface="Arial Black" panose="020B0A04020102020204" pitchFamily="34" charset="0"/>
              </a:rPr>
              <a:t>How AI Works in Chatbot?</a:t>
            </a:r>
            <a:endParaRPr kumimoji="0" lang="en-US" sz="3200" b="0" i="0" u="none" strike="noStrike" kern="1200" cap="none" spc="0" normalizeH="0" baseline="0" noProof="0" dirty="0">
              <a:ln w="0"/>
              <a:solidFill>
                <a:srgbClr val="FF0000"/>
              </a:solidFill>
              <a:effectLst>
                <a:reflection blurRad="6350" stA="53000" endA="300" endPos="35500" dir="5400000" sy="-90000" algn="bl" rotWithShape="0"/>
              </a:effectLst>
              <a:uLnTx/>
              <a:uFillTx/>
              <a:latin typeface="Calibri" panose="020F0502020204030204"/>
              <a:ea typeface="+mn-ea"/>
              <a:cs typeface="+mn-cs"/>
            </a:endParaRPr>
          </a:p>
        </p:txBody>
      </p:sp>
    </p:spTree>
    <p:extLst>
      <p:ext uri="{BB962C8B-B14F-4D97-AF65-F5344CB8AC3E}">
        <p14:creationId xmlns:p14="http://schemas.microsoft.com/office/powerpoint/2010/main" val="309980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ircle(in)">
                                      <p:cBhvr>
                                        <p:cTn id="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95D626-7B8E-425E-BB3D-3993D7663683}"/>
              </a:ext>
            </a:extLst>
          </p:cNvPr>
          <p:cNvSpPr/>
          <p:nvPr/>
        </p:nvSpPr>
        <p:spPr>
          <a:xfrm>
            <a:off x="-1" y="0"/>
            <a:ext cx="12192000" cy="6858000"/>
          </a:xfrm>
          <a:prstGeom prst="rect">
            <a:avLst/>
          </a:prstGeom>
          <a:gradFill flip="none" rotWithShape="1">
            <a:gsLst>
              <a:gs pos="0">
                <a:schemeClr val="bg1">
                  <a:lumMod val="95000"/>
                </a:schemeClr>
              </a:gs>
              <a:gs pos="7000">
                <a:schemeClr val="accent2">
                  <a:lumMod val="60000"/>
                  <a:lumOff val="40000"/>
                </a:schemeClr>
              </a:gs>
              <a:gs pos="94000">
                <a:schemeClr val="accent4">
                  <a:lumMod val="40000"/>
                  <a:lumOff val="60000"/>
                </a:schemeClr>
              </a:gs>
              <a:gs pos="15000">
                <a:schemeClr val="accent1">
                  <a:lumMod val="30000"/>
                  <a:lumOff val="70000"/>
                </a:schemeClr>
              </a:gs>
            </a:gsLst>
            <a:lin ang="10800000" scaled="1"/>
            <a:tileRect/>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 name="TextBox 2">
            <a:extLst>
              <a:ext uri="{FF2B5EF4-FFF2-40B4-BE49-F238E27FC236}">
                <a16:creationId xmlns:a16="http://schemas.microsoft.com/office/drawing/2014/main" id="{AFDD6A6A-0B55-47FC-B792-0D606820DDAB}"/>
              </a:ext>
            </a:extLst>
          </p:cNvPr>
          <p:cNvSpPr txBox="1"/>
          <p:nvPr/>
        </p:nvSpPr>
        <p:spPr>
          <a:xfrm>
            <a:off x="2859836" y="259423"/>
            <a:ext cx="6254183" cy="1161633"/>
          </a:xfrm>
          <a:prstGeom prst="wave">
            <a:avLst>
              <a:gd name="adj1" fmla="val 12500"/>
              <a:gd name="adj2" fmla="val 0"/>
            </a:avLst>
          </a:prstGeom>
          <a:gradFill flip="none" rotWithShape="1">
            <a:gsLst>
              <a:gs pos="0">
                <a:schemeClr val="accent5">
                  <a:lumMod val="0"/>
                  <a:lumOff val="100000"/>
                </a:schemeClr>
              </a:gs>
              <a:gs pos="35000">
                <a:schemeClr val="accent5">
                  <a:lumMod val="0"/>
                  <a:lumOff val="100000"/>
                </a:schemeClr>
              </a:gs>
              <a:gs pos="100000">
                <a:schemeClr val="accent4">
                  <a:lumMod val="60000"/>
                  <a:lumOff val="40000"/>
                </a:schemeClr>
              </a:gs>
            </a:gsLst>
            <a:path path="circle">
              <a:fillToRect l="50000" t="-80000" r="50000" b="180000"/>
            </a:path>
            <a:tileRect/>
          </a:gradFill>
          <a:ln>
            <a:noFill/>
          </a:ln>
          <a:effectLst>
            <a:glow rad="228600">
              <a:schemeClr val="accent1">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ln w="0"/>
                <a:solidFill>
                  <a:srgbClr val="FF0000"/>
                </a:solidFill>
                <a:effectLst>
                  <a:reflection blurRad="6350" stA="53000" endA="300" endPos="35500" dir="5400000" sy="-90000" algn="bl" rotWithShape="0"/>
                </a:effectLst>
                <a:latin typeface="Arial Black" panose="020B0A04020102020204" pitchFamily="34" charset="0"/>
              </a:rPr>
              <a:t>Why Python Based?</a:t>
            </a:r>
            <a:endParaRPr kumimoji="0" lang="en-US" sz="3200" b="0" i="0" u="none" strike="noStrike" kern="1200" cap="none" spc="0" normalizeH="0" baseline="0" noProof="0" dirty="0">
              <a:ln w="0"/>
              <a:solidFill>
                <a:srgbClr val="FF0000"/>
              </a:solidFill>
              <a:effectLst>
                <a:reflection blurRad="6350" stA="53000" endA="300" endPos="35500" dir="5400000" sy="-90000" algn="bl" rotWithShape="0"/>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0D78312F-4E5F-4C5A-8D66-A7E4000EBEC0}"/>
              </a:ext>
            </a:extLst>
          </p:cNvPr>
          <p:cNvSpPr txBox="1"/>
          <p:nvPr/>
        </p:nvSpPr>
        <p:spPr>
          <a:xfrm>
            <a:off x="429491" y="1999968"/>
            <a:ext cx="10986654" cy="2246769"/>
          </a:xfrm>
          <a:prstGeom prst="rect">
            <a:avLst/>
          </a:prstGeom>
          <a:noFill/>
        </p:spPr>
        <p:txBody>
          <a:bodyPr wrap="square" rtlCol="0">
            <a:spAutoFit/>
          </a:bodyPr>
          <a:lstStyle/>
          <a:p>
            <a:pPr marL="285750" indent="-285750">
              <a:buFont typeface="Wingdings" panose="05000000000000000000" pitchFamily="2" charset="2"/>
              <a:buChar char="q"/>
            </a:pPr>
            <a:r>
              <a:rPr lang="en-US" sz="2000" b="1" i="0" dirty="0">
                <a:solidFill>
                  <a:srgbClr val="202124"/>
                </a:solidFill>
                <a:effectLst/>
                <a:latin typeface="arial" panose="020B0604020202020204" pitchFamily="34" charset="0"/>
              </a:rPr>
              <a:t>It makes use of a combination of ML algorithms to generate many different types of responses.</a:t>
            </a:r>
          </a:p>
          <a:p>
            <a:endParaRPr lang="en-US" sz="2000" b="1" i="0" dirty="0">
              <a:solidFill>
                <a:srgbClr val="202124"/>
              </a:solidFill>
              <a:effectLst/>
              <a:latin typeface="arial" panose="020B0604020202020204" pitchFamily="34" charset="0"/>
            </a:endParaRPr>
          </a:p>
          <a:p>
            <a:pPr marL="285750" indent="-285750">
              <a:buFont typeface="Wingdings" panose="05000000000000000000" pitchFamily="2" charset="2"/>
              <a:buChar char="q"/>
            </a:pPr>
            <a:r>
              <a:rPr lang="en-US" sz="2000" b="1" i="0" dirty="0">
                <a:solidFill>
                  <a:srgbClr val="202124"/>
                </a:solidFill>
                <a:effectLst/>
                <a:latin typeface="arial" panose="020B0604020202020204" pitchFamily="34" charset="0"/>
              </a:rPr>
              <a:t> This feature allows developers to build chatbots using python that can converse with humans and deliver appropriate and relevant responses.</a:t>
            </a:r>
          </a:p>
          <a:p>
            <a:endParaRPr lang="en-US" sz="2000" b="1" i="0" dirty="0">
              <a:solidFill>
                <a:srgbClr val="202124"/>
              </a:solidFill>
              <a:effectLst/>
              <a:latin typeface="arial" panose="020B0604020202020204" pitchFamily="34" charset="0"/>
            </a:endParaRPr>
          </a:p>
          <a:p>
            <a:pPr marL="285750" indent="-285750">
              <a:buFont typeface="Wingdings" panose="05000000000000000000" pitchFamily="2" charset="2"/>
              <a:buChar char="q"/>
            </a:pPr>
            <a:r>
              <a:rPr lang="en-US" sz="2000" b="1" i="0" dirty="0">
                <a:solidFill>
                  <a:srgbClr val="202124"/>
                </a:solidFill>
                <a:effectLst/>
                <a:latin typeface="arial" panose="020B0604020202020204" pitchFamily="34" charset="0"/>
              </a:rPr>
              <a:t>This makes Python especially useful for prototyping algorithms for AI.</a:t>
            </a:r>
            <a:endParaRPr lang="en-US" sz="2000" b="1" dirty="0"/>
          </a:p>
        </p:txBody>
      </p:sp>
    </p:spTree>
    <p:extLst>
      <p:ext uri="{BB962C8B-B14F-4D97-AF65-F5344CB8AC3E}">
        <p14:creationId xmlns:p14="http://schemas.microsoft.com/office/powerpoint/2010/main" val="340929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24779">
              <a:schemeClr val="bg1">
                <a:lumMod val="95000"/>
              </a:schemeClr>
            </a:gs>
            <a:gs pos="3000">
              <a:schemeClr val="accent2">
                <a:lumMod val="40000"/>
                <a:lumOff val="60000"/>
              </a:schemeClr>
            </a:gs>
            <a:gs pos="0">
              <a:schemeClr val="accent1">
                <a:lumMod val="45000"/>
                <a:lumOff val="55000"/>
              </a:schemeClr>
            </a:gs>
            <a:gs pos="0">
              <a:schemeClr val="bg1"/>
            </a:gs>
            <a:gs pos="7000">
              <a:schemeClr val="accent1">
                <a:lumMod val="45000"/>
                <a:lumOff val="55000"/>
              </a:schemeClr>
            </a:gs>
            <a:gs pos="10000">
              <a:schemeClr val="accent1">
                <a:lumMod val="30000"/>
                <a:lumOff val="70000"/>
              </a:schemeClr>
            </a:gs>
          </a:gsLst>
          <a:lin ang="108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03B0E9-051A-4389-91F7-1A17F0DB7C91}"/>
              </a:ext>
            </a:extLst>
          </p:cNvPr>
          <p:cNvSpPr txBox="1"/>
          <p:nvPr/>
        </p:nvSpPr>
        <p:spPr>
          <a:xfrm>
            <a:off x="549639" y="1543987"/>
            <a:ext cx="11092721" cy="923330"/>
          </a:xfrm>
          <a:prstGeom prst="rect">
            <a:avLst/>
          </a:prstGeom>
          <a:noFill/>
        </p:spPr>
        <p:txBody>
          <a:bodyPr wrap="square" rtlCol="0">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v"/>
            </a:pPr>
            <a:endParaRPr lang="en-US" dirty="0"/>
          </a:p>
        </p:txBody>
      </p:sp>
      <p:sp>
        <p:nvSpPr>
          <p:cNvPr id="4" name="TextBox 3">
            <a:extLst>
              <a:ext uri="{FF2B5EF4-FFF2-40B4-BE49-F238E27FC236}">
                <a16:creationId xmlns:a16="http://schemas.microsoft.com/office/drawing/2014/main" id="{468D9582-5B9D-48DF-9C64-6FE493C9B076}"/>
              </a:ext>
            </a:extLst>
          </p:cNvPr>
          <p:cNvSpPr txBox="1"/>
          <p:nvPr/>
        </p:nvSpPr>
        <p:spPr>
          <a:xfrm>
            <a:off x="817418" y="1543987"/>
            <a:ext cx="10293927" cy="923330"/>
          </a:xfrm>
          <a:prstGeom prst="rect">
            <a:avLst/>
          </a:prstGeom>
          <a:noFill/>
        </p:spPr>
        <p:txBody>
          <a:bodyPr wrap="square" rtlCol="0">
            <a:spAutoFit/>
          </a:bodyPr>
          <a:lstStyle/>
          <a:p>
            <a:pPr marL="285750" indent="-285750">
              <a:buClr>
                <a:schemeClr val="tx1"/>
              </a:buClr>
              <a:buFont typeface="Wingdings" panose="05000000000000000000" pitchFamily="2" charset="2"/>
              <a:buChar char="q"/>
            </a:pPr>
            <a:endParaRPr lang="en-US" dirty="0"/>
          </a:p>
          <a:p>
            <a:pPr marL="285750" indent="-285750">
              <a:buClr>
                <a:schemeClr val="tx1">
                  <a:lumMod val="95000"/>
                  <a:lumOff val="5000"/>
                </a:schemeClr>
              </a:buClr>
              <a:buFont typeface="Wingdings" panose="05000000000000000000" pitchFamily="2" charset="2"/>
              <a:buChar char="q"/>
            </a:pPr>
            <a:endParaRPr lang="en-US" dirty="0"/>
          </a:p>
          <a:p>
            <a:pPr marL="285750" indent="-285750">
              <a:buClr>
                <a:srgbClr val="FF0000"/>
              </a:buClr>
              <a:buFont typeface="Wingdings" panose="05000000000000000000" pitchFamily="2" charset="2"/>
              <a:buChar char="q"/>
            </a:pPr>
            <a:endParaRPr lang="en-US" dirty="0"/>
          </a:p>
        </p:txBody>
      </p:sp>
      <p:sp>
        <p:nvSpPr>
          <p:cNvPr id="5" name="TextBox 4">
            <a:extLst>
              <a:ext uri="{FF2B5EF4-FFF2-40B4-BE49-F238E27FC236}">
                <a16:creationId xmlns:a16="http://schemas.microsoft.com/office/drawing/2014/main" id="{72B5CA34-F8FC-438F-A68C-5DAE2BF9180A}"/>
              </a:ext>
            </a:extLst>
          </p:cNvPr>
          <p:cNvSpPr txBox="1"/>
          <p:nvPr/>
        </p:nvSpPr>
        <p:spPr>
          <a:xfrm>
            <a:off x="2074093" y="36850"/>
            <a:ext cx="7952510" cy="1161633"/>
          </a:xfrm>
          <a:prstGeom prst="wave">
            <a:avLst>
              <a:gd name="adj1" fmla="val 12500"/>
              <a:gd name="adj2" fmla="val 0"/>
            </a:avLst>
          </a:prstGeom>
          <a:gradFill>
            <a:gsLst>
              <a:gs pos="23856">
                <a:schemeClr val="bg1">
                  <a:lumMod val="95000"/>
                </a:schemeClr>
              </a:gs>
              <a:gs pos="0">
                <a:schemeClr val="bg2">
                  <a:lumMod val="90000"/>
                </a:schemeClr>
              </a:gs>
              <a:gs pos="99000">
                <a:schemeClr val="accent1">
                  <a:lumMod val="45000"/>
                  <a:lumOff val="55000"/>
                </a:schemeClr>
              </a:gs>
              <a:gs pos="96000">
                <a:schemeClr val="bg1"/>
              </a:gs>
              <a:gs pos="86725">
                <a:srgbClr val="BDD7EE"/>
              </a:gs>
              <a:gs pos="84000">
                <a:schemeClr val="accent5">
                  <a:lumMod val="60000"/>
                  <a:lumOff val="40000"/>
                </a:schemeClr>
              </a:gs>
            </a:gsLst>
            <a:lin ang="0" scaled="1"/>
          </a:gradFill>
          <a:ln>
            <a:noFill/>
          </a:ln>
          <a:effectLst>
            <a:glow rad="228600">
              <a:schemeClr val="accent1">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ln w="0"/>
                <a:solidFill>
                  <a:srgbClr val="FF0000"/>
                </a:solidFill>
                <a:effectLst>
                  <a:reflection blurRad="6350" stA="53000" endA="300" endPos="35500" dir="5400000" sy="-90000" algn="bl" rotWithShape="0"/>
                </a:effectLst>
                <a:latin typeface="Arial Black" panose="020B0A04020102020204" pitchFamily="34" charset="0"/>
              </a:rPr>
              <a:t>Application of Project </a:t>
            </a:r>
            <a:endParaRPr kumimoji="0" lang="en-US" sz="3200" b="0" i="0" u="none" strike="noStrike" kern="1200" cap="none" spc="0" normalizeH="0" baseline="0" noProof="0" dirty="0">
              <a:ln w="0"/>
              <a:solidFill>
                <a:srgbClr val="FF0000"/>
              </a:solidFill>
              <a:effectLst>
                <a:reflection blurRad="6350" stA="53000" endA="300" endPos="35500" dir="5400000" sy="-90000" algn="bl" rotWithShape="0"/>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30C8BC59-27A7-41D6-A41D-2DDEE75F1210}"/>
              </a:ext>
            </a:extLst>
          </p:cNvPr>
          <p:cNvSpPr txBox="1"/>
          <p:nvPr/>
        </p:nvSpPr>
        <p:spPr>
          <a:xfrm>
            <a:off x="903384" y="969537"/>
            <a:ext cx="10121994" cy="6278642"/>
          </a:xfrm>
          <a:prstGeom prst="rect">
            <a:avLst/>
          </a:prstGeom>
          <a:noFill/>
        </p:spPr>
        <p:txBody>
          <a:bodyPr wrap="square" rtlCol="0">
            <a:spAutoFit/>
          </a:bodyPr>
          <a:lstStyle/>
          <a:p>
            <a:r>
              <a:rPr lang="en-US" b="1" dirty="0">
                <a:latin typeface="Helvetica Neue"/>
              </a:rPr>
              <a:t> </a:t>
            </a:r>
          </a:p>
          <a:p>
            <a:pPr marL="285750" indent="-285750">
              <a:buFont typeface="Wingdings" panose="05000000000000000000" pitchFamily="2" charset="2"/>
              <a:buChar char="Ø"/>
            </a:pPr>
            <a:r>
              <a:rPr lang="en-US" sz="2400" b="1" dirty="0">
                <a:latin typeface="+mj-lt"/>
              </a:rPr>
              <a:t>P</a:t>
            </a:r>
            <a:r>
              <a:rPr lang="en-US" sz="2400" b="1" i="0" dirty="0">
                <a:effectLst/>
                <a:latin typeface="+mj-lt"/>
              </a:rPr>
              <a:t>roject is built using artificial algorithms that analyses user’s queries and understand user’s message.</a:t>
            </a:r>
          </a:p>
          <a:p>
            <a:pPr marL="285750" indent="-285750">
              <a:buFont typeface="Wingdings" panose="05000000000000000000" pitchFamily="2" charset="2"/>
              <a:buChar char="Ø"/>
            </a:pPr>
            <a:r>
              <a:rPr lang="en-US" sz="2400" b="1" i="0" dirty="0">
                <a:effectLst/>
                <a:latin typeface="+mj-lt"/>
              </a:rPr>
              <a:t>This System is a web application which provides answer to the query of the </a:t>
            </a:r>
            <a:r>
              <a:rPr lang="en-US" sz="2400" b="1" u="sng" dirty="0">
                <a:latin typeface="+mj-lt"/>
              </a:rPr>
              <a:t>S</a:t>
            </a:r>
            <a:r>
              <a:rPr lang="en-US" sz="2400" b="1" i="0" u="sng" dirty="0">
                <a:effectLst/>
                <a:latin typeface="+mj-lt"/>
              </a:rPr>
              <a:t>tudent, </a:t>
            </a:r>
            <a:r>
              <a:rPr lang="en-US" sz="2400" b="1" u="sng" dirty="0">
                <a:latin typeface="+mj-lt"/>
              </a:rPr>
              <a:t>T</a:t>
            </a:r>
            <a:r>
              <a:rPr lang="en-US" sz="2400" b="1" i="0" u="sng" dirty="0">
                <a:effectLst/>
                <a:latin typeface="+mj-lt"/>
              </a:rPr>
              <a:t>eacher, Authorities</a:t>
            </a:r>
            <a:r>
              <a:rPr lang="en-US" sz="2400" b="1" i="0" dirty="0">
                <a:effectLst/>
                <a:latin typeface="+mj-lt"/>
              </a:rPr>
              <a:t>.</a:t>
            </a:r>
          </a:p>
          <a:p>
            <a:pPr marL="285750" indent="-285750">
              <a:buFont typeface="Wingdings" panose="05000000000000000000" pitchFamily="2" charset="2"/>
              <a:buChar char="Ø"/>
            </a:pPr>
            <a:r>
              <a:rPr lang="en-US" sz="2400" b="1" i="0" u="sng" dirty="0">
                <a:effectLst/>
                <a:latin typeface="+mj-lt"/>
              </a:rPr>
              <a:t>Students/</a:t>
            </a:r>
            <a:r>
              <a:rPr lang="en-US" sz="2400" b="1" u="sng" dirty="0">
                <a:latin typeface="+mj-lt"/>
              </a:rPr>
              <a:t> T</a:t>
            </a:r>
            <a:r>
              <a:rPr lang="en-US" sz="2400" b="1" i="0" u="sng" dirty="0">
                <a:effectLst/>
                <a:latin typeface="+mj-lt"/>
              </a:rPr>
              <a:t>eacher/Authorities</a:t>
            </a:r>
            <a:r>
              <a:rPr lang="en-US" sz="2400" b="1" i="0" dirty="0">
                <a:effectLst/>
                <a:latin typeface="+mj-lt"/>
              </a:rPr>
              <a:t> just have to query through the bot which is used for </a:t>
            </a:r>
            <a:r>
              <a:rPr lang="en-US" sz="2400" b="1" i="0" dirty="0" err="1">
                <a:effectLst/>
                <a:latin typeface="+mj-lt"/>
              </a:rPr>
              <a:t>chating</a:t>
            </a:r>
            <a:r>
              <a:rPr lang="en-US" sz="2400" b="1" i="0" dirty="0">
                <a:effectLst/>
                <a:latin typeface="+mj-lt"/>
              </a:rPr>
              <a:t>. </a:t>
            </a:r>
          </a:p>
          <a:p>
            <a:pPr marL="285750" indent="-285750">
              <a:buFont typeface="Wingdings" panose="05000000000000000000" pitchFamily="2" charset="2"/>
              <a:buChar char="Ø"/>
            </a:pPr>
            <a:r>
              <a:rPr lang="en-US" sz="2400" b="1" i="0" dirty="0">
                <a:effectLst/>
                <a:latin typeface="+mj-lt"/>
              </a:rPr>
              <a:t>Can chat using any format there is no specific format the user has to follow. </a:t>
            </a:r>
          </a:p>
          <a:p>
            <a:pPr marL="285750" indent="-285750">
              <a:buFont typeface="Wingdings" panose="05000000000000000000" pitchFamily="2" charset="2"/>
              <a:buChar char="Ø"/>
            </a:pPr>
            <a:r>
              <a:rPr lang="en-US" sz="2400" b="1" i="0" dirty="0">
                <a:effectLst/>
                <a:latin typeface="+mj-lt"/>
              </a:rPr>
              <a:t>The User can query any </a:t>
            </a:r>
            <a:r>
              <a:rPr lang="en-US" sz="2400" b="1" dirty="0">
                <a:latin typeface="+mj-lt"/>
              </a:rPr>
              <a:t>institution</a:t>
            </a:r>
            <a:r>
              <a:rPr lang="en-US" sz="2400" b="1" i="0" dirty="0">
                <a:effectLst/>
                <a:latin typeface="+mj-lt"/>
              </a:rPr>
              <a:t> related activities through the system. The user does not have to personally go to the </a:t>
            </a:r>
            <a:r>
              <a:rPr lang="en-US" sz="2400" b="1" dirty="0">
                <a:latin typeface="+mj-lt"/>
              </a:rPr>
              <a:t>institution</a:t>
            </a:r>
            <a:r>
              <a:rPr lang="en-US" sz="2400" b="1" i="0" dirty="0">
                <a:effectLst/>
                <a:latin typeface="+mj-lt"/>
              </a:rPr>
              <a:t> for enquiry. </a:t>
            </a:r>
          </a:p>
          <a:p>
            <a:pPr marL="285750" indent="-285750">
              <a:buFont typeface="Wingdings" panose="05000000000000000000" pitchFamily="2" charset="2"/>
              <a:buChar char="Ø"/>
            </a:pPr>
            <a:r>
              <a:rPr lang="en-US" sz="2400" b="1" i="0" dirty="0">
                <a:effectLst/>
                <a:latin typeface="+mj-lt"/>
              </a:rPr>
              <a:t>The System analyses the question and than answers to the user.</a:t>
            </a:r>
          </a:p>
          <a:p>
            <a:pPr marL="285750" indent="-285750">
              <a:buFont typeface="Wingdings" panose="05000000000000000000" pitchFamily="2" charset="2"/>
              <a:buChar char="Ø"/>
            </a:pPr>
            <a:r>
              <a:rPr lang="en-US" sz="2400" b="1" i="0" dirty="0">
                <a:effectLst/>
                <a:latin typeface="+mj-lt"/>
              </a:rPr>
              <a:t>The user can query </a:t>
            </a:r>
            <a:r>
              <a:rPr lang="en-US" sz="2400" b="1" dirty="0">
                <a:latin typeface="+mj-lt"/>
              </a:rPr>
              <a:t>institution</a:t>
            </a:r>
            <a:r>
              <a:rPr lang="en-US" sz="2400" b="1" i="0" dirty="0">
                <a:effectLst/>
                <a:latin typeface="+mj-lt"/>
              </a:rPr>
              <a:t> related activities such as date and timing of annual day, sports day, and other cultural activities.</a:t>
            </a:r>
          </a:p>
          <a:p>
            <a:pPr marL="285750" indent="-285750">
              <a:buFont typeface="Wingdings" panose="05000000000000000000" pitchFamily="2" charset="2"/>
              <a:buChar char="Ø"/>
            </a:pPr>
            <a:r>
              <a:rPr lang="en-US" sz="2400" b="1" i="0" dirty="0">
                <a:effectLst/>
                <a:latin typeface="+mj-lt"/>
              </a:rPr>
              <a:t>This system helps the student to be updated about the </a:t>
            </a:r>
            <a:r>
              <a:rPr lang="en-US" sz="2400" b="1" dirty="0">
                <a:latin typeface="+mj-lt"/>
              </a:rPr>
              <a:t>institution</a:t>
            </a:r>
            <a:r>
              <a:rPr lang="en-US" sz="2400" b="1" i="0" dirty="0">
                <a:effectLst/>
                <a:latin typeface="+mj-lt"/>
              </a:rPr>
              <a:t> activities</a:t>
            </a:r>
            <a:r>
              <a:rPr lang="en-US" sz="2400" b="1" i="0" dirty="0">
                <a:solidFill>
                  <a:srgbClr val="4C4C4C"/>
                </a:solidFill>
                <a:effectLst/>
                <a:latin typeface="+mj-lt"/>
              </a:rPr>
              <a:t>.</a:t>
            </a:r>
          </a:p>
          <a:p>
            <a:pPr marL="285750" indent="-285750">
              <a:buFont typeface="Wingdings" panose="05000000000000000000" pitchFamily="2" charset="2"/>
              <a:buChar char="Ø"/>
            </a:pPr>
            <a:r>
              <a:rPr lang="en-US" sz="2400" b="1" i="0" dirty="0">
                <a:effectLst/>
                <a:latin typeface="+mj-lt"/>
              </a:rPr>
              <a:t>The System uses built in artificial intelligence to answer the query. The answers are appropriate what the user queries.</a:t>
            </a:r>
          </a:p>
          <a:p>
            <a:endParaRPr lang="en-US" sz="2400" b="1" dirty="0">
              <a:latin typeface="+mj-lt"/>
            </a:endParaRPr>
          </a:p>
        </p:txBody>
      </p:sp>
    </p:spTree>
    <p:extLst>
      <p:ext uri="{BB962C8B-B14F-4D97-AF65-F5344CB8AC3E}">
        <p14:creationId xmlns:p14="http://schemas.microsoft.com/office/powerpoint/2010/main" val="2127580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E00149-C47B-4E71-92A3-BE8EFC582253}"/>
              </a:ext>
            </a:extLst>
          </p:cNvPr>
          <p:cNvSpPr/>
          <p:nvPr/>
        </p:nvSpPr>
        <p:spPr>
          <a:xfrm>
            <a:off x="0" y="-16368"/>
            <a:ext cx="12192000" cy="6858000"/>
          </a:xfrm>
          <a:prstGeom prst="rect">
            <a:avLst/>
          </a:prstGeom>
          <a:gradFill flip="none" rotWithShape="1">
            <a:gsLst>
              <a:gs pos="0">
                <a:schemeClr val="accent1">
                  <a:lumMod val="40000"/>
                  <a:lumOff val="60000"/>
                </a:schemeClr>
              </a:gs>
              <a:gs pos="99000">
                <a:schemeClr val="accent1">
                  <a:lumMod val="45000"/>
                  <a:lumOff val="55000"/>
                </a:schemeClr>
              </a:gs>
              <a:gs pos="96000">
                <a:schemeClr val="bg1"/>
              </a:gs>
              <a:gs pos="86725">
                <a:srgbClr val="BDD7EE"/>
              </a:gs>
              <a:gs pos="91000">
                <a:schemeClr val="accent5">
                  <a:lumMod val="60000"/>
                  <a:lumOff val="40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3C924434-8061-4945-8890-8505419F28E6}"/>
              </a:ext>
            </a:extLst>
          </p:cNvPr>
          <p:cNvSpPr txBox="1"/>
          <p:nvPr/>
        </p:nvSpPr>
        <p:spPr>
          <a:xfrm>
            <a:off x="6639079" y="1071390"/>
            <a:ext cx="1928734" cy="369332"/>
          </a:xfrm>
          <a:prstGeom prst="rect">
            <a:avLst/>
          </a:prstGeom>
          <a:solidFill>
            <a:srgbClr val="63A0D7"/>
          </a:solidFill>
          <a:ln w="2857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a:t>User Input</a:t>
            </a:r>
          </a:p>
        </p:txBody>
      </p:sp>
      <p:sp>
        <p:nvSpPr>
          <p:cNvPr id="8" name="TextBox 7">
            <a:extLst>
              <a:ext uri="{FF2B5EF4-FFF2-40B4-BE49-F238E27FC236}">
                <a16:creationId xmlns:a16="http://schemas.microsoft.com/office/drawing/2014/main" id="{5A5106BB-F999-4E2F-A187-4FEF1939C05F}"/>
              </a:ext>
            </a:extLst>
          </p:cNvPr>
          <p:cNvSpPr txBox="1"/>
          <p:nvPr/>
        </p:nvSpPr>
        <p:spPr>
          <a:xfrm>
            <a:off x="6856739" y="257550"/>
            <a:ext cx="1394086" cy="408623"/>
          </a:xfrm>
          <a:prstGeom prst="flowChartAlternateProcess">
            <a:avLst/>
          </a:prstGeom>
          <a:solidFill>
            <a:srgbClr val="63A0D7"/>
          </a:solidFill>
          <a:ln w="2857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a:t>Start</a:t>
            </a:r>
          </a:p>
        </p:txBody>
      </p:sp>
      <p:sp>
        <p:nvSpPr>
          <p:cNvPr id="12" name="TextBox 11">
            <a:extLst>
              <a:ext uri="{FF2B5EF4-FFF2-40B4-BE49-F238E27FC236}">
                <a16:creationId xmlns:a16="http://schemas.microsoft.com/office/drawing/2014/main" id="{24AF89AA-86DB-4461-B4BA-16A4D903455C}"/>
              </a:ext>
            </a:extLst>
          </p:cNvPr>
          <p:cNvSpPr txBox="1"/>
          <p:nvPr/>
        </p:nvSpPr>
        <p:spPr>
          <a:xfrm>
            <a:off x="5411449" y="2732472"/>
            <a:ext cx="45719" cy="369332"/>
          </a:xfrm>
          <a:prstGeom prst="rect">
            <a:avLst/>
          </a:prstGeom>
          <a:noFill/>
        </p:spPr>
        <p:txBody>
          <a:bodyPr wrap="square" rtlCol="0">
            <a:spAutoFit/>
          </a:bodyPr>
          <a:lstStyle/>
          <a:p>
            <a:endParaRPr lang="en-US" dirty="0"/>
          </a:p>
        </p:txBody>
      </p:sp>
      <p:sp>
        <p:nvSpPr>
          <p:cNvPr id="13" name="TextBox 12">
            <a:extLst>
              <a:ext uri="{FF2B5EF4-FFF2-40B4-BE49-F238E27FC236}">
                <a16:creationId xmlns:a16="http://schemas.microsoft.com/office/drawing/2014/main" id="{27D4004B-833A-43E7-8F2D-21FD1E75F6A1}"/>
              </a:ext>
            </a:extLst>
          </p:cNvPr>
          <p:cNvSpPr txBox="1"/>
          <p:nvPr/>
        </p:nvSpPr>
        <p:spPr>
          <a:xfrm>
            <a:off x="5027449" y="3267856"/>
            <a:ext cx="918647" cy="733663"/>
          </a:xfrm>
          <a:prstGeom prst="flowChartDecision">
            <a:avLst/>
          </a:prstGeom>
          <a:noFill/>
        </p:spPr>
        <p:txBody>
          <a:bodyPr wrap="square" rtlCol="0">
            <a:spAutoFit/>
          </a:bodyPr>
          <a:lstStyle/>
          <a:p>
            <a:endParaRPr lang="en-US" dirty="0"/>
          </a:p>
        </p:txBody>
      </p:sp>
      <p:sp>
        <p:nvSpPr>
          <p:cNvPr id="15" name="TextBox 14">
            <a:extLst>
              <a:ext uri="{FF2B5EF4-FFF2-40B4-BE49-F238E27FC236}">
                <a16:creationId xmlns:a16="http://schemas.microsoft.com/office/drawing/2014/main" id="{09CA46D5-2D28-4094-8BD0-B87232694CD7}"/>
              </a:ext>
            </a:extLst>
          </p:cNvPr>
          <p:cNvSpPr txBox="1"/>
          <p:nvPr/>
        </p:nvSpPr>
        <p:spPr>
          <a:xfrm>
            <a:off x="4676931" y="2917138"/>
            <a:ext cx="1513258" cy="1161633"/>
          </a:xfrm>
          <a:prstGeom prst="rect">
            <a:avLst/>
          </a:prstGeom>
          <a:noFill/>
        </p:spPr>
        <p:txBody>
          <a:bodyPr wrap="square" rtlCol="0">
            <a:spAutoFit/>
          </a:bodyPr>
          <a:lstStyle/>
          <a:p>
            <a:endParaRPr lang="en-US" dirty="0"/>
          </a:p>
        </p:txBody>
      </p:sp>
      <p:sp>
        <p:nvSpPr>
          <p:cNvPr id="16" name="TextBox 15">
            <a:extLst>
              <a:ext uri="{FF2B5EF4-FFF2-40B4-BE49-F238E27FC236}">
                <a16:creationId xmlns:a16="http://schemas.microsoft.com/office/drawing/2014/main" id="{C8A14391-5AB7-49A6-A85C-EAF25D0B901F}"/>
              </a:ext>
            </a:extLst>
          </p:cNvPr>
          <p:cNvSpPr txBox="1"/>
          <p:nvPr/>
        </p:nvSpPr>
        <p:spPr>
          <a:xfrm>
            <a:off x="4676931" y="2917138"/>
            <a:ext cx="1269165" cy="773659"/>
          </a:xfrm>
          <a:prstGeom prst="rect">
            <a:avLst/>
          </a:prstGeom>
          <a:noFill/>
        </p:spPr>
        <p:txBody>
          <a:bodyPr wrap="square" rtlCol="0">
            <a:spAutoFit/>
          </a:bodyPr>
          <a:lstStyle/>
          <a:p>
            <a:endParaRPr lang="en-US" dirty="0"/>
          </a:p>
        </p:txBody>
      </p:sp>
      <p:sp>
        <p:nvSpPr>
          <p:cNvPr id="18" name="TextBox 17">
            <a:extLst>
              <a:ext uri="{FF2B5EF4-FFF2-40B4-BE49-F238E27FC236}">
                <a16:creationId xmlns:a16="http://schemas.microsoft.com/office/drawing/2014/main" id="{542396C2-0370-4621-9DE4-878F5E9B3705}"/>
              </a:ext>
            </a:extLst>
          </p:cNvPr>
          <p:cNvSpPr txBox="1"/>
          <p:nvPr/>
        </p:nvSpPr>
        <p:spPr>
          <a:xfrm>
            <a:off x="9282559" y="2195754"/>
            <a:ext cx="1928734" cy="646331"/>
          </a:xfrm>
          <a:prstGeom prst="rect">
            <a:avLst/>
          </a:prstGeom>
          <a:solidFill>
            <a:srgbClr val="63A0D7"/>
          </a:solidFill>
          <a:ln w="2857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a:t>Removing stop words</a:t>
            </a:r>
          </a:p>
        </p:txBody>
      </p:sp>
      <p:sp>
        <p:nvSpPr>
          <p:cNvPr id="19" name="TextBox 18">
            <a:extLst>
              <a:ext uri="{FF2B5EF4-FFF2-40B4-BE49-F238E27FC236}">
                <a16:creationId xmlns:a16="http://schemas.microsoft.com/office/drawing/2014/main" id="{1A98612C-0036-4411-B51F-8D8E4AA86B03}"/>
              </a:ext>
            </a:extLst>
          </p:cNvPr>
          <p:cNvSpPr txBox="1"/>
          <p:nvPr/>
        </p:nvSpPr>
        <p:spPr>
          <a:xfrm>
            <a:off x="9307021" y="3115275"/>
            <a:ext cx="1928734" cy="369332"/>
          </a:xfrm>
          <a:prstGeom prst="rect">
            <a:avLst/>
          </a:prstGeom>
          <a:solidFill>
            <a:srgbClr val="63A0D7"/>
          </a:solidFill>
          <a:ln w="28575">
            <a:noFill/>
            <a:prstDash val="sysDot"/>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a:t>Spell Check</a:t>
            </a:r>
          </a:p>
        </p:txBody>
      </p:sp>
      <p:sp>
        <p:nvSpPr>
          <p:cNvPr id="20" name="TextBox 19">
            <a:extLst>
              <a:ext uri="{FF2B5EF4-FFF2-40B4-BE49-F238E27FC236}">
                <a16:creationId xmlns:a16="http://schemas.microsoft.com/office/drawing/2014/main" id="{623F2466-AAFC-49DA-BFF1-F0F5166F7F83}"/>
              </a:ext>
            </a:extLst>
          </p:cNvPr>
          <p:cNvSpPr txBox="1"/>
          <p:nvPr/>
        </p:nvSpPr>
        <p:spPr>
          <a:xfrm>
            <a:off x="9282559" y="3904445"/>
            <a:ext cx="1928734" cy="369332"/>
          </a:xfrm>
          <a:prstGeom prst="rect">
            <a:avLst/>
          </a:prstGeom>
          <a:solidFill>
            <a:srgbClr val="63A0D7"/>
          </a:solidFill>
          <a:ln w="2857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a:t>Wordnet</a:t>
            </a:r>
          </a:p>
        </p:txBody>
      </p:sp>
      <p:sp>
        <p:nvSpPr>
          <p:cNvPr id="21" name="TextBox 20">
            <a:extLst>
              <a:ext uri="{FF2B5EF4-FFF2-40B4-BE49-F238E27FC236}">
                <a16:creationId xmlns:a16="http://schemas.microsoft.com/office/drawing/2014/main" id="{DDF9CC8D-FD2A-4B42-A9C9-6481D215A436}"/>
              </a:ext>
            </a:extLst>
          </p:cNvPr>
          <p:cNvSpPr txBox="1"/>
          <p:nvPr/>
        </p:nvSpPr>
        <p:spPr>
          <a:xfrm rot="18995293">
            <a:off x="7379755" y="4268412"/>
            <a:ext cx="1201555" cy="1229980"/>
          </a:xfrm>
          <a:prstGeom prst="rect">
            <a:avLst/>
          </a:prstGeom>
          <a:solidFill>
            <a:srgbClr val="63A0D7"/>
          </a:solidFill>
          <a:ln w="2857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endParaRPr lang="en-US" dirty="0"/>
          </a:p>
        </p:txBody>
      </p:sp>
      <p:sp>
        <p:nvSpPr>
          <p:cNvPr id="22" name="TextBox 21">
            <a:extLst>
              <a:ext uri="{FF2B5EF4-FFF2-40B4-BE49-F238E27FC236}">
                <a16:creationId xmlns:a16="http://schemas.microsoft.com/office/drawing/2014/main" id="{59E74FD1-52F7-4622-99E2-7586AB804D15}"/>
              </a:ext>
            </a:extLst>
          </p:cNvPr>
          <p:cNvSpPr txBox="1"/>
          <p:nvPr/>
        </p:nvSpPr>
        <p:spPr>
          <a:xfrm>
            <a:off x="9244136" y="4725291"/>
            <a:ext cx="1928734" cy="369332"/>
          </a:xfrm>
          <a:prstGeom prst="rect">
            <a:avLst/>
          </a:prstGeom>
          <a:solidFill>
            <a:srgbClr val="63A0D7"/>
          </a:solidFill>
          <a:ln w="2857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a:t>Notify Admin</a:t>
            </a:r>
          </a:p>
        </p:txBody>
      </p:sp>
      <p:sp>
        <p:nvSpPr>
          <p:cNvPr id="23" name="TextBox 22">
            <a:extLst>
              <a:ext uri="{FF2B5EF4-FFF2-40B4-BE49-F238E27FC236}">
                <a16:creationId xmlns:a16="http://schemas.microsoft.com/office/drawing/2014/main" id="{240CE688-65BF-4F20-A169-A8EADA4A3C7B}"/>
              </a:ext>
            </a:extLst>
          </p:cNvPr>
          <p:cNvSpPr txBox="1"/>
          <p:nvPr/>
        </p:nvSpPr>
        <p:spPr>
          <a:xfrm>
            <a:off x="9307021" y="5772195"/>
            <a:ext cx="1928734" cy="646331"/>
          </a:xfrm>
          <a:prstGeom prst="rect">
            <a:avLst/>
          </a:prstGeom>
          <a:solidFill>
            <a:srgbClr val="63A0D7"/>
          </a:solidFill>
          <a:ln w="2857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a:t>Give predicted purpose</a:t>
            </a:r>
          </a:p>
        </p:txBody>
      </p:sp>
      <p:sp>
        <p:nvSpPr>
          <p:cNvPr id="24" name="TextBox 23">
            <a:extLst>
              <a:ext uri="{FF2B5EF4-FFF2-40B4-BE49-F238E27FC236}">
                <a16:creationId xmlns:a16="http://schemas.microsoft.com/office/drawing/2014/main" id="{CD34C31D-7EF9-4877-81DC-9C5E0CBBDD74}"/>
              </a:ext>
            </a:extLst>
          </p:cNvPr>
          <p:cNvSpPr txBox="1"/>
          <p:nvPr/>
        </p:nvSpPr>
        <p:spPr>
          <a:xfrm>
            <a:off x="4139301" y="4455656"/>
            <a:ext cx="1928734" cy="646331"/>
          </a:xfrm>
          <a:prstGeom prst="rect">
            <a:avLst/>
          </a:prstGeom>
          <a:solidFill>
            <a:srgbClr val="63A0D7"/>
          </a:solidFill>
          <a:ln w="2857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a:t>Getting the suitable response</a:t>
            </a:r>
          </a:p>
        </p:txBody>
      </p:sp>
      <p:sp>
        <p:nvSpPr>
          <p:cNvPr id="27" name="TextBox 26">
            <a:extLst>
              <a:ext uri="{FF2B5EF4-FFF2-40B4-BE49-F238E27FC236}">
                <a16:creationId xmlns:a16="http://schemas.microsoft.com/office/drawing/2014/main" id="{138AA473-BC21-4348-9944-7B741F08202A}"/>
              </a:ext>
            </a:extLst>
          </p:cNvPr>
          <p:cNvSpPr txBox="1"/>
          <p:nvPr/>
        </p:nvSpPr>
        <p:spPr>
          <a:xfrm>
            <a:off x="1198337" y="2212303"/>
            <a:ext cx="1797299" cy="1200329"/>
          </a:xfrm>
          <a:prstGeom prst="rect">
            <a:avLst/>
          </a:prstGeom>
          <a:solidFill>
            <a:srgbClr val="63A0D7"/>
          </a:solidFill>
          <a:ln w="2857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a:t>Reply with simple sentences that has been coded</a:t>
            </a:r>
          </a:p>
        </p:txBody>
      </p:sp>
      <p:sp>
        <p:nvSpPr>
          <p:cNvPr id="28" name="TextBox 27">
            <a:extLst>
              <a:ext uri="{FF2B5EF4-FFF2-40B4-BE49-F238E27FC236}">
                <a16:creationId xmlns:a16="http://schemas.microsoft.com/office/drawing/2014/main" id="{88FEA8C0-8D0F-4A20-BA76-BC9B6C64EE74}"/>
              </a:ext>
            </a:extLst>
          </p:cNvPr>
          <p:cNvSpPr txBox="1"/>
          <p:nvPr/>
        </p:nvSpPr>
        <p:spPr>
          <a:xfrm>
            <a:off x="415881" y="257550"/>
            <a:ext cx="5437239" cy="1161633"/>
          </a:xfrm>
          <a:prstGeom prst="wave">
            <a:avLst>
              <a:gd name="adj1" fmla="val 12500"/>
              <a:gd name="adj2" fmla="val 0"/>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a:noFill/>
          </a:ln>
          <a:effectLst>
            <a:glow rad="228600">
              <a:schemeClr val="accent4">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ln w="0"/>
                <a:solidFill>
                  <a:srgbClr val="FF0000"/>
                </a:solidFill>
                <a:effectLst>
                  <a:reflection blurRad="6350" stA="53000" endA="300" endPos="35500" dir="5400000" sy="-90000" algn="bl" rotWithShape="0"/>
                </a:effectLst>
                <a:latin typeface="Arial Black" panose="020B0A04020102020204" pitchFamily="34" charset="0"/>
              </a:rPr>
              <a:t>Flowchart</a:t>
            </a:r>
            <a:r>
              <a:rPr kumimoji="0" lang="en-US" sz="3200" b="0" i="0" u="none" strike="noStrike" kern="1200" cap="none" spc="0" normalizeH="0" baseline="0" noProof="0" dirty="0">
                <a:ln w="0"/>
                <a:solidFill>
                  <a:srgbClr val="FF0000"/>
                </a:solidFill>
                <a:effectLst>
                  <a:reflection blurRad="6350" stA="53000" endA="300" endPos="35500" dir="5400000" sy="-90000" algn="bl" rotWithShape="0"/>
                </a:effectLst>
                <a:uLnTx/>
                <a:uFillTx/>
                <a:latin typeface="Arial Black" panose="020B0A04020102020204" pitchFamily="34" charset="0"/>
                <a:ea typeface="+mn-ea"/>
                <a:cs typeface="+mn-cs"/>
              </a:rPr>
              <a:t> </a:t>
            </a:r>
            <a:endParaRPr kumimoji="0" lang="en-US" sz="3200" b="0" i="0" u="none" strike="noStrike" kern="1200" cap="none" spc="0" normalizeH="0" baseline="0" noProof="0" dirty="0">
              <a:ln w="0"/>
              <a:solidFill>
                <a:srgbClr val="FF0000"/>
              </a:solidFill>
              <a:effectLst>
                <a:reflection blurRad="6350" stA="53000" endA="300" endPos="35500" dir="5400000" sy="-90000" algn="bl" rotWithShape="0"/>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A269ADF4-E3D9-4435-8518-D350A6E8B5E2}"/>
              </a:ext>
            </a:extLst>
          </p:cNvPr>
          <p:cNvSpPr txBox="1"/>
          <p:nvPr/>
        </p:nvSpPr>
        <p:spPr>
          <a:xfrm>
            <a:off x="6570033" y="6264541"/>
            <a:ext cx="1928734" cy="408623"/>
          </a:xfrm>
          <a:prstGeom prst="flowChartAlternateProcess">
            <a:avLst/>
          </a:prstGeom>
          <a:solidFill>
            <a:srgbClr val="63A0D7"/>
          </a:solidFill>
          <a:ln w="381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a:t>End</a:t>
            </a:r>
          </a:p>
        </p:txBody>
      </p:sp>
      <p:cxnSp>
        <p:nvCxnSpPr>
          <p:cNvPr id="31" name="Straight Arrow Connector 30">
            <a:extLst>
              <a:ext uri="{FF2B5EF4-FFF2-40B4-BE49-F238E27FC236}">
                <a16:creationId xmlns:a16="http://schemas.microsoft.com/office/drawing/2014/main" id="{86FC5DC3-6FFF-44B3-B545-9AEF871759F8}"/>
              </a:ext>
            </a:extLst>
          </p:cNvPr>
          <p:cNvCxnSpPr>
            <a:cxnSpLocks/>
          </p:cNvCxnSpPr>
          <p:nvPr/>
        </p:nvCxnSpPr>
        <p:spPr>
          <a:xfrm>
            <a:off x="7480031" y="666515"/>
            <a:ext cx="2472" cy="40487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6A3CA4D-C560-41A6-A3D0-2AF424E0934C}"/>
              </a:ext>
            </a:extLst>
          </p:cNvPr>
          <p:cNvCxnSpPr>
            <a:cxnSpLocks/>
            <a:endCxn id="22" idx="1"/>
          </p:cNvCxnSpPr>
          <p:nvPr/>
        </p:nvCxnSpPr>
        <p:spPr>
          <a:xfrm>
            <a:off x="8852900" y="4909957"/>
            <a:ext cx="39123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DF3F2C7-BD71-4FDC-BBD2-4B771F5471D0}"/>
              </a:ext>
            </a:extLst>
          </p:cNvPr>
          <p:cNvCxnSpPr>
            <a:cxnSpLocks/>
          </p:cNvCxnSpPr>
          <p:nvPr/>
        </p:nvCxnSpPr>
        <p:spPr>
          <a:xfrm flipH="1">
            <a:off x="6068035" y="4843486"/>
            <a:ext cx="104013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D289FAD-BEFA-4745-9D84-213A473342BC}"/>
              </a:ext>
            </a:extLst>
          </p:cNvPr>
          <p:cNvCxnSpPr>
            <a:cxnSpLocks/>
            <a:stCxn id="22" idx="2"/>
          </p:cNvCxnSpPr>
          <p:nvPr/>
        </p:nvCxnSpPr>
        <p:spPr>
          <a:xfrm>
            <a:off x="10208503" y="5094623"/>
            <a:ext cx="11029" cy="6775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2790997-0250-4DF4-86E8-7881706C36D8}"/>
              </a:ext>
            </a:extLst>
          </p:cNvPr>
          <p:cNvCxnSpPr>
            <a:cxnSpLocks/>
          </p:cNvCxnSpPr>
          <p:nvPr/>
        </p:nvCxnSpPr>
        <p:spPr>
          <a:xfrm flipH="1">
            <a:off x="6068035" y="5909336"/>
            <a:ext cx="321452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1B3C5953-2D0C-48DE-9234-CB5F4B6DABE8}"/>
              </a:ext>
            </a:extLst>
          </p:cNvPr>
          <p:cNvCxnSpPr>
            <a:cxnSpLocks/>
          </p:cNvCxnSpPr>
          <p:nvPr/>
        </p:nvCxnSpPr>
        <p:spPr>
          <a:xfrm>
            <a:off x="5135157" y="5101987"/>
            <a:ext cx="0" cy="4143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FDB8434A-98F9-4AB8-9D70-F018B2D44236}"/>
              </a:ext>
            </a:extLst>
          </p:cNvPr>
          <p:cNvSpPr txBox="1"/>
          <p:nvPr/>
        </p:nvSpPr>
        <p:spPr>
          <a:xfrm>
            <a:off x="7465212" y="4437289"/>
            <a:ext cx="1148455" cy="923330"/>
          </a:xfrm>
          <a:prstGeom prst="rect">
            <a:avLst/>
          </a:prstGeom>
          <a:noFill/>
        </p:spPr>
        <p:txBody>
          <a:bodyPr wrap="square" rtlCol="0">
            <a:spAutoFit/>
          </a:bodyPr>
          <a:lstStyle/>
          <a:p>
            <a:r>
              <a:rPr lang="en-US" b="1" dirty="0"/>
              <a:t>Matching with database</a:t>
            </a:r>
          </a:p>
        </p:txBody>
      </p:sp>
      <p:sp>
        <p:nvSpPr>
          <p:cNvPr id="74" name="Flowchart: Decision 73">
            <a:extLst>
              <a:ext uri="{FF2B5EF4-FFF2-40B4-BE49-F238E27FC236}">
                <a16:creationId xmlns:a16="http://schemas.microsoft.com/office/drawing/2014/main" id="{82F579DD-B075-4108-933E-97AF9596761B}"/>
              </a:ext>
            </a:extLst>
          </p:cNvPr>
          <p:cNvSpPr/>
          <p:nvPr/>
        </p:nvSpPr>
        <p:spPr>
          <a:xfrm>
            <a:off x="6068035" y="1804905"/>
            <a:ext cx="2668665" cy="1432788"/>
          </a:xfrm>
          <a:prstGeom prst="flowChartDecision">
            <a:avLst/>
          </a:prstGeom>
          <a:solidFill>
            <a:srgbClr val="63A0D7"/>
          </a:solidFill>
          <a:ln w="2857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Conversation/Query</a:t>
            </a:r>
          </a:p>
        </p:txBody>
      </p:sp>
      <p:sp>
        <p:nvSpPr>
          <p:cNvPr id="83" name="TextBox 82">
            <a:extLst>
              <a:ext uri="{FF2B5EF4-FFF2-40B4-BE49-F238E27FC236}">
                <a16:creationId xmlns:a16="http://schemas.microsoft.com/office/drawing/2014/main" id="{21791A64-9929-4886-A022-5EC18A4C31FB}"/>
              </a:ext>
            </a:extLst>
          </p:cNvPr>
          <p:cNvSpPr txBox="1"/>
          <p:nvPr/>
        </p:nvSpPr>
        <p:spPr>
          <a:xfrm>
            <a:off x="4767470" y="2144543"/>
            <a:ext cx="1569388" cy="369332"/>
          </a:xfrm>
          <a:prstGeom prst="rect">
            <a:avLst/>
          </a:prstGeom>
          <a:noFill/>
        </p:spPr>
        <p:txBody>
          <a:bodyPr wrap="square" rtlCol="0">
            <a:spAutoFit/>
          </a:bodyPr>
          <a:lstStyle/>
          <a:p>
            <a:r>
              <a:rPr lang="en-US" b="1" dirty="0"/>
              <a:t>Conversion</a:t>
            </a:r>
          </a:p>
        </p:txBody>
      </p:sp>
      <p:sp>
        <p:nvSpPr>
          <p:cNvPr id="84" name="TextBox 83">
            <a:extLst>
              <a:ext uri="{FF2B5EF4-FFF2-40B4-BE49-F238E27FC236}">
                <a16:creationId xmlns:a16="http://schemas.microsoft.com/office/drawing/2014/main" id="{1951E997-E591-489E-8D28-EB27C5D924AF}"/>
              </a:ext>
            </a:extLst>
          </p:cNvPr>
          <p:cNvSpPr txBox="1"/>
          <p:nvPr/>
        </p:nvSpPr>
        <p:spPr>
          <a:xfrm>
            <a:off x="8176617" y="2068084"/>
            <a:ext cx="1130404" cy="369332"/>
          </a:xfrm>
          <a:prstGeom prst="rect">
            <a:avLst/>
          </a:prstGeom>
          <a:noFill/>
        </p:spPr>
        <p:txBody>
          <a:bodyPr wrap="square" rtlCol="0">
            <a:spAutoFit/>
          </a:bodyPr>
          <a:lstStyle/>
          <a:p>
            <a:pPr algn="ctr"/>
            <a:r>
              <a:rPr lang="en-US" b="1" dirty="0"/>
              <a:t>Query</a:t>
            </a:r>
          </a:p>
        </p:txBody>
      </p:sp>
      <p:sp>
        <p:nvSpPr>
          <p:cNvPr id="85" name="TextBox 84">
            <a:extLst>
              <a:ext uri="{FF2B5EF4-FFF2-40B4-BE49-F238E27FC236}">
                <a16:creationId xmlns:a16="http://schemas.microsoft.com/office/drawing/2014/main" id="{E79B9949-C7DC-438D-9419-70432537A46E}"/>
              </a:ext>
            </a:extLst>
          </p:cNvPr>
          <p:cNvSpPr txBox="1"/>
          <p:nvPr/>
        </p:nvSpPr>
        <p:spPr>
          <a:xfrm>
            <a:off x="6438785" y="4428536"/>
            <a:ext cx="570518" cy="369332"/>
          </a:xfrm>
          <a:prstGeom prst="rect">
            <a:avLst/>
          </a:prstGeom>
          <a:noFill/>
        </p:spPr>
        <p:txBody>
          <a:bodyPr wrap="square" rtlCol="0">
            <a:spAutoFit/>
          </a:bodyPr>
          <a:lstStyle/>
          <a:p>
            <a:r>
              <a:rPr lang="en-US" b="1" dirty="0"/>
              <a:t>Yes</a:t>
            </a:r>
          </a:p>
        </p:txBody>
      </p:sp>
      <p:sp>
        <p:nvSpPr>
          <p:cNvPr id="86" name="TextBox 85">
            <a:extLst>
              <a:ext uri="{FF2B5EF4-FFF2-40B4-BE49-F238E27FC236}">
                <a16:creationId xmlns:a16="http://schemas.microsoft.com/office/drawing/2014/main" id="{8B0EB7E0-A8EC-4A8C-AB16-15B4D7F54340}"/>
              </a:ext>
            </a:extLst>
          </p:cNvPr>
          <p:cNvSpPr txBox="1"/>
          <p:nvPr/>
        </p:nvSpPr>
        <p:spPr>
          <a:xfrm>
            <a:off x="8736701" y="4355960"/>
            <a:ext cx="517582" cy="369332"/>
          </a:xfrm>
          <a:prstGeom prst="rect">
            <a:avLst/>
          </a:prstGeom>
          <a:noFill/>
        </p:spPr>
        <p:txBody>
          <a:bodyPr wrap="square" rtlCol="0">
            <a:spAutoFit/>
          </a:bodyPr>
          <a:lstStyle/>
          <a:p>
            <a:r>
              <a:rPr lang="en-US" b="1" dirty="0"/>
              <a:t>No</a:t>
            </a:r>
          </a:p>
        </p:txBody>
      </p:sp>
      <p:cxnSp>
        <p:nvCxnSpPr>
          <p:cNvPr id="14" name="Straight Arrow Connector 13">
            <a:extLst>
              <a:ext uri="{FF2B5EF4-FFF2-40B4-BE49-F238E27FC236}">
                <a16:creationId xmlns:a16="http://schemas.microsoft.com/office/drawing/2014/main" id="{5F672F8E-0738-47C0-9C7C-D91438828D5B}"/>
              </a:ext>
            </a:extLst>
          </p:cNvPr>
          <p:cNvCxnSpPr>
            <a:cxnSpLocks/>
          </p:cNvCxnSpPr>
          <p:nvPr/>
        </p:nvCxnSpPr>
        <p:spPr>
          <a:xfrm flipV="1">
            <a:off x="8736700" y="2518919"/>
            <a:ext cx="545859" cy="23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09CF881-0AF1-46F1-8BB8-1D291C27FA5D}"/>
              </a:ext>
            </a:extLst>
          </p:cNvPr>
          <p:cNvCxnSpPr>
            <a:cxnSpLocks/>
          </p:cNvCxnSpPr>
          <p:nvPr/>
        </p:nvCxnSpPr>
        <p:spPr>
          <a:xfrm>
            <a:off x="10219532" y="2842085"/>
            <a:ext cx="0" cy="28789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9FEC41DF-3272-473C-B55E-815309C17575}"/>
              </a:ext>
            </a:extLst>
          </p:cNvPr>
          <p:cNvCxnSpPr>
            <a:cxnSpLocks/>
          </p:cNvCxnSpPr>
          <p:nvPr/>
        </p:nvCxnSpPr>
        <p:spPr>
          <a:xfrm>
            <a:off x="10219532" y="3497954"/>
            <a:ext cx="0" cy="4329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F3679EA-457A-4AC8-A919-1B598CBB98FC}"/>
              </a:ext>
            </a:extLst>
          </p:cNvPr>
          <p:cNvCxnSpPr>
            <a:cxnSpLocks/>
          </p:cNvCxnSpPr>
          <p:nvPr/>
        </p:nvCxnSpPr>
        <p:spPr>
          <a:xfrm>
            <a:off x="7468414" y="1426177"/>
            <a:ext cx="2472" cy="40487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2A763C0-C446-45C8-8F53-F0BF4CEB77AB}"/>
              </a:ext>
            </a:extLst>
          </p:cNvPr>
          <p:cNvCxnSpPr>
            <a:cxnSpLocks/>
            <a:stCxn id="74" idx="1"/>
          </p:cNvCxnSpPr>
          <p:nvPr/>
        </p:nvCxnSpPr>
        <p:spPr>
          <a:xfrm flipH="1" flipV="1">
            <a:off x="2995637" y="2501391"/>
            <a:ext cx="3072398" cy="199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E4ED2CF6-C104-4F3A-9BAA-F394C74DC9E2}"/>
              </a:ext>
            </a:extLst>
          </p:cNvPr>
          <p:cNvSpPr txBox="1"/>
          <p:nvPr/>
        </p:nvSpPr>
        <p:spPr>
          <a:xfrm>
            <a:off x="4139301" y="5500026"/>
            <a:ext cx="1928734" cy="646331"/>
          </a:xfrm>
          <a:prstGeom prst="rect">
            <a:avLst/>
          </a:prstGeom>
          <a:solidFill>
            <a:srgbClr val="63A0D7"/>
          </a:solidFill>
          <a:ln w="2857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a:t>Display Response</a:t>
            </a:r>
          </a:p>
          <a:p>
            <a:pPr algn="ctr"/>
            <a:endParaRPr lang="en-US" b="1" dirty="0"/>
          </a:p>
        </p:txBody>
      </p:sp>
      <p:cxnSp>
        <p:nvCxnSpPr>
          <p:cNvPr id="81" name="Connector: Elbow 80">
            <a:extLst>
              <a:ext uri="{FF2B5EF4-FFF2-40B4-BE49-F238E27FC236}">
                <a16:creationId xmlns:a16="http://schemas.microsoft.com/office/drawing/2014/main" id="{591DF60A-D2B7-487F-AB5A-6DD6AD2E9DF4}"/>
              </a:ext>
            </a:extLst>
          </p:cNvPr>
          <p:cNvCxnSpPr>
            <a:stCxn id="27" idx="2"/>
            <a:endCxn id="71" idx="1"/>
          </p:cNvCxnSpPr>
          <p:nvPr/>
        </p:nvCxnSpPr>
        <p:spPr>
          <a:xfrm rot="16200000" flipH="1">
            <a:off x="1912864" y="3596755"/>
            <a:ext cx="2410560" cy="2042314"/>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0" name="Connector: Elbow 89">
            <a:extLst>
              <a:ext uri="{FF2B5EF4-FFF2-40B4-BE49-F238E27FC236}">
                <a16:creationId xmlns:a16="http://schemas.microsoft.com/office/drawing/2014/main" id="{84B68696-054F-46AE-8A4E-28A85B37A824}"/>
              </a:ext>
            </a:extLst>
          </p:cNvPr>
          <p:cNvCxnSpPr>
            <a:stCxn id="71" idx="2"/>
            <a:endCxn id="29" idx="1"/>
          </p:cNvCxnSpPr>
          <p:nvPr/>
        </p:nvCxnSpPr>
        <p:spPr>
          <a:xfrm rot="16200000" flipH="1">
            <a:off x="5675602" y="5574422"/>
            <a:ext cx="322496" cy="1466365"/>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2E7296B-0565-4026-8AB9-036DD0AB206B}"/>
              </a:ext>
            </a:extLst>
          </p:cNvPr>
          <p:cNvCxnSpPr>
            <a:cxnSpLocks/>
          </p:cNvCxnSpPr>
          <p:nvPr/>
        </p:nvCxnSpPr>
        <p:spPr>
          <a:xfrm flipH="1" flipV="1">
            <a:off x="7980532" y="4001520"/>
            <a:ext cx="127375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4648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arn(inVertic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
        <p:nvSpPr>
          <p:cNvPr id="11" name="Rectangle 10">
            <a:extLst>
              <a:ext uri="{FF2B5EF4-FFF2-40B4-BE49-F238E27FC236}">
                <a16:creationId xmlns:a16="http://schemas.microsoft.com/office/drawing/2014/main" id="{7A13E74C-9745-42F5-9D32-64A5BDDD12FB}"/>
              </a:ext>
            </a:extLst>
          </p:cNvPr>
          <p:cNvSpPr/>
          <p:nvPr/>
        </p:nvSpPr>
        <p:spPr>
          <a:xfrm>
            <a:off x="0" y="-50705"/>
            <a:ext cx="12192000" cy="6858000"/>
          </a:xfrm>
          <a:prstGeom prst="rect">
            <a:avLst/>
          </a:prstGeom>
          <a:gradFill>
            <a:gsLst>
              <a:gs pos="5000">
                <a:schemeClr val="accent6">
                  <a:lumMod val="60000"/>
                  <a:lumOff val="40000"/>
                </a:schemeClr>
              </a:gs>
              <a:gs pos="23000">
                <a:schemeClr val="accent6">
                  <a:lumMod val="40000"/>
                  <a:lumOff val="60000"/>
                </a:schemeClr>
              </a:gs>
              <a:gs pos="0">
                <a:schemeClr val="bg1"/>
              </a:gs>
              <a:gs pos="50442">
                <a:schemeClr val="accent6">
                  <a:lumMod val="40000"/>
                  <a:lumOff val="60000"/>
                </a:schemeClr>
              </a:gs>
              <a:gs pos="10000">
                <a:schemeClr val="accent1">
                  <a:lumMod val="45000"/>
                  <a:lumOff val="55000"/>
                </a:schemeClr>
              </a:gs>
            </a:gsLst>
            <a:lin ang="10800000" scaled="1"/>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C9386E28-3EF9-4BC3-8E99-E324FDEEF98F}"/>
              </a:ext>
            </a:extLst>
          </p:cNvPr>
          <p:cNvSpPr txBox="1"/>
          <p:nvPr/>
        </p:nvSpPr>
        <p:spPr>
          <a:xfrm>
            <a:off x="2260115" y="0"/>
            <a:ext cx="6608114" cy="1161633"/>
          </a:xfrm>
          <a:prstGeom prst="wave">
            <a:avLst>
              <a:gd name="adj1" fmla="val 12500"/>
              <a:gd name="adj2" fmla="val 0"/>
            </a:avLst>
          </a:prstGeom>
          <a:gradFill>
            <a:gsLst>
              <a:gs pos="0">
                <a:schemeClr val="accent5">
                  <a:lumMod val="0"/>
                  <a:lumOff val="100000"/>
                </a:schemeClr>
              </a:gs>
              <a:gs pos="35000">
                <a:schemeClr val="accent5">
                  <a:lumMod val="0"/>
                  <a:lumOff val="100000"/>
                </a:schemeClr>
              </a:gs>
              <a:gs pos="100000">
                <a:schemeClr val="accent6">
                  <a:lumMod val="60000"/>
                  <a:lumOff val="40000"/>
                </a:schemeClr>
              </a:gs>
            </a:gsLst>
            <a:path path="circle">
              <a:fillToRect l="50000" t="-80000" r="50000" b="180000"/>
            </a:path>
          </a:gradFill>
          <a:ln>
            <a:noFill/>
          </a:ln>
          <a:effectLst>
            <a:glow rad="228600">
              <a:schemeClr val="accent6">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w="0"/>
                <a:solidFill>
                  <a:srgbClr val="FF0000"/>
                </a:solidFill>
                <a:effectLst>
                  <a:reflection blurRad="6350" stA="53000" endA="300" endPos="35500" dir="5400000" sy="-90000" algn="bl" rotWithShape="0"/>
                </a:effectLst>
                <a:uLnTx/>
                <a:uFillTx/>
                <a:latin typeface="Calibri" panose="020F0502020204030204"/>
                <a:ea typeface="+mn-ea"/>
                <a:cs typeface="+mn-cs"/>
              </a:rPr>
              <a:t>Chatbot system Architecture</a:t>
            </a:r>
          </a:p>
        </p:txBody>
      </p:sp>
      <p:sp>
        <p:nvSpPr>
          <p:cNvPr id="2" name="Rectangle 1">
            <a:extLst>
              <a:ext uri="{FF2B5EF4-FFF2-40B4-BE49-F238E27FC236}">
                <a16:creationId xmlns:a16="http://schemas.microsoft.com/office/drawing/2014/main" id="{DD9258DB-E742-4698-B225-D3021022083D}"/>
              </a:ext>
            </a:extLst>
          </p:cNvPr>
          <p:cNvSpPr/>
          <p:nvPr/>
        </p:nvSpPr>
        <p:spPr>
          <a:xfrm>
            <a:off x="3858422" y="3575171"/>
            <a:ext cx="5005678" cy="2465434"/>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200BA4F-E883-48C3-ABCA-CC6E0ACEAE59}"/>
              </a:ext>
            </a:extLst>
          </p:cNvPr>
          <p:cNvSpPr txBox="1"/>
          <p:nvPr/>
        </p:nvSpPr>
        <p:spPr>
          <a:xfrm>
            <a:off x="5377543" y="1761038"/>
            <a:ext cx="1416288" cy="369332"/>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4460F8A6-24F4-4841-ACFE-8B28BBDEAD14}"/>
              </a:ext>
            </a:extLst>
          </p:cNvPr>
          <p:cNvSpPr txBox="1"/>
          <p:nvPr/>
        </p:nvSpPr>
        <p:spPr>
          <a:xfrm>
            <a:off x="5529943" y="1913438"/>
            <a:ext cx="1416288" cy="369332"/>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E90B9584-783B-4437-AD1B-8959CFE5BC0F}"/>
              </a:ext>
            </a:extLst>
          </p:cNvPr>
          <p:cNvSpPr txBox="1"/>
          <p:nvPr/>
        </p:nvSpPr>
        <p:spPr>
          <a:xfrm>
            <a:off x="5220849" y="1387095"/>
            <a:ext cx="1536696" cy="369332"/>
          </a:xfrm>
          <a:prstGeom prst="rect">
            <a:avLst/>
          </a:prstGeom>
          <a:solidFill>
            <a:srgbClr val="92D050"/>
          </a:solidFill>
          <a:ln w="635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a:t>User</a:t>
            </a:r>
          </a:p>
        </p:txBody>
      </p:sp>
      <p:sp>
        <p:nvSpPr>
          <p:cNvPr id="13" name="TextBox 12">
            <a:extLst>
              <a:ext uri="{FF2B5EF4-FFF2-40B4-BE49-F238E27FC236}">
                <a16:creationId xmlns:a16="http://schemas.microsoft.com/office/drawing/2014/main" id="{7D81B7E1-90BA-44FC-883C-B6B842F1C267}"/>
              </a:ext>
            </a:extLst>
          </p:cNvPr>
          <p:cNvSpPr txBox="1"/>
          <p:nvPr/>
        </p:nvSpPr>
        <p:spPr>
          <a:xfrm>
            <a:off x="9163537" y="2207040"/>
            <a:ext cx="1536696" cy="369332"/>
          </a:xfrm>
          <a:prstGeom prst="rect">
            <a:avLst/>
          </a:prstGeom>
          <a:solidFill>
            <a:srgbClr val="92D050"/>
          </a:solidFill>
          <a:ln w="635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a:t>Text</a:t>
            </a:r>
          </a:p>
        </p:txBody>
      </p:sp>
      <p:sp>
        <p:nvSpPr>
          <p:cNvPr id="14" name="TextBox 13">
            <a:extLst>
              <a:ext uri="{FF2B5EF4-FFF2-40B4-BE49-F238E27FC236}">
                <a16:creationId xmlns:a16="http://schemas.microsoft.com/office/drawing/2014/main" id="{0DF92CD3-97FC-47CC-AFEE-9B62645839BF}"/>
              </a:ext>
            </a:extLst>
          </p:cNvPr>
          <p:cNvSpPr txBox="1"/>
          <p:nvPr/>
        </p:nvSpPr>
        <p:spPr>
          <a:xfrm>
            <a:off x="9163537" y="3168428"/>
            <a:ext cx="1536696" cy="646331"/>
          </a:xfrm>
          <a:prstGeom prst="rect">
            <a:avLst/>
          </a:prstGeom>
          <a:solidFill>
            <a:srgbClr val="92D050"/>
          </a:solidFill>
          <a:ln w="635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a:t>Response Selector</a:t>
            </a:r>
          </a:p>
        </p:txBody>
      </p:sp>
      <p:sp>
        <p:nvSpPr>
          <p:cNvPr id="15" name="TextBox 14">
            <a:extLst>
              <a:ext uri="{FF2B5EF4-FFF2-40B4-BE49-F238E27FC236}">
                <a16:creationId xmlns:a16="http://schemas.microsoft.com/office/drawing/2014/main" id="{145FC617-D53B-408D-BD89-196BDC2CB95C}"/>
              </a:ext>
            </a:extLst>
          </p:cNvPr>
          <p:cNvSpPr txBox="1"/>
          <p:nvPr/>
        </p:nvSpPr>
        <p:spPr>
          <a:xfrm>
            <a:off x="1491767" y="2282770"/>
            <a:ext cx="1536696" cy="369332"/>
          </a:xfrm>
          <a:prstGeom prst="rect">
            <a:avLst/>
          </a:prstGeom>
          <a:solidFill>
            <a:srgbClr val="92D050"/>
          </a:solidFill>
          <a:ln w="635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a:t>Login</a:t>
            </a:r>
          </a:p>
        </p:txBody>
      </p:sp>
      <p:sp>
        <p:nvSpPr>
          <p:cNvPr id="16" name="TextBox 15">
            <a:extLst>
              <a:ext uri="{FF2B5EF4-FFF2-40B4-BE49-F238E27FC236}">
                <a16:creationId xmlns:a16="http://schemas.microsoft.com/office/drawing/2014/main" id="{ACC7DC51-E2D7-41BF-B9ED-519E13D3912F}"/>
              </a:ext>
            </a:extLst>
          </p:cNvPr>
          <p:cNvSpPr txBox="1"/>
          <p:nvPr/>
        </p:nvSpPr>
        <p:spPr>
          <a:xfrm>
            <a:off x="1491767" y="3378584"/>
            <a:ext cx="1536696" cy="369332"/>
          </a:xfrm>
          <a:prstGeom prst="rect">
            <a:avLst/>
          </a:prstGeom>
          <a:solidFill>
            <a:srgbClr val="92D050"/>
          </a:solidFill>
          <a:ln w="635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a:t>Query</a:t>
            </a:r>
          </a:p>
        </p:txBody>
      </p:sp>
      <p:sp>
        <p:nvSpPr>
          <p:cNvPr id="6" name="TextBox 5">
            <a:extLst>
              <a:ext uri="{FF2B5EF4-FFF2-40B4-BE49-F238E27FC236}">
                <a16:creationId xmlns:a16="http://schemas.microsoft.com/office/drawing/2014/main" id="{5FDA6F85-A1B9-43EA-8BC8-7B80951D12E2}"/>
              </a:ext>
            </a:extLst>
          </p:cNvPr>
          <p:cNvSpPr txBox="1"/>
          <p:nvPr/>
        </p:nvSpPr>
        <p:spPr>
          <a:xfrm>
            <a:off x="4002252" y="3978440"/>
            <a:ext cx="1530039" cy="646331"/>
          </a:xfrm>
          <a:prstGeom prst="rect">
            <a:avLst/>
          </a:prstGeom>
          <a:solidFill>
            <a:srgbClr val="92D050"/>
          </a:solidFill>
          <a:ln w="1905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b="1" dirty="0"/>
              <a:t>Encode &amp; Decode Data</a:t>
            </a:r>
          </a:p>
        </p:txBody>
      </p:sp>
      <p:sp>
        <p:nvSpPr>
          <p:cNvPr id="17" name="TextBox 16">
            <a:extLst>
              <a:ext uri="{FF2B5EF4-FFF2-40B4-BE49-F238E27FC236}">
                <a16:creationId xmlns:a16="http://schemas.microsoft.com/office/drawing/2014/main" id="{3F75AADB-4556-4DC1-A7ED-F50AB4D3E318}"/>
              </a:ext>
            </a:extLst>
          </p:cNvPr>
          <p:cNvSpPr txBox="1"/>
          <p:nvPr/>
        </p:nvSpPr>
        <p:spPr>
          <a:xfrm>
            <a:off x="4378875" y="4926402"/>
            <a:ext cx="1185634" cy="646331"/>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b="1" dirty="0"/>
              <a:t>Feedback </a:t>
            </a:r>
          </a:p>
          <a:p>
            <a:r>
              <a:rPr lang="en-US" b="1" dirty="0"/>
              <a:t>System</a:t>
            </a:r>
          </a:p>
        </p:txBody>
      </p:sp>
      <p:sp>
        <p:nvSpPr>
          <p:cNvPr id="18" name="TextBox 17">
            <a:extLst>
              <a:ext uri="{FF2B5EF4-FFF2-40B4-BE49-F238E27FC236}">
                <a16:creationId xmlns:a16="http://schemas.microsoft.com/office/drawing/2014/main" id="{2A9BF5E5-DF8F-460E-9931-7AD9AA6FE7C2}"/>
              </a:ext>
            </a:extLst>
          </p:cNvPr>
          <p:cNvSpPr txBox="1"/>
          <p:nvPr/>
        </p:nvSpPr>
        <p:spPr>
          <a:xfrm>
            <a:off x="6081091" y="4947917"/>
            <a:ext cx="2017485" cy="646331"/>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a:t>Sentence Similarity Check </a:t>
            </a:r>
          </a:p>
        </p:txBody>
      </p:sp>
      <p:sp>
        <p:nvSpPr>
          <p:cNvPr id="19" name="TextBox 18">
            <a:extLst>
              <a:ext uri="{FF2B5EF4-FFF2-40B4-BE49-F238E27FC236}">
                <a16:creationId xmlns:a16="http://schemas.microsoft.com/office/drawing/2014/main" id="{839C80C0-91CC-421B-BF78-2BBE4ECAE372}"/>
              </a:ext>
            </a:extLst>
          </p:cNvPr>
          <p:cNvSpPr txBox="1"/>
          <p:nvPr/>
        </p:nvSpPr>
        <p:spPr>
          <a:xfrm>
            <a:off x="5671991" y="3978440"/>
            <a:ext cx="1546203" cy="369332"/>
          </a:xfrm>
          <a:prstGeom prst="rect">
            <a:avLst/>
          </a:prstGeom>
          <a:solidFill>
            <a:srgbClr val="92D050"/>
          </a:solidFill>
          <a:ln w="2857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1800" b="1" dirty="0">
                <a:solidFill>
                  <a:srgbClr val="000000"/>
                </a:solidFill>
                <a:effectLst/>
                <a:latin typeface="Times New Roman" panose="02020603050405020304" pitchFamily="18" charset="0"/>
              </a:rPr>
              <a:t>Tokenization</a:t>
            </a:r>
            <a:endParaRPr lang="en-US" b="1" dirty="0"/>
          </a:p>
        </p:txBody>
      </p:sp>
      <p:sp>
        <p:nvSpPr>
          <p:cNvPr id="20" name="TextBox 19">
            <a:extLst>
              <a:ext uri="{FF2B5EF4-FFF2-40B4-BE49-F238E27FC236}">
                <a16:creationId xmlns:a16="http://schemas.microsoft.com/office/drawing/2014/main" id="{20256C9B-8B8E-4ADD-A969-920E860C4873}"/>
              </a:ext>
            </a:extLst>
          </p:cNvPr>
          <p:cNvSpPr txBox="1"/>
          <p:nvPr/>
        </p:nvSpPr>
        <p:spPr>
          <a:xfrm>
            <a:off x="7392283" y="3978440"/>
            <a:ext cx="1188517" cy="369332"/>
          </a:xfrm>
          <a:prstGeom prst="rect">
            <a:avLst/>
          </a:prstGeom>
          <a:solidFill>
            <a:srgbClr val="92D050"/>
          </a:solidFill>
          <a:ln w="2857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1800" b="1" dirty="0">
                <a:solidFill>
                  <a:srgbClr val="000000"/>
                </a:solidFill>
                <a:effectLst/>
                <a:latin typeface="Times New Roman" panose="02020603050405020304" pitchFamily="18" charset="0"/>
              </a:rPr>
              <a:t>WordNet</a:t>
            </a:r>
            <a:endParaRPr lang="en-US" b="1" dirty="0"/>
          </a:p>
        </p:txBody>
      </p:sp>
      <p:sp>
        <p:nvSpPr>
          <p:cNvPr id="21" name="TextBox 20">
            <a:extLst>
              <a:ext uri="{FF2B5EF4-FFF2-40B4-BE49-F238E27FC236}">
                <a16:creationId xmlns:a16="http://schemas.microsoft.com/office/drawing/2014/main" id="{701F61CE-9EE6-4F8D-856D-C65332831504}"/>
              </a:ext>
            </a:extLst>
          </p:cNvPr>
          <p:cNvSpPr txBox="1"/>
          <p:nvPr/>
        </p:nvSpPr>
        <p:spPr>
          <a:xfrm>
            <a:off x="5523889" y="3523859"/>
            <a:ext cx="1390479" cy="430887"/>
          </a:xfrm>
          <a:prstGeom prst="rect">
            <a:avLst/>
          </a:prstGeom>
          <a:noFill/>
          <a:ln>
            <a:noFill/>
          </a:ln>
        </p:spPr>
        <p:txBody>
          <a:bodyPr wrap="square" rtlCol="0">
            <a:spAutoFit/>
          </a:bodyPr>
          <a:lstStyle/>
          <a:p>
            <a:pPr algn="ctr"/>
            <a:r>
              <a:rPr lang="en-US" sz="2200" b="1" dirty="0">
                <a:effectLst>
                  <a:outerShdw blurRad="50800" dist="38100" dir="2700000" algn="tl" rotWithShape="0">
                    <a:prstClr val="black">
                      <a:alpha val="40000"/>
                    </a:prstClr>
                  </a:outerShdw>
                </a:effectLst>
              </a:rPr>
              <a:t>Chatbot</a:t>
            </a:r>
          </a:p>
        </p:txBody>
      </p:sp>
      <p:cxnSp>
        <p:nvCxnSpPr>
          <p:cNvPr id="38" name="Straight Connector 37">
            <a:extLst>
              <a:ext uri="{FF2B5EF4-FFF2-40B4-BE49-F238E27FC236}">
                <a16:creationId xmlns:a16="http://schemas.microsoft.com/office/drawing/2014/main" id="{52E3334C-6477-4846-858A-395059CF37BD}"/>
              </a:ext>
            </a:extLst>
          </p:cNvPr>
          <p:cNvCxnSpPr>
            <a:cxnSpLocks/>
          </p:cNvCxnSpPr>
          <p:nvPr/>
        </p:nvCxnSpPr>
        <p:spPr>
          <a:xfrm flipH="1">
            <a:off x="1262743" y="1571761"/>
            <a:ext cx="3958106" cy="0"/>
          </a:xfrm>
          <a:prstGeom prst="line">
            <a:avLst/>
          </a:prstGeom>
          <a:ln w="38100"/>
        </p:spPr>
        <p:style>
          <a:lnRef idx="3">
            <a:schemeClr val="accent6"/>
          </a:lnRef>
          <a:fillRef idx="0">
            <a:schemeClr val="accent6"/>
          </a:fillRef>
          <a:effectRef idx="2">
            <a:schemeClr val="accent6"/>
          </a:effectRef>
          <a:fontRef idx="minor">
            <a:schemeClr val="tx1"/>
          </a:fontRef>
        </p:style>
      </p:cxnSp>
      <p:cxnSp>
        <p:nvCxnSpPr>
          <p:cNvPr id="42" name="Straight Connector 41">
            <a:extLst>
              <a:ext uri="{FF2B5EF4-FFF2-40B4-BE49-F238E27FC236}">
                <a16:creationId xmlns:a16="http://schemas.microsoft.com/office/drawing/2014/main" id="{415CD85B-8BDF-4E83-B420-D4A605A42567}"/>
              </a:ext>
            </a:extLst>
          </p:cNvPr>
          <p:cNvCxnSpPr>
            <a:cxnSpLocks/>
          </p:cNvCxnSpPr>
          <p:nvPr/>
        </p:nvCxnSpPr>
        <p:spPr>
          <a:xfrm>
            <a:off x="1262743" y="1571761"/>
            <a:ext cx="0" cy="4277496"/>
          </a:xfrm>
          <a:prstGeom prst="line">
            <a:avLst/>
          </a:prstGeom>
          <a:ln w="38100"/>
        </p:spPr>
        <p:style>
          <a:lnRef idx="3">
            <a:schemeClr val="accent6"/>
          </a:lnRef>
          <a:fillRef idx="0">
            <a:schemeClr val="accent6"/>
          </a:fillRef>
          <a:effectRef idx="2">
            <a:schemeClr val="accent6"/>
          </a:effectRef>
          <a:fontRef idx="minor">
            <a:schemeClr val="tx1"/>
          </a:fontRef>
        </p:style>
      </p:cxnSp>
      <p:cxnSp>
        <p:nvCxnSpPr>
          <p:cNvPr id="47" name="Straight Arrow Connector 46">
            <a:extLst>
              <a:ext uri="{FF2B5EF4-FFF2-40B4-BE49-F238E27FC236}">
                <a16:creationId xmlns:a16="http://schemas.microsoft.com/office/drawing/2014/main" id="{790CD20A-B762-4AAD-ABCD-27A12541010A}"/>
              </a:ext>
            </a:extLst>
          </p:cNvPr>
          <p:cNvCxnSpPr/>
          <p:nvPr/>
        </p:nvCxnSpPr>
        <p:spPr>
          <a:xfrm>
            <a:off x="1258614" y="5849257"/>
            <a:ext cx="2599808" cy="0"/>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49" name="Connector: Elbow 48">
            <a:extLst>
              <a:ext uri="{FF2B5EF4-FFF2-40B4-BE49-F238E27FC236}">
                <a16:creationId xmlns:a16="http://schemas.microsoft.com/office/drawing/2014/main" id="{967FC2C3-6552-402B-BFC1-DC99365F0908}"/>
              </a:ext>
            </a:extLst>
          </p:cNvPr>
          <p:cNvCxnSpPr>
            <a:cxnSpLocks/>
            <a:endCxn id="15" idx="0"/>
          </p:cNvCxnSpPr>
          <p:nvPr/>
        </p:nvCxnSpPr>
        <p:spPr>
          <a:xfrm rot="10800000" flipV="1">
            <a:off x="2260115" y="1667644"/>
            <a:ext cx="2944586" cy="615126"/>
          </a:xfrm>
          <a:prstGeom prst="bentConnector2">
            <a:avLst/>
          </a:prstGeom>
          <a:ln w="38100">
            <a:tailEnd type="triangle"/>
          </a:ln>
        </p:spPr>
        <p:style>
          <a:lnRef idx="3">
            <a:schemeClr val="accent6"/>
          </a:lnRef>
          <a:fillRef idx="0">
            <a:schemeClr val="accent6"/>
          </a:fillRef>
          <a:effectRef idx="2">
            <a:schemeClr val="accent6"/>
          </a:effectRef>
          <a:fontRef idx="minor">
            <a:schemeClr val="tx1"/>
          </a:fontRef>
        </p:style>
      </p:cxnSp>
      <p:cxnSp>
        <p:nvCxnSpPr>
          <p:cNvPr id="52" name="Straight Arrow Connector 51">
            <a:extLst>
              <a:ext uri="{FF2B5EF4-FFF2-40B4-BE49-F238E27FC236}">
                <a16:creationId xmlns:a16="http://schemas.microsoft.com/office/drawing/2014/main" id="{EB117E99-C9DF-4C9F-B80E-A08A19452A29}"/>
              </a:ext>
            </a:extLst>
          </p:cNvPr>
          <p:cNvCxnSpPr>
            <a:stCxn id="15" idx="2"/>
            <a:endCxn id="16" idx="0"/>
          </p:cNvCxnSpPr>
          <p:nvPr/>
        </p:nvCxnSpPr>
        <p:spPr>
          <a:xfrm>
            <a:off x="2260115" y="2652102"/>
            <a:ext cx="0" cy="726482"/>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cxnSp>
        <p:nvCxnSpPr>
          <p:cNvPr id="54" name="Connector: Elbow 53">
            <a:extLst>
              <a:ext uri="{FF2B5EF4-FFF2-40B4-BE49-F238E27FC236}">
                <a16:creationId xmlns:a16="http://schemas.microsoft.com/office/drawing/2014/main" id="{34031DD9-C145-42DE-8E15-15D900D2650C}"/>
              </a:ext>
            </a:extLst>
          </p:cNvPr>
          <p:cNvCxnSpPr>
            <a:stCxn id="16" idx="2"/>
          </p:cNvCxnSpPr>
          <p:nvPr/>
        </p:nvCxnSpPr>
        <p:spPr>
          <a:xfrm rot="16200000" flipH="1">
            <a:off x="2310507" y="3697524"/>
            <a:ext cx="1501652" cy="1602436"/>
          </a:xfrm>
          <a:prstGeom prst="bentConnector2">
            <a:avLst/>
          </a:prstGeom>
          <a:ln w="57150">
            <a:tailEnd type="triangle"/>
          </a:ln>
        </p:spPr>
        <p:style>
          <a:lnRef idx="3">
            <a:schemeClr val="accent6"/>
          </a:lnRef>
          <a:fillRef idx="0">
            <a:schemeClr val="accent6"/>
          </a:fillRef>
          <a:effectRef idx="2">
            <a:schemeClr val="accent6"/>
          </a:effectRef>
          <a:fontRef idx="minor">
            <a:schemeClr val="tx1"/>
          </a:fontRef>
        </p:style>
      </p:cxnSp>
      <p:sp>
        <p:nvSpPr>
          <p:cNvPr id="57" name="TextBox 56">
            <a:extLst>
              <a:ext uri="{FF2B5EF4-FFF2-40B4-BE49-F238E27FC236}">
                <a16:creationId xmlns:a16="http://schemas.microsoft.com/office/drawing/2014/main" id="{4FDC223A-DA8F-404E-B71D-E8586CEC3822}"/>
              </a:ext>
            </a:extLst>
          </p:cNvPr>
          <p:cNvSpPr txBox="1"/>
          <p:nvPr/>
        </p:nvSpPr>
        <p:spPr>
          <a:xfrm>
            <a:off x="5532291" y="6351181"/>
            <a:ext cx="1536696" cy="369332"/>
          </a:xfrm>
          <a:prstGeom prst="rect">
            <a:avLst/>
          </a:prstGeom>
          <a:solidFill>
            <a:srgbClr val="92D050"/>
          </a:solidFill>
          <a:ln w="635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a:t>Database</a:t>
            </a:r>
          </a:p>
        </p:txBody>
      </p:sp>
      <p:cxnSp>
        <p:nvCxnSpPr>
          <p:cNvPr id="60" name="Connector: Elbow 59">
            <a:extLst>
              <a:ext uri="{FF2B5EF4-FFF2-40B4-BE49-F238E27FC236}">
                <a16:creationId xmlns:a16="http://schemas.microsoft.com/office/drawing/2014/main" id="{C0D6D34A-C519-44BF-AAC8-D7DBC9F80BA3}"/>
              </a:ext>
            </a:extLst>
          </p:cNvPr>
          <p:cNvCxnSpPr>
            <a:stCxn id="13" idx="0"/>
            <a:endCxn id="5" idx="3"/>
          </p:cNvCxnSpPr>
          <p:nvPr/>
        </p:nvCxnSpPr>
        <p:spPr>
          <a:xfrm rot="16200000" flipV="1">
            <a:off x="8027076" y="302231"/>
            <a:ext cx="635279" cy="3174340"/>
          </a:xfrm>
          <a:prstGeom prst="bentConnector2">
            <a:avLst/>
          </a:prstGeom>
          <a:ln w="38100">
            <a:tailEnd type="triangle"/>
          </a:ln>
        </p:spPr>
        <p:style>
          <a:lnRef idx="3">
            <a:schemeClr val="accent6"/>
          </a:lnRef>
          <a:fillRef idx="0">
            <a:schemeClr val="accent6"/>
          </a:fillRef>
          <a:effectRef idx="2">
            <a:schemeClr val="accent6"/>
          </a:effectRef>
          <a:fontRef idx="minor">
            <a:schemeClr val="tx1"/>
          </a:fontRef>
        </p:style>
      </p:cxnSp>
      <p:cxnSp>
        <p:nvCxnSpPr>
          <p:cNvPr id="62" name="Straight Arrow Connector 61">
            <a:extLst>
              <a:ext uri="{FF2B5EF4-FFF2-40B4-BE49-F238E27FC236}">
                <a16:creationId xmlns:a16="http://schemas.microsoft.com/office/drawing/2014/main" id="{AD597119-6E1C-4608-AF66-DD57C8B805F4}"/>
              </a:ext>
            </a:extLst>
          </p:cNvPr>
          <p:cNvCxnSpPr>
            <a:stCxn id="14" idx="0"/>
            <a:endCxn id="13" idx="2"/>
          </p:cNvCxnSpPr>
          <p:nvPr/>
        </p:nvCxnSpPr>
        <p:spPr>
          <a:xfrm flipV="1">
            <a:off x="9931885" y="2576372"/>
            <a:ext cx="0" cy="592056"/>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cxnSp>
        <p:nvCxnSpPr>
          <p:cNvPr id="64" name="Connector: Elbow 63">
            <a:extLst>
              <a:ext uri="{FF2B5EF4-FFF2-40B4-BE49-F238E27FC236}">
                <a16:creationId xmlns:a16="http://schemas.microsoft.com/office/drawing/2014/main" id="{B8094085-AE1A-41FA-83DE-1C05D020ECE9}"/>
              </a:ext>
            </a:extLst>
          </p:cNvPr>
          <p:cNvCxnSpPr>
            <a:stCxn id="2" idx="3"/>
            <a:endCxn id="14" idx="2"/>
          </p:cNvCxnSpPr>
          <p:nvPr/>
        </p:nvCxnSpPr>
        <p:spPr>
          <a:xfrm flipV="1">
            <a:off x="8864100" y="3814759"/>
            <a:ext cx="1067785" cy="993129"/>
          </a:xfrm>
          <a:prstGeom prst="bentConnector2">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68" name="Straight Arrow Connector 67">
            <a:extLst>
              <a:ext uri="{FF2B5EF4-FFF2-40B4-BE49-F238E27FC236}">
                <a16:creationId xmlns:a16="http://schemas.microsoft.com/office/drawing/2014/main" id="{2CC5C493-5813-4A19-B317-216101E61D13}"/>
              </a:ext>
            </a:extLst>
          </p:cNvPr>
          <p:cNvCxnSpPr>
            <a:stCxn id="57" idx="0"/>
            <a:endCxn id="2" idx="2"/>
          </p:cNvCxnSpPr>
          <p:nvPr/>
        </p:nvCxnSpPr>
        <p:spPr>
          <a:xfrm flipH="1" flipV="1">
            <a:off x="6299620" y="6040605"/>
            <a:ext cx="1019" cy="310576"/>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sp>
        <p:nvSpPr>
          <p:cNvPr id="69" name="TextBox 68">
            <a:extLst>
              <a:ext uri="{FF2B5EF4-FFF2-40B4-BE49-F238E27FC236}">
                <a16:creationId xmlns:a16="http://schemas.microsoft.com/office/drawing/2014/main" id="{05A50F23-BF67-4CE3-BE6E-A45413E50166}"/>
              </a:ext>
            </a:extLst>
          </p:cNvPr>
          <p:cNvSpPr txBox="1"/>
          <p:nvPr/>
        </p:nvSpPr>
        <p:spPr>
          <a:xfrm>
            <a:off x="179461" y="2224114"/>
            <a:ext cx="1170656" cy="1754326"/>
          </a:xfrm>
          <a:prstGeom prst="rect">
            <a:avLst/>
          </a:prstGeom>
          <a:noFill/>
        </p:spPr>
        <p:txBody>
          <a:bodyPr wrap="square" rtlCol="0">
            <a:spAutoFit/>
          </a:bodyPr>
          <a:lstStyle/>
          <a:p>
            <a:r>
              <a:rPr lang="en-US" b="1" dirty="0"/>
              <a:t>Send</a:t>
            </a:r>
          </a:p>
          <a:p>
            <a:r>
              <a:rPr lang="en-US" b="1" dirty="0"/>
              <a:t>Feedback</a:t>
            </a:r>
          </a:p>
          <a:p>
            <a:r>
              <a:rPr lang="en-US" b="1" dirty="0"/>
              <a:t>To System</a:t>
            </a:r>
          </a:p>
          <a:p>
            <a:r>
              <a:rPr lang="en-US" b="1" dirty="0"/>
              <a:t>When answer is</a:t>
            </a:r>
          </a:p>
          <a:p>
            <a:r>
              <a:rPr lang="en-US" b="1" dirty="0"/>
              <a:t>Invalid </a:t>
            </a:r>
          </a:p>
        </p:txBody>
      </p:sp>
      <p:sp>
        <p:nvSpPr>
          <p:cNvPr id="70" name="TextBox 69">
            <a:extLst>
              <a:ext uri="{FF2B5EF4-FFF2-40B4-BE49-F238E27FC236}">
                <a16:creationId xmlns:a16="http://schemas.microsoft.com/office/drawing/2014/main" id="{CAF0E883-02D0-4018-B00F-89E32D26BB3F}"/>
              </a:ext>
            </a:extLst>
          </p:cNvPr>
          <p:cNvSpPr txBox="1"/>
          <p:nvPr/>
        </p:nvSpPr>
        <p:spPr>
          <a:xfrm>
            <a:off x="2496282" y="2823996"/>
            <a:ext cx="1501619" cy="369332"/>
          </a:xfrm>
          <a:prstGeom prst="rect">
            <a:avLst/>
          </a:prstGeom>
          <a:noFill/>
        </p:spPr>
        <p:txBody>
          <a:bodyPr wrap="square" rtlCol="0">
            <a:spAutoFit/>
          </a:bodyPr>
          <a:lstStyle/>
          <a:p>
            <a:r>
              <a:rPr lang="en-US" b="1" dirty="0"/>
              <a:t>Enter Query</a:t>
            </a:r>
          </a:p>
        </p:txBody>
      </p:sp>
      <p:sp>
        <p:nvSpPr>
          <p:cNvPr id="71" name="TextBox 70">
            <a:extLst>
              <a:ext uri="{FF2B5EF4-FFF2-40B4-BE49-F238E27FC236}">
                <a16:creationId xmlns:a16="http://schemas.microsoft.com/office/drawing/2014/main" id="{02EE0D2A-6857-4601-9CB5-DDA7DEACC531}"/>
              </a:ext>
            </a:extLst>
          </p:cNvPr>
          <p:cNvSpPr txBox="1"/>
          <p:nvPr/>
        </p:nvSpPr>
        <p:spPr>
          <a:xfrm>
            <a:off x="2496282" y="4156364"/>
            <a:ext cx="1078840" cy="366555"/>
          </a:xfrm>
          <a:prstGeom prst="rect">
            <a:avLst/>
          </a:prstGeom>
          <a:noFill/>
        </p:spPr>
        <p:txBody>
          <a:bodyPr wrap="square" rtlCol="0">
            <a:spAutoFit/>
          </a:bodyPr>
          <a:lstStyle/>
          <a:p>
            <a:r>
              <a:rPr lang="en-US" b="1" dirty="0"/>
              <a:t>To Server</a:t>
            </a:r>
          </a:p>
        </p:txBody>
      </p:sp>
      <p:sp>
        <p:nvSpPr>
          <p:cNvPr id="73" name="TextBox 72">
            <a:extLst>
              <a:ext uri="{FF2B5EF4-FFF2-40B4-BE49-F238E27FC236}">
                <a16:creationId xmlns:a16="http://schemas.microsoft.com/office/drawing/2014/main" id="{5A316EE7-4E32-4A47-B37F-065476FEDD1C}"/>
              </a:ext>
            </a:extLst>
          </p:cNvPr>
          <p:cNvSpPr txBox="1"/>
          <p:nvPr/>
        </p:nvSpPr>
        <p:spPr>
          <a:xfrm>
            <a:off x="10341904" y="1420908"/>
            <a:ext cx="1240495" cy="369332"/>
          </a:xfrm>
          <a:prstGeom prst="rect">
            <a:avLst/>
          </a:prstGeom>
          <a:noFill/>
        </p:spPr>
        <p:txBody>
          <a:bodyPr wrap="square" rtlCol="0">
            <a:spAutoFit/>
          </a:bodyPr>
          <a:lstStyle/>
          <a:p>
            <a:r>
              <a:rPr lang="en-US" b="1" dirty="0"/>
              <a:t>Response</a:t>
            </a:r>
          </a:p>
        </p:txBody>
      </p:sp>
      <p:sp>
        <p:nvSpPr>
          <p:cNvPr id="74" name="TextBox 73">
            <a:extLst>
              <a:ext uri="{FF2B5EF4-FFF2-40B4-BE49-F238E27FC236}">
                <a16:creationId xmlns:a16="http://schemas.microsoft.com/office/drawing/2014/main" id="{5423F069-97ED-42C3-854A-CDE2F1DC3784}"/>
              </a:ext>
            </a:extLst>
          </p:cNvPr>
          <p:cNvSpPr txBox="1"/>
          <p:nvPr/>
        </p:nvSpPr>
        <p:spPr>
          <a:xfrm>
            <a:off x="10341904" y="4222149"/>
            <a:ext cx="1240495" cy="369332"/>
          </a:xfrm>
          <a:prstGeom prst="rect">
            <a:avLst/>
          </a:prstGeom>
          <a:noFill/>
        </p:spPr>
        <p:txBody>
          <a:bodyPr wrap="square" rtlCol="0">
            <a:spAutoFit/>
          </a:bodyPr>
          <a:lstStyle/>
          <a:p>
            <a:r>
              <a:rPr lang="en-US" b="1" dirty="0"/>
              <a:t>Responses</a:t>
            </a:r>
          </a:p>
        </p:txBody>
      </p:sp>
      <p:sp>
        <p:nvSpPr>
          <p:cNvPr id="75" name="TextBox 74">
            <a:extLst>
              <a:ext uri="{FF2B5EF4-FFF2-40B4-BE49-F238E27FC236}">
                <a16:creationId xmlns:a16="http://schemas.microsoft.com/office/drawing/2014/main" id="{23AAE5B2-F206-46AE-989F-A19323EEA6DA}"/>
              </a:ext>
            </a:extLst>
          </p:cNvPr>
          <p:cNvSpPr txBox="1"/>
          <p:nvPr/>
        </p:nvSpPr>
        <p:spPr>
          <a:xfrm>
            <a:off x="5452062" y="2800356"/>
            <a:ext cx="1536696" cy="369332"/>
          </a:xfrm>
          <a:prstGeom prst="rect">
            <a:avLst/>
          </a:prstGeom>
          <a:solidFill>
            <a:srgbClr val="92D050"/>
          </a:solidFill>
          <a:ln w="635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a:t>Admin</a:t>
            </a:r>
          </a:p>
        </p:txBody>
      </p:sp>
      <p:cxnSp>
        <p:nvCxnSpPr>
          <p:cNvPr id="79" name="Straight Arrow Connector 78">
            <a:extLst>
              <a:ext uri="{FF2B5EF4-FFF2-40B4-BE49-F238E27FC236}">
                <a16:creationId xmlns:a16="http://schemas.microsoft.com/office/drawing/2014/main" id="{58BA0386-33F0-47D9-B079-44FA60D1EDEB}"/>
              </a:ext>
            </a:extLst>
          </p:cNvPr>
          <p:cNvCxnSpPr>
            <a:cxnSpLocks/>
          </p:cNvCxnSpPr>
          <p:nvPr/>
        </p:nvCxnSpPr>
        <p:spPr>
          <a:xfrm>
            <a:off x="6219128" y="3197097"/>
            <a:ext cx="0" cy="366153"/>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pic>
        <p:nvPicPr>
          <p:cNvPr id="87" name="Picture 86">
            <a:extLst>
              <a:ext uri="{FF2B5EF4-FFF2-40B4-BE49-F238E27FC236}">
                <a16:creationId xmlns:a16="http://schemas.microsoft.com/office/drawing/2014/main" id="{B3CE1E45-FBB3-4AA8-84AA-07335173DA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7342" y="2048849"/>
            <a:ext cx="891532" cy="664725"/>
          </a:xfrm>
          <a:prstGeom prst="rect">
            <a:avLst/>
          </a:prstGeom>
          <a:solidFill>
            <a:srgbClr val="FFFFFF">
              <a:shade val="85000"/>
            </a:srgbClr>
          </a:solidFill>
          <a:ln w="88900" cap="sq">
            <a:noFill/>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89" name="Picture 88">
            <a:extLst>
              <a:ext uri="{FF2B5EF4-FFF2-40B4-BE49-F238E27FC236}">
                <a16:creationId xmlns:a16="http://schemas.microsoft.com/office/drawing/2014/main" id="{45939AF3-116E-43F8-BB0B-14A745531BD8}"/>
              </a:ext>
            </a:extLst>
          </p:cNvPr>
          <p:cNvPicPr>
            <a:picLocks noChangeAspect="1"/>
          </p:cNvPicPr>
          <p:nvPr/>
        </p:nvPicPr>
        <p:blipFill rotWithShape="1">
          <a:blip r:embed="rId6">
            <a:extLst>
              <a:ext uri="{28A0092B-C50C-407E-A947-70E740481C1C}">
                <a14:useLocalDpi xmlns:a14="http://schemas.microsoft.com/office/drawing/2010/main" val="0"/>
              </a:ext>
            </a:extLst>
          </a:blip>
          <a:srcRect l="22653" t="14709" r="22278" b="23083"/>
          <a:stretch/>
        </p:blipFill>
        <p:spPr>
          <a:xfrm>
            <a:off x="4608829" y="6154324"/>
            <a:ext cx="725725" cy="539251"/>
          </a:xfrm>
          <a:prstGeom prst="rect">
            <a:avLst/>
          </a:prstGeom>
          <a:solidFill>
            <a:srgbClr val="FFFFFF">
              <a:shade val="85000"/>
            </a:srgbClr>
          </a:solidFill>
          <a:ln w="88900" cap="sq">
            <a:noFill/>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288090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95D626-7B8E-425E-BB3D-3993D7663683}"/>
              </a:ext>
            </a:extLst>
          </p:cNvPr>
          <p:cNvSpPr/>
          <p:nvPr/>
        </p:nvSpPr>
        <p:spPr>
          <a:xfrm>
            <a:off x="-1" y="0"/>
            <a:ext cx="12192000" cy="6858000"/>
          </a:xfrm>
          <a:prstGeom prst="rect">
            <a:avLst/>
          </a:prstGeom>
          <a:gradFill flip="none" rotWithShape="1">
            <a:gsLst>
              <a:gs pos="0">
                <a:schemeClr val="bg1">
                  <a:lumMod val="95000"/>
                </a:schemeClr>
              </a:gs>
              <a:gs pos="7000">
                <a:schemeClr val="accent2">
                  <a:lumMod val="60000"/>
                  <a:lumOff val="40000"/>
                </a:schemeClr>
              </a:gs>
              <a:gs pos="94000">
                <a:schemeClr val="accent4">
                  <a:lumMod val="40000"/>
                  <a:lumOff val="60000"/>
                </a:schemeClr>
              </a:gs>
              <a:gs pos="15000">
                <a:schemeClr val="accent1">
                  <a:lumMod val="30000"/>
                  <a:lumOff val="70000"/>
                </a:schemeClr>
              </a:gs>
            </a:gsLst>
            <a:lin ang="10800000" scaled="1"/>
            <a:tileRect/>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 name="Rectangle 3">
            <a:extLst>
              <a:ext uri="{FF2B5EF4-FFF2-40B4-BE49-F238E27FC236}">
                <a16:creationId xmlns:a16="http://schemas.microsoft.com/office/drawing/2014/main" id="{3E53660F-9D60-598A-BCCB-0D06171C2E36}"/>
              </a:ext>
            </a:extLst>
          </p:cNvPr>
          <p:cNvSpPr/>
          <p:nvPr/>
        </p:nvSpPr>
        <p:spPr>
          <a:xfrm>
            <a:off x="1757548" y="1764805"/>
            <a:ext cx="9200738" cy="2687782"/>
          </a:xfrm>
          <a:prstGeom prst="rect">
            <a:avLst/>
          </a:prstGeom>
          <a:gradFill>
            <a:gsLst>
              <a:gs pos="100000">
                <a:srgbClr val="002060"/>
              </a:gs>
              <a:gs pos="0">
                <a:srgbClr val="FFDD71"/>
              </a:gs>
              <a:gs pos="99000">
                <a:schemeClr val="accent2">
                  <a:lumMod val="40000"/>
                  <a:lumOff val="60000"/>
                </a:schemeClr>
              </a:gs>
              <a:gs pos="92000">
                <a:schemeClr val="bg1"/>
              </a:gs>
              <a:gs pos="86000">
                <a:schemeClr val="bg1">
                  <a:lumMod val="85000"/>
                </a:schemeClr>
              </a:gs>
              <a:gs pos="77000">
                <a:schemeClr val="bg1">
                  <a:lumMod val="85000"/>
                </a:schemeClr>
              </a:gs>
            </a:gsLst>
            <a:lin ang="0" scaled="1"/>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rgbClr val="FF0000"/>
                </a:solidFill>
                <a:effectLst>
                  <a:outerShdw blurRad="38100" dist="38100" dir="2700000" algn="tl">
                    <a:srgbClr val="000000">
                      <a:alpha val="43137"/>
                    </a:srgbClr>
                  </a:outerShdw>
                </a:effectLst>
              </a:rPr>
              <a:t>Basic Chat App Representation</a:t>
            </a:r>
          </a:p>
        </p:txBody>
      </p:sp>
    </p:spTree>
    <p:extLst>
      <p:ext uri="{BB962C8B-B14F-4D97-AF65-F5344CB8AC3E}">
        <p14:creationId xmlns:p14="http://schemas.microsoft.com/office/powerpoint/2010/main" val="722074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97367D-3890-4E2D-88AB-08BCD2E1D35D}"/>
              </a:ext>
            </a:extLst>
          </p:cNvPr>
          <p:cNvSpPr/>
          <p:nvPr/>
        </p:nvSpPr>
        <p:spPr>
          <a:xfrm>
            <a:off x="0" y="0"/>
            <a:ext cx="12192000" cy="6858000"/>
          </a:xfrm>
          <a:prstGeom prst="rect">
            <a:avLst/>
          </a:prstGeom>
          <a:gradFill>
            <a:gsLst>
              <a:gs pos="100000">
                <a:srgbClr val="002060"/>
              </a:gs>
              <a:gs pos="0">
                <a:schemeClr val="bg1">
                  <a:lumMod val="85000"/>
                </a:schemeClr>
              </a:gs>
              <a:gs pos="99000">
                <a:schemeClr val="bg1">
                  <a:lumMod val="65000"/>
                </a:schemeClr>
              </a:gs>
              <a:gs pos="92000">
                <a:schemeClr val="bg1"/>
              </a:gs>
              <a:gs pos="86000">
                <a:schemeClr val="bg1">
                  <a:lumMod val="85000"/>
                </a:schemeClr>
              </a:gs>
              <a:gs pos="77000">
                <a:schemeClr val="bg1">
                  <a:lumMod val="8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 name="TextBox 4">
            <a:extLst>
              <a:ext uri="{FF2B5EF4-FFF2-40B4-BE49-F238E27FC236}">
                <a16:creationId xmlns:a16="http://schemas.microsoft.com/office/drawing/2014/main" id="{725992FB-0D87-488C-AEC1-C0879D0442EA}"/>
              </a:ext>
            </a:extLst>
          </p:cNvPr>
          <p:cNvSpPr txBox="1"/>
          <p:nvPr/>
        </p:nvSpPr>
        <p:spPr>
          <a:xfrm>
            <a:off x="228602" y="-42062"/>
            <a:ext cx="8050960" cy="1161633"/>
          </a:xfrm>
          <a:prstGeom prst="wave">
            <a:avLst>
              <a:gd name="adj1" fmla="val 12500"/>
              <a:gd name="adj2" fmla="val 0"/>
            </a:avLst>
          </a:prstGeom>
          <a:gradFill flip="none" rotWithShape="1">
            <a:gsLst>
              <a:gs pos="0">
                <a:schemeClr val="accent5">
                  <a:lumMod val="0"/>
                  <a:lumOff val="100000"/>
                </a:schemeClr>
              </a:gs>
              <a:gs pos="35000">
                <a:schemeClr val="accent5">
                  <a:lumMod val="0"/>
                  <a:lumOff val="100000"/>
                </a:schemeClr>
              </a:gs>
              <a:gs pos="70000">
                <a:srgbClr val="FFDD71"/>
              </a:gs>
              <a:gs pos="100000">
                <a:schemeClr val="accent1">
                  <a:lumMod val="50000"/>
                </a:schemeClr>
              </a:gs>
            </a:gsLst>
            <a:path path="circle">
              <a:fillToRect l="50000" t="-80000" r="50000" b="180000"/>
            </a:path>
            <a:tileRect/>
          </a:gradFill>
          <a:ln>
            <a:noFill/>
          </a:ln>
          <a:effectLst>
            <a:glow rad="228600">
              <a:schemeClr val="accent4">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ln w="0"/>
                <a:solidFill>
                  <a:srgbClr val="FF0000"/>
                </a:solidFill>
                <a:effectLst>
                  <a:reflection blurRad="6350" stA="53000" endA="300" endPos="35500" dir="5400000" sy="-90000" algn="bl" rotWithShape="0"/>
                </a:effectLst>
                <a:latin typeface="Arial Black" panose="020B0A04020102020204" pitchFamily="34" charset="0"/>
              </a:rPr>
              <a:t>Flowchart for Admin Module</a:t>
            </a:r>
            <a:endParaRPr kumimoji="0" lang="en-US" sz="3200" b="1" i="0" u="none" strike="noStrike" kern="1200" cap="none" spc="0" normalizeH="0" baseline="0" noProof="0" dirty="0">
              <a:ln w="0"/>
              <a:solidFill>
                <a:srgbClr val="FF0000"/>
              </a:solidFill>
              <a:effectLst>
                <a:reflection blurRad="6350" stA="53000" endA="300" endPos="35500" dir="5400000" sy="-90000" algn="bl" rotWithShape="0"/>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3561AFD4-5E29-51B5-EF5A-FAED76818BB0}"/>
              </a:ext>
            </a:extLst>
          </p:cNvPr>
          <p:cNvSpPr txBox="1"/>
          <p:nvPr/>
        </p:nvSpPr>
        <p:spPr>
          <a:xfrm>
            <a:off x="5486399" y="1925782"/>
            <a:ext cx="2050473" cy="369332"/>
          </a:xfrm>
          <a:prstGeom prst="rect">
            <a:avLst/>
          </a:prstGeom>
          <a:noFill/>
        </p:spPr>
        <p:txBody>
          <a:bodyPr wrap="square" rtlCol="0">
            <a:spAutoFit/>
          </a:bodyPr>
          <a:lstStyle/>
          <a:p>
            <a:pPr algn="ctr"/>
            <a:endParaRPr lang="en-US" b="1" dirty="0"/>
          </a:p>
        </p:txBody>
      </p:sp>
      <p:sp>
        <p:nvSpPr>
          <p:cNvPr id="8" name="TextBox 7">
            <a:extLst>
              <a:ext uri="{FF2B5EF4-FFF2-40B4-BE49-F238E27FC236}">
                <a16:creationId xmlns:a16="http://schemas.microsoft.com/office/drawing/2014/main" id="{962C7448-DE02-15A1-E964-2E231FAD0439}"/>
              </a:ext>
            </a:extLst>
          </p:cNvPr>
          <p:cNvSpPr txBox="1"/>
          <p:nvPr/>
        </p:nvSpPr>
        <p:spPr>
          <a:xfrm>
            <a:off x="5070762" y="1501904"/>
            <a:ext cx="2050473" cy="369332"/>
          </a:xfrm>
          <a:prstGeom prst="rect">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a:t>Admin</a:t>
            </a:r>
          </a:p>
        </p:txBody>
      </p:sp>
      <p:sp>
        <p:nvSpPr>
          <p:cNvPr id="9" name="TextBox 8">
            <a:extLst>
              <a:ext uri="{FF2B5EF4-FFF2-40B4-BE49-F238E27FC236}">
                <a16:creationId xmlns:a16="http://schemas.microsoft.com/office/drawing/2014/main" id="{AD702EC4-164B-7912-92D3-108F9B1874A1}"/>
              </a:ext>
            </a:extLst>
          </p:cNvPr>
          <p:cNvSpPr txBox="1"/>
          <p:nvPr/>
        </p:nvSpPr>
        <p:spPr>
          <a:xfrm>
            <a:off x="290947" y="2448648"/>
            <a:ext cx="2050473" cy="369332"/>
          </a:xfrm>
          <a:prstGeom prst="rect">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a:t>Login</a:t>
            </a:r>
          </a:p>
        </p:txBody>
      </p:sp>
      <p:sp>
        <p:nvSpPr>
          <p:cNvPr id="10" name="TextBox 9">
            <a:extLst>
              <a:ext uri="{FF2B5EF4-FFF2-40B4-BE49-F238E27FC236}">
                <a16:creationId xmlns:a16="http://schemas.microsoft.com/office/drawing/2014/main" id="{CD34CA5D-6275-1DB9-F3F1-570C029191BF}"/>
              </a:ext>
            </a:extLst>
          </p:cNvPr>
          <p:cNvSpPr txBox="1"/>
          <p:nvPr/>
        </p:nvSpPr>
        <p:spPr>
          <a:xfrm>
            <a:off x="2812472" y="2469103"/>
            <a:ext cx="2050473" cy="369332"/>
          </a:xfrm>
          <a:prstGeom prst="rect">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a:t>Adding Query</a:t>
            </a:r>
          </a:p>
        </p:txBody>
      </p:sp>
      <p:sp>
        <p:nvSpPr>
          <p:cNvPr id="11" name="TextBox 10">
            <a:extLst>
              <a:ext uri="{FF2B5EF4-FFF2-40B4-BE49-F238E27FC236}">
                <a16:creationId xmlns:a16="http://schemas.microsoft.com/office/drawing/2014/main" id="{72B61B65-512D-A56E-F6DF-C90845ACB856}"/>
              </a:ext>
            </a:extLst>
          </p:cNvPr>
          <p:cNvSpPr txBox="1"/>
          <p:nvPr/>
        </p:nvSpPr>
        <p:spPr>
          <a:xfrm>
            <a:off x="5070763" y="2488446"/>
            <a:ext cx="2050473" cy="369332"/>
          </a:xfrm>
          <a:prstGeom prst="rect">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a:t>View Dataset</a:t>
            </a:r>
          </a:p>
        </p:txBody>
      </p:sp>
      <p:sp>
        <p:nvSpPr>
          <p:cNvPr id="12" name="TextBox 11">
            <a:extLst>
              <a:ext uri="{FF2B5EF4-FFF2-40B4-BE49-F238E27FC236}">
                <a16:creationId xmlns:a16="http://schemas.microsoft.com/office/drawing/2014/main" id="{E72BDC99-4A0E-86C6-1D98-95330B8C1FDD}"/>
              </a:ext>
            </a:extLst>
          </p:cNvPr>
          <p:cNvSpPr txBox="1"/>
          <p:nvPr/>
        </p:nvSpPr>
        <p:spPr>
          <a:xfrm>
            <a:off x="7536872" y="2523287"/>
            <a:ext cx="2050473" cy="646331"/>
          </a:xfrm>
          <a:prstGeom prst="rect">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a:t>Delete/Modify Query</a:t>
            </a:r>
          </a:p>
        </p:txBody>
      </p:sp>
      <p:sp>
        <p:nvSpPr>
          <p:cNvPr id="13" name="TextBox 12">
            <a:extLst>
              <a:ext uri="{FF2B5EF4-FFF2-40B4-BE49-F238E27FC236}">
                <a16:creationId xmlns:a16="http://schemas.microsoft.com/office/drawing/2014/main" id="{D12F5F57-AB29-9EBB-0267-9BDD3E398AE1}"/>
              </a:ext>
            </a:extLst>
          </p:cNvPr>
          <p:cNvSpPr txBox="1"/>
          <p:nvPr/>
        </p:nvSpPr>
        <p:spPr>
          <a:xfrm>
            <a:off x="9989128" y="2477121"/>
            <a:ext cx="2050473" cy="369332"/>
          </a:xfrm>
          <a:prstGeom prst="rect">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a:t>Change Password</a:t>
            </a:r>
          </a:p>
        </p:txBody>
      </p:sp>
      <p:sp>
        <p:nvSpPr>
          <p:cNvPr id="14" name="TextBox 13">
            <a:extLst>
              <a:ext uri="{FF2B5EF4-FFF2-40B4-BE49-F238E27FC236}">
                <a16:creationId xmlns:a16="http://schemas.microsoft.com/office/drawing/2014/main" id="{7D05F07E-F65A-743E-0310-EED2D62B5F1D}"/>
              </a:ext>
            </a:extLst>
          </p:cNvPr>
          <p:cNvSpPr txBox="1"/>
          <p:nvPr/>
        </p:nvSpPr>
        <p:spPr>
          <a:xfrm>
            <a:off x="346362" y="3915907"/>
            <a:ext cx="2050473" cy="923330"/>
          </a:xfrm>
          <a:prstGeom prst="rect">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a:t>Admin Can login by using user name and password</a:t>
            </a:r>
          </a:p>
        </p:txBody>
      </p:sp>
      <p:sp>
        <p:nvSpPr>
          <p:cNvPr id="15" name="TextBox 14">
            <a:extLst>
              <a:ext uri="{FF2B5EF4-FFF2-40B4-BE49-F238E27FC236}">
                <a16:creationId xmlns:a16="http://schemas.microsoft.com/office/drawing/2014/main" id="{2A82BAB0-EFA4-09CD-6D7A-C0F9F0090124}"/>
              </a:ext>
            </a:extLst>
          </p:cNvPr>
          <p:cNvSpPr txBox="1"/>
          <p:nvPr/>
        </p:nvSpPr>
        <p:spPr>
          <a:xfrm>
            <a:off x="2881745" y="3911906"/>
            <a:ext cx="2050473" cy="1200329"/>
          </a:xfrm>
          <a:prstGeom prst="rect">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a:t>Add Data to database by providing Question, Answer &amp; </a:t>
            </a:r>
            <a:r>
              <a:rPr lang="en-US" b="1" dirty="0" err="1"/>
              <a:t>catagory</a:t>
            </a:r>
            <a:endParaRPr lang="en-US" b="1" dirty="0"/>
          </a:p>
        </p:txBody>
      </p:sp>
      <p:sp>
        <p:nvSpPr>
          <p:cNvPr id="16" name="TextBox 15">
            <a:extLst>
              <a:ext uri="{FF2B5EF4-FFF2-40B4-BE49-F238E27FC236}">
                <a16:creationId xmlns:a16="http://schemas.microsoft.com/office/drawing/2014/main" id="{0122A963-CA81-9983-85C6-B9FAA0CE8AC8}"/>
              </a:ext>
            </a:extLst>
          </p:cNvPr>
          <p:cNvSpPr txBox="1"/>
          <p:nvPr/>
        </p:nvSpPr>
        <p:spPr>
          <a:xfrm>
            <a:off x="5209308" y="3915907"/>
            <a:ext cx="2050473" cy="923330"/>
          </a:xfrm>
          <a:prstGeom prst="rect">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a:t>Can view Dataset</a:t>
            </a:r>
          </a:p>
          <a:p>
            <a:pPr algn="ctr"/>
            <a:r>
              <a:rPr lang="en-US" b="1" dirty="0"/>
              <a:t>According to </a:t>
            </a:r>
            <a:r>
              <a:rPr lang="en-US" b="1" dirty="0" err="1"/>
              <a:t>catagory</a:t>
            </a:r>
            <a:endParaRPr lang="en-US" b="1" dirty="0"/>
          </a:p>
        </p:txBody>
      </p:sp>
      <p:sp>
        <p:nvSpPr>
          <p:cNvPr id="17" name="TextBox 16">
            <a:extLst>
              <a:ext uri="{FF2B5EF4-FFF2-40B4-BE49-F238E27FC236}">
                <a16:creationId xmlns:a16="http://schemas.microsoft.com/office/drawing/2014/main" id="{7F1D0408-3394-203A-40D9-0A711E1ADD21}"/>
              </a:ext>
            </a:extLst>
          </p:cNvPr>
          <p:cNvSpPr txBox="1"/>
          <p:nvPr/>
        </p:nvSpPr>
        <p:spPr>
          <a:xfrm>
            <a:off x="7564578" y="3906480"/>
            <a:ext cx="2050473" cy="923330"/>
          </a:xfrm>
          <a:prstGeom prst="rect">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a:t>Add, Delete, Modify Dataset from Database</a:t>
            </a:r>
          </a:p>
        </p:txBody>
      </p:sp>
      <p:sp>
        <p:nvSpPr>
          <p:cNvPr id="18" name="TextBox 17">
            <a:extLst>
              <a:ext uri="{FF2B5EF4-FFF2-40B4-BE49-F238E27FC236}">
                <a16:creationId xmlns:a16="http://schemas.microsoft.com/office/drawing/2014/main" id="{54D6EB03-64FF-DD50-3F14-63F35DE08BCC}"/>
              </a:ext>
            </a:extLst>
          </p:cNvPr>
          <p:cNvSpPr txBox="1"/>
          <p:nvPr/>
        </p:nvSpPr>
        <p:spPr>
          <a:xfrm>
            <a:off x="10016836" y="3906480"/>
            <a:ext cx="2050473" cy="1200329"/>
          </a:xfrm>
          <a:prstGeom prst="rect">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b="1" dirty="0"/>
              <a:t>Admin can change password by entering old and new password</a:t>
            </a:r>
          </a:p>
        </p:txBody>
      </p:sp>
      <p:cxnSp>
        <p:nvCxnSpPr>
          <p:cNvPr id="20" name="Straight Arrow Connector 19">
            <a:extLst>
              <a:ext uri="{FF2B5EF4-FFF2-40B4-BE49-F238E27FC236}">
                <a16:creationId xmlns:a16="http://schemas.microsoft.com/office/drawing/2014/main" id="{4E0EC9CC-A26B-8493-D8D8-2AA8ECDDA675}"/>
              </a:ext>
            </a:extLst>
          </p:cNvPr>
          <p:cNvCxnSpPr>
            <a:cxnSpLocks/>
            <a:stCxn id="8" idx="2"/>
            <a:endCxn id="11" idx="0"/>
          </p:cNvCxnSpPr>
          <p:nvPr/>
        </p:nvCxnSpPr>
        <p:spPr>
          <a:xfrm>
            <a:off x="6095999" y="1871236"/>
            <a:ext cx="1" cy="617210"/>
          </a:xfrm>
          <a:prstGeom prst="straightConnector1">
            <a:avLst/>
          </a:prstGeom>
          <a:ln w="57150">
            <a:tailEnd type="triangle"/>
          </a:ln>
          <a:effectLst/>
        </p:spPr>
        <p:style>
          <a:lnRef idx="3">
            <a:schemeClr val="accent4"/>
          </a:lnRef>
          <a:fillRef idx="0">
            <a:schemeClr val="accent4"/>
          </a:fillRef>
          <a:effectRef idx="2">
            <a:schemeClr val="accent4"/>
          </a:effectRef>
          <a:fontRef idx="minor">
            <a:schemeClr val="tx1"/>
          </a:fontRef>
        </p:style>
      </p:cxnSp>
      <p:cxnSp>
        <p:nvCxnSpPr>
          <p:cNvPr id="23" name="Straight Connector 22">
            <a:extLst>
              <a:ext uri="{FF2B5EF4-FFF2-40B4-BE49-F238E27FC236}">
                <a16:creationId xmlns:a16="http://schemas.microsoft.com/office/drawing/2014/main" id="{F6FA4774-9F58-1BF4-2834-8A6B1C33724B}"/>
              </a:ext>
            </a:extLst>
          </p:cNvPr>
          <p:cNvCxnSpPr/>
          <p:nvPr/>
        </p:nvCxnSpPr>
        <p:spPr>
          <a:xfrm>
            <a:off x="1357741" y="2082887"/>
            <a:ext cx="9656617" cy="0"/>
          </a:xfrm>
          <a:prstGeom prst="line">
            <a:avLst/>
          </a:prstGeom>
          <a:ln w="57150"/>
        </p:spPr>
        <p:style>
          <a:lnRef idx="3">
            <a:schemeClr val="accent4"/>
          </a:lnRef>
          <a:fillRef idx="0">
            <a:schemeClr val="accent4"/>
          </a:fillRef>
          <a:effectRef idx="2">
            <a:schemeClr val="accent4"/>
          </a:effectRef>
          <a:fontRef idx="minor">
            <a:schemeClr val="tx1"/>
          </a:fontRef>
        </p:style>
      </p:cxnSp>
      <p:cxnSp>
        <p:nvCxnSpPr>
          <p:cNvPr id="24" name="Straight Arrow Connector 23">
            <a:extLst>
              <a:ext uri="{FF2B5EF4-FFF2-40B4-BE49-F238E27FC236}">
                <a16:creationId xmlns:a16="http://schemas.microsoft.com/office/drawing/2014/main" id="{328E851C-EFFB-8533-9E72-CA509D8A81B4}"/>
              </a:ext>
            </a:extLst>
          </p:cNvPr>
          <p:cNvCxnSpPr>
            <a:cxnSpLocks/>
          </p:cNvCxnSpPr>
          <p:nvPr/>
        </p:nvCxnSpPr>
        <p:spPr>
          <a:xfrm>
            <a:off x="1357741" y="2035051"/>
            <a:ext cx="0" cy="413597"/>
          </a:xfrm>
          <a:prstGeom prst="straightConnector1">
            <a:avLst/>
          </a:prstGeom>
          <a:ln w="57150">
            <a:tailEnd type="triangle"/>
          </a:ln>
          <a:effectLst/>
        </p:spPr>
        <p:style>
          <a:lnRef idx="3">
            <a:schemeClr val="accent4"/>
          </a:lnRef>
          <a:fillRef idx="0">
            <a:schemeClr val="accent4"/>
          </a:fillRef>
          <a:effectRef idx="2">
            <a:schemeClr val="accent4"/>
          </a:effectRef>
          <a:fontRef idx="minor">
            <a:schemeClr val="tx1"/>
          </a:fontRef>
        </p:style>
      </p:cxnSp>
      <p:cxnSp>
        <p:nvCxnSpPr>
          <p:cNvPr id="26" name="Straight Arrow Connector 25">
            <a:extLst>
              <a:ext uri="{FF2B5EF4-FFF2-40B4-BE49-F238E27FC236}">
                <a16:creationId xmlns:a16="http://schemas.microsoft.com/office/drawing/2014/main" id="{8D5B7343-A86E-81E5-E4D7-70C234BDB1A7}"/>
              </a:ext>
            </a:extLst>
          </p:cNvPr>
          <p:cNvCxnSpPr>
            <a:cxnSpLocks/>
          </p:cNvCxnSpPr>
          <p:nvPr/>
        </p:nvCxnSpPr>
        <p:spPr>
          <a:xfrm>
            <a:off x="3768433" y="2055506"/>
            <a:ext cx="0" cy="413597"/>
          </a:xfrm>
          <a:prstGeom prst="straightConnector1">
            <a:avLst/>
          </a:prstGeom>
          <a:ln w="57150">
            <a:tailEnd type="triangle"/>
          </a:ln>
          <a:effectLst/>
        </p:spPr>
        <p:style>
          <a:lnRef idx="3">
            <a:schemeClr val="accent4"/>
          </a:lnRef>
          <a:fillRef idx="0">
            <a:schemeClr val="accent4"/>
          </a:fillRef>
          <a:effectRef idx="2">
            <a:schemeClr val="accent4"/>
          </a:effectRef>
          <a:fontRef idx="minor">
            <a:schemeClr val="tx1"/>
          </a:fontRef>
        </p:style>
      </p:cxnSp>
      <p:cxnSp>
        <p:nvCxnSpPr>
          <p:cNvPr id="27" name="Straight Arrow Connector 26">
            <a:extLst>
              <a:ext uri="{FF2B5EF4-FFF2-40B4-BE49-F238E27FC236}">
                <a16:creationId xmlns:a16="http://schemas.microsoft.com/office/drawing/2014/main" id="{9B953504-E100-E93B-58A3-D98355AD580E}"/>
              </a:ext>
            </a:extLst>
          </p:cNvPr>
          <p:cNvCxnSpPr>
            <a:cxnSpLocks/>
            <a:endCxn id="12" idx="0"/>
          </p:cNvCxnSpPr>
          <p:nvPr/>
        </p:nvCxnSpPr>
        <p:spPr>
          <a:xfrm flipH="1">
            <a:off x="8562109" y="2055506"/>
            <a:ext cx="0" cy="467781"/>
          </a:xfrm>
          <a:prstGeom prst="straightConnector1">
            <a:avLst/>
          </a:prstGeom>
          <a:ln w="57150">
            <a:tailEnd type="triangle"/>
          </a:ln>
          <a:effectLst/>
        </p:spPr>
        <p:style>
          <a:lnRef idx="3">
            <a:schemeClr val="accent4"/>
          </a:lnRef>
          <a:fillRef idx="0">
            <a:schemeClr val="accent4"/>
          </a:fillRef>
          <a:effectRef idx="2">
            <a:schemeClr val="accent4"/>
          </a:effectRef>
          <a:fontRef idx="minor">
            <a:schemeClr val="tx1"/>
          </a:fontRef>
        </p:style>
      </p:cxnSp>
      <p:cxnSp>
        <p:nvCxnSpPr>
          <p:cNvPr id="28" name="Straight Arrow Connector 27">
            <a:extLst>
              <a:ext uri="{FF2B5EF4-FFF2-40B4-BE49-F238E27FC236}">
                <a16:creationId xmlns:a16="http://schemas.microsoft.com/office/drawing/2014/main" id="{E7A53726-C5C0-5BBB-EDD6-0E3AE37B22CF}"/>
              </a:ext>
            </a:extLst>
          </p:cNvPr>
          <p:cNvCxnSpPr>
            <a:cxnSpLocks/>
          </p:cNvCxnSpPr>
          <p:nvPr/>
        </p:nvCxnSpPr>
        <p:spPr>
          <a:xfrm>
            <a:off x="10986647" y="2055506"/>
            <a:ext cx="0" cy="413597"/>
          </a:xfrm>
          <a:prstGeom prst="straightConnector1">
            <a:avLst/>
          </a:prstGeom>
          <a:ln w="57150">
            <a:tailEnd type="triangle"/>
          </a:ln>
          <a:effectLst/>
        </p:spPr>
        <p:style>
          <a:lnRef idx="3">
            <a:schemeClr val="accent4"/>
          </a:lnRef>
          <a:fillRef idx="0">
            <a:schemeClr val="accent4"/>
          </a:fillRef>
          <a:effectRef idx="2">
            <a:schemeClr val="accent4"/>
          </a:effectRef>
          <a:fontRef idx="minor">
            <a:schemeClr val="tx1"/>
          </a:fontRef>
        </p:style>
      </p:cxnSp>
      <p:cxnSp>
        <p:nvCxnSpPr>
          <p:cNvPr id="29" name="Straight Arrow Connector 28">
            <a:extLst>
              <a:ext uri="{FF2B5EF4-FFF2-40B4-BE49-F238E27FC236}">
                <a16:creationId xmlns:a16="http://schemas.microsoft.com/office/drawing/2014/main" id="{F999CB18-A320-30C7-C4BE-FAB2840FD10B}"/>
              </a:ext>
            </a:extLst>
          </p:cNvPr>
          <p:cNvCxnSpPr>
            <a:cxnSpLocks/>
          </p:cNvCxnSpPr>
          <p:nvPr/>
        </p:nvCxnSpPr>
        <p:spPr>
          <a:xfrm flipH="1">
            <a:off x="1357741" y="2838435"/>
            <a:ext cx="0" cy="1057017"/>
          </a:xfrm>
          <a:prstGeom prst="straightConnector1">
            <a:avLst/>
          </a:prstGeom>
          <a:ln w="57150">
            <a:tailEnd type="triangle"/>
          </a:ln>
          <a:effectLst/>
        </p:spPr>
        <p:style>
          <a:lnRef idx="3">
            <a:schemeClr val="accent4"/>
          </a:lnRef>
          <a:fillRef idx="0">
            <a:schemeClr val="accent4"/>
          </a:fillRef>
          <a:effectRef idx="2">
            <a:schemeClr val="accent4"/>
          </a:effectRef>
          <a:fontRef idx="minor">
            <a:schemeClr val="tx1"/>
          </a:fontRef>
        </p:style>
      </p:cxnSp>
      <p:cxnSp>
        <p:nvCxnSpPr>
          <p:cNvPr id="31" name="Straight Arrow Connector 30">
            <a:extLst>
              <a:ext uri="{FF2B5EF4-FFF2-40B4-BE49-F238E27FC236}">
                <a16:creationId xmlns:a16="http://schemas.microsoft.com/office/drawing/2014/main" id="{FF7582AB-6C4B-9EF8-648F-155EC224D6C1}"/>
              </a:ext>
            </a:extLst>
          </p:cNvPr>
          <p:cNvCxnSpPr>
            <a:cxnSpLocks/>
          </p:cNvCxnSpPr>
          <p:nvPr/>
        </p:nvCxnSpPr>
        <p:spPr>
          <a:xfrm flipH="1">
            <a:off x="3809998" y="2858890"/>
            <a:ext cx="0" cy="1057017"/>
          </a:xfrm>
          <a:prstGeom prst="straightConnector1">
            <a:avLst/>
          </a:prstGeom>
          <a:ln w="57150">
            <a:tailEnd type="triangle"/>
          </a:ln>
          <a:effectLst/>
        </p:spPr>
        <p:style>
          <a:lnRef idx="3">
            <a:schemeClr val="accent4"/>
          </a:lnRef>
          <a:fillRef idx="0">
            <a:schemeClr val="accent4"/>
          </a:fillRef>
          <a:effectRef idx="2">
            <a:schemeClr val="accent4"/>
          </a:effectRef>
          <a:fontRef idx="minor">
            <a:schemeClr val="tx1"/>
          </a:fontRef>
        </p:style>
      </p:cxnSp>
      <p:cxnSp>
        <p:nvCxnSpPr>
          <p:cNvPr id="32" name="Straight Arrow Connector 31">
            <a:extLst>
              <a:ext uri="{FF2B5EF4-FFF2-40B4-BE49-F238E27FC236}">
                <a16:creationId xmlns:a16="http://schemas.microsoft.com/office/drawing/2014/main" id="{2C7E4747-15BA-E50E-A229-1875674984C5}"/>
              </a:ext>
            </a:extLst>
          </p:cNvPr>
          <p:cNvCxnSpPr>
            <a:cxnSpLocks/>
          </p:cNvCxnSpPr>
          <p:nvPr/>
        </p:nvCxnSpPr>
        <p:spPr>
          <a:xfrm>
            <a:off x="6123707" y="2896534"/>
            <a:ext cx="0" cy="998918"/>
          </a:xfrm>
          <a:prstGeom prst="straightConnector1">
            <a:avLst/>
          </a:prstGeom>
          <a:ln w="57150">
            <a:tailEnd type="triangle"/>
          </a:ln>
          <a:effectLst/>
        </p:spPr>
        <p:style>
          <a:lnRef idx="3">
            <a:schemeClr val="accent4"/>
          </a:lnRef>
          <a:fillRef idx="0">
            <a:schemeClr val="accent4"/>
          </a:fillRef>
          <a:effectRef idx="2">
            <a:schemeClr val="accent4"/>
          </a:effectRef>
          <a:fontRef idx="minor">
            <a:schemeClr val="tx1"/>
          </a:fontRef>
        </p:style>
      </p:cxnSp>
      <p:cxnSp>
        <p:nvCxnSpPr>
          <p:cNvPr id="34" name="Straight Arrow Connector 33">
            <a:extLst>
              <a:ext uri="{FF2B5EF4-FFF2-40B4-BE49-F238E27FC236}">
                <a16:creationId xmlns:a16="http://schemas.microsoft.com/office/drawing/2014/main" id="{F95700B6-FA4B-7423-207C-1FAEB2DA6702}"/>
              </a:ext>
            </a:extLst>
          </p:cNvPr>
          <p:cNvCxnSpPr>
            <a:cxnSpLocks/>
          </p:cNvCxnSpPr>
          <p:nvPr/>
        </p:nvCxnSpPr>
        <p:spPr>
          <a:xfrm flipH="1">
            <a:off x="8562103" y="3169618"/>
            <a:ext cx="0" cy="725834"/>
          </a:xfrm>
          <a:prstGeom prst="straightConnector1">
            <a:avLst/>
          </a:prstGeom>
          <a:ln w="57150">
            <a:tailEnd type="triangle"/>
          </a:ln>
          <a:effectLst/>
        </p:spPr>
        <p:style>
          <a:lnRef idx="3">
            <a:schemeClr val="accent4"/>
          </a:lnRef>
          <a:fillRef idx="0">
            <a:schemeClr val="accent4"/>
          </a:fillRef>
          <a:effectRef idx="2">
            <a:schemeClr val="accent4"/>
          </a:effectRef>
          <a:fontRef idx="minor">
            <a:schemeClr val="tx1"/>
          </a:fontRef>
        </p:style>
      </p:cxnSp>
      <p:cxnSp>
        <p:nvCxnSpPr>
          <p:cNvPr id="36" name="Straight Arrow Connector 35">
            <a:extLst>
              <a:ext uri="{FF2B5EF4-FFF2-40B4-BE49-F238E27FC236}">
                <a16:creationId xmlns:a16="http://schemas.microsoft.com/office/drawing/2014/main" id="{C1665134-054B-D916-06CE-81984C3E1E4B}"/>
              </a:ext>
            </a:extLst>
          </p:cNvPr>
          <p:cNvCxnSpPr>
            <a:cxnSpLocks/>
          </p:cNvCxnSpPr>
          <p:nvPr/>
        </p:nvCxnSpPr>
        <p:spPr>
          <a:xfrm flipH="1">
            <a:off x="11083633" y="2867484"/>
            <a:ext cx="0" cy="1057017"/>
          </a:xfrm>
          <a:prstGeom prst="straightConnector1">
            <a:avLst/>
          </a:prstGeom>
          <a:ln w="57150">
            <a:tailEnd type="triangle"/>
          </a:ln>
          <a:effec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17842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Main Event</Template>
  <TotalTime>1356</TotalTime>
  <Words>1418</Words>
  <Application>Microsoft Office PowerPoint</Application>
  <PresentationFormat>Widescreen</PresentationFormat>
  <Paragraphs>148</Paragraphs>
  <Slides>15</Slides>
  <Notes>4</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15</vt:i4>
      </vt:variant>
    </vt:vector>
  </HeadingPairs>
  <TitlesOfParts>
    <vt:vector size="30" baseType="lpstr">
      <vt:lpstr>Arial</vt:lpstr>
      <vt:lpstr>Arial</vt:lpstr>
      <vt:lpstr>Arial Black</vt:lpstr>
      <vt:lpstr>Bahnschrift SemiBold SemiConden</vt:lpstr>
      <vt:lpstr>Berlin Sans FB Demi</vt:lpstr>
      <vt:lpstr>Calibri</vt:lpstr>
      <vt:lpstr>Calibri Light</vt:lpstr>
      <vt:lpstr>Calisto MT</vt:lpstr>
      <vt:lpstr>Franklin Gothic Book</vt:lpstr>
      <vt:lpstr>Helvetica Neue</vt:lpstr>
      <vt:lpstr>Segoe UI</vt:lpstr>
      <vt:lpstr>Source Sans Pro</vt:lpstr>
      <vt:lpstr>Times New Roman</vt:lpstr>
      <vt:lpstr>Wingdings</vt:lpstr>
      <vt:lpstr>Office Theme</vt:lpstr>
      <vt:lpstr>Smart Chatbot System AI project By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Presentation</dc:title>
  <dc:creator>Tasnim Samin</dc:creator>
  <cp:lastModifiedBy>Tasnim Samin</cp:lastModifiedBy>
  <cp:revision>83</cp:revision>
  <dcterms:created xsi:type="dcterms:W3CDTF">2022-01-19T04:57:19Z</dcterms:created>
  <dcterms:modified xsi:type="dcterms:W3CDTF">2022-05-24T19:14:27Z</dcterms:modified>
</cp:coreProperties>
</file>