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3"/>
  </p:notesMasterIdLst>
  <p:sldIdLst>
    <p:sldId id="256" r:id="rId2"/>
    <p:sldId id="257" r:id="rId3"/>
    <p:sldId id="258" r:id="rId4"/>
    <p:sldId id="264" r:id="rId5"/>
    <p:sldId id="259" r:id="rId6"/>
    <p:sldId id="260" r:id="rId7"/>
    <p:sldId id="261" r:id="rId8"/>
    <p:sldId id="263" r:id="rId9"/>
    <p:sldId id="262"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74860F-A30C-40D6-91DC-BC97C34F54DC}" v="35" dt="2025-07-08T11:25:19.9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zubair" userId="408c348e43aee3b8" providerId="LiveId" clId="{D074860F-A30C-40D6-91DC-BC97C34F54DC}"/>
    <pc:docChg chg="undo custSel addSld modSld sldOrd">
      <pc:chgData name="syed zubair" userId="408c348e43aee3b8" providerId="LiveId" clId="{D074860F-A30C-40D6-91DC-BC97C34F54DC}" dt="2025-07-08T11:28:23.947" v="453" actId="255"/>
      <pc:docMkLst>
        <pc:docMk/>
      </pc:docMkLst>
      <pc:sldChg chg="modSp mod">
        <pc:chgData name="syed zubair" userId="408c348e43aee3b8" providerId="LiveId" clId="{D074860F-A30C-40D6-91DC-BC97C34F54DC}" dt="2025-07-06T16:41:16.647" v="240" actId="20577"/>
        <pc:sldMkLst>
          <pc:docMk/>
          <pc:sldMk cId="367127615" sldId="256"/>
        </pc:sldMkLst>
        <pc:spChg chg="mod">
          <ac:chgData name="syed zubair" userId="408c348e43aee3b8" providerId="LiveId" clId="{D074860F-A30C-40D6-91DC-BC97C34F54DC}" dt="2025-07-06T16:41:16.647" v="240" actId="20577"/>
          <ac:spMkLst>
            <pc:docMk/>
            <pc:sldMk cId="367127615" sldId="256"/>
            <ac:spMk id="5" creationId="{D5067E9C-C7B9-4476-9708-CBB3F66FD892}"/>
          </ac:spMkLst>
        </pc:spChg>
      </pc:sldChg>
      <pc:sldChg chg="modSp mod">
        <pc:chgData name="syed zubair" userId="408c348e43aee3b8" providerId="LiveId" clId="{D074860F-A30C-40D6-91DC-BC97C34F54DC}" dt="2025-07-06T15:59:57.295" v="39" actId="123"/>
        <pc:sldMkLst>
          <pc:docMk/>
          <pc:sldMk cId="564571264" sldId="258"/>
        </pc:sldMkLst>
        <pc:spChg chg="mod">
          <ac:chgData name="syed zubair" userId="408c348e43aee3b8" providerId="LiveId" clId="{D074860F-A30C-40D6-91DC-BC97C34F54DC}" dt="2025-07-06T15:59:57.295" v="39" actId="123"/>
          <ac:spMkLst>
            <pc:docMk/>
            <pc:sldMk cId="564571264" sldId="258"/>
            <ac:spMk id="7" creationId="{FCF4316F-BC66-7752-05E4-8F027B2D5477}"/>
          </ac:spMkLst>
        </pc:spChg>
      </pc:sldChg>
      <pc:sldChg chg="addSp modSp mod">
        <pc:chgData name="syed zubair" userId="408c348e43aee3b8" providerId="LiveId" clId="{D074860F-A30C-40D6-91DC-BC97C34F54DC}" dt="2025-07-06T15:38:38.210" v="19" actId="2711"/>
        <pc:sldMkLst>
          <pc:docMk/>
          <pc:sldMk cId="2706790016" sldId="259"/>
        </pc:sldMkLst>
        <pc:spChg chg="add mod">
          <ac:chgData name="syed zubair" userId="408c348e43aee3b8" providerId="LiveId" clId="{D074860F-A30C-40D6-91DC-BC97C34F54DC}" dt="2025-07-06T15:38:38.210" v="19" actId="2711"/>
          <ac:spMkLst>
            <pc:docMk/>
            <pc:sldMk cId="2706790016" sldId="259"/>
            <ac:spMk id="15" creationId="{BE9305A3-964C-4109-4702-7F642372CE87}"/>
          </ac:spMkLst>
        </pc:spChg>
      </pc:sldChg>
      <pc:sldChg chg="addSp modSp mod">
        <pc:chgData name="syed zubair" userId="408c348e43aee3b8" providerId="LiveId" clId="{D074860F-A30C-40D6-91DC-BC97C34F54DC}" dt="2025-07-06T15:53:52.972" v="37" actId="123"/>
        <pc:sldMkLst>
          <pc:docMk/>
          <pc:sldMk cId="31965923" sldId="260"/>
        </pc:sldMkLst>
        <pc:spChg chg="add mod">
          <ac:chgData name="syed zubair" userId="408c348e43aee3b8" providerId="LiveId" clId="{D074860F-A30C-40D6-91DC-BC97C34F54DC}" dt="2025-07-06T15:53:52.972" v="37" actId="123"/>
          <ac:spMkLst>
            <pc:docMk/>
            <pc:sldMk cId="31965923" sldId="260"/>
            <ac:spMk id="4" creationId="{46DD99DD-45ED-5FFA-9E4C-19C16E076402}"/>
          </ac:spMkLst>
        </pc:spChg>
      </pc:sldChg>
      <pc:sldChg chg="addSp modSp mod">
        <pc:chgData name="syed zubair" userId="408c348e43aee3b8" providerId="LiveId" clId="{D074860F-A30C-40D6-91DC-BC97C34F54DC}" dt="2025-07-06T15:49:57.715" v="30" actId="14100"/>
        <pc:sldMkLst>
          <pc:docMk/>
          <pc:sldMk cId="3002968868" sldId="261"/>
        </pc:sldMkLst>
        <pc:spChg chg="add mod">
          <ac:chgData name="syed zubair" userId="408c348e43aee3b8" providerId="LiveId" clId="{D074860F-A30C-40D6-91DC-BC97C34F54DC}" dt="2025-07-06T15:49:57.715" v="30" actId="14100"/>
          <ac:spMkLst>
            <pc:docMk/>
            <pc:sldMk cId="3002968868" sldId="261"/>
            <ac:spMk id="4" creationId="{B38B2149-1396-0E61-D3F1-141DF0016031}"/>
          </ac:spMkLst>
        </pc:spChg>
      </pc:sldChg>
      <pc:sldChg chg="addSp delSp modSp mod">
        <pc:chgData name="syed zubair" userId="408c348e43aee3b8" providerId="LiveId" clId="{D074860F-A30C-40D6-91DC-BC97C34F54DC}" dt="2025-07-06T16:49:57.590" v="256" actId="20577"/>
        <pc:sldMkLst>
          <pc:docMk/>
          <pc:sldMk cId="151988358" sldId="262"/>
        </pc:sldMkLst>
        <pc:spChg chg="add mod">
          <ac:chgData name="syed zubair" userId="408c348e43aee3b8" providerId="LiveId" clId="{D074860F-A30C-40D6-91DC-BC97C34F54DC}" dt="2025-07-06T16:49:57.590" v="256" actId="20577"/>
          <ac:spMkLst>
            <pc:docMk/>
            <pc:sldMk cId="151988358" sldId="262"/>
            <ac:spMk id="6" creationId="{C736E468-3B4B-3939-0DE3-8FEF3BA6D630}"/>
          </ac:spMkLst>
        </pc:spChg>
      </pc:sldChg>
      <pc:sldChg chg="addSp modSp mod">
        <pc:chgData name="syed zubair" userId="408c348e43aee3b8" providerId="LiveId" clId="{D074860F-A30C-40D6-91DC-BC97C34F54DC}" dt="2025-07-06T16:04:25.224" v="54" actId="1076"/>
        <pc:sldMkLst>
          <pc:docMk/>
          <pc:sldMk cId="1635949419" sldId="263"/>
        </pc:sldMkLst>
        <pc:picChg chg="add mod modCrop">
          <ac:chgData name="syed zubair" userId="408c348e43aee3b8" providerId="LiveId" clId="{D074860F-A30C-40D6-91DC-BC97C34F54DC}" dt="2025-07-06T16:04:25.224" v="54" actId="1076"/>
          <ac:picMkLst>
            <pc:docMk/>
            <pc:sldMk cId="1635949419" sldId="263"/>
            <ac:picMk id="4" creationId="{48EE7823-218C-CB64-854A-8FB9A01CE951}"/>
          </ac:picMkLst>
        </pc:picChg>
      </pc:sldChg>
      <pc:sldChg chg="addSp modSp new mod">
        <pc:chgData name="syed zubair" userId="408c348e43aee3b8" providerId="LiveId" clId="{D074860F-A30C-40D6-91DC-BC97C34F54DC}" dt="2025-07-07T01:04:16.640" v="261" actId="113"/>
        <pc:sldMkLst>
          <pc:docMk/>
          <pc:sldMk cId="1108805898" sldId="265"/>
        </pc:sldMkLst>
        <pc:spChg chg="add mod">
          <ac:chgData name="syed zubair" userId="408c348e43aee3b8" providerId="LiveId" clId="{D074860F-A30C-40D6-91DC-BC97C34F54DC}" dt="2025-07-06T16:18:27.018" v="90" actId="1076"/>
          <ac:spMkLst>
            <pc:docMk/>
            <pc:sldMk cId="1108805898" sldId="265"/>
            <ac:spMk id="2" creationId="{2FF6A32D-37DC-70F8-BB44-36AC5F759461}"/>
          </ac:spMkLst>
        </pc:spChg>
        <pc:spChg chg="add mod">
          <ac:chgData name="syed zubair" userId="408c348e43aee3b8" providerId="LiveId" clId="{D074860F-A30C-40D6-91DC-BC97C34F54DC}" dt="2025-07-07T01:04:16.640" v="261" actId="113"/>
          <ac:spMkLst>
            <pc:docMk/>
            <pc:sldMk cId="1108805898" sldId="265"/>
            <ac:spMk id="4" creationId="{768271CF-052E-6C34-B460-798E8110A9E4}"/>
          </ac:spMkLst>
        </pc:spChg>
      </pc:sldChg>
      <pc:sldChg chg="addSp delSp modSp new mod ord">
        <pc:chgData name="syed zubair" userId="408c348e43aee3b8" providerId="LiveId" clId="{D074860F-A30C-40D6-91DC-BC97C34F54DC}" dt="2025-07-08T11:28:23.947" v="453" actId="255"/>
        <pc:sldMkLst>
          <pc:docMk/>
          <pc:sldMk cId="3382659782" sldId="266"/>
        </pc:sldMkLst>
        <pc:spChg chg="add mod">
          <ac:chgData name="syed zubair" userId="408c348e43aee3b8" providerId="LiveId" clId="{D074860F-A30C-40D6-91DC-BC97C34F54DC}" dt="2025-07-07T01:03:45.503" v="260" actId="2711"/>
          <ac:spMkLst>
            <pc:docMk/>
            <pc:sldMk cId="3382659782" sldId="266"/>
            <ac:spMk id="3" creationId="{3B572AB5-B08A-844D-7478-099C847EF0B6}"/>
          </ac:spMkLst>
        </pc:spChg>
        <pc:spChg chg="add mod">
          <ac:chgData name="syed zubair" userId="408c348e43aee3b8" providerId="LiveId" clId="{D074860F-A30C-40D6-91DC-BC97C34F54DC}" dt="2025-07-08T11:28:23.947" v="453" actId="255"/>
          <ac:spMkLst>
            <pc:docMk/>
            <pc:sldMk cId="3382659782" sldId="266"/>
            <ac:spMk id="5" creationId="{16C30E81-0618-2365-8B7F-D21252479F9B}"/>
          </ac:spMkLst>
        </pc:spChg>
        <pc:spChg chg="add del mod">
          <ac:chgData name="syed zubair" userId="408c348e43aee3b8" providerId="LiveId" clId="{D074860F-A30C-40D6-91DC-BC97C34F54DC}" dt="2025-07-07T01:29:41.579" v="289"/>
          <ac:spMkLst>
            <pc:docMk/>
            <pc:sldMk cId="3382659782" sldId="266"/>
            <ac:spMk id="6" creationId="{E5E80702-4583-BAF7-B412-E04F3A7BA6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C866F-7BE1-4743-83E1-1832B938565E}" type="datetimeFigureOut">
              <a:rPr lang="en-IN" smtClean="0"/>
              <a:t>08-07-2025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475CF-6B37-4E4C-A9DF-E927E1229F0F}" type="slidenum">
              <a:rPr lang="en-IN" smtClean="0"/>
              <a:t>‹#›</a:t>
            </a:fld>
            <a:endParaRPr lang="en-IN"/>
          </a:p>
        </p:txBody>
      </p:sp>
    </p:spTree>
    <p:extLst>
      <p:ext uri="{BB962C8B-B14F-4D97-AF65-F5344CB8AC3E}">
        <p14:creationId xmlns:p14="http://schemas.microsoft.com/office/powerpoint/2010/main" val="2756456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0475CF-6B37-4E4C-A9DF-E927E1229F0F}" type="slidenum">
              <a:rPr lang="en-IN" smtClean="0"/>
              <a:t>3</a:t>
            </a:fld>
            <a:endParaRPr lang="en-IN"/>
          </a:p>
        </p:txBody>
      </p:sp>
    </p:spTree>
    <p:extLst>
      <p:ext uri="{BB962C8B-B14F-4D97-AF65-F5344CB8AC3E}">
        <p14:creationId xmlns:p14="http://schemas.microsoft.com/office/powerpoint/2010/main" val="292162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862F0-A0E3-A477-3582-0259EEB8FF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6A43EB-F2B9-60E1-E57F-BC3DD850A2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385599-BBDD-AFF0-6B18-A382EA8CA0C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3A6D41B-1A6C-8BEC-9A21-5FA4FED96F2E}"/>
              </a:ext>
            </a:extLst>
          </p:cNvPr>
          <p:cNvSpPr>
            <a:spLocks noGrp="1"/>
          </p:cNvSpPr>
          <p:nvPr>
            <p:ph type="sldNum" sz="quarter" idx="5"/>
          </p:nvPr>
        </p:nvSpPr>
        <p:spPr/>
        <p:txBody>
          <a:bodyPr/>
          <a:lstStyle/>
          <a:p>
            <a:fld id="{970475CF-6B37-4E4C-A9DF-E927E1229F0F}" type="slidenum">
              <a:rPr lang="en-IN" smtClean="0"/>
              <a:t>4</a:t>
            </a:fld>
            <a:endParaRPr lang="en-IN"/>
          </a:p>
        </p:txBody>
      </p:sp>
    </p:spTree>
    <p:extLst>
      <p:ext uri="{BB962C8B-B14F-4D97-AF65-F5344CB8AC3E}">
        <p14:creationId xmlns:p14="http://schemas.microsoft.com/office/powerpoint/2010/main" val="213262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rive.google.com/file/d/1IIpmMHzhxahOLQmodXXrwDkf91fr0VpN/view?usp=drive_link" TargetMode="External"/><Relationship Id="rId3" Type="http://schemas.openxmlformats.org/officeDocument/2006/relationships/hyperlink" Target="https://drive.google.com/file/d/1zN6aJgmsW63rTwf7YSSLqBJ4UYJ3r-Bv/view?usp=drive_link" TargetMode="External"/><Relationship Id="rId7" Type="http://schemas.openxmlformats.org/officeDocument/2006/relationships/hyperlink" Target="https://docs.google.com/document/d/1-lhX77KlvDW8JQOK6fx61pPkwY8SlGXrQUMTIayxR5c/edit?usp=drive_link" TargetMode="External"/><Relationship Id="rId2" Type="http://schemas.openxmlformats.org/officeDocument/2006/relationships/hyperlink" Target="https://docs.google.com/document/d/16Tdb5_K29UV-NMfu7SroCapZ-uewtOMo8k7Gp1JU4WA/edit?usp=drive_link" TargetMode="External"/><Relationship Id="rId1" Type="http://schemas.openxmlformats.org/officeDocument/2006/relationships/slideLayout" Target="../slideLayouts/slideLayout1.xml"/><Relationship Id="rId6" Type="http://schemas.openxmlformats.org/officeDocument/2006/relationships/hyperlink" Target="https://drive.google.com/file/d/1R_7dJKA3C4HGWQCFY6badlvu1L6JGzA9/view?usp=drive_link" TargetMode="External"/><Relationship Id="rId5" Type="http://schemas.openxmlformats.org/officeDocument/2006/relationships/hyperlink" Target="https://d.docs.live.net/408C348E43AEE3B8/Pictures/Documents/Sound%20Recordings" TargetMode="External"/><Relationship Id="rId4" Type="http://schemas.openxmlformats.org/officeDocument/2006/relationships/hyperlink" Target="https://drive.google.com/file/d/1XfSu1sbjMOu4fatK5fPYf2-pZtXGwxYq/view?usp=drive_link" TargetMode="External"/><Relationship Id="rId9" Type="http://schemas.openxmlformats.org/officeDocument/2006/relationships/hyperlink" Target="https://github.com/Syeda-tarannum/week-2.gi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742091"/>
            <a:ext cx="11905861" cy="6126557"/>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956661" y="2948473"/>
            <a:ext cx="6306457" cy="2739211"/>
          </a:xfrm>
          <a:prstGeom prst="rect">
            <a:avLst/>
          </a:prstGeom>
          <a:noFill/>
        </p:spPr>
        <p:txBody>
          <a:bodyPr wrap="square" rtlCol="0">
            <a:spAutoFit/>
          </a:bodyPr>
          <a:lstStyle/>
          <a:p>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“Water Quality Prediction Using Machine</a:t>
            </a:r>
            <a:r>
              <a:rPr lang="en-US" sz="2800" b="1" dirty="0">
                <a:solidFill>
                  <a:schemeClr val="bg1"/>
                </a:solidFill>
              </a:rPr>
              <a:t> Learning”</a:t>
            </a:r>
            <a:br>
              <a:rPr lang="en-US" sz="2800" dirty="0">
                <a:solidFill>
                  <a:schemeClr val="bg1"/>
                </a:solidFill>
              </a:rPr>
            </a:br>
            <a:r>
              <a:rPr lang="en-US" sz="2000" i="1" dirty="0">
                <a:solidFill>
                  <a:schemeClr val="bg1"/>
                </a:solidFill>
              </a:rPr>
              <a:t>Innovative technology for a cleaner tomorrow—accurate pollution forecasts to protect India’s precious water resources.</a:t>
            </a:r>
          </a:p>
          <a:p>
            <a:endParaRPr lang="en-US" sz="2000" b="1" i="1" dirty="0">
              <a:solidFill>
                <a:schemeClr val="bg1"/>
              </a:solidFill>
              <a:latin typeface="Arial" panose="020B0604020202020204" pitchFamily="34" charset="0"/>
              <a:cs typeface="Arial" panose="020B0604020202020204" pitchFamily="34" charset="0"/>
            </a:endParaRPr>
          </a:p>
          <a:p>
            <a:r>
              <a:rPr lang="en-US" sz="2000" b="1" i="1" dirty="0">
                <a:solidFill>
                  <a:schemeClr val="bg1"/>
                </a:solidFill>
                <a:latin typeface="Calibri" panose="020F0502020204030204" pitchFamily="34" charset="0"/>
                <a:ea typeface="Calibri" panose="020F0502020204030204" pitchFamily="34" charset="0"/>
                <a:cs typeface="Calibri" panose="020F0502020204030204" pitchFamily="34" charset="0"/>
              </a:rPr>
              <a:t>                                                     Syeda Tarannum Naaz</a:t>
            </a:r>
          </a:p>
          <a:p>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                                                               STU67eacd95ae8581743441301</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6A32D-37DC-70F8-BB44-36AC5F759461}"/>
              </a:ext>
            </a:extLst>
          </p:cNvPr>
          <p:cNvSpPr>
            <a:spLocks noChangeArrowheads="1"/>
          </p:cNvSpPr>
          <p:nvPr/>
        </p:nvSpPr>
        <p:spPr bwMode="auto">
          <a:xfrm rot="10800000" flipV="1">
            <a:off x="431347" y="1843950"/>
            <a:ext cx="1094267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model can be enhanced by including additional input features such as temperature, rainfall, or industrial activity data to improve prediction accuracy.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Advanced machine learning algorithms, like ensemble methods or deep learning models, could be explored for better performance.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solution can be scaled to cover more stations across India and integrated into existing water management systems for real-time monitoring and alerts.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 mobile app version could be developed to make predictions even more accessible.</a:t>
            </a:r>
          </a:p>
        </p:txBody>
      </p:sp>
      <p:sp>
        <p:nvSpPr>
          <p:cNvPr id="4" name="TextBox 3">
            <a:extLst>
              <a:ext uri="{FF2B5EF4-FFF2-40B4-BE49-F238E27FC236}">
                <a16:creationId xmlns:a16="http://schemas.microsoft.com/office/drawing/2014/main" id="{768271CF-052E-6C34-B460-798E8110A9E4}"/>
              </a:ext>
            </a:extLst>
          </p:cNvPr>
          <p:cNvSpPr txBox="1"/>
          <p:nvPr/>
        </p:nvSpPr>
        <p:spPr>
          <a:xfrm>
            <a:off x="254065" y="1172441"/>
            <a:ext cx="6102220" cy="400110"/>
          </a:xfrm>
          <a:prstGeom prst="rect">
            <a:avLst/>
          </a:prstGeom>
          <a:noFill/>
        </p:spPr>
        <p:txBody>
          <a:bodyPr wrap="square">
            <a:spAutoFit/>
          </a:bodyPr>
          <a:lstStyle/>
          <a:p>
            <a:r>
              <a:rPr lang="en-IN" b="1" dirty="0"/>
              <a:t> </a:t>
            </a:r>
            <a:r>
              <a:rPr lang="en-IN" sz="2000" b="1" dirty="0">
                <a:solidFill>
                  <a:srgbClr val="002060"/>
                </a:solidFill>
              </a:rPr>
              <a:t>Future Scope</a:t>
            </a:r>
          </a:p>
        </p:txBody>
      </p:sp>
    </p:spTree>
    <p:extLst>
      <p:ext uri="{BB962C8B-B14F-4D97-AF65-F5344CB8AC3E}">
        <p14:creationId xmlns:p14="http://schemas.microsoft.com/office/powerpoint/2010/main" val="1108805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572AB5-B08A-844D-7478-099C847EF0B6}"/>
              </a:ext>
            </a:extLst>
          </p:cNvPr>
          <p:cNvSpPr txBox="1"/>
          <p:nvPr/>
        </p:nvSpPr>
        <p:spPr>
          <a:xfrm>
            <a:off x="475861" y="944337"/>
            <a:ext cx="6102220" cy="400110"/>
          </a:xfrm>
          <a:prstGeom prst="rect">
            <a:avLst/>
          </a:prstGeom>
          <a:noFill/>
        </p:spPr>
        <p:txBody>
          <a:bodyPr wrap="square">
            <a:spAutoFit/>
          </a:bodyPr>
          <a:lstStyle/>
          <a:p>
            <a:pPr algn="just"/>
            <a:r>
              <a:rPr lang="en-US" sz="2000" b="1" dirty="0">
                <a:solidFill>
                  <a:srgbClr val="002060"/>
                </a:solidFill>
                <a:latin typeface="Calibri" panose="020F0502020204030204" pitchFamily="34" charset="0"/>
                <a:ea typeface="Calibri" panose="020F0502020204030204" pitchFamily="34" charset="0"/>
                <a:cs typeface="Calibri" panose="020F0502020204030204" pitchFamily="34" charset="0"/>
              </a:rPr>
              <a:t>Project</a:t>
            </a:r>
            <a:r>
              <a:rPr lang="en-US" sz="2000" b="1" dirty="0">
                <a:solidFill>
                  <a:srgbClr val="002060"/>
                </a:solidFill>
              </a:rPr>
              <a:t> Resources:</a:t>
            </a:r>
          </a:p>
        </p:txBody>
      </p:sp>
      <p:sp>
        <p:nvSpPr>
          <p:cNvPr id="5" name="TextBox 4">
            <a:extLst>
              <a:ext uri="{FF2B5EF4-FFF2-40B4-BE49-F238E27FC236}">
                <a16:creationId xmlns:a16="http://schemas.microsoft.com/office/drawing/2014/main" id="{16C30E81-0618-2365-8B7F-D21252479F9B}"/>
              </a:ext>
            </a:extLst>
          </p:cNvPr>
          <p:cNvSpPr txBox="1"/>
          <p:nvPr/>
        </p:nvSpPr>
        <p:spPr>
          <a:xfrm>
            <a:off x="475861" y="1344447"/>
            <a:ext cx="10926147" cy="4031873"/>
          </a:xfrm>
          <a:prstGeom prst="rect">
            <a:avLst/>
          </a:prstGeom>
          <a:noFill/>
        </p:spPr>
        <p:txBody>
          <a:bodyPr wrap="square">
            <a:spAutoFit/>
          </a:bodyPr>
          <a:lstStyle/>
          <a:p>
            <a:pPr algn="just"/>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app.py :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Click here to view the file from google drive</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model_columns.pkl</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3"/>
              </a:rPr>
              <a:t>Click here to download </a:t>
            </a:r>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hlinkClick r:id="rId3"/>
              </a:rPr>
              <a:t>model_columns.pkl</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3"/>
              </a:rPr>
              <a:t> file from google drive </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Parameters_WQM_RMS</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4"/>
              </a:rPr>
              <a:t>Click here to download parameters from google drive</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PB_All_2000_2021 :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5"/>
              </a:rPr>
              <a:t>Click here to download PB All_2000_2021.csv from google drive</a:t>
            </a:r>
            <a:endPar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pollution_model.pkl</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6"/>
              </a:rPr>
              <a:t>Click here to download </a:t>
            </a:r>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hlinkClick r:id="rId6"/>
              </a:rPr>
              <a:t>pollution_model.pkl</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6"/>
              </a:rPr>
              <a:t> from google drive</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README :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7"/>
              </a:rPr>
              <a:t>View README from google drive</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Water_Quality_Prediction</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8"/>
              </a:rPr>
              <a:t>Click here to download </a:t>
            </a:r>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hlinkClick r:id="rId8"/>
              </a:rPr>
              <a:t>water_quality_prediction.ipynbfile</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8"/>
              </a:rPr>
              <a:t> from google drive </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GitHub Repository: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9"/>
              </a:rPr>
              <a:t>click here to view repository</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THANK YOU!</a:t>
            </a:r>
            <a:endParaRPr lang="en-IN" sz="32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265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181310AF-4E6B-099F-0D8F-BDE436F6F0B7}"/>
              </a:ext>
            </a:extLst>
          </p:cNvPr>
          <p:cNvSpPr txBox="1"/>
          <p:nvPr/>
        </p:nvSpPr>
        <p:spPr>
          <a:xfrm>
            <a:off x="625358" y="1442720"/>
            <a:ext cx="6374881" cy="4708981"/>
          </a:xfrm>
          <a:prstGeom prst="rect">
            <a:avLst/>
          </a:prstGeom>
          <a:noFill/>
        </p:spPr>
        <p:txBody>
          <a:bodyPr wrap="square">
            <a:spAutoFit/>
          </a:bodyPr>
          <a:lstStyle/>
          <a:p>
            <a:pPr algn="just">
              <a:buNone/>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rPr>
              <a:t>By the end of this presentation, you will be able to:</a:t>
            </a:r>
          </a:p>
          <a:p>
            <a:pPr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Understand the importance of water quality monitoring</a:t>
            </a:r>
            <a:r>
              <a:rPr lang="en-US" sz="2000" dirty="0">
                <a:latin typeface="Calibri" panose="020F0502020204030204" pitchFamily="34" charset="0"/>
                <a:ea typeface="Calibri" panose="020F0502020204030204" pitchFamily="34" charset="0"/>
                <a:cs typeface="Calibri" panose="020F0502020204030204" pitchFamily="34" charset="0"/>
              </a:rPr>
              <a:t> and its impact on public health and the environment.</a:t>
            </a:r>
          </a:p>
          <a:p>
            <a:pPr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Explain how machine learning algorithms</a:t>
            </a:r>
            <a:r>
              <a:rPr lang="en-US" sz="2000" dirty="0">
                <a:latin typeface="Calibri" panose="020F0502020204030204" pitchFamily="34" charset="0"/>
                <a:ea typeface="Calibri" panose="020F0502020204030204" pitchFamily="34" charset="0"/>
                <a:cs typeface="Calibri" panose="020F0502020204030204" pitchFamily="34" charset="0"/>
              </a:rPr>
              <a:t> can be applied to predict water pollution levels accurately.</a:t>
            </a:r>
          </a:p>
          <a:p>
            <a:pPr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Identify key water quality parameters</a:t>
            </a:r>
            <a:r>
              <a:rPr lang="en-US" sz="2000" dirty="0">
                <a:latin typeface="Calibri" panose="020F0502020204030204" pitchFamily="34" charset="0"/>
                <a:ea typeface="Calibri" panose="020F0502020204030204" pitchFamily="34" charset="0"/>
                <a:cs typeface="Calibri" panose="020F0502020204030204" pitchFamily="34" charset="0"/>
              </a:rPr>
              <a:t> used as input features for prediction models.</a:t>
            </a:r>
          </a:p>
          <a:p>
            <a:pPr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Describe the workflow of a machine learning project</a:t>
            </a:r>
            <a:r>
              <a:rPr lang="en-US" sz="2000" dirty="0">
                <a:latin typeface="Calibri" panose="020F0502020204030204" pitchFamily="34" charset="0"/>
                <a:ea typeface="Calibri" panose="020F0502020204030204" pitchFamily="34" charset="0"/>
                <a:cs typeface="Calibri" panose="020F0502020204030204" pitchFamily="34" charset="0"/>
              </a:rPr>
              <a:t> for water quality prediction, including data collection, preprocessing, model training, and evaluation.</a:t>
            </a:r>
          </a:p>
          <a:p>
            <a:pPr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Analyze prediction results</a:t>
            </a:r>
            <a:r>
              <a:rPr lang="en-US" sz="2000" dirty="0">
                <a:latin typeface="Calibri" panose="020F0502020204030204" pitchFamily="34" charset="0"/>
                <a:ea typeface="Calibri" panose="020F0502020204030204" pitchFamily="34" charset="0"/>
                <a:cs typeface="Calibri" panose="020F0502020204030204" pitchFamily="34" charset="0"/>
              </a:rPr>
              <a:t> to support decision-making and clean water initiatives in India.</a:t>
            </a:r>
          </a:p>
          <a:p>
            <a:pPr algn="just">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Appreciate the role of technology</a:t>
            </a:r>
            <a:r>
              <a:rPr lang="en-US" sz="2000" dirty="0">
                <a:latin typeface="Calibri" panose="020F0502020204030204" pitchFamily="34" charset="0"/>
                <a:ea typeface="Calibri" panose="020F0502020204030204" pitchFamily="34" charset="0"/>
                <a:cs typeface="Calibri" panose="020F0502020204030204" pitchFamily="34" charset="0"/>
              </a:rPr>
              <a:t> in addressing environmental challenges and promoting sustainable development.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7" name="TextBox 6">
            <a:extLst>
              <a:ext uri="{FF2B5EF4-FFF2-40B4-BE49-F238E27FC236}">
                <a16:creationId xmlns:a16="http://schemas.microsoft.com/office/drawing/2014/main" id="{FCF4316F-BC66-7752-05E4-8F027B2D5477}"/>
              </a:ext>
            </a:extLst>
          </p:cNvPr>
          <p:cNvSpPr txBox="1"/>
          <p:nvPr/>
        </p:nvSpPr>
        <p:spPr>
          <a:xfrm>
            <a:off x="348343" y="1553552"/>
            <a:ext cx="10755085" cy="5016758"/>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Programming Language</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Python</a:t>
            </a:r>
            <a:endParaRPr lang="en-IN" sz="2000" dirty="0">
              <a:latin typeface="Calibri" panose="020F0502020204030204" pitchFamily="34" charset="0"/>
              <a:ea typeface="Calibri" panose="020F0502020204030204" pitchFamily="34" charset="0"/>
              <a:cs typeface="Calibri" panose="020F0502020204030204" pitchFamily="34" charset="0"/>
            </a:endParaRPr>
          </a:p>
          <a:p>
            <a:pPr lvl="1"/>
            <a:r>
              <a:rPr lang="en-IN" sz="2000" dirty="0">
                <a:latin typeface="Calibri" panose="020F0502020204030204" pitchFamily="34" charset="0"/>
                <a:ea typeface="Calibri" panose="020F0502020204030204" pitchFamily="34" charset="0"/>
                <a:cs typeface="Calibri" panose="020F0502020204030204" pitchFamily="34" charset="0"/>
              </a:rPr>
              <a:t>For data preprocessing, analysis, and building prediction models</a:t>
            </a:r>
          </a:p>
          <a:p>
            <a:r>
              <a:rPr lang="en-IN" sz="2000" b="1" dirty="0">
                <a:latin typeface="Calibri" panose="020F0502020204030204" pitchFamily="34" charset="0"/>
                <a:ea typeface="Calibri" panose="020F0502020204030204" pitchFamily="34" charset="0"/>
                <a:cs typeface="Calibri" panose="020F0502020204030204" pitchFamily="34" charset="0"/>
              </a:rPr>
              <a:t>Data Analysis &amp; Machine Learning Libraries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Pandas</a:t>
            </a:r>
            <a:endParaRPr lang="en-IN" sz="2000" dirty="0">
              <a:latin typeface="Calibri" panose="020F0502020204030204" pitchFamily="34" charset="0"/>
              <a:ea typeface="Calibri" panose="020F0502020204030204" pitchFamily="34" charset="0"/>
              <a:cs typeface="Calibri" panose="020F0502020204030204" pitchFamily="34" charset="0"/>
            </a:endParaRPr>
          </a:p>
          <a:p>
            <a:pPr lvl="1"/>
            <a:r>
              <a:rPr lang="en-IN" sz="2000" dirty="0">
                <a:latin typeface="Calibri" panose="020F0502020204030204" pitchFamily="34" charset="0"/>
                <a:ea typeface="Calibri" panose="020F0502020204030204" pitchFamily="34" charset="0"/>
                <a:cs typeface="Calibri" panose="020F0502020204030204" pitchFamily="34" charset="0"/>
              </a:rPr>
              <a:t>Data cleaning and manipulation</a:t>
            </a:r>
          </a:p>
          <a:p>
            <a:pPr marL="342900"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NumPy</a:t>
            </a:r>
            <a:endParaRPr lang="en-IN" sz="2000" dirty="0">
              <a:latin typeface="Calibri" panose="020F0502020204030204" pitchFamily="34" charset="0"/>
              <a:ea typeface="Calibri" panose="020F0502020204030204" pitchFamily="34" charset="0"/>
              <a:cs typeface="Calibri" panose="020F0502020204030204" pitchFamily="34" charset="0"/>
            </a:endParaRPr>
          </a:p>
          <a:p>
            <a:pPr lvl="1"/>
            <a:r>
              <a:rPr lang="en-IN" sz="2000" dirty="0">
                <a:latin typeface="Calibri" panose="020F0502020204030204" pitchFamily="34" charset="0"/>
                <a:ea typeface="Calibri" panose="020F0502020204030204" pitchFamily="34" charset="0"/>
                <a:cs typeface="Calibri" panose="020F0502020204030204" pitchFamily="34" charset="0"/>
              </a:rPr>
              <a:t>Numerical computations</a:t>
            </a:r>
          </a:p>
          <a:p>
            <a:pPr marL="342900"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scikit-learn</a:t>
            </a:r>
            <a:endParaRPr lang="en-IN" sz="2000" dirty="0">
              <a:latin typeface="Calibri" panose="020F0502020204030204" pitchFamily="34" charset="0"/>
              <a:ea typeface="Calibri" panose="020F0502020204030204" pitchFamily="34" charset="0"/>
              <a:cs typeface="Calibri" panose="020F0502020204030204" pitchFamily="34" charset="0"/>
            </a:endParaRPr>
          </a:p>
          <a:p>
            <a:pPr lvl="1"/>
            <a:r>
              <a:rPr lang="en-IN" sz="2000" dirty="0">
                <a:latin typeface="Calibri" panose="020F0502020204030204" pitchFamily="34" charset="0"/>
                <a:ea typeface="Calibri" panose="020F0502020204030204" pitchFamily="34" charset="0"/>
                <a:cs typeface="Calibri" panose="020F0502020204030204" pitchFamily="34" charset="0"/>
              </a:rPr>
              <a:t>Machine learning algorithms (Regression, Classification)</a:t>
            </a:r>
          </a:p>
          <a:p>
            <a:pPr marL="342900" indent="-342900">
              <a:buFont typeface="Arial" panose="020B0604020202020204" pitchFamily="34" charset="0"/>
              <a:buChar char="•"/>
            </a:pPr>
            <a:r>
              <a:rPr lang="en-US" sz="2000" b="1" dirty="0" err="1">
                <a:latin typeface="Calibri" panose="020F0502020204030204" pitchFamily="34" charset="0"/>
                <a:ea typeface="Calibri" panose="020F0502020204030204" pitchFamily="34" charset="0"/>
                <a:cs typeface="Calibri" panose="020F0502020204030204" pitchFamily="34" charset="0"/>
              </a:rPr>
              <a:t>joblib</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Model serialization and loading</a:t>
            </a:r>
          </a:p>
          <a:p>
            <a:r>
              <a:rPr lang="en-US" sz="2000" b="1" dirty="0">
                <a:latin typeface="Calibri" panose="020F0502020204030204" pitchFamily="34" charset="0"/>
                <a:ea typeface="Calibri" panose="020F0502020204030204" pitchFamily="34" charset="0"/>
                <a:cs typeface="Calibri" panose="020F0502020204030204" pitchFamily="34" charset="0"/>
              </a:rPr>
              <a:t>Web Application Framework</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err="1">
                <a:latin typeface="Calibri" panose="020F0502020204030204" pitchFamily="34" charset="0"/>
                <a:ea typeface="Calibri" panose="020F0502020204030204" pitchFamily="34" charset="0"/>
                <a:cs typeface="Calibri" panose="020F0502020204030204" pitchFamily="34" charset="0"/>
              </a:rPr>
              <a:t>Streamlit</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Creating an interactive web interface to input data and display predictions</a:t>
            </a:r>
          </a:p>
          <a:p>
            <a:pPr lvl="1"/>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84609-7A67-9552-F51A-855F00078CA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24447C5-8118-2268-F906-B914330A3BC2}"/>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13F9DCA0-9773-7618-FAC5-500BD78AA084}"/>
              </a:ext>
            </a:extLst>
          </p:cNvPr>
          <p:cNvSpPr txBox="1"/>
          <p:nvPr/>
        </p:nvSpPr>
        <p:spPr>
          <a:xfrm>
            <a:off x="373222" y="3226443"/>
            <a:ext cx="8929396" cy="2246769"/>
          </a:xfrm>
          <a:prstGeom prst="rect">
            <a:avLst/>
          </a:prstGeom>
          <a:noFill/>
        </p:spPr>
        <p:txBody>
          <a:bodyPr wrap="square">
            <a:spAutoFit/>
          </a:bodyPr>
          <a:lstStyle/>
          <a:p>
            <a:pPr>
              <a:buNone/>
            </a:pPr>
            <a:r>
              <a:rPr lang="en-IN" sz="2000" b="1" dirty="0">
                <a:latin typeface="Calibri" panose="020F0502020204030204" pitchFamily="34" charset="0"/>
                <a:ea typeface="Calibri" panose="020F0502020204030204" pitchFamily="34" charset="0"/>
                <a:cs typeface="Calibri" panose="020F0502020204030204" pitchFamily="34" charset="0"/>
              </a:rPr>
              <a:t>Dataset</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Publicly available water quality datasets</a:t>
            </a:r>
          </a:p>
          <a:p>
            <a:pPr marL="742950" lvl="1"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e.g., Central Pollution Control Board of India</a:t>
            </a:r>
          </a:p>
          <a:p>
            <a:pPr marL="742950" lvl="1"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Kaggle repositories</a:t>
            </a:r>
          </a:p>
          <a:p>
            <a:pPr>
              <a:buNone/>
            </a:pPr>
            <a:r>
              <a:rPr lang="en-IN" sz="2000" b="1" dirty="0">
                <a:latin typeface="Calibri" panose="020F0502020204030204" pitchFamily="34" charset="0"/>
                <a:ea typeface="Calibri" panose="020F0502020204030204" pitchFamily="34" charset="0"/>
                <a:cs typeface="Calibri" panose="020F0502020204030204" pitchFamily="34" charset="0"/>
              </a:rPr>
              <a:t>Version Control</a:t>
            </a:r>
            <a:endParaRPr lang="en-IN" sz="20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 Git</a:t>
            </a:r>
          </a:p>
          <a:p>
            <a:r>
              <a:rPr lang="en-IN" sz="2000" dirty="0">
                <a:latin typeface="Calibri" panose="020F0502020204030204" pitchFamily="34" charset="0"/>
                <a:ea typeface="Calibri" panose="020F0502020204030204" pitchFamily="34" charset="0"/>
                <a:cs typeface="Calibri" panose="020F0502020204030204" pitchFamily="34" charset="0"/>
              </a:rPr>
              <a:t>Tracking changes in code and collaboration</a:t>
            </a:r>
          </a:p>
        </p:txBody>
      </p:sp>
      <p:sp>
        <p:nvSpPr>
          <p:cNvPr id="6" name="TextBox 5">
            <a:extLst>
              <a:ext uri="{FF2B5EF4-FFF2-40B4-BE49-F238E27FC236}">
                <a16:creationId xmlns:a16="http://schemas.microsoft.com/office/drawing/2014/main" id="{577DE7F8-63D5-6C01-EF63-BF2CB6F6B070}"/>
              </a:ext>
            </a:extLst>
          </p:cNvPr>
          <p:cNvSpPr txBox="1"/>
          <p:nvPr/>
        </p:nvSpPr>
        <p:spPr>
          <a:xfrm>
            <a:off x="373222" y="1595227"/>
            <a:ext cx="6102220" cy="1631216"/>
          </a:xfrm>
          <a:prstGeom prst="rect">
            <a:avLst/>
          </a:prstGeom>
          <a:noFill/>
        </p:spPr>
        <p:txBody>
          <a:bodyPr wrap="square">
            <a:spAutoFit/>
          </a:bodyPr>
          <a:lstStyle/>
          <a:p>
            <a:pPr>
              <a:buNone/>
            </a:pPr>
            <a:r>
              <a:rPr lang="en-IN" sz="2000" b="1" dirty="0">
                <a:latin typeface="Calibri" panose="020F0502020204030204" pitchFamily="34" charset="0"/>
                <a:ea typeface="Calibri" panose="020F0502020204030204" pitchFamily="34" charset="0"/>
                <a:cs typeface="Calibri" panose="020F0502020204030204" pitchFamily="34" charset="0"/>
              </a:rPr>
              <a:t>Development Environment</a:t>
            </a:r>
            <a:endParaRPr lang="en-IN" sz="20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 </a:t>
            </a:r>
            <a:r>
              <a:rPr lang="en-IN" sz="2000" b="1" dirty="0" err="1">
                <a:latin typeface="Calibri" panose="020F0502020204030204" pitchFamily="34" charset="0"/>
                <a:ea typeface="Calibri" panose="020F0502020204030204" pitchFamily="34" charset="0"/>
                <a:cs typeface="Calibri" panose="020F0502020204030204" pitchFamily="34" charset="0"/>
              </a:rPr>
              <a:t>Jupyter</a:t>
            </a:r>
            <a:r>
              <a:rPr lang="en-IN" sz="2000" b="1" dirty="0">
                <a:latin typeface="Calibri" panose="020F0502020204030204" pitchFamily="34" charset="0"/>
                <a:ea typeface="Calibri" panose="020F0502020204030204" pitchFamily="34" charset="0"/>
                <a:cs typeface="Calibri" panose="020F0502020204030204" pitchFamily="34" charset="0"/>
              </a:rPr>
              <a:t> Notebook</a:t>
            </a:r>
          </a:p>
          <a:p>
            <a:r>
              <a:rPr lang="en-IN" sz="2000" b="1" dirty="0">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Interactive coding and visualization</a:t>
            </a:r>
          </a:p>
          <a:p>
            <a:pPr>
              <a:buFont typeface="Arial" panose="020B0604020202020204" pitchFamily="34" charset="0"/>
              <a:buChar char="•"/>
            </a:pPr>
            <a:r>
              <a:rPr lang="en-IN" sz="2000" i="1" dirty="0">
                <a:latin typeface="Calibri" panose="020F0502020204030204" pitchFamily="34" charset="0"/>
                <a:ea typeface="Calibri" panose="020F0502020204030204" pitchFamily="34" charset="0"/>
                <a:cs typeface="Calibri" panose="020F0502020204030204" pitchFamily="34" charset="0"/>
              </a:rPr>
              <a:t>(or)</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b="1" dirty="0">
                <a:latin typeface="Calibri" panose="020F0502020204030204" pitchFamily="34" charset="0"/>
                <a:ea typeface="Calibri" panose="020F0502020204030204" pitchFamily="34" charset="0"/>
                <a:cs typeface="Calibri" panose="020F0502020204030204" pitchFamily="34" charset="0"/>
              </a:rPr>
              <a:t>Google </a:t>
            </a:r>
            <a:r>
              <a:rPr lang="en-IN" sz="2000" b="1" dirty="0" err="1">
                <a:latin typeface="Calibri" panose="020F0502020204030204" pitchFamily="34" charset="0"/>
                <a:ea typeface="Calibri" panose="020F0502020204030204" pitchFamily="34" charset="0"/>
                <a:cs typeface="Calibri" panose="020F0502020204030204" pitchFamily="34" charset="0"/>
              </a:rPr>
              <a:t>Colab</a:t>
            </a:r>
            <a:endParaRPr lang="en-IN" sz="2000" b="1" dirty="0">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Cloud-based notebooks for easy collaboration</a:t>
            </a:r>
          </a:p>
        </p:txBody>
      </p:sp>
    </p:spTree>
    <p:extLst>
      <p:ext uri="{BB962C8B-B14F-4D97-AF65-F5344CB8AC3E}">
        <p14:creationId xmlns:p14="http://schemas.microsoft.com/office/powerpoint/2010/main" val="318042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15" name="TextBox 14">
            <a:extLst>
              <a:ext uri="{FF2B5EF4-FFF2-40B4-BE49-F238E27FC236}">
                <a16:creationId xmlns:a16="http://schemas.microsoft.com/office/drawing/2014/main" id="{BE9305A3-964C-4109-4702-7F642372CE87}"/>
              </a:ext>
            </a:extLst>
          </p:cNvPr>
          <p:cNvSpPr txBox="1"/>
          <p:nvPr/>
        </p:nvSpPr>
        <p:spPr>
          <a:xfrm>
            <a:off x="373224" y="1414766"/>
            <a:ext cx="11374018" cy="5632311"/>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We adopted a structured process to develop the water quality prediction system:</a:t>
            </a:r>
          </a:p>
          <a:p>
            <a:r>
              <a:rPr lang="en-US" sz="2000" b="1" dirty="0">
                <a:latin typeface="Calibri" panose="020F0502020204030204" pitchFamily="34" charset="0"/>
                <a:ea typeface="Calibri" panose="020F0502020204030204" pitchFamily="34" charset="0"/>
                <a:cs typeface="Calibri" panose="020F0502020204030204" pitchFamily="34" charset="0"/>
              </a:rPr>
              <a:t>Data Acquisition</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Historical water quality records were collected, containing measurements of key pollutants monitored at various stations over several years.</a:t>
            </a:r>
          </a:p>
          <a:p>
            <a:r>
              <a:rPr lang="en-US" sz="2000" b="1" dirty="0">
                <a:latin typeface="Calibri" panose="020F0502020204030204" pitchFamily="34" charset="0"/>
                <a:ea typeface="Calibri" panose="020F0502020204030204" pitchFamily="34" charset="0"/>
                <a:cs typeface="Calibri" panose="020F0502020204030204" pitchFamily="34" charset="0"/>
              </a:rPr>
              <a:t>Data Preparation</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The dataset was cleaned to address inconsistencies and fill or remove missing values. The main input features were </a:t>
            </a:r>
            <a:r>
              <a:rPr lang="en-US" sz="2000" i="1" dirty="0">
                <a:latin typeface="Calibri" panose="020F0502020204030204" pitchFamily="34" charset="0"/>
                <a:ea typeface="Calibri" panose="020F0502020204030204" pitchFamily="34" charset="0"/>
                <a:cs typeface="Calibri" panose="020F0502020204030204" pitchFamily="34" charset="0"/>
              </a:rPr>
              <a:t>Year</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i="1" dirty="0">
                <a:latin typeface="Calibri" panose="020F0502020204030204" pitchFamily="34" charset="0"/>
                <a:ea typeface="Calibri" panose="020F0502020204030204" pitchFamily="34" charset="0"/>
                <a:cs typeface="Calibri" panose="020F0502020204030204" pitchFamily="34" charset="0"/>
              </a:rPr>
              <a:t>Station ID</a:t>
            </a:r>
            <a:r>
              <a:rPr lang="en-US" sz="2000" dirty="0">
                <a:latin typeface="Calibri" panose="020F0502020204030204" pitchFamily="34" charset="0"/>
                <a:ea typeface="Calibri" panose="020F0502020204030204" pitchFamily="34" charset="0"/>
                <a:cs typeface="Calibri" panose="020F0502020204030204" pitchFamily="34" charset="0"/>
              </a:rPr>
              <a:t>. Categorical variables were converted into numerical format using one-hot encoding to ensure compatibility with the model.</a:t>
            </a:r>
          </a:p>
          <a:p>
            <a:r>
              <a:rPr lang="en-US" sz="2000" b="1" dirty="0">
                <a:latin typeface="Calibri" panose="020F0502020204030204" pitchFamily="34" charset="0"/>
                <a:ea typeface="Calibri" panose="020F0502020204030204" pitchFamily="34" charset="0"/>
                <a:cs typeface="Calibri" panose="020F0502020204030204" pitchFamily="34" charset="0"/>
              </a:rPr>
              <a:t>Model Development</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A regression model was trained to predict the concentrations of six primary pollutants: O₂, NO₃, NO₂, SO₄, PO₄, and Cl.</a:t>
            </a:r>
          </a:p>
          <a:p>
            <a:r>
              <a:rPr lang="en-US" sz="2000" b="1" dirty="0">
                <a:latin typeface="Calibri" panose="020F0502020204030204" pitchFamily="34" charset="0"/>
                <a:ea typeface="Calibri" panose="020F0502020204030204" pitchFamily="34" charset="0"/>
                <a:cs typeface="Calibri" panose="020F0502020204030204" pitchFamily="34" charset="0"/>
              </a:rPr>
              <a:t>Validation and Optimization</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The model’s performance was evaluated using appropriate accuracy metrics, and adjustments were made to improve prediction reliability.</a:t>
            </a:r>
          </a:p>
          <a:p>
            <a:r>
              <a:rPr lang="en-US" sz="2000" b="1" dirty="0">
                <a:latin typeface="Calibri" panose="020F0502020204030204" pitchFamily="34" charset="0"/>
                <a:ea typeface="Calibri" panose="020F0502020204030204" pitchFamily="34" charset="0"/>
                <a:cs typeface="Calibri" panose="020F0502020204030204" pitchFamily="34" charset="0"/>
              </a:rPr>
              <a:t>Deployment with </a:t>
            </a:r>
            <a:r>
              <a:rPr lang="en-US" sz="2000" b="1" dirty="0" err="1">
                <a:latin typeface="Calibri" panose="020F0502020204030204" pitchFamily="34" charset="0"/>
                <a:ea typeface="Calibri" panose="020F0502020204030204" pitchFamily="34" charset="0"/>
                <a:cs typeface="Calibri" panose="020F0502020204030204" pitchFamily="34" charset="0"/>
              </a:rPr>
              <a:t>Streamlit</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An interactive web application was built using </a:t>
            </a:r>
            <a:r>
              <a:rPr lang="en-US" sz="2000" dirty="0" err="1">
                <a:latin typeface="Calibri" panose="020F0502020204030204" pitchFamily="34" charset="0"/>
                <a:ea typeface="Calibri" panose="020F0502020204030204" pitchFamily="34" charset="0"/>
                <a:cs typeface="Calibri" panose="020F0502020204030204" pitchFamily="34" charset="0"/>
              </a:rPr>
              <a:t>Streamlit</a:t>
            </a:r>
            <a:r>
              <a:rPr lang="en-US" sz="2000" dirty="0">
                <a:latin typeface="Calibri" panose="020F0502020204030204" pitchFamily="34" charset="0"/>
                <a:ea typeface="Calibri" panose="020F0502020204030204" pitchFamily="34" charset="0"/>
                <a:cs typeface="Calibri" panose="020F0502020204030204" pitchFamily="34" charset="0"/>
              </a:rPr>
              <a:t>, enabling users to enter a Year and Station ID and instantly receive predicted pollutant levels in an easy-to-read format.</a:t>
            </a:r>
          </a:p>
          <a:p>
            <a:pPr>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46DD99DD-45ED-5FFA-9E4C-19C16E076402}"/>
              </a:ext>
            </a:extLst>
          </p:cNvPr>
          <p:cNvSpPr txBox="1"/>
          <p:nvPr/>
        </p:nvSpPr>
        <p:spPr>
          <a:xfrm>
            <a:off x="255105" y="1941557"/>
            <a:ext cx="11268202" cy="1631216"/>
          </a:xfrm>
          <a:prstGeom prst="rect">
            <a:avLst/>
          </a:prstGeom>
          <a:noFill/>
        </p:spPr>
        <p:txBody>
          <a:bodyPr wrap="square">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Water pollution is a significant environmental challenge in some areas in India, affecting human health, agriculture, and ecosystems. Traditional monitoring methods rely on manual sampling and laboratory analysis, which are time-consuming, costly, and limited in coverage. This makes it difficult to track pollution trends or respond quickly to contamination. There is a need for an efficient, scalable solution that can predict pollutant levels accurately and support timely decision-making to protect water resources.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B38B2149-1396-0E61-D3F1-141DF0016031}"/>
              </a:ext>
            </a:extLst>
          </p:cNvPr>
          <p:cNvSpPr txBox="1"/>
          <p:nvPr/>
        </p:nvSpPr>
        <p:spPr>
          <a:xfrm>
            <a:off x="335902" y="1454522"/>
            <a:ext cx="11327363" cy="4708981"/>
          </a:xfrm>
          <a:prstGeom prst="rect">
            <a:avLst/>
          </a:prstGeom>
          <a:noFill/>
        </p:spPr>
        <p:txBody>
          <a:bodyPr wrap="square">
            <a:spAutoFit/>
          </a:bodyPr>
          <a:lstStyle/>
          <a:p>
            <a:pPr>
              <a:buNone/>
            </a:pPr>
            <a:r>
              <a:rPr lang="en-US" sz="2000" dirty="0">
                <a:latin typeface="Calibri" panose="020F0502020204030204" pitchFamily="34" charset="0"/>
                <a:ea typeface="Calibri" panose="020F0502020204030204" pitchFamily="34" charset="0"/>
                <a:cs typeface="Calibri" panose="020F0502020204030204" pitchFamily="34" charset="0"/>
              </a:rPr>
              <a:t>To tackle the challenge of monitoring water pollution on a large scale, we designed a machine learning–powered system that predicts the concentrations of six major water pollutants using only two straightforward inputs: the year and the station ID. Beneath this simple interface is a robust predictive model trained on historical environmental data, capable of delivering accurate, location-specific forecasts.</a:t>
            </a:r>
          </a:p>
          <a:p>
            <a:pPr>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buNone/>
            </a:pPr>
            <a:r>
              <a:rPr lang="en-US" sz="2000" dirty="0">
                <a:latin typeface="Calibri" panose="020F0502020204030204" pitchFamily="34" charset="0"/>
                <a:ea typeface="Calibri" panose="020F0502020204030204" pitchFamily="34" charset="0"/>
                <a:cs typeface="Calibri" panose="020F0502020204030204" pitchFamily="34" charset="0"/>
              </a:rPr>
              <a:t>To maximize accessibility, we developed an intuitive web application using </a:t>
            </a:r>
            <a:r>
              <a:rPr lang="en-US" sz="2000" dirty="0" err="1">
                <a:latin typeface="Calibri" panose="020F0502020204030204" pitchFamily="34" charset="0"/>
                <a:ea typeface="Calibri" panose="020F0502020204030204" pitchFamily="34" charset="0"/>
                <a:cs typeface="Calibri" panose="020F0502020204030204" pitchFamily="34" charset="0"/>
              </a:rPr>
              <a:t>Streamlit</a:t>
            </a:r>
            <a:r>
              <a:rPr lang="en-US" sz="2000" dirty="0">
                <a:latin typeface="Calibri" panose="020F0502020204030204" pitchFamily="34" charset="0"/>
                <a:ea typeface="Calibri" panose="020F0502020204030204" pitchFamily="34" charset="0"/>
                <a:cs typeface="Calibri" panose="020F0502020204030204" pitchFamily="34" charset="0"/>
              </a:rPr>
              <a:t>. This platform allows users to interact with the model easily, without any programming knowledge or specialized training. With just a few clicks, environmental officers and policymakers can quickly estimate pollutant levels for any monitoring site.</a:t>
            </a:r>
          </a:p>
          <a:p>
            <a:pPr>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This solution not only saves time—it redefines how water quality assessment is carried out. It enables faster identification of high-risk areas, supports proactive pollution control efforts, and reduces dependence on expensive and labor-intensive manual sampling. By putting reliable predictive insights directly into the hands of decision-makers, our project offers a smarter, data-driven way to protect water resources across</a:t>
            </a: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48EE7823-218C-CB64-854A-8FB9A01CE951}"/>
              </a:ext>
            </a:extLst>
          </p:cNvPr>
          <p:cNvPicPr>
            <a:picLocks noChangeAspect="1"/>
          </p:cNvPicPr>
          <p:nvPr/>
        </p:nvPicPr>
        <p:blipFill>
          <a:blip r:embed="rId2"/>
          <a:srcRect t="4620" r="1217" b="4829"/>
          <a:stretch>
            <a:fillRect/>
          </a:stretch>
        </p:blipFill>
        <p:spPr>
          <a:xfrm>
            <a:off x="1063690" y="1520890"/>
            <a:ext cx="9414588" cy="51411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C736E468-3B4B-3939-0DE3-8FEF3BA6D630}"/>
              </a:ext>
            </a:extLst>
          </p:cNvPr>
          <p:cNvSpPr txBox="1"/>
          <p:nvPr/>
        </p:nvSpPr>
        <p:spPr>
          <a:xfrm>
            <a:off x="410546" y="1690062"/>
            <a:ext cx="10534262" cy="3477875"/>
          </a:xfrm>
          <a:prstGeom prst="rect">
            <a:avLst/>
          </a:prstGeom>
          <a:noFill/>
        </p:spPr>
        <p:txBody>
          <a:bodyPr wrap="square">
            <a:spAutoFit/>
          </a:bodyPr>
          <a:lstStyle/>
          <a:p>
            <a:pPr algn="just">
              <a:buNone/>
            </a:pPr>
            <a:r>
              <a:rPr lang="en-US" sz="2000" dirty="0">
                <a:latin typeface="Calibri" panose="020F0502020204030204" pitchFamily="34" charset="0"/>
                <a:ea typeface="Calibri" panose="020F0502020204030204" pitchFamily="34" charset="0"/>
                <a:cs typeface="Calibri" panose="020F0502020204030204" pitchFamily="34" charset="0"/>
              </a:rPr>
              <a:t>This project demonstrates that machine learning can be an effective tool for predicting water pollutant concentrations using minimal input data. By training regression models on historical records, the system provides accurate, location-specific forecasts that help address the limitations of traditional manual monitoring methods. The integration of a </a:t>
            </a:r>
            <a:r>
              <a:rPr lang="en-US" sz="2000" dirty="0" err="1">
                <a:latin typeface="Calibri" panose="020F0502020204030204" pitchFamily="34" charset="0"/>
                <a:ea typeface="Calibri" panose="020F0502020204030204" pitchFamily="34" charset="0"/>
                <a:cs typeface="Calibri" panose="020F0502020204030204" pitchFamily="34" charset="0"/>
              </a:rPr>
              <a:t>Streamlit</a:t>
            </a:r>
            <a:r>
              <a:rPr lang="en-US" sz="2000" dirty="0">
                <a:latin typeface="Calibri" panose="020F0502020204030204" pitchFamily="34" charset="0"/>
                <a:ea typeface="Calibri" panose="020F0502020204030204" pitchFamily="34" charset="0"/>
                <a:cs typeface="Calibri" panose="020F0502020204030204" pitchFamily="34" charset="0"/>
              </a:rPr>
              <a:t> web application further improves accessibility, enabling users to obtain real-time predictions without requiring technical expertise.</a:t>
            </a:r>
          </a:p>
          <a:p>
            <a:pPr algn="just">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Overall, the solution offers a faster and more cost-effective approach to monitoring </a:t>
            </a:r>
            <a:r>
              <a:rPr lang="en-US" sz="2000">
                <a:latin typeface="Calibri" panose="020F0502020204030204" pitchFamily="34" charset="0"/>
                <a:ea typeface="Calibri" panose="020F0502020204030204" pitchFamily="34" charset="0"/>
                <a:cs typeface="Calibri" panose="020F0502020204030204" pitchFamily="34" charset="0"/>
              </a:rPr>
              <a:t>water quality. </a:t>
            </a:r>
            <a:r>
              <a:rPr lang="en-US" sz="2000" dirty="0">
                <a:latin typeface="Calibri" panose="020F0502020204030204" pitchFamily="34" charset="0"/>
                <a:ea typeface="Calibri" panose="020F0502020204030204" pitchFamily="34" charset="0"/>
                <a:cs typeface="Calibri" panose="020F0502020204030204" pitchFamily="34" charset="0"/>
              </a:rPr>
              <a:t>It has the potential to support early detection of pollution, inform decision-making, and contribute to better protection of water resources. The project also lays a strong foundation for future enhancements and wider adoption in environmental management.</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186</TotalTime>
  <Words>1053</Words>
  <Application>Microsoft Office PowerPoint</Application>
  <PresentationFormat>Widescreen</PresentationFormat>
  <Paragraphs>85</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syed zubair</cp:lastModifiedBy>
  <cp:revision>4</cp:revision>
  <dcterms:created xsi:type="dcterms:W3CDTF">2024-12-31T09:40:01Z</dcterms:created>
  <dcterms:modified xsi:type="dcterms:W3CDTF">2025-07-08T11:28:29Z</dcterms:modified>
</cp:coreProperties>
</file>