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9" r:id="rId4"/>
  </p:sldMasterIdLst>
  <p:sldIdLst>
    <p:sldId id="275"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6" r:id="rId20"/>
    <p:sldId id="277" r:id="rId21"/>
    <p:sldId id="278" r:id="rId22"/>
    <p:sldId id="279" r:id="rId23"/>
    <p:sldId id="272"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B3922"/>
    <a:srgbClr val="FCF7F1"/>
    <a:srgbClr val="344529"/>
    <a:srgbClr val="2E3722"/>
    <a:srgbClr val="B8D233"/>
    <a:srgbClr val="5CC6D6"/>
    <a:srgbClr val="F8D22F"/>
    <a:srgbClr val="F03F2B"/>
    <a:srgbClr val="3488A0"/>
    <a:srgbClr val="5790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19"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pPr/>
              <a:t>01-Jan-22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7685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01-Jan-22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6426091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pPr/>
              <a:t>01-Jan-22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0290063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01-Jan-22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275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pPr/>
              <a:t>01-Jan-22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3852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01-Jan-22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47148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01-Jan-22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70974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01-Jan-22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35513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pPr/>
              <a:t>01-Jan-22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35645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pPr/>
              <a:t>01-Jan-22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73328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01-Jan-22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40856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pPr/>
              <a:t>01-Jan-22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69752490"/>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87D0DF-E2D8-4915-A7F7-1B9164FF27DE}"/>
              </a:ext>
            </a:extLst>
          </p:cNvPr>
          <p:cNvSpPr>
            <a:spLocks noGrp="1"/>
          </p:cNvSpPr>
          <p:nvPr>
            <p:ph type="ctrTitle"/>
          </p:nvPr>
        </p:nvSpPr>
        <p:spPr/>
        <p:txBody>
          <a:bodyPr/>
          <a:lstStyle/>
          <a:p>
            <a:r>
              <a:rPr lang="en-US" b="1" dirty="0"/>
              <a:t>LOAN AMOUNT PREDICTION</a:t>
            </a:r>
            <a:endParaRPr lang="en-IN" b="1" dirty="0"/>
          </a:p>
        </p:txBody>
      </p:sp>
      <p:sp>
        <p:nvSpPr>
          <p:cNvPr id="3" name="Subtitle 2">
            <a:extLst>
              <a:ext uri="{FF2B5EF4-FFF2-40B4-BE49-F238E27FC236}">
                <a16:creationId xmlns:a16="http://schemas.microsoft.com/office/drawing/2014/main" xmlns="" id="{A7270475-63EE-44AC-94CA-F60F75DB087A}"/>
              </a:ext>
            </a:extLst>
          </p:cNvPr>
          <p:cNvSpPr>
            <a:spLocks noGrp="1"/>
          </p:cNvSpPr>
          <p:nvPr>
            <p:ph type="subTitle" idx="1"/>
          </p:nvPr>
        </p:nvSpPr>
        <p:spPr/>
        <p:txBody>
          <a:bodyPr>
            <a:normAutofit/>
          </a:bodyPr>
          <a:lstStyle/>
          <a:p>
            <a:r>
              <a:rPr lang="en-US" sz="3600" b="1" dirty="0"/>
              <a:t>GROUP 5</a:t>
            </a:r>
            <a:endParaRPr lang="en-IN" sz="3600" b="1" dirty="0"/>
          </a:p>
        </p:txBody>
      </p:sp>
    </p:spTree>
    <p:extLst>
      <p:ext uri="{BB962C8B-B14F-4D97-AF65-F5344CB8AC3E}">
        <p14:creationId xmlns:p14="http://schemas.microsoft.com/office/powerpoint/2010/main" xmlns="" val="3714448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6D271-3FB7-45EF-9FEC-51BD1E980CDF}"/>
              </a:ext>
            </a:extLst>
          </p:cNvPr>
          <p:cNvSpPr>
            <a:spLocks noGrp="1"/>
          </p:cNvSpPr>
          <p:nvPr>
            <p:ph type="title"/>
          </p:nvPr>
        </p:nvSpPr>
        <p:spPr/>
        <p:txBody>
          <a:bodyPr>
            <a:normAutofit fontScale="90000"/>
          </a:bodyPr>
          <a:lstStyle/>
          <a:p>
            <a:r>
              <a:rPr lang="en-US" b="1" i="0" dirty="0">
                <a:solidFill>
                  <a:srgbClr val="222222"/>
                </a:solidFill>
                <a:effectLst/>
                <a:latin typeface="Lato" panose="020F0502020204030203" pitchFamily="34" charset="0"/>
              </a:rPr>
              <a:t> </a:t>
            </a:r>
            <a:r>
              <a:rPr lang="en-US" b="1" i="0" dirty="0">
                <a:solidFill>
                  <a:srgbClr val="FF0000"/>
                </a:solidFill>
                <a:effectLst/>
                <a:latin typeface="Lato" panose="020F0502020204030203" pitchFamily="34" charset="0"/>
              </a:rPr>
              <a:t>Analysis Techniques for Data Visualization</a:t>
            </a:r>
            <a:r>
              <a:rPr lang="en-US" b="0" i="0" dirty="0">
                <a:solidFill>
                  <a:srgbClr val="222222"/>
                </a:solidFill>
                <a:effectLst/>
                <a:latin typeface="Lato" panose="020F0502020204030203" pitchFamily="34" charset="0"/>
              </a:rPr>
              <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xmlns="" id="{183D420D-E083-4DCE-976F-2FF9FFEE086A}"/>
              </a:ext>
            </a:extLst>
          </p:cNvPr>
          <p:cNvSpPr>
            <a:spLocks noGrp="1"/>
          </p:cNvSpPr>
          <p:nvPr>
            <p:ph idx="1"/>
          </p:nvPr>
        </p:nvSpPr>
        <p:spPr/>
        <p:txBody>
          <a:bodyPr>
            <a:normAutofit/>
          </a:bodyPr>
          <a:lstStyle/>
          <a:p>
            <a:r>
              <a:rPr lang="en-IN" sz="2800" b="1" i="0" dirty="0">
                <a:solidFill>
                  <a:schemeClr val="accent5"/>
                </a:solidFill>
                <a:effectLst/>
                <a:latin typeface="Lato" panose="020F0502020204030203" pitchFamily="34" charset="0"/>
              </a:rPr>
              <a:t> </a:t>
            </a:r>
            <a:r>
              <a:rPr lang="en-IN" sz="3200" b="1" i="1" dirty="0">
                <a:solidFill>
                  <a:schemeClr val="accent5"/>
                </a:solidFill>
                <a:effectLst/>
                <a:latin typeface="Lato" panose="020F0502020204030203" pitchFamily="34" charset="0"/>
              </a:rPr>
              <a:t>Box and Whisker Plot</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This plot can be used to obtain more </a:t>
            </a:r>
            <a:r>
              <a:rPr lang="en-US" sz="2400" b="1" i="0" dirty="0">
                <a:solidFill>
                  <a:srgbClr val="222222"/>
                </a:solidFill>
                <a:effectLst/>
                <a:latin typeface="Times New Roman" panose="02020603050405020304" pitchFamily="18" charset="0"/>
                <a:cs typeface="Times New Roman" panose="02020603050405020304" pitchFamily="18" charset="0"/>
              </a:rPr>
              <a:t>statistical details</a:t>
            </a:r>
            <a:r>
              <a:rPr lang="en-US" sz="2400" b="0" i="0" dirty="0">
                <a:solidFill>
                  <a:srgbClr val="222222"/>
                </a:solidFill>
                <a:effectLst/>
                <a:latin typeface="Times New Roman" panose="02020603050405020304" pitchFamily="18" charset="0"/>
                <a:cs typeface="Times New Roman" panose="02020603050405020304" pitchFamily="18" charset="0"/>
              </a:rPr>
              <a:t> about the data.</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straight lines at the maximum and minimum are also called </a:t>
            </a:r>
            <a:r>
              <a:rPr lang="en-US" sz="2400" b="1" i="0" dirty="0">
                <a:solidFill>
                  <a:srgbClr val="222222"/>
                </a:solidFill>
                <a:effectLst/>
                <a:latin typeface="Times New Roman" panose="02020603050405020304" pitchFamily="18" charset="0"/>
                <a:cs typeface="Times New Roman" panose="02020603050405020304" pitchFamily="18" charset="0"/>
              </a:rPr>
              <a:t>whiskers</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Points that lie outside the whiskers will be considered as an outlier.</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box plot also gives us a description of the </a:t>
            </a:r>
            <a:r>
              <a:rPr lang="en-US" sz="2400" b="1" i="0" dirty="0">
                <a:solidFill>
                  <a:srgbClr val="222222"/>
                </a:solidFill>
                <a:effectLst/>
                <a:latin typeface="Times New Roman" panose="02020603050405020304" pitchFamily="18" charset="0"/>
                <a:cs typeface="Times New Roman" panose="02020603050405020304" pitchFamily="18" charset="0"/>
              </a:rPr>
              <a:t>25th, 50th,75th quartiles</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With the help of a box plot, we can also determine the </a:t>
            </a:r>
            <a:r>
              <a:rPr lang="en-US" sz="2400" b="1" i="0" dirty="0">
                <a:solidFill>
                  <a:srgbClr val="222222"/>
                </a:solidFill>
                <a:effectLst/>
                <a:latin typeface="Times New Roman" panose="02020603050405020304" pitchFamily="18" charset="0"/>
                <a:cs typeface="Times New Roman" panose="02020603050405020304" pitchFamily="18" charset="0"/>
              </a:rPr>
              <a:t>Interquartile range(IQR) </a:t>
            </a:r>
            <a:r>
              <a:rPr lang="en-US" sz="2400" b="0" i="0" dirty="0">
                <a:solidFill>
                  <a:srgbClr val="222222"/>
                </a:solidFill>
                <a:effectLst/>
                <a:latin typeface="Times New Roman" panose="02020603050405020304" pitchFamily="18" charset="0"/>
                <a:cs typeface="Times New Roman" panose="02020603050405020304" pitchFamily="18" charset="0"/>
              </a:rPr>
              <a:t>where maximum details of the data will be present. Therefore, it can also give us a clear idea about the outliers in the dataset.</a:t>
            </a:r>
          </a:p>
          <a:p>
            <a:endParaRPr lang="en-IN" sz="2800" b="1" i="1" dirty="0">
              <a:solidFill>
                <a:srgbClr val="222222"/>
              </a:solidFill>
              <a:effectLst/>
              <a:latin typeface="Lato" panose="020F0502020204030203" pitchFamily="34" charset="0"/>
            </a:endParaRPr>
          </a:p>
          <a:p>
            <a:endParaRPr lang="en-IN" sz="2800" b="1"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xmlns="" val="322809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F3B89-A7E0-41C2-ADC4-C3BBC9CEE687}"/>
              </a:ext>
            </a:extLst>
          </p:cNvPr>
          <p:cNvSpPr>
            <a:spLocks noGrp="1"/>
          </p:cNvSpPr>
          <p:nvPr>
            <p:ph type="title"/>
          </p:nvPr>
        </p:nvSpPr>
        <p:spPr/>
        <p:txBody>
          <a:bodyPr/>
          <a:lstStyle/>
          <a:p>
            <a:r>
              <a:rPr lang="en-IN" b="0" i="0" dirty="0">
                <a:solidFill>
                  <a:srgbClr val="222222"/>
                </a:solidFill>
                <a:effectLst/>
                <a:latin typeface="Lato" panose="020F0502020204030203" pitchFamily="34" charset="0"/>
              </a:rPr>
              <a:t> </a:t>
            </a:r>
            <a:r>
              <a:rPr lang="en-IN" sz="2800" b="1" i="0" dirty="0">
                <a:solidFill>
                  <a:srgbClr val="222222"/>
                </a:solidFill>
                <a:effectLst/>
                <a:latin typeface="Lato" panose="020F0502020204030203" pitchFamily="34" charset="0"/>
              </a:rPr>
              <a:t>General Diagram for a Box-plot</a:t>
            </a:r>
            <a:endParaRPr lang="en-IN" sz="2800" b="1" dirty="0"/>
          </a:p>
        </p:txBody>
      </p:sp>
      <p:pic>
        <p:nvPicPr>
          <p:cNvPr id="5" name="Content Placeholder 4">
            <a:extLst>
              <a:ext uri="{FF2B5EF4-FFF2-40B4-BE49-F238E27FC236}">
                <a16:creationId xmlns:a16="http://schemas.microsoft.com/office/drawing/2014/main" xmlns="" id="{51CF3F19-702D-43FD-AC77-AB4DCB16F78E}"/>
              </a:ext>
            </a:extLst>
          </p:cNvPr>
          <p:cNvPicPr>
            <a:picLocks noGrp="1" noChangeAspect="1"/>
          </p:cNvPicPr>
          <p:nvPr>
            <p:ph idx="1"/>
          </p:nvPr>
        </p:nvPicPr>
        <p:blipFill>
          <a:blip r:embed="rId2"/>
          <a:stretch>
            <a:fillRect/>
          </a:stretch>
        </p:blipFill>
        <p:spPr>
          <a:xfrm>
            <a:off x="4159831" y="1846263"/>
            <a:ext cx="3932663" cy="4022725"/>
          </a:xfrm>
        </p:spPr>
      </p:pic>
    </p:spTree>
    <p:extLst>
      <p:ext uri="{BB962C8B-B14F-4D97-AF65-F5344CB8AC3E}">
        <p14:creationId xmlns:p14="http://schemas.microsoft.com/office/powerpoint/2010/main" xmlns="" val="298125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8969B-AD33-4663-B61C-E6095B0A8F51}"/>
              </a:ext>
            </a:extLst>
          </p:cNvPr>
          <p:cNvSpPr>
            <a:spLocks noGrp="1"/>
          </p:cNvSpPr>
          <p:nvPr>
            <p:ph type="title"/>
          </p:nvPr>
        </p:nvSpPr>
        <p:spPr/>
        <p:txBody>
          <a:bodyPr>
            <a:normAutofit/>
          </a:bodyPr>
          <a:lstStyle/>
          <a:p>
            <a:r>
              <a:rPr lang="en-IN" b="1" i="0" dirty="0">
                <a:solidFill>
                  <a:schemeClr val="accent5"/>
                </a:solidFill>
                <a:effectLst/>
                <a:latin typeface="Lato" panose="020F0502020204030203" pitchFamily="34" charset="0"/>
              </a:rPr>
              <a:t>Violin Plot</a:t>
            </a:r>
            <a:r>
              <a:rPr lang="en-IN" b="0" i="0" dirty="0">
                <a:solidFill>
                  <a:schemeClr val="accent5"/>
                </a:solidFill>
                <a:effectLst/>
                <a:latin typeface="Lato" panose="020F0502020204030203" pitchFamily="34" charset="0"/>
              </a:rPr>
              <a:t/>
            </a:r>
            <a:br>
              <a:rPr lang="en-IN" b="0" i="0" dirty="0">
                <a:solidFill>
                  <a:schemeClr val="accent5"/>
                </a:solidFill>
                <a:effectLst/>
                <a:latin typeface="Lato" panose="020F0502020204030203" pitchFamily="34" charset="0"/>
              </a:rPr>
            </a:br>
            <a:endParaRPr lang="en-IN" dirty="0">
              <a:solidFill>
                <a:schemeClr val="accent5"/>
              </a:solidFill>
            </a:endParaRPr>
          </a:p>
        </p:txBody>
      </p:sp>
      <p:sp>
        <p:nvSpPr>
          <p:cNvPr id="3" name="Content Placeholder 2">
            <a:extLst>
              <a:ext uri="{FF2B5EF4-FFF2-40B4-BE49-F238E27FC236}">
                <a16:creationId xmlns:a16="http://schemas.microsoft.com/office/drawing/2014/main" xmlns="" id="{A59A5BD7-F39A-4303-80C1-9D0E17B7A75F}"/>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violin plots can be considered as a combination of Box plot at the middle and distribution plots</a:t>
            </a:r>
            <a:r>
              <a:rPr lang="en-US" sz="2400" b="1" i="0" dirty="0">
                <a:solidFill>
                  <a:srgbClr val="222222"/>
                </a:solidFill>
                <a:effectLst/>
                <a:latin typeface="Times New Roman" panose="02020603050405020304" pitchFamily="18" charset="0"/>
                <a:cs typeface="Times New Roman" panose="02020603050405020304" pitchFamily="18" charset="0"/>
              </a:rPr>
              <a:t>(Kernel Density Estimation)</a:t>
            </a:r>
            <a:r>
              <a:rPr lang="en-US" sz="2400" b="0" i="0" dirty="0">
                <a:solidFill>
                  <a:srgbClr val="222222"/>
                </a:solidFill>
                <a:effectLst/>
                <a:latin typeface="Times New Roman" panose="02020603050405020304" pitchFamily="18" charset="0"/>
                <a:cs typeface="Times New Roman" panose="02020603050405020304" pitchFamily="18" charset="0"/>
              </a:rPr>
              <a:t> on both sides of the data.</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This can give us the description of the distribution of the dataset like whether the distribution is </a:t>
            </a:r>
            <a:r>
              <a:rPr lang="en-US" sz="2400" b="1" i="0" dirty="0">
                <a:solidFill>
                  <a:srgbClr val="222222"/>
                </a:solidFill>
                <a:effectLst/>
                <a:latin typeface="Times New Roman" panose="02020603050405020304" pitchFamily="18" charset="0"/>
                <a:cs typeface="Times New Roman" panose="02020603050405020304" pitchFamily="18" charset="0"/>
              </a:rPr>
              <a:t>multimodal</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1" i="0" dirty="0">
                <a:solidFill>
                  <a:srgbClr val="222222"/>
                </a:solidFill>
                <a:effectLst/>
                <a:latin typeface="Times New Roman" panose="02020603050405020304" pitchFamily="18" charset="0"/>
                <a:cs typeface="Times New Roman" panose="02020603050405020304" pitchFamily="18" charset="0"/>
              </a:rPr>
              <a:t>Skewness</a:t>
            </a:r>
            <a:r>
              <a:rPr lang="en-US" sz="2400" b="0" i="0" dirty="0">
                <a:solidFill>
                  <a:srgbClr val="222222"/>
                </a:solidFill>
                <a:effectLst/>
                <a:latin typeface="Times New Roman" panose="02020603050405020304" pitchFamily="18" charset="0"/>
                <a:cs typeface="Times New Roman" panose="02020603050405020304" pitchFamily="18" charset="0"/>
              </a:rPr>
              <a:t>, etc.</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also gives us useful information like a </a:t>
            </a:r>
            <a:r>
              <a:rPr lang="en-US" sz="2400" b="1" i="0" dirty="0">
                <a:solidFill>
                  <a:srgbClr val="222222"/>
                </a:solidFill>
                <a:effectLst/>
                <a:latin typeface="Times New Roman" panose="02020603050405020304" pitchFamily="18" charset="0"/>
                <a:cs typeface="Times New Roman" panose="02020603050405020304" pitchFamily="18" charset="0"/>
              </a:rPr>
              <a:t>95% confidence interval</a:t>
            </a:r>
            <a:r>
              <a:rPr lang="en-US" sz="2400" b="0" i="0" dirty="0">
                <a:solidFill>
                  <a:srgbClr val="222222"/>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xmlns="" val="367531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8B4B3151-A6E2-488D-871E-6957AC23B118}"/>
              </a:ext>
            </a:extLst>
          </p:cNvPr>
          <p:cNvPicPr>
            <a:picLocks noChangeAspect="1"/>
          </p:cNvPicPr>
          <p:nvPr/>
        </p:nvPicPr>
        <p:blipFill>
          <a:blip r:embed="rId2"/>
          <a:stretch>
            <a:fillRect/>
          </a:stretch>
        </p:blipFill>
        <p:spPr>
          <a:xfrm>
            <a:off x="518663" y="171111"/>
            <a:ext cx="4786762" cy="3605980"/>
          </a:xfrm>
          <a:prstGeom prst="rect">
            <a:avLst/>
          </a:prstGeom>
        </p:spPr>
      </p:pic>
      <p:pic>
        <p:nvPicPr>
          <p:cNvPr id="17" name="Picture 16">
            <a:extLst>
              <a:ext uri="{FF2B5EF4-FFF2-40B4-BE49-F238E27FC236}">
                <a16:creationId xmlns:a16="http://schemas.microsoft.com/office/drawing/2014/main" xmlns="" id="{68E7E6B7-10A0-41E3-A671-2DBAB6ED5F10}"/>
              </a:ext>
            </a:extLst>
          </p:cNvPr>
          <p:cNvPicPr>
            <a:picLocks noChangeAspect="1"/>
          </p:cNvPicPr>
          <p:nvPr/>
        </p:nvPicPr>
        <p:blipFill>
          <a:blip r:embed="rId3"/>
          <a:stretch>
            <a:fillRect/>
          </a:stretch>
        </p:blipFill>
        <p:spPr>
          <a:xfrm>
            <a:off x="6781800" y="274645"/>
            <a:ext cx="4429124" cy="3365651"/>
          </a:xfrm>
          <a:prstGeom prst="rect">
            <a:avLst/>
          </a:prstGeom>
        </p:spPr>
      </p:pic>
      <p:pic>
        <p:nvPicPr>
          <p:cNvPr id="19" name="Picture 18">
            <a:extLst>
              <a:ext uri="{FF2B5EF4-FFF2-40B4-BE49-F238E27FC236}">
                <a16:creationId xmlns:a16="http://schemas.microsoft.com/office/drawing/2014/main" xmlns="" id="{F5411A2B-526A-41AD-AF88-A748A694B2C3}"/>
              </a:ext>
            </a:extLst>
          </p:cNvPr>
          <p:cNvPicPr>
            <a:picLocks noChangeAspect="1"/>
          </p:cNvPicPr>
          <p:nvPr/>
        </p:nvPicPr>
        <p:blipFill>
          <a:blip r:embed="rId4"/>
          <a:stretch>
            <a:fillRect/>
          </a:stretch>
        </p:blipFill>
        <p:spPr>
          <a:xfrm>
            <a:off x="594864" y="3763324"/>
            <a:ext cx="4891538" cy="2953858"/>
          </a:xfrm>
          <a:prstGeom prst="rect">
            <a:avLst/>
          </a:prstGeom>
        </p:spPr>
      </p:pic>
      <p:pic>
        <p:nvPicPr>
          <p:cNvPr id="21" name="Picture 20">
            <a:extLst>
              <a:ext uri="{FF2B5EF4-FFF2-40B4-BE49-F238E27FC236}">
                <a16:creationId xmlns:a16="http://schemas.microsoft.com/office/drawing/2014/main" xmlns="" id="{9B251ABD-0097-40B7-9199-3A822FEF4A68}"/>
              </a:ext>
            </a:extLst>
          </p:cNvPr>
          <p:cNvPicPr>
            <a:picLocks noChangeAspect="1"/>
          </p:cNvPicPr>
          <p:nvPr/>
        </p:nvPicPr>
        <p:blipFill>
          <a:blip r:embed="rId5"/>
          <a:stretch>
            <a:fillRect/>
          </a:stretch>
        </p:blipFill>
        <p:spPr>
          <a:xfrm>
            <a:off x="6391276" y="3640296"/>
            <a:ext cx="4925451" cy="3076886"/>
          </a:xfrm>
          <a:prstGeom prst="rect">
            <a:avLst/>
          </a:prstGeom>
        </p:spPr>
      </p:pic>
    </p:spTree>
    <p:extLst>
      <p:ext uri="{BB962C8B-B14F-4D97-AF65-F5344CB8AC3E}">
        <p14:creationId xmlns:p14="http://schemas.microsoft.com/office/powerpoint/2010/main" xmlns="" val="37440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5F247-05FB-4543-A289-99525063FC12}"/>
              </a:ext>
            </a:extLst>
          </p:cNvPr>
          <p:cNvSpPr>
            <a:spLocks noGrp="1"/>
          </p:cNvSpPr>
          <p:nvPr>
            <p:ph type="title"/>
          </p:nvPr>
        </p:nvSpPr>
        <p:spPr/>
        <p:txBody>
          <a:bodyPr>
            <a:normAutofit/>
          </a:bodyPr>
          <a:lstStyle/>
          <a:p>
            <a:r>
              <a:rPr lang="en-IN" b="0" i="0" dirty="0">
                <a:solidFill>
                  <a:schemeClr val="accent5"/>
                </a:solidFill>
                <a:effectLst/>
                <a:latin typeface="Lato" panose="020F0502020204030203" pitchFamily="34" charset="0"/>
              </a:rPr>
              <a:t>Heat Map</a:t>
            </a:r>
            <a:r>
              <a:rPr lang="en-IN" b="0" i="0" dirty="0">
                <a:solidFill>
                  <a:srgbClr val="222222"/>
                </a:solidFill>
                <a:effectLst/>
                <a:latin typeface="Lato" panose="020F0502020204030203" pitchFamily="34" charset="0"/>
              </a:rPr>
              <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xmlns="" id="{7665E821-79F3-42B9-BB72-16F7437AF08A}"/>
              </a:ext>
            </a:extLst>
          </p:cNvPr>
          <p:cNvSpPr>
            <a:spLocks noGrp="1"/>
          </p:cNvSpPr>
          <p:nvPr>
            <p:ph idx="1"/>
          </p:nvPr>
        </p:nvSpPr>
        <p:spPr/>
        <p:txBody>
          <a:bodyPr/>
          <a:lstStyle/>
          <a:p>
            <a:r>
              <a:rPr lang="en-US" sz="2400" b="0" i="0" dirty="0">
                <a:solidFill>
                  <a:srgbClr val="202124"/>
                </a:solidFill>
                <a:effectLst/>
                <a:latin typeface="Times New Roman" panose="02020603050405020304" pitchFamily="18" charset="0"/>
                <a:cs typeface="Times New Roman" panose="02020603050405020304" pitchFamily="18" charset="0"/>
              </a:rPr>
              <a:t>A heat map is </a:t>
            </a:r>
            <a:r>
              <a:rPr lang="en-US" sz="2400" b="1" i="0" dirty="0">
                <a:solidFill>
                  <a:srgbClr val="202124"/>
                </a:solidFill>
                <a:effectLst/>
                <a:latin typeface="Times New Roman" panose="02020603050405020304" pitchFamily="18" charset="0"/>
                <a:cs typeface="Times New Roman" panose="02020603050405020304" pitchFamily="18" charset="0"/>
              </a:rPr>
              <a:t>a two-dimensional representation of information with the help of colors</a:t>
            </a:r>
            <a:r>
              <a:rPr lang="en-US" sz="2400" b="0" i="0" dirty="0">
                <a:solidFill>
                  <a:srgbClr val="202124"/>
                </a:solidFill>
                <a:effectLst/>
                <a:latin typeface="Times New Roman" panose="02020603050405020304" pitchFamily="18" charset="0"/>
                <a:cs typeface="Times New Roman" panose="02020603050405020304" pitchFamily="18" charset="0"/>
              </a:rPr>
              <a:t>. Heat maps can help the user visualize simple or complex information. Heat maps are used in many areas such as defense, marketing and understanding consumer behavior</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xmlns="" val="228035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A74D82E-0C4D-4EF6-9BB8-8982B4C91313}"/>
              </a:ext>
            </a:extLst>
          </p:cNvPr>
          <p:cNvPicPr>
            <a:picLocks noChangeAspect="1"/>
          </p:cNvPicPr>
          <p:nvPr/>
        </p:nvPicPr>
        <p:blipFill>
          <a:blip r:embed="rId2"/>
          <a:stretch>
            <a:fillRect/>
          </a:stretch>
        </p:blipFill>
        <p:spPr>
          <a:xfrm>
            <a:off x="2742746" y="142457"/>
            <a:ext cx="6496957" cy="5982535"/>
          </a:xfrm>
          <a:prstGeom prst="rect">
            <a:avLst/>
          </a:prstGeom>
        </p:spPr>
      </p:pic>
    </p:spTree>
    <p:extLst>
      <p:ext uri="{BB962C8B-B14F-4D97-AF65-F5344CB8AC3E}">
        <p14:creationId xmlns:p14="http://schemas.microsoft.com/office/powerpoint/2010/main" xmlns="" val="1720030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D2ABE-0882-4E44-9165-5C0CFA695CDC}"/>
              </a:ext>
            </a:extLst>
          </p:cNvPr>
          <p:cNvSpPr>
            <a:spLocks noGrp="1"/>
          </p:cNvSpPr>
          <p:nvPr>
            <p:ph type="title"/>
          </p:nvPr>
        </p:nvSpPr>
        <p:spPr/>
        <p:txBody>
          <a:bodyPr>
            <a:normAutofit/>
          </a:bodyPr>
          <a:lstStyle/>
          <a:p>
            <a:r>
              <a:rPr lang="en-US" sz="4400" b="1" dirty="0" err="1">
                <a:solidFill>
                  <a:schemeClr val="accent5"/>
                </a:solidFill>
                <a:latin typeface="Times New Roman" panose="02020603050405020304" pitchFamily="18" charset="0"/>
                <a:cs typeface="Times New Roman" panose="02020603050405020304" pitchFamily="18" charset="0"/>
              </a:rPr>
              <a:t>Countplot</a:t>
            </a:r>
            <a:endParaRPr lang="en-IN" sz="44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D3A7E02-BF4A-4C34-8E25-B812D7831806}"/>
              </a:ext>
            </a:extLst>
          </p:cNvPr>
          <p:cNvSpPr>
            <a:spLocks noGrp="1"/>
          </p:cNvSpPr>
          <p:nvPr>
            <p:ph idx="1"/>
          </p:nvPr>
        </p:nvSpPr>
        <p:spPr/>
        <p:txBody>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a:t>
            </a:r>
            <a:r>
              <a:rPr lang="en-US" sz="2400" b="0" i="0" dirty="0" err="1">
                <a:solidFill>
                  <a:srgbClr val="333333"/>
                </a:solidFill>
                <a:effectLst/>
                <a:latin typeface="Times New Roman" panose="02020603050405020304" pitchFamily="18" charset="0"/>
                <a:cs typeface="Times New Roman" panose="02020603050405020304" pitchFamily="18" charset="0"/>
              </a:rPr>
              <a:t>countplot</a:t>
            </a:r>
            <a:r>
              <a:rPr lang="en-US" sz="2400" b="0" i="0" dirty="0">
                <a:solidFill>
                  <a:srgbClr val="333333"/>
                </a:solidFill>
                <a:effectLst/>
                <a:latin typeface="Times New Roman" panose="02020603050405020304" pitchFamily="18" charset="0"/>
                <a:cs typeface="Times New Roman" panose="02020603050405020304" pitchFamily="18" charset="0"/>
              </a:rPr>
              <a:t> is used to represent the occurrence(counts) of the observation present in the categorical variable.</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uses the concept of a bar chart for the visual depiction.</a:t>
            </a:r>
          </a:p>
          <a:p>
            <a:endParaRPr lang="en-IN" dirty="0"/>
          </a:p>
        </p:txBody>
      </p:sp>
    </p:spTree>
    <p:extLst>
      <p:ext uri="{BB962C8B-B14F-4D97-AF65-F5344CB8AC3E}">
        <p14:creationId xmlns:p14="http://schemas.microsoft.com/office/powerpoint/2010/main" xmlns="" val="170029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44C3C04-68A5-4101-8D70-F9B85FCF672D}"/>
              </a:ext>
            </a:extLst>
          </p:cNvPr>
          <p:cNvPicPr>
            <a:picLocks noChangeAspect="1"/>
          </p:cNvPicPr>
          <p:nvPr/>
        </p:nvPicPr>
        <p:blipFill>
          <a:blip r:embed="rId2"/>
          <a:stretch>
            <a:fillRect/>
          </a:stretch>
        </p:blipFill>
        <p:spPr>
          <a:xfrm>
            <a:off x="0" y="912933"/>
            <a:ext cx="12192000" cy="5032133"/>
          </a:xfrm>
          <a:prstGeom prst="rect">
            <a:avLst/>
          </a:prstGeom>
        </p:spPr>
      </p:pic>
    </p:spTree>
    <p:extLst>
      <p:ext uri="{BB962C8B-B14F-4D97-AF65-F5344CB8AC3E}">
        <p14:creationId xmlns:p14="http://schemas.microsoft.com/office/powerpoint/2010/main" xmlns="" val="102547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F0C70-A01C-4891-BDBB-77D93231BFF5}"/>
              </a:ext>
            </a:extLst>
          </p:cNvPr>
          <p:cNvSpPr>
            <a:spLocks noGrp="1"/>
          </p:cNvSpPr>
          <p:nvPr>
            <p:ph type="title"/>
          </p:nvPr>
        </p:nvSpPr>
        <p:spPr/>
        <p:txBody>
          <a:bodyPr>
            <a:normAutofit/>
          </a:bodyPr>
          <a:lstStyle/>
          <a:p>
            <a:r>
              <a:rPr lang="en-US" sz="5400" b="1" dirty="0" err="1" smtClean="0">
                <a:solidFill>
                  <a:schemeClr val="accent5"/>
                </a:solidFill>
                <a:latin typeface="Times New Roman" panose="02020603050405020304" pitchFamily="18" charset="0"/>
                <a:cs typeface="Times New Roman" panose="02020603050405020304" pitchFamily="18" charset="0"/>
              </a:rPr>
              <a:t>Displot</a:t>
            </a:r>
            <a:endParaRPr lang="en-IN" sz="54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5F08AED-EC51-4A33-A4EB-E5C90B8F7C40}"/>
              </a:ext>
            </a:extLst>
          </p:cNvPr>
          <p:cNvSpPr>
            <a:spLocks noGrp="1"/>
          </p:cNvSpPr>
          <p:nvPr>
            <p:ph idx="1"/>
          </p:nvPr>
        </p:nvSpPr>
        <p:spPr/>
        <p:txBody>
          <a:bodyPr>
            <a:normAutofit/>
          </a:bodyPr>
          <a:lstStyle/>
          <a:p>
            <a:r>
              <a:rPr lang="en-US" sz="2400" b="0" i="0" dirty="0" err="1" smtClean="0">
                <a:solidFill>
                  <a:srgbClr val="4D5356"/>
                </a:solidFill>
                <a:effectLst/>
                <a:latin typeface="Times New Roman" panose="02020603050405020304" pitchFamily="18" charset="0"/>
                <a:cs typeface="Times New Roman" panose="02020603050405020304" pitchFamily="18" charset="0"/>
              </a:rPr>
              <a:t>Displot</a:t>
            </a:r>
            <a:r>
              <a:rPr lang="en-US" sz="2400" b="0" i="0" dirty="0" smtClean="0">
                <a:solidFill>
                  <a:srgbClr val="4D5356"/>
                </a:solidFill>
                <a:effectLst/>
                <a:latin typeface="Times New Roman" panose="02020603050405020304" pitchFamily="18" charset="0"/>
                <a:cs typeface="Times New Roman" panose="02020603050405020304" pitchFamily="18" charset="0"/>
              </a:rPr>
              <a:t> </a:t>
            </a:r>
            <a:r>
              <a:rPr lang="en-US" sz="2400" b="0" i="0" dirty="0">
                <a:solidFill>
                  <a:srgbClr val="4D5356"/>
                </a:solidFill>
                <a:effectLst/>
                <a:latin typeface="Times New Roman" panose="02020603050405020304" pitchFamily="18" charset="0"/>
                <a:cs typeface="Times New Roman" panose="02020603050405020304" pitchFamily="18" charset="0"/>
              </a:rPr>
              <a:t>these are the plots which let us show a histogram with a line on it. In all kind of variations it can be shown, and </a:t>
            </a:r>
            <a:r>
              <a:rPr lang="en-US" sz="2400" b="0" i="0" dirty="0" err="1">
                <a:solidFill>
                  <a:srgbClr val="4D5356"/>
                </a:solidFill>
                <a:effectLst/>
                <a:latin typeface="Times New Roman" panose="02020603050405020304" pitchFamily="18" charset="0"/>
                <a:cs typeface="Times New Roman" panose="02020603050405020304" pitchFamily="18" charset="0"/>
              </a:rPr>
              <a:t>displot</a:t>
            </a:r>
            <a:r>
              <a:rPr lang="en-US" sz="2400" b="0" i="0" dirty="0">
                <a:solidFill>
                  <a:srgbClr val="4D5356"/>
                </a:solidFill>
                <a:effectLst/>
                <a:latin typeface="Times New Roman" panose="02020603050405020304" pitchFamily="18" charset="0"/>
                <a:cs typeface="Times New Roman" panose="02020603050405020304" pitchFamily="18" charset="0"/>
              </a:rPr>
              <a:t> combines the matplotlib hist function with seaborn </a:t>
            </a:r>
            <a:r>
              <a:rPr lang="en-US" sz="2400" b="0" i="0" dirty="0" err="1">
                <a:solidFill>
                  <a:srgbClr val="4D5356"/>
                </a:solidFill>
                <a:effectLst/>
                <a:latin typeface="Times New Roman" panose="02020603050405020304" pitchFamily="18" charset="0"/>
                <a:cs typeface="Times New Roman" panose="02020603050405020304" pitchFamily="18" charset="0"/>
              </a:rPr>
              <a:t>kdeplot</a:t>
            </a:r>
            <a:r>
              <a:rPr lang="en-US" sz="2400" b="0" i="0" dirty="0">
                <a:solidFill>
                  <a:srgbClr val="4D5356"/>
                </a:solidFill>
                <a:effectLst/>
                <a:latin typeface="Times New Roman" panose="02020603050405020304" pitchFamily="18" charset="0"/>
                <a:cs typeface="Times New Roman" panose="02020603050405020304" pitchFamily="18" charset="0"/>
              </a:rPr>
              <a:t> and </a:t>
            </a:r>
            <a:r>
              <a:rPr lang="en-US" sz="2400" b="0" i="0" dirty="0" err="1">
                <a:solidFill>
                  <a:srgbClr val="4D5356"/>
                </a:solidFill>
                <a:effectLst/>
                <a:latin typeface="Times New Roman" panose="02020603050405020304" pitchFamily="18" charset="0"/>
                <a:cs typeface="Times New Roman" panose="02020603050405020304" pitchFamily="18" charset="0"/>
              </a:rPr>
              <a:t>rugplot</a:t>
            </a:r>
            <a:r>
              <a:rPr lang="en-US" sz="2400" b="0" i="0" dirty="0">
                <a:solidFill>
                  <a:srgbClr val="4D5356"/>
                </a:solidFill>
                <a:effectLst/>
                <a:latin typeface="Times New Roman" panose="02020603050405020304" pitchFamily="18" charset="0"/>
                <a:cs typeface="Times New Roman" panose="02020603050405020304" pitchFamily="18" charset="0"/>
              </a:rPr>
              <a:t> functions.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65579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816678D-2ABC-4F02-ABA4-CEC695B2AF0B}"/>
              </a:ext>
            </a:extLst>
          </p:cNvPr>
          <p:cNvPicPr>
            <a:picLocks noChangeAspect="1"/>
          </p:cNvPicPr>
          <p:nvPr/>
        </p:nvPicPr>
        <p:blipFill>
          <a:blip r:embed="rId2"/>
          <a:stretch>
            <a:fillRect/>
          </a:stretch>
        </p:blipFill>
        <p:spPr>
          <a:xfrm>
            <a:off x="141514" y="419099"/>
            <a:ext cx="11908971" cy="5210175"/>
          </a:xfrm>
          <a:prstGeom prst="rect">
            <a:avLst/>
          </a:prstGeom>
        </p:spPr>
      </p:pic>
    </p:spTree>
    <p:extLst>
      <p:ext uri="{BB962C8B-B14F-4D97-AF65-F5344CB8AC3E}">
        <p14:creationId xmlns:p14="http://schemas.microsoft.com/office/powerpoint/2010/main" xmlns="" val="276699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BDA33-4744-4A75-B8E0-A37BFDFB8CD6}"/>
              </a:ext>
            </a:extLst>
          </p:cNvPr>
          <p:cNvSpPr>
            <a:spLocks noGrp="1"/>
          </p:cNvSpPr>
          <p:nvPr>
            <p:ph type="title"/>
          </p:nvPr>
        </p:nvSpPr>
        <p:spPr/>
        <p:txBody>
          <a:bodyPr>
            <a:normAutofit/>
          </a:bodyPr>
          <a:lstStyle/>
          <a:p>
            <a:pPr algn="ctr"/>
            <a:r>
              <a:rPr lang="en-US" sz="5400" b="1" dirty="0">
                <a:solidFill>
                  <a:srgbClr val="FF0000"/>
                </a:solidFill>
                <a:highlight>
                  <a:srgbClr val="FCF7F1"/>
                </a:highlight>
                <a:latin typeface="Algerian" panose="04020705040A02060702" pitchFamily="82" charset="0"/>
              </a:rPr>
              <a:t>INTRODUCTION</a:t>
            </a:r>
            <a:endParaRPr lang="en-IN" sz="5400" b="1" dirty="0">
              <a:solidFill>
                <a:srgbClr val="FF0000"/>
              </a:solidFill>
              <a:highlight>
                <a:srgbClr val="FCF7F1"/>
              </a:highlight>
              <a:latin typeface="Algerian" panose="04020705040A02060702" pitchFamily="82" charset="0"/>
            </a:endParaRPr>
          </a:p>
        </p:txBody>
      </p:sp>
      <p:sp>
        <p:nvSpPr>
          <p:cNvPr id="3" name="Content Placeholder 2">
            <a:extLst>
              <a:ext uri="{FF2B5EF4-FFF2-40B4-BE49-F238E27FC236}">
                <a16:creationId xmlns:a16="http://schemas.microsoft.com/office/drawing/2014/main" xmlns="" id="{75984459-2F53-4F04-872A-1D6C520BCF5E}"/>
              </a:ext>
            </a:extLst>
          </p:cNvPr>
          <p:cNvSpPr>
            <a:spLocks noGrp="1"/>
          </p:cNvSpPr>
          <p:nvPr>
            <p:ph idx="1"/>
          </p:nvPr>
        </p:nvSpPr>
        <p:spPr>
          <a:xfrm>
            <a:off x="1544109" y="1835150"/>
            <a:ext cx="8596668" cy="3880773"/>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When someone borrows some money from someone or some organization, in financial term it is known as loan .Distribution of the loans is the core business part of almost every banks. The main portion the bank’s assets directly came from the profit earned from the loans distributed by the banks. The prime objective in banking environment is to invest their assets in safe hands where it is. Today many banks/financial companies approves loan after a regress process of verification and validation but still there is no surety whether the chosen applicant is the deserving right applicant out of all applicants. Through this system we can predict whether that particular applicant is safe or not and the whole process of validation of features is automated by machine learning technique</a:t>
            </a:r>
            <a:r>
              <a:rPr lang="en-US" sz="2000" dirty="0"/>
              <a:t>. </a:t>
            </a:r>
          </a:p>
        </p:txBody>
      </p:sp>
    </p:spTree>
    <p:extLst>
      <p:ext uri="{BB962C8B-B14F-4D97-AF65-F5344CB8AC3E}">
        <p14:creationId xmlns:p14="http://schemas.microsoft.com/office/powerpoint/2010/main" xmlns="" val="537276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0D421-EE08-48A0-B6AA-97FE225B4189}"/>
              </a:ext>
            </a:extLst>
          </p:cNvPr>
          <p:cNvSpPr>
            <a:spLocks noGrp="1"/>
          </p:cNvSpPr>
          <p:nvPr>
            <p:ph type="title"/>
          </p:nvPr>
        </p:nvSpPr>
        <p:spPr/>
        <p:txBody>
          <a:bodyPr>
            <a:normAutofit fontScale="90000"/>
          </a:bodyPr>
          <a:lstStyle/>
          <a:p>
            <a:r>
              <a:rPr lang="en-IN" sz="6000" b="1" i="0" dirty="0">
                <a:solidFill>
                  <a:srgbClr val="FF0000"/>
                </a:solidFill>
                <a:effectLst/>
                <a:latin typeface="Algerian" panose="04020705040A02060702" pitchFamily="82" charset="0"/>
              </a:rPr>
              <a:t>Logistic Regression</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22FFC949-2F2B-495E-8BEB-53344F1F2145}"/>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a:t>
            </a:r>
            <a:r>
              <a:rPr lang="en-US" sz="2400" b="1" i="0" dirty="0">
                <a:solidFill>
                  <a:srgbClr val="000000"/>
                </a:solidFill>
                <a:effectLst/>
                <a:latin typeface="Times New Roman" panose="02020603050405020304" pitchFamily="18" charset="0"/>
                <a:cs typeface="Times New Roman" panose="02020603050405020304" pitchFamily="18" charset="0"/>
              </a:rPr>
              <a:t>it gives the probabilistic values which lie between 0 and 1</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a:t>
            </a:r>
            <a:r>
              <a:rPr lang="en-US" sz="2400" b="1" i="0" dirty="0">
                <a:solidFill>
                  <a:srgbClr val="000000"/>
                </a:solidFill>
                <a:effectLst/>
                <a:latin typeface="Times New Roman" panose="02020603050405020304" pitchFamily="18" charset="0"/>
                <a:cs typeface="Times New Roman" panose="02020603050405020304" pitchFamily="18" charset="0"/>
              </a:rPr>
              <a:t>Logistic regression is used for solving the classification problems</a:t>
            </a:r>
            <a:r>
              <a:rPr lang="en-US" sz="2400" b="0" i="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xmlns="" val="4168429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4BCEA-FFB4-4AB4-8145-74D7F39FA401}"/>
              </a:ext>
            </a:extLst>
          </p:cNvPr>
          <p:cNvSpPr>
            <a:spLocks noGrp="1"/>
          </p:cNvSpPr>
          <p:nvPr>
            <p:ph type="title"/>
          </p:nvPr>
        </p:nvSpPr>
        <p:spPr/>
        <p:txBody>
          <a:bodyPr>
            <a:normAutofit/>
          </a:bodyPr>
          <a:lstStyle/>
          <a:p>
            <a:pPr algn="ctr"/>
            <a:r>
              <a:rPr lang="en-IN" sz="5400" b="1" dirty="0">
                <a:solidFill>
                  <a:srgbClr val="FF0000"/>
                </a:solidFill>
                <a:latin typeface="Algerian" panose="04020705040A02060702" pitchFamily="82"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xmlns="" id="{B7FB2316-A0DB-41D8-A3E5-D928BFD3766C}"/>
              </a:ext>
            </a:extLst>
          </p:cNvPr>
          <p:cNvSpPr>
            <a:spLocks noGrp="1"/>
          </p:cNvSpPr>
          <p:nvPr>
            <p:ph idx="1"/>
          </p:nvPr>
        </p:nvSpPr>
        <p:spPr/>
        <p:txBody>
          <a:bodyPr>
            <a:normAutofit/>
          </a:bodyPr>
          <a:lstStyle/>
          <a:p>
            <a:pPr lvl="2"/>
            <a:r>
              <a:rPr lang="en-US" sz="2400" dirty="0">
                <a:latin typeface="Times New Roman" panose="02020603050405020304" pitchFamily="18" charset="0"/>
                <a:cs typeface="Times New Roman" panose="02020603050405020304" pitchFamily="18" charset="0"/>
              </a:rPr>
              <a:t>In future, this model can be used to compare various machine learning algorithm generated prediction models and the model which will give higher accuracy will be chosen as the prediction model. This paper work can be extended to higher level in future. Predictive model for loans that uses machine learning algorithms, where the results from each graph of the paper can be taken as individual criteria for the machine learning algorithm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8602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D722EFD-3B34-4279-BAC2-984EF1ABF5FF}"/>
              </a:ext>
            </a:extLst>
          </p:cNvPr>
          <p:cNvSpPr>
            <a:spLocks noGrp="1"/>
          </p:cNvSpPr>
          <p:nvPr>
            <p:ph idx="1"/>
          </p:nvPr>
        </p:nvSpPr>
        <p:spPr/>
        <p:txBody>
          <a:bodyPr>
            <a:normAutofit/>
          </a:bodyPr>
          <a:lstStyle/>
          <a:p>
            <a:pPr algn="ctr"/>
            <a:r>
              <a:rPr lang="en-US" sz="6600" dirty="0">
                <a:solidFill>
                  <a:schemeClr val="accent3">
                    <a:lumMod val="75000"/>
                  </a:schemeClr>
                </a:solidFill>
                <a:latin typeface="Bodoni MT Black" panose="02070A03080606020203" pitchFamily="18" charset="0"/>
              </a:rPr>
              <a:t>THANK YOU</a:t>
            </a:r>
            <a:endParaRPr lang="en-IN" sz="6600" dirty="0">
              <a:solidFill>
                <a:schemeClr val="accent3">
                  <a:lumMod val="75000"/>
                </a:schemeClr>
              </a:solidFill>
              <a:latin typeface="Bodoni MT Black" panose="02070A03080606020203" pitchFamily="18" charset="0"/>
            </a:endParaRPr>
          </a:p>
        </p:txBody>
      </p:sp>
    </p:spTree>
    <p:extLst>
      <p:ext uri="{BB962C8B-B14F-4D97-AF65-F5344CB8AC3E}">
        <p14:creationId xmlns:p14="http://schemas.microsoft.com/office/powerpoint/2010/main" xmlns="" val="401543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9CC6F-2FE0-403D-AB86-BCDCF2B1D4F1}"/>
              </a:ext>
            </a:extLst>
          </p:cNvPr>
          <p:cNvSpPr>
            <a:spLocks noGrp="1"/>
          </p:cNvSpPr>
          <p:nvPr>
            <p:ph type="title"/>
          </p:nvPr>
        </p:nvSpPr>
        <p:spPr/>
        <p:txBody>
          <a:bodyPr>
            <a:normAutofit/>
          </a:bodyPr>
          <a:lstStyle/>
          <a:p>
            <a:pPr algn="ctr"/>
            <a:r>
              <a:rPr lang="en-US" sz="5400" b="1" dirty="0">
                <a:solidFill>
                  <a:srgbClr val="FF0000"/>
                </a:solidFill>
                <a:latin typeface="Algerian" panose="04020705040A02060702" pitchFamily="82" charset="0"/>
                <a:cs typeface="Times New Roman" panose="02020603050405020304" pitchFamily="18" charset="0"/>
              </a:rPr>
              <a:t>OBJECTIVE</a:t>
            </a:r>
            <a:endParaRPr lang="en-IN" sz="5400" b="1" dirty="0">
              <a:solidFill>
                <a:srgbClr val="FF0000"/>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7472262-1999-4B88-938B-7736FEBF653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main objective of this project is to predict whether assigning the loan to particular person will be safe or not. In this project we are predict the loan data by using some machine learning algorithms </a:t>
            </a:r>
            <a:r>
              <a:rPr lang="en-US" dirty="0"/>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091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FD43A-610A-438C-8D3B-41F9FD796241}"/>
              </a:ext>
            </a:extLst>
          </p:cNvPr>
          <p:cNvSpPr>
            <a:spLocks noGrp="1"/>
          </p:cNvSpPr>
          <p:nvPr>
            <p:ph type="title"/>
          </p:nvPr>
        </p:nvSpPr>
        <p:spPr/>
        <p:txBody>
          <a:bodyPr>
            <a:normAutofit/>
          </a:bodyPr>
          <a:lstStyle/>
          <a:p>
            <a:pPr algn="ctr"/>
            <a:r>
              <a:rPr lang="en-IN" sz="5400" b="1" dirty="0">
                <a:solidFill>
                  <a:srgbClr val="FF0000"/>
                </a:solidFill>
                <a:latin typeface="Algerian" panose="04020705040A02060702" pitchFamily="82" charset="0"/>
              </a:rPr>
              <a:t>BACKGROUND </a:t>
            </a:r>
          </a:p>
        </p:txBody>
      </p:sp>
      <p:sp>
        <p:nvSpPr>
          <p:cNvPr id="3" name="Content Placeholder 2">
            <a:extLst>
              <a:ext uri="{FF2B5EF4-FFF2-40B4-BE49-F238E27FC236}">
                <a16:creationId xmlns:a16="http://schemas.microsoft.com/office/drawing/2014/main" xmlns="" id="{E74E3CB6-25D2-4560-9D35-01E35B0B2CD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above Loan status prediction is a clear classification problem as we need to classify whether the Loan Status is yes or no. So, this can be solved by any of the classification techniques like Logistic Regression .Decision Tree Algorithm . Random Forest Technique . This project is divided into four sections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Data Collection (ii) Comparison of machine learning models on collected data (iii) Training of system on most promising model (iv) Testing Data Set : The training data set is now supplied to machine learning model, on the basis of this data set the model is trained.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9768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81F3DD-D1E9-4B0D-81E5-B2D19358E73C}"/>
              </a:ext>
            </a:extLst>
          </p:cNvPr>
          <p:cNvSpPr>
            <a:spLocks noGrp="1"/>
          </p:cNvSpPr>
          <p:nvPr>
            <p:ph type="title"/>
          </p:nvPr>
        </p:nvSpPr>
        <p:spPr/>
        <p:txBody>
          <a:bodyPr>
            <a:normAutofit/>
          </a:bodyPr>
          <a:lstStyle/>
          <a:p>
            <a:pPr algn="ctr"/>
            <a:r>
              <a:rPr lang="en-US" sz="5400" b="1" dirty="0">
                <a:solidFill>
                  <a:srgbClr val="FF0000"/>
                </a:solidFill>
                <a:latin typeface="Algerian" panose="04020705040A02060702" pitchFamily="82" charset="0"/>
              </a:rPr>
              <a:t>DATA PREPROCESSING</a:t>
            </a:r>
            <a:endParaRPr lang="en-IN" sz="5400"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xmlns="" id="{BD2C518D-0492-4FED-BAD7-6A1CF7BBBD40}"/>
              </a:ext>
            </a:extLst>
          </p:cNvPr>
          <p:cNvSpPr>
            <a:spLocks noGrp="1"/>
          </p:cNvSpPr>
          <p:nvPr>
            <p:ph idx="1"/>
          </p:nvPr>
        </p:nvSpPr>
        <p:spPr>
          <a:xfrm>
            <a:off x="1486959" y="1873986"/>
            <a:ext cx="8596668" cy="4697411"/>
          </a:xfrm>
        </p:spPr>
        <p:txBody>
          <a:bodyPr>
            <a:normAutofit lnSpcReduction="10000"/>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Data preprocessing is a process of preparing the raw data and making it suitable for a machine learning model. It is the first and crucial step while creating a machine learning model.</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When creating a machine learning project, it is not always a case that we come across the clean and formatted data. And while doing any operation with data, it is mandatory to clean it and put in a formatted way. So for this, we use data preprocessing task.</a:t>
            </a:r>
          </a:p>
          <a:p>
            <a:endParaRPr lang="en-IN" sz="2200" dirty="0"/>
          </a:p>
          <a:p>
            <a:r>
              <a:rPr lang="en-US" sz="2200" b="1" i="0" dirty="0">
                <a:solidFill>
                  <a:srgbClr val="610B38"/>
                </a:solidFill>
                <a:effectLst/>
                <a:latin typeface="erdana"/>
              </a:rPr>
              <a:t>Why do we need Data Preprocessing?</a:t>
            </a:r>
          </a:p>
          <a:p>
            <a:r>
              <a:rPr lang="en-US" sz="2200" b="0" i="0" dirty="0">
                <a:solidFill>
                  <a:srgbClr val="333333"/>
                </a:solidFill>
                <a:effectLst/>
                <a:latin typeface="Times New Roman" panose="02020603050405020304" pitchFamily="18" charset="0"/>
                <a:cs typeface="Times New Roman" panose="02020603050405020304" pitchFamily="18" charset="0"/>
              </a:rPr>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endParaRPr lang="en-US" sz="2200" b="1" i="0" dirty="0">
              <a:solidFill>
                <a:srgbClr val="610B38"/>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08943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68D168-5BC2-483F-B581-56C2261D74DF}"/>
              </a:ext>
            </a:extLst>
          </p:cNvPr>
          <p:cNvSpPr>
            <a:spLocks noGrp="1"/>
          </p:cNvSpPr>
          <p:nvPr>
            <p:ph type="title"/>
          </p:nvPr>
        </p:nvSpPr>
        <p:spPr/>
        <p:txBody>
          <a:bodyPr>
            <a:normAutofit/>
          </a:bodyPr>
          <a:lstStyle/>
          <a:p>
            <a:r>
              <a:rPr lang="en-US" b="1" dirty="0">
                <a:solidFill>
                  <a:srgbClr val="FF0000"/>
                </a:solidFill>
              </a:rPr>
              <a:t>Data Preprocessing involves following steps:</a:t>
            </a:r>
            <a:endParaRPr lang="en-IN" b="1" dirty="0">
              <a:solidFill>
                <a:srgbClr val="FF0000"/>
              </a:solidFill>
            </a:endParaRPr>
          </a:p>
        </p:txBody>
      </p:sp>
      <p:sp>
        <p:nvSpPr>
          <p:cNvPr id="3" name="Content Placeholder 2">
            <a:extLst>
              <a:ext uri="{FF2B5EF4-FFF2-40B4-BE49-F238E27FC236}">
                <a16:creationId xmlns:a16="http://schemas.microsoft.com/office/drawing/2014/main" xmlns="" id="{A4A9DA99-57F0-489B-88D3-55DE0958B998}"/>
              </a:ext>
            </a:extLst>
          </p:cNvPr>
          <p:cNvSpPr>
            <a:spLocks noGrp="1"/>
          </p:cNvSpPr>
          <p:nvPr>
            <p:ph idx="1"/>
          </p:nvPr>
        </p:nvSpPr>
        <p:spPr/>
        <p:txBody>
          <a:bodyPr/>
          <a:lstStyle/>
          <a:p>
            <a:pPr algn="just">
              <a:buFont typeface="Arial" panose="020B0604020202020204" pitchFamily="34" charset="0"/>
              <a:buChar char="•"/>
            </a:pPr>
            <a:r>
              <a:rPr lang="en-US" sz="2000" b="1" i="0" dirty="0">
                <a:solidFill>
                  <a:srgbClr val="000000"/>
                </a:solidFill>
                <a:effectLst/>
                <a:latin typeface="inter-bold"/>
              </a:rPr>
              <a:t>Getting the dataset</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Importing libraries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Importing datasets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Finding Missing Data</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Encoding Categorical Data</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Splitting dataset into training and test set</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Feature scaling</a:t>
            </a:r>
            <a:endParaRPr lang="en-US" sz="20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xmlns="" val="417587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E38A6-3A4E-46BE-9EBB-F4EC97097796}"/>
              </a:ext>
            </a:extLst>
          </p:cNvPr>
          <p:cNvSpPr>
            <a:spLocks noGrp="1"/>
          </p:cNvSpPr>
          <p:nvPr>
            <p:ph type="title"/>
          </p:nvPr>
        </p:nvSpPr>
        <p:spPr/>
        <p:txBody>
          <a:bodyPr>
            <a:normAutofit/>
          </a:bodyPr>
          <a:lstStyle/>
          <a:p>
            <a:pPr algn="ctr"/>
            <a:r>
              <a:rPr lang="en-IN" b="1" i="0" dirty="0">
                <a:solidFill>
                  <a:srgbClr val="FF0000"/>
                </a:solidFill>
                <a:effectLst/>
                <a:latin typeface="Algerian" panose="04020705040A02060702" pitchFamily="82" charset="0"/>
              </a:rPr>
              <a:t> </a:t>
            </a:r>
            <a:r>
              <a:rPr lang="en-IN" sz="4400" b="1" i="0" dirty="0">
                <a:solidFill>
                  <a:srgbClr val="FF0000"/>
                </a:solidFill>
                <a:effectLst/>
                <a:latin typeface="Algerian" panose="04020705040A02060702" pitchFamily="82" charset="0"/>
              </a:rPr>
              <a:t>Exploratory </a:t>
            </a:r>
            <a:r>
              <a:rPr lang="en-IN" sz="4400" b="1" dirty="0">
                <a:solidFill>
                  <a:srgbClr val="FF0000"/>
                </a:solidFill>
                <a:latin typeface="Algerian" panose="04020705040A02060702" pitchFamily="82" charset="0"/>
              </a:rPr>
              <a:t>D</a:t>
            </a:r>
            <a:r>
              <a:rPr lang="en-IN" sz="4400" b="1" i="0" dirty="0">
                <a:solidFill>
                  <a:srgbClr val="FF0000"/>
                </a:solidFill>
                <a:effectLst/>
                <a:latin typeface="Algerian" panose="04020705040A02060702" pitchFamily="82" charset="0"/>
              </a:rPr>
              <a:t>ata </a:t>
            </a:r>
            <a:r>
              <a:rPr lang="en-IN" sz="4400" b="1" dirty="0">
                <a:solidFill>
                  <a:srgbClr val="FF0000"/>
                </a:solidFill>
                <a:latin typeface="Algerian" panose="04020705040A02060702" pitchFamily="82" charset="0"/>
              </a:rPr>
              <a:t>A</a:t>
            </a:r>
            <a:r>
              <a:rPr lang="en-IN" sz="4400" b="1" i="0" dirty="0">
                <a:solidFill>
                  <a:srgbClr val="FF0000"/>
                </a:solidFill>
                <a:effectLst/>
                <a:latin typeface="Algerian" panose="04020705040A02060702" pitchFamily="82" charset="0"/>
              </a:rPr>
              <a:t>nalysis</a:t>
            </a:r>
            <a:endParaRPr lang="en-IN" sz="4400"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xmlns="" id="{4F2B1609-FCB7-4B34-88A8-AF1A04A7114F}"/>
              </a:ext>
            </a:extLst>
          </p:cNvPr>
          <p:cNvSpPr>
            <a:spLocks noGrp="1"/>
          </p:cNvSpPr>
          <p:nvPr>
            <p:ph idx="1"/>
          </p:nvPr>
        </p:nvSpPr>
        <p:spPr/>
        <p:txBody>
          <a:bodyPr>
            <a:normAutofit lnSpcReduction="10000"/>
          </a:bodyPr>
          <a:lstStyle/>
          <a:p>
            <a:pPr algn="l"/>
            <a:r>
              <a:rPr lang="en-US" sz="2400" b="0" i="0" dirty="0">
                <a:solidFill>
                  <a:srgbClr val="1C1D1F"/>
                </a:solidFill>
                <a:effectLst/>
                <a:latin typeface="Times New Roman" panose="02020603050405020304" pitchFamily="18" charset="0"/>
                <a:cs typeface="Times New Roman" panose="02020603050405020304" pitchFamily="18" charset="0"/>
              </a:rPr>
              <a:t>Exploratory data analysis (EDA) is used by data scientists to analyze and investigate data sets and summarize their main characteristics, often employing data visualization methods. It helps determine how best to manipulate data sources to get the answers you need, making it easier for data scientists to discover patterns, spot anomalies, test a hypothesis, or check assumptions.</a:t>
            </a:r>
          </a:p>
          <a:p>
            <a:pPr algn="l"/>
            <a:r>
              <a:rPr lang="en-US" sz="2400" b="0" i="0" dirty="0">
                <a:solidFill>
                  <a:srgbClr val="1C1D1F"/>
                </a:solidFill>
                <a:effectLst/>
                <a:latin typeface="Times New Roman" panose="02020603050405020304" pitchFamily="18" charset="0"/>
                <a:cs typeface="Times New Roman" panose="02020603050405020304" pitchFamily="18" charset="0"/>
              </a:rPr>
              <a:t>EDA is primarily used to see what data can reveal beyond the formal modeling or hypothesis testing task and provides a provides a better understanding of data set variables and the relationships between them. It can also help determine if the statistical techniques you are considering for data analysis are appropriate. Originally developed by American mathematician John Tukey in the 1970s, EDA techniques continue to be a widely used method in the data discovery process today.</a:t>
            </a:r>
          </a:p>
          <a:p>
            <a:endParaRPr lang="en-IN" dirty="0"/>
          </a:p>
        </p:txBody>
      </p:sp>
    </p:spTree>
    <p:extLst>
      <p:ext uri="{BB962C8B-B14F-4D97-AF65-F5344CB8AC3E}">
        <p14:creationId xmlns:p14="http://schemas.microsoft.com/office/powerpoint/2010/main" xmlns="" val="266871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8C00A-2BD4-4B38-9BEB-819C72B58227}"/>
              </a:ext>
            </a:extLst>
          </p:cNvPr>
          <p:cNvSpPr>
            <a:spLocks noGrp="1"/>
          </p:cNvSpPr>
          <p:nvPr>
            <p:ph type="title"/>
          </p:nvPr>
        </p:nvSpPr>
        <p:spPr/>
        <p:txBody>
          <a:bodyPr>
            <a:normAutofit/>
          </a:bodyPr>
          <a:lstStyle/>
          <a:p>
            <a:r>
              <a:rPr lang="en-US" b="1" i="0" dirty="0">
                <a:solidFill>
                  <a:srgbClr val="FF0000"/>
                </a:solidFill>
                <a:effectLst/>
                <a:latin typeface="sf pro text"/>
              </a:rPr>
              <a:t>Why is exploratory data analysis important in data science?</a:t>
            </a:r>
            <a:endParaRPr lang="en-IN" dirty="0">
              <a:solidFill>
                <a:srgbClr val="FF0000"/>
              </a:solidFill>
            </a:endParaRPr>
          </a:p>
        </p:txBody>
      </p:sp>
      <p:sp>
        <p:nvSpPr>
          <p:cNvPr id="3" name="Content Placeholder 2">
            <a:extLst>
              <a:ext uri="{FF2B5EF4-FFF2-40B4-BE49-F238E27FC236}">
                <a16:creationId xmlns:a16="http://schemas.microsoft.com/office/drawing/2014/main" xmlns="" id="{96E0BC82-394A-4D66-AB96-99CD2B1F4BB7}"/>
              </a:ext>
            </a:extLst>
          </p:cNvPr>
          <p:cNvSpPr>
            <a:spLocks noGrp="1"/>
          </p:cNvSpPr>
          <p:nvPr>
            <p:ph idx="1"/>
          </p:nvPr>
        </p:nvSpPr>
        <p:spPr/>
        <p:txBody>
          <a:bodyPr>
            <a:normAutofit fontScale="92500"/>
          </a:bodyPr>
          <a:lstStyle/>
          <a:p>
            <a:r>
              <a:rPr lang="en-US" sz="2400" b="0" dirty="0">
                <a:effectLst/>
                <a:latin typeface="Times New Roman" panose="02020603050405020304" pitchFamily="18" charset="0"/>
                <a:cs typeface="Times New Roman" panose="02020603050405020304" pitchFamily="18" charset="0"/>
              </a:rPr>
              <a:t>The main purpose of EDA is to help look at data before making any assumptions. It can help identify obvious errors, as well as better understand patterns within the data, detect outliers or anomalous events, find interesting relations among the variables.</a:t>
            </a:r>
          </a:p>
          <a:p>
            <a:r>
              <a:rPr lang="en-US" sz="2400" b="0" dirty="0">
                <a:effectLst/>
                <a:latin typeface="Times New Roman" panose="02020603050405020304" pitchFamily="18" charset="0"/>
                <a:cs typeface="Times New Roman" panose="02020603050405020304" pitchFamily="18" charset="0"/>
              </a:rPr>
              <a:t>Data scientists can use exploratory analysis to ensure the results they produce are valid and applicable to any desired business outcomes and goals. EDA also helps stakeholders by confirming they are asking the right questions. EDA can help answer questions about standard deviations, categorical variables, and confidence intervals. Once EDA is complete and insights are drawn, its features can then be used for more sophisticated data analysis or modeling, including machine learning</a:t>
            </a:r>
            <a:r>
              <a:rPr lang="en-US" sz="2400" b="0" dirty="0">
                <a:effectLst/>
              </a:rPr>
              <a:t>.</a:t>
            </a:r>
          </a:p>
          <a:p>
            <a:r>
              <a:rPr lang="en-US" b="0" dirty="0">
                <a:effectLst/>
              </a:rPr>
              <a:t/>
            </a:r>
            <a:br>
              <a:rPr lang="en-US" b="0" dirty="0">
                <a:effectLst/>
              </a:rPr>
            </a:br>
            <a:endParaRPr lang="en-IN" dirty="0"/>
          </a:p>
        </p:txBody>
      </p:sp>
    </p:spTree>
    <p:extLst>
      <p:ext uri="{BB962C8B-B14F-4D97-AF65-F5344CB8AC3E}">
        <p14:creationId xmlns:p14="http://schemas.microsoft.com/office/powerpoint/2010/main" xmlns="" val="69528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E09A1-F3B4-4A4E-B9FC-2748E4033956}"/>
              </a:ext>
            </a:extLst>
          </p:cNvPr>
          <p:cNvSpPr>
            <a:spLocks noGrp="1"/>
          </p:cNvSpPr>
          <p:nvPr>
            <p:ph type="title"/>
          </p:nvPr>
        </p:nvSpPr>
        <p:spPr/>
        <p:txBody>
          <a:bodyPr>
            <a:normAutofit/>
          </a:bodyPr>
          <a:lstStyle/>
          <a:p>
            <a:pPr algn="ctr"/>
            <a:r>
              <a:rPr lang="en-IN" sz="5400" b="1" dirty="0">
                <a:solidFill>
                  <a:srgbClr val="FF0000"/>
                </a:solidFill>
                <a:latin typeface="Algerian" panose="04020705040A02060702" pitchFamily="82" charset="0"/>
              </a:rPr>
              <a:t>Data Visualization</a:t>
            </a:r>
          </a:p>
        </p:txBody>
      </p:sp>
      <p:sp>
        <p:nvSpPr>
          <p:cNvPr id="3" name="Content Placeholder 2">
            <a:extLst>
              <a:ext uri="{FF2B5EF4-FFF2-40B4-BE49-F238E27FC236}">
                <a16:creationId xmlns:a16="http://schemas.microsoft.com/office/drawing/2014/main" xmlns="" id="{AA4D151D-1276-4CA8-8F65-86B010B743CC}"/>
              </a:ext>
            </a:extLst>
          </p:cNvPr>
          <p:cNvSpPr>
            <a:spLocks noGrp="1"/>
          </p:cNvSpPr>
          <p:nvPr>
            <p:ph idx="1"/>
          </p:nvPr>
        </p:nvSpPr>
        <p:spPr/>
        <p:txBody>
          <a:bodyPr/>
          <a:lstStyle/>
          <a:p>
            <a:pPr algn="l"/>
            <a:r>
              <a:rPr lang="en-US" sz="2400" b="0" i="0" dirty="0">
                <a:solidFill>
                  <a:srgbClr val="222222"/>
                </a:solidFill>
                <a:effectLst/>
                <a:latin typeface="Times New Roman" panose="02020603050405020304" pitchFamily="18" charset="0"/>
                <a:cs typeface="Times New Roman" panose="02020603050405020304" pitchFamily="18" charset="0"/>
              </a:rPr>
              <a:t>Data visualization is defined as a </a:t>
            </a:r>
            <a:r>
              <a:rPr lang="en-US" sz="2400" b="1" i="0" dirty="0">
                <a:solidFill>
                  <a:srgbClr val="222222"/>
                </a:solidFill>
                <a:effectLst/>
                <a:latin typeface="Times New Roman" panose="02020603050405020304" pitchFamily="18" charset="0"/>
                <a:cs typeface="Times New Roman" panose="02020603050405020304" pitchFamily="18" charset="0"/>
              </a:rPr>
              <a:t>graphical representation</a:t>
            </a:r>
            <a:r>
              <a:rPr lang="en-US" sz="2400" b="0" i="0" dirty="0">
                <a:solidFill>
                  <a:srgbClr val="222222"/>
                </a:solidFill>
                <a:effectLst/>
                <a:latin typeface="Times New Roman" panose="02020603050405020304" pitchFamily="18" charset="0"/>
                <a:cs typeface="Times New Roman" panose="02020603050405020304" pitchFamily="18" charset="0"/>
              </a:rPr>
              <a:t> that contains the</a:t>
            </a:r>
            <a:r>
              <a:rPr lang="en-US" sz="2400" b="1" i="0" dirty="0">
                <a:solidFill>
                  <a:srgbClr val="222222"/>
                </a:solidFill>
                <a:effectLst/>
                <a:latin typeface="Times New Roman" panose="02020603050405020304" pitchFamily="18" charset="0"/>
                <a:cs typeface="Times New Roman" panose="02020603050405020304" pitchFamily="18" charset="0"/>
              </a:rPr>
              <a:t> information</a:t>
            </a:r>
            <a:r>
              <a:rPr lang="en-US" sz="2400" b="0" i="0" dirty="0">
                <a:solidFill>
                  <a:srgbClr val="222222"/>
                </a:solidFill>
                <a:effectLst/>
                <a:latin typeface="Times New Roman" panose="02020603050405020304" pitchFamily="18" charset="0"/>
                <a:cs typeface="Times New Roman" panose="02020603050405020304" pitchFamily="18" charset="0"/>
              </a:rPr>
              <a:t> and the </a:t>
            </a:r>
            <a:r>
              <a:rPr lang="en-US" sz="2400" b="1" i="0" dirty="0">
                <a:solidFill>
                  <a:srgbClr val="222222"/>
                </a:solidFill>
                <a:effectLst/>
                <a:latin typeface="Times New Roman" panose="02020603050405020304" pitchFamily="18" charset="0"/>
                <a:cs typeface="Times New Roman" panose="02020603050405020304" pitchFamily="18" charset="0"/>
              </a:rPr>
              <a:t>data</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l"/>
            <a:r>
              <a:rPr lang="en-US" sz="2400" b="0" i="0" dirty="0">
                <a:solidFill>
                  <a:srgbClr val="222222"/>
                </a:solidFill>
                <a:effectLst/>
                <a:latin typeface="Times New Roman" panose="02020603050405020304" pitchFamily="18" charset="0"/>
                <a:cs typeface="Times New Roman" panose="02020603050405020304" pitchFamily="18" charset="0"/>
              </a:rPr>
              <a:t>By using visual elements like </a:t>
            </a:r>
            <a:r>
              <a:rPr lang="en-US" sz="2400" b="1" i="0" dirty="0">
                <a:solidFill>
                  <a:srgbClr val="222222"/>
                </a:solidFill>
                <a:effectLst/>
                <a:latin typeface="Times New Roman" panose="02020603050405020304" pitchFamily="18" charset="0"/>
                <a:cs typeface="Times New Roman" panose="02020603050405020304" pitchFamily="18" charset="0"/>
              </a:rPr>
              <a:t>charts</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1" i="0" dirty="0">
                <a:solidFill>
                  <a:srgbClr val="222222"/>
                </a:solidFill>
                <a:effectLst/>
                <a:latin typeface="Times New Roman" panose="02020603050405020304" pitchFamily="18" charset="0"/>
                <a:cs typeface="Times New Roman" panose="02020603050405020304" pitchFamily="18" charset="0"/>
              </a:rPr>
              <a:t>graphs</a:t>
            </a:r>
            <a:r>
              <a:rPr lang="en-US" sz="2400" b="0" i="0" dirty="0">
                <a:solidFill>
                  <a:srgbClr val="222222"/>
                </a:solidFill>
                <a:effectLst/>
                <a:latin typeface="Times New Roman" panose="02020603050405020304" pitchFamily="18" charset="0"/>
                <a:cs typeface="Times New Roman" panose="02020603050405020304" pitchFamily="18" charset="0"/>
              </a:rPr>
              <a:t>, and </a:t>
            </a:r>
            <a:r>
              <a:rPr lang="en-US" sz="2400" b="1" i="0" dirty="0">
                <a:solidFill>
                  <a:srgbClr val="222222"/>
                </a:solidFill>
                <a:effectLst/>
                <a:latin typeface="Times New Roman" panose="02020603050405020304" pitchFamily="18" charset="0"/>
                <a:cs typeface="Times New Roman" panose="02020603050405020304" pitchFamily="18" charset="0"/>
              </a:rPr>
              <a:t>maps</a:t>
            </a:r>
            <a:r>
              <a:rPr lang="en-US" sz="2400" b="0" i="0" dirty="0">
                <a:solidFill>
                  <a:srgbClr val="222222"/>
                </a:solidFill>
                <a:effectLst/>
                <a:latin typeface="Times New Roman" panose="02020603050405020304" pitchFamily="18" charset="0"/>
                <a:cs typeface="Times New Roman" panose="02020603050405020304" pitchFamily="18" charset="0"/>
              </a:rPr>
              <a:t>, data visualization techniques provide an accessible way to see and</a:t>
            </a:r>
            <a:r>
              <a:rPr lang="en-US" sz="2400" b="1" i="0" dirty="0">
                <a:solidFill>
                  <a:srgbClr val="222222"/>
                </a:solidFill>
                <a:effectLst/>
                <a:latin typeface="Times New Roman" panose="02020603050405020304" pitchFamily="18" charset="0"/>
                <a:cs typeface="Times New Roman" panose="02020603050405020304" pitchFamily="18" charset="0"/>
              </a:rPr>
              <a:t> understand trends, outliers, and patterns in data</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l"/>
            <a:r>
              <a:rPr lang="en-US" sz="2400" b="0" i="0" dirty="0">
                <a:solidFill>
                  <a:srgbClr val="222222"/>
                </a:solidFill>
                <a:effectLst/>
                <a:latin typeface="Times New Roman" panose="02020603050405020304" pitchFamily="18" charset="0"/>
                <a:cs typeface="Times New Roman" panose="02020603050405020304" pitchFamily="18" charset="0"/>
              </a:rPr>
              <a:t>In modern days we have a lot of data in our hands </a:t>
            </a:r>
            <a:r>
              <a:rPr lang="en-US" sz="2400" b="0" i="0" dirty="0" err="1">
                <a:solidFill>
                  <a:srgbClr val="222222"/>
                </a:solidFill>
                <a:effectLst/>
                <a:latin typeface="Times New Roman" panose="02020603050405020304" pitchFamily="18" charset="0"/>
                <a:cs typeface="Times New Roman" panose="02020603050405020304" pitchFamily="18" charset="0"/>
              </a:rPr>
              <a:t>i.e</a:t>
            </a:r>
            <a:r>
              <a:rPr lang="en-US" sz="2400" b="0" i="0" dirty="0">
                <a:solidFill>
                  <a:srgbClr val="222222"/>
                </a:solidFill>
                <a:effectLst/>
                <a:latin typeface="Times New Roman" panose="02020603050405020304" pitchFamily="18" charset="0"/>
                <a:cs typeface="Times New Roman" panose="02020603050405020304" pitchFamily="18" charset="0"/>
              </a:rPr>
              <a:t>, in the world of </a:t>
            </a:r>
            <a:r>
              <a:rPr lang="en-US" sz="2400" b="1" i="0" dirty="0">
                <a:solidFill>
                  <a:srgbClr val="222222"/>
                </a:solidFill>
                <a:effectLst/>
                <a:latin typeface="Times New Roman" panose="02020603050405020304" pitchFamily="18" charset="0"/>
                <a:cs typeface="Times New Roman" panose="02020603050405020304" pitchFamily="18" charset="0"/>
              </a:rPr>
              <a:t>Big Data</a:t>
            </a:r>
            <a:r>
              <a:rPr lang="en-US" sz="2400" b="0" i="0" dirty="0">
                <a:solidFill>
                  <a:srgbClr val="222222"/>
                </a:solidFill>
                <a:effectLst/>
                <a:latin typeface="Times New Roman" panose="02020603050405020304" pitchFamily="18" charset="0"/>
                <a:cs typeface="Times New Roman" panose="02020603050405020304" pitchFamily="18" charset="0"/>
              </a:rPr>
              <a:t>, data visualization tools, and technologies are crucial to analyze massive amounts of information and make data-driven decisions.</a:t>
            </a:r>
          </a:p>
          <a:p>
            <a:endParaRPr lang="en-IN" dirty="0"/>
          </a:p>
        </p:txBody>
      </p:sp>
    </p:spTree>
    <p:extLst>
      <p:ext uri="{BB962C8B-B14F-4D97-AF65-F5344CB8AC3E}">
        <p14:creationId xmlns:p14="http://schemas.microsoft.com/office/powerpoint/2010/main" xmlns="" val="8417054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88</TotalTime>
  <Words>1038</Words>
  <Application>Microsoft Office PowerPoint</Application>
  <PresentationFormat>Custom</PresentationFormat>
  <Paragraphs>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Retrospect</vt:lpstr>
      <vt:lpstr>LOAN AMOUNT PREDICTION</vt:lpstr>
      <vt:lpstr>INTRODUCTION</vt:lpstr>
      <vt:lpstr>OBJECTIVE</vt:lpstr>
      <vt:lpstr>BACKGROUND </vt:lpstr>
      <vt:lpstr>DATA PREPROCESSING</vt:lpstr>
      <vt:lpstr>Data Preprocessing involves following steps:</vt:lpstr>
      <vt:lpstr> Exploratory Data Analysis</vt:lpstr>
      <vt:lpstr>Why is exploratory data analysis important in data science?</vt:lpstr>
      <vt:lpstr>Data Visualization</vt:lpstr>
      <vt:lpstr> Analysis Techniques for Data Visualization </vt:lpstr>
      <vt:lpstr> General Diagram for a Box-plot</vt:lpstr>
      <vt:lpstr>Violin Plot </vt:lpstr>
      <vt:lpstr>Slide 13</vt:lpstr>
      <vt:lpstr>Heat Map </vt:lpstr>
      <vt:lpstr>Slide 15</vt:lpstr>
      <vt:lpstr>Countplot</vt:lpstr>
      <vt:lpstr>Slide 17</vt:lpstr>
      <vt:lpstr>Displot</vt:lpstr>
      <vt:lpstr>Slide 19</vt:lpstr>
      <vt:lpstr>Logistic Regression </vt:lpstr>
      <vt:lpstr>FUTURE SCOPE</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AMOUNT PREDICTION</dc:title>
  <dc:creator>STACY PEREIRA</dc:creator>
  <cp:lastModifiedBy>user</cp:lastModifiedBy>
  <cp:revision>7</cp:revision>
  <dcterms:created xsi:type="dcterms:W3CDTF">2021-12-28T09:25:04Z</dcterms:created>
  <dcterms:modified xsi:type="dcterms:W3CDTF">2022-01-01T10:40:38Z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