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21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463989"/>
            <a:ext cx="6564671" cy="3395839"/>
          </a:xfrm>
        </p:spPr>
        <p:txBody>
          <a:bodyPr>
            <a:normAutofit/>
          </a:bodyPr>
          <a:lstStyle/>
          <a:p>
            <a:r>
              <a:rPr lang="en-US" dirty="0"/>
              <a:t>Content Management System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4191157"/>
            <a:ext cx="6335460" cy="2201416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INSTRUCTOR: Sir Farooq Iqbal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Team members: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1- SYEDA ANSHRAH GILLANI</a:t>
            </a:r>
          </a:p>
          <a:p>
            <a:r>
              <a:rPr lang="en-US" dirty="0">
                <a:solidFill>
                  <a:schemeClr val="accent1"/>
                </a:solidFill>
              </a:rPr>
              <a:t>2-Umema Mujeeb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3-Maheen ALI</a:t>
            </a:r>
          </a:p>
          <a:p>
            <a:r>
              <a:rPr lang="en-US" dirty="0">
                <a:solidFill>
                  <a:schemeClr val="accent1"/>
                </a:solidFill>
              </a:rPr>
              <a:t>4-AREEJ ASIF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7A23F5-C5E0-7109-3C86-E524F334B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9" t="18313" r="31206" b="6020"/>
          <a:stretch/>
        </p:blipFill>
        <p:spPr>
          <a:xfrm>
            <a:off x="7124465" y="463989"/>
            <a:ext cx="5067535" cy="59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97D-D583-F3AA-6F87-20D3798B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8" y="78869"/>
            <a:ext cx="10257971" cy="9681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2. </a:t>
            </a:r>
            <a:r>
              <a:rPr lang="en-US" sz="2800" dirty="0">
                <a:solidFill>
                  <a:schemeClr val="accent1"/>
                </a:solidFill>
              </a:rPr>
              <a:t>Content Creation and Editing Subsystem</a:t>
            </a:r>
            <a:r>
              <a:rPr lang="en-US" sz="2800" dirty="0">
                <a:solidFill>
                  <a:schemeClr val="tx2"/>
                </a:solidFill>
              </a:rPr>
              <a:t> Class Diagram: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C7AAD0-08FB-0E63-F4F6-3F7B7EBD2C45}"/>
              </a:ext>
            </a:extLst>
          </p:cNvPr>
          <p:cNvCxnSpPr/>
          <p:nvPr/>
        </p:nvCxnSpPr>
        <p:spPr>
          <a:xfrm>
            <a:off x="867228" y="1069703"/>
            <a:ext cx="10457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18DBF-8941-8EA6-BF57-3C3ED84DF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71" r="5325"/>
          <a:stretch/>
        </p:blipFill>
        <p:spPr bwMode="auto">
          <a:xfrm>
            <a:off x="3248292" y="1455421"/>
            <a:ext cx="5068392" cy="41814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436200-B230-8CE8-6C8A-D399431E7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2432" b="85458"/>
          <a:stretch/>
        </p:blipFill>
        <p:spPr>
          <a:xfrm>
            <a:off x="867227" y="1591251"/>
            <a:ext cx="2381065" cy="818121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89156A0-5A71-EF1D-9E96-8C80B4E90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2432" b="85458"/>
          <a:stretch/>
        </p:blipFill>
        <p:spPr>
          <a:xfrm>
            <a:off x="7674427" y="1591251"/>
            <a:ext cx="3650343" cy="8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4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0AD5-ECC9-9834-6E49-70A1E7F2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27211"/>
            <a:ext cx="10058400" cy="561697"/>
          </a:xfrm>
        </p:spPr>
        <p:txBody>
          <a:bodyPr>
            <a:normAutofit/>
          </a:bodyPr>
          <a:lstStyle/>
          <a:p>
            <a:r>
              <a:rPr lang="en-US" sz="2800" dirty="0"/>
              <a:t>3. </a:t>
            </a:r>
            <a:r>
              <a:rPr lang="en-US" sz="2800" dirty="0">
                <a:solidFill>
                  <a:schemeClr val="accent1"/>
                </a:solidFill>
              </a:rPr>
              <a:t>Workflow and Approval Subsystem </a:t>
            </a:r>
            <a:r>
              <a:rPr lang="en-US" sz="2800" dirty="0"/>
              <a:t>Class Diagram: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B265B3-2281-9E71-7511-927879BACE37}"/>
              </a:ext>
            </a:extLst>
          </p:cNvPr>
          <p:cNvCxnSpPr/>
          <p:nvPr/>
        </p:nvCxnSpPr>
        <p:spPr>
          <a:xfrm>
            <a:off x="867228" y="1069703"/>
            <a:ext cx="10457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150B6-8DEB-2453-5DDE-8BC156BCB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67"/>
          <a:stretch/>
        </p:blipFill>
        <p:spPr bwMode="auto">
          <a:xfrm>
            <a:off x="4122664" y="1150498"/>
            <a:ext cx="3650230" cy="5177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13E472-963C-F101-6848-37BB4CA74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2432" b="85458"/>
          <a:stretch/>
        </p:blipFill>
        <p:spPr>
          <a:xfrm>
            <a:off x="867227" y="1591251"/>
            <a:ext cx="3551879" cy="818121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630FF23-BAFE-444B-6B73-0E277C2DA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2432" b="85458"/>
          <a:stretch/>
        </p:blipFill>
        <p:spPr>
          <a:xfrm>
            <a:off x="7485743" y="1591250"/>
            <a:ext cx="3839028" cy="8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9538-E839-2578-C778-C2975AF5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08009"/>
            <a:ext cx="10058400" cy="561699"/>
          </a:xfrm>
        </p:spPr>
        <p:txBody>
          <a:bodyPr>
            <a:normAutofit/>
          </a:bodyPr>
          <a:lstStyle/>
          <a:p>
            <a:r>
              <a:rPr lang="en-US" sz="3200" dirty="0"/>
              <a:t>4. </a:t>
            </a:r>
            <a:r>
              <a:rPr lang="en-US" sz="3200" dirty="0">
                <a:solidFill>
                  <a:schemeClr val="accent1"/>
                </a:solidFill>
              </a:rPr>
              <a:t>Publishing Subsystem </a:t>
            </a:r>
            <a:r>
              <a:rPr lang="en-US" sz="3200" dirty="0"/>
              <a:t>Class Diagram: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BC713B-B863-BA28-3236-66BDF9BEB0C7}"/>
              </a:ext>
            </a:extLst>
          </p:cNvPr>
          <p:cNvCxnSpPr/>
          <p:nvPr/>
        </p:nvCxnSpPr>
        <p:spPr>
          <a:xfrm>
            <a:off x="867228" y="1069703"/>
            <a:ext cx="10457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2CF2B-73DA-C136-4CB0-D14E91D26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3" b="58136"/>
          <a:stretch/>
        </p:blipFill>
        <p:spPr bwMode="auto">
          <a:xfrm>
            <a:off x="3396277" y="1249491"/>
            <a:ext cx="5399444" cy="45388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350F1C-DF4F-62A0-EB3D-FAB35AD1A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2432" b="85458"/>
          <a:stretch/>
        </p:blipFill>
        <p:spPr>
          <a:xfrm>
            <a:off x="867228" y="1591251"/>
            <a:ext cx="2891972" cy="818121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EE87BC-6976-EE05-AFB9-E3A4ABE5F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2432" b="85458"/>
          <a:stretch/>
        </p:blipFill>
        <p:spPr>
          <a:xfrm>
            <a:off x="8432801" y="1631398"/>
            <a:ext cx="2891969" cy="8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0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EA29-0FA4-5624-3888-8C61073E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66" y="402718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24794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Vision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400CB-85F5-C0D1-CFCB-84B33465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395782" cy="2195785"/>
          </a:xfrm>
        </p:spPr>
        <p:txBody>
          <a:bodyPr>
            <a:normAutofit/>
          </a:bodyPr>
          <a:lstStyle/>
          <a:p>
            <a:r>
              <a:rPr lang="en-US" sz="2400" dirty="0"/>
              <a:t>To develop a robust Content Management System </a:t>
            </a:r>
            <a:r>
              <a:rPr lang="en-US" sz="2400" b="1" dirty="0">
                <a:solidFill>
                  <a:schemeClr val="accent1"/>
                </a:solidFill>
              </a:rPr>
              <a:t>that empowers users to efficiently create, manage, and publish digital content for websites</a:t>
            </a:r>
            <a:r>
              <a:rPr lang="en-US" sz="2400" dirty="0">
                <a:solidFill>
                  <a:schemeClr val="accent1"/>
                </a:solidFill>
              </a:rPr>
              <a:t>. </a:t>
            </a:r>
            <a:r>
              <a:rPr lang="en-US" sz="2400" dirty="0"/>
              <a:t>The system aims to streamline content workflows, enhance collaboration, and provide a user-friendly interface for content creators and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A12-60EB-F7DF-446E-17F42D6C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345A-9B51-73BD-6B83-89C21787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CMS will include </a:t>
            </a:r>
            <a:r>
              <a:rPr lang="en-US" sz="2400" dirty="0">
                <a:solidFill>
                  <a:schemeClr val="accent1"/>
                </a:solidFill>
              </a:rPr>
              <a:t>features for content creation, editing, version control, user management, and publishing</a:t>
            </a:r>
            <a:r>
              <a:rPr lang="en-US" sz="2400" dirty="0"/>
              <a:t>. It will support various content types such as articles, images, and videos. The system </a:t>
            </a:r>
            <a:r>
              <a:rPr lang="en-US" sz="2400" dirty="0">
                <a:solidFill>
                  <a:schemeClr val="accent1"/>
                </a:solidFill>
              </a:rPr>
              <a:t>will prioritize scalability, security, and ease of use</a:t>
            </a:r>
            <a:r>
              <a:rPr lang="en-US" sz="2400" dirty="0"/>
              <a:t>, catering to the needs of both small businesses and large enterprises</a:t>
            </a:r>
          </a:p>
        </p:txBody>
      </p:sp>
    </p:spTree>
    <p:extLst>
      <p:ext uri="{BB962C8B-B14F-4D97-AF65-F5344CB8AC3E}">
        <p14:creationId xmlns:p14="http://schemas.microsoft.com/office/powerpoint/2010/main" val="381230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7A50-3D49-73E8-E037-4742A8DA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456"/>
            <a:ext cx="10058400" cy="748452"/>
          </a:xfrm>
        </p:spPr>
        <p:txBody>
          <a:bodyPr/>
          <a:lstStyle/>
          <a:p>
            <a:r>
              <a:rPr lang="en-US" dirty="0"/>
              <a:t>1- </a:t>
            </a:r>
            <a:r>
              <a:rPr lang="en-US" dirty="0">
                <a:solidFill>
                  <a:schemeClr val="accent1"/>
                </a:solidFill>
              </a:rPr>
              <a:t>Context daigram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A8B8E1-F61B-640A-5775-440A15CD7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48"/>
          <a:stretch/>
        </p:blipFill>
        <p:spPr>
          <a:xfrm>
            <a:off x="1066799" y="1150499"/>
            <a:ext cx="10257971" cy="516597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887581-77FA-31F3-89A9-8AAC6F0484EE}"/>
              </a:ext>
            </a:extLst>
          </p:cNvPr>
          <p:cNvCxnSpPr/>
          <p:nvPr/>
        </p:nvCxnSpPr>
        <p:spPr>
          <a:xfrm>
            <a:off x="867228" y="1069703"/>
            <a:ext cx="10457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7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E8C0-F7FD-24EC-49DB-4F824656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4634"/>
            <a:ext cx="10058400" cy="634274"/>
          </a:xfrm>
        </p:spPr>
        <p:txBody>
          <a:bodyPr>
            <a:normAutofit fontScale="90000"/>
          </a:bodyPr>
          <a:lstStyle/>
          <a:p>
            <a:r>
              <a:rPr lang="en-US" dirty="0"/>
              <a:t>2-</a:t>
            </a:r>
            <a:r>
              <a:rPr lang="en-US" dirty="0">
                <a:solidFill>
                  <a:schemeClr val="accent1"/>
                </a:solidFill>
              </a:rPr>
              <a:t> ECO System 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6BA5B5-C866-C765-C169-27C8E707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29"/>
          <a:stretch/>
        </p:blipFill>
        <p:spPr>
          <a:xfrm>
            <a:off x="2786744" y="887308"/>
            <a:ext cx="5907313" cy="5421089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638261-840D-A01A-F55A-C7F29D51FC2F}"/>
              </a:ext>
            </a:extLst>
          </p:cNvPr>
          <p:cNvCxnSpPr/>
          <p:nvPr/>
        </p:nvCxnSpPr>
        <p:spPr>
          <a:xfrm>
            <a:off x="867228" y="1069703"/>
            <a:ext cx="10457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D14E1A4-405E-A0F9-BDFD-FA29B3824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82432" b="85458"/>
          <a:stretch/>
        </p:blipFill>
        <p:spPr>
          <a:xfrm>
            <a:off x="867228" y="1591251"/>
            <a:ext cx="1977572" cy="818121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435D541-AA15-D4BC-3750-E56A5F737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82432" b="85458"/>
          <a:stretch/>
        </p:blipFill>
        <p:spPr>
          <a:xfrm>
            <a:off x="8636000" y="1623182"/>
            <a:ext cx="2688771" cy="8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2993-4844-F8BF-61E8-B950E56F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Domain Analysis </a:t>
            </a:r>
            <a:br>
              <a:rPr lang="en-US" sz="4800" dirty="0"/>
            </a:br>
            <a:r>
              <a:rPr lang="en-US" sz="4800" dirty="0"/>
              <a:t>“</a:t>
            </a:r>
            <a:r>
              <a:rPr lang="en-US" sz="4400" dirty="0">
                <a:solidFill>
                  <a:schemeClr val="accent1"/>
                </a:solidFill>
              </a:rPr>
              <a:t>Problem Definition</a:t>
            </a:r>
            <a:r>
              <a:rPr lang="en-US" sz="4400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39BA-D665-4C64-ECED-A09E7AEC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problem is to create a CMS that addresses the challenges of </a:t>
            </a:r>
            <a:r>
              <a:rPr lang="en-US" sz="2400" dirty="0">
                <a:solidFill>
                  <a:schemeClr val="accent1"/>
                </a:solidFill>
              </a:rPr>
              <a:t>content creation, management, and publication, ensuring efficiency, collaboration,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896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965-F990-DE05-CAE2-D0FCABF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“</a:t>
            </a:r>
            <a:r>
              <a:rPr lang="en-US" sz="4000" dirty="0">
                <a:solidFill>
                  <a:schemeClr val="accent1"/>
                </a:solidFill>
              </a:rPr>
              <a:t>Dictionary of Terms</a:t>
            </a:r>
            <a:r>
              <a:rPr lang="en-US" sz="4000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2661-4D5C-0E2E-263C-B7791AEC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	</a:t>
            </a:r>
            <a:r>
              <a:rPr lang="en-US" sz="2400" dirty="0">
                <a:solidFill>
                  <a:schemeClr val="accent1"/>
                </a:solidFill>
              </a:rPr>
              <a:t>Content: </a:t>
            </a:r>
            <a:r>
              <a:rPr lang="en-US" sz="2000" dirty="0"/>
              <a:t>Digital information such as text, images, and videos.</a:t>
            </a:r>
          </a:p>
          <a:p>
            <a:r>
              <a:rPr lang="en-US" sz="2000" dirty="0"/>
              <a:t>2.	</a:t>
            </a:r>
            <a:r>
              <a:rPr lang="en-US" sz="2400" dirty="0">
                <a:solidFill>
                  <a:schemeClr val="accent1"/>
                </a:solidFill>
              </a:rPr>
              <a:t>User:</a:t>
            </a:r>
            <a:r>
              <a:rPr lang="en-US" sz="2000" dirty="0"/>
              <a:t> Individuals interacting with the CMS.</a:t>
            </a:r>
          </a:p>
          <a:p>
            <a:r>
              <a:rPr lang="en-US" sz="2000" dirty="0"/>
              <a:t>3.	</a:t>
            </a:r>
            <a:r>
              <a:rPr lang="en-US" sz="2400" dirty="0">
                <a:solidFill>
                  <a:schemeClr val="accent1"/>
                </a:solidFill>
              </a:rPr>
              <a:t>Administrator: </a:t>
            </a:r>
            <a:r>
              <a:rPr lang="en-US" sz="2000" dirty="0"/>
              <a:t>User with elevated privileges for system configuration.</a:t>
            </a:r>
          </a:p>
          <a:p>
            <a:r>
              <a:rPr lang="en-US" sz="2000" dirty="0"/>
              <a:t>4.	</a:t>
            </a:r>
            <a:r>
              <a:rPr lang="en-US" sz="2400" dirty="0">
                <a:solidFill>
                  <a:schemeClr val="accent1"/>
                </a:solidFill>
              </a:rPr>
              <a:t>Version Control</a:t>
            </a:r>
            <a:r>
              <a:rPr lang="en-US" sz="2000" dirty="0"/>
              <a:t>: System for tracking and managing content changes.</a:t>
            </a:r>
          </a:p>
          <a:p>
            <a:r>
              <a:rPr lang="en-US" sz="2000" dirty="0"/>
              <a:t>5.	</a:t>
            </a:r>
            <a:r>
              <a:rPr lang="en-US" sz="2400" dirty="0">
                <a:solidFill>
                  <a:schemeClr val="accent1"/>
                </a:solidFill>
              </a:rPr>
              <a:t>Workflow:</a:t>
            </a:r>
            <a:r>
              <a:rPr lang="en-US" sz="2000" dirty="0"/>
              <a:t> Defined sequence of steps for content creation, review, and publication.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155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18F2-3ACD-270C-C306-AA67526A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9314"/>
            <a:ext cx="10058400" cy="75038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Subsystems</a:t>
            </a:r>
            <a:r>
              <a:rPr lang="en-US" dirty="0"/>
              <a:t>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F4926-0B21-A665-52A8-D80E20E70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4" t="2039" r="5326" b="5102"/>
          <a:stretch/>
        </p:blipFill>
        <p:spPr>
          <a:xfrm>
            <a:off x="1066800" y="1219201"/>
            <a:ext cx="10166082" cy="507895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84351F-0D43-2FAF-3406-867174198E9E}"/>
              </a:ext>
            </a:extLst>
          </p:cNvPr>
          <p:cNvCxnSpPr/>
          <p:nvPr/>
        </p:nvCxnSpPr>
        <p:spPr>
          <a:xfrm>
            <a:off x="867228" y="1069703"/>
            <a:ext cx="10457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C4B-9803-57CC-6152-B42BDC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662"/>
            <a:ext cx="10058400" cy="60524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1.</a:t>
            </a:r>
            <a:r>
              <a:rPr lang="en-US" sz="3200" dirty="0">
                <a:solidFill>
                  <a:schemeClr val="accent1"/>
                </a:solidFill>
              </a:rPr>
              <a:t>User Management Subsystem</a:t>
            </a:r>
            <a:r>
              <a:rPr lang="en-US" sz="3200" dirty="0">
                <a:solidFill>
                  <a:schemeClr val="tx2"/>
                </a:solidFill>
              </a:rPr>
              <a:t> Class Diagram: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6FA6B9-96F6-D3E9-4579-4B7435C6750F}"/>
              </a:ext>
            </a:extLst>
          </p:cNvPr>
          <p:cNvCxnSpPr/>
          <p:nvPr/>
        </p:nvCxnSpPr>
        <p:spPr>
          <a:xfrm>
            <a:off x="867228" y="1069703"/>
            <a:ext cx="10457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E2E6C-CAD9-7956-3B9D-786913FE7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35597" r="62500"/>
          <a:stretch/>
        </p:blipFill>
        <p:spPr bwMode="auto">
          <a:xfrm>
            <a:off x="2547801" y="1264419"/>
            <a:ext cx="6547605" cy="4329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2BA4E-8E83-272C-2B8B-2F849EF84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2432" b="85458"/>
          <a:stretch/>
        </p:blipFill>
        <p:spPr>
          <a:xfrm>
            <a:off x="867228" y="1591251"/>
            <a:ext cx="2229368" cy="818121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52F2995-D5D9-544D-3B93-D57B2D5F8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2432" b="85458"/>
          <a:stretch/>
        </p:blipFill>
        <p:spPr>
          <a:xfrm>
            <a:off x="8879114" y="1770744"/>
            <a:ext cx="2993572" cy="8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20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{85076B76-2139-4D83-9350-957062D34198}tf33845126_win32</Template>
  <TotalTime>35</TotalTime>
  <Words>285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Content Management System</vt:lpstr>
      <vt:lpstr>Vision</vt:lpstr>
      <vt:lpstr>SCOPE</vt:lpstr>
      <vt:lpstr>1- Context daigram</vt:lpstr>
      <vt:lpstr>2- ECO System Map</vt:lpstr>
      <vt:lpstr>Domain Analysis  “Problem Definition”</vt:lpstr>
      <vt:lpstr> “Dictionary of Terms”</vt:lpstr>
      <vt:lpstr>Subsystems Communication</vt:lpstr>
      <vt:lpstr>1.User Management Subsystem Class Diagram:</vt:lpstr>
      <vt:lpstr>2. Content Creation and Editing Subsystem Class Diagram:</vt:lpstr>
      <vt:lpstr>3. Workflow and Approval Subsystem Class Diagram:</vt:lpstr>
      <vt:lpstr>4. Publishing Subsystem Class Diagram: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System</dc:title>
  <dc:creator>Syeda Anshrah</dc:creator>
  <cp:lastModifiedBy>Syeda Anshrah</cp:lastModifiedBy>
  <cp:revision>17</cp:revision>
  <dcterms:created xsi:type="dcterms:W3CDTF">2023-11-18T12:13:45Z</dcterms:created>
  <dcterms:modified xsi:type="dcterms:W3CDTF">2023-12-18T12:32:52Z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