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27" r:id="rId7"/>
    <p:sldId id="328" r:id="rId8"/>
    <p:sldId id="329" r:id="rId9"/>
    <p:sldId id="330" r:id="rId10"/>
    <p:sldId id="331" r:id="rId11"/>
    <p:sldId id="321" r:id="rId12"/>
    <p:sldId id="325" r:id="rId13"/>
    <p:sldId id="338" r:id="rId14"/>
    <p:sldId id="332" r:id="rId15"/>
    <p:sldId id="339" r:id="rId16"/>
    <p:sldId id="333" r:id="rId17"/>
    <p:sldId id="322" r:id="rId18"/>
    <p:sldId id="326" r:id="rId19"/>
    <p:sldId id="340" r:id="rId20"/>
    <p:sldId id="335" r:id="rId21"/>
    <p:sldId id="341" r:id="rId22"/>
    <p:sldId id="334" r:id="rId23"/>
    <p:sldId id="323" r:id="rId24"/>
    <p:sldId id="324" r:id="rId25"/>
    <p:sldId id="342" r:id="rId26"/>
    <p:sldId id="337" r:id="rId27"/>
    <p:sldId id="336" r:id="rId28"/>
    <p:sldId id="32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463989"/>
            <a:ext cx="6564671" cy="3395839"/>
          </a:xfrm>
        </p:spPr>
        <p:txBody>
          <a:bodyPr>
            <a:normAutofit/>
          </a:bodyPr>
          <a:lstStyle/>
          <a:p>
            <a:r>
              <a:rPr lang="en-US" dirty="0"/>
              <a:t>Content Management System (02)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4191157"/>
            <a:ext cx="6335460" cy="2201416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INSTRUCTOR: Sir Farooq Iqbal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Team members: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1- SYEDA ANSHRAH GILLANI</a:t>
            </a:r>
          </a:p>
          <a:p>
            <a:r>
              <a:rPr lang="en-US" dirty="0">
                <a:solidFill>
                  <a:schemeClr val="accent1"/>
                </a:solidFill>
              </a:rPr>
              <a:t>2-Umema Mujeeb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3-Maheen ALI</a:t>
            </a:r>
          </a:p>
          <a:p>
            <a:r>
              <a:rPr lang="en-US" dirty="0">
                <a:solidFill>
                  <a:schemeClr val="accent1"/>
                </a:solidFill>
              </a:rPr>
              <a:t>4-AREEJ ASIF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7A23F5-C5E0-7109-3C86-E524F334B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9" t="18313" r="31206" b="6020"/>
          <a:stretch/>
        </p:blipFill>
        <p:spPr>
          <a:xfrm>
            <a:off x="7124465" y="463989"/>
            <a:ext cx="5067535" cy="59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AFF44D-4CED-1FB6-1636-4616392DE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24"/>
          <a:stretch/>
        </p:blipFill>
        <p:spPr>
          <a:xfrm>
            <a:off x="3340336" y="1471385"/>
            <a:ext cx="5511327" cy="2815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EA7F9-FF38-1770-F1A0-4F5FA0EB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336" y="4287157"/>
            <a:ext cx="5511326" cy="19421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0412AC-F548-37E5-394B-581DEBFC29E6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Content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0ED9E-A0F2-44DA-8585-E18BA2B4B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70" y="1746125"/>
            <a:ext cx="2543666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74563-B69B-FF7D-11E5-179C4277B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62" y="1533071"/>
            <a:ext cx="232433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6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42D102-D02E-3A8D-807B-99D2D70F2F68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Editor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73D0E-796B-B44F-AECE-CF3BA829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64" y="1594666"/>
            <a:ext cx="5775997" cy="4341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35C3E-BA54-50D7-5035-7C657018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70573"/>
            <a:ext cx="5775997" cy="43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4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42D102-D02E-3A8D-807B-99D2D70F2F68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Editor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C8AD4-BF07-48CA-E73C-6AC047EE8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19"/>
          <a:stretch/>
        </p:blipFill>
        <p:spPr>
          <a:xfrm>
            <a:off x="2873066" y="1225085"/>
            <a:ext cx="5786012" cy="2752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7E792A-C8D3-7D05-09D8-356A7908B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93" y="3977390"/>
            <a:ext cx="5801385" cy="2404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3F2F5-98FC-03F0-23B4-AC881F354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37" y="1591241"/>
            <a:ext cx="1819529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51B8B2-DB57-27EA-92FB-7240EE235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78" y="1658131"/>
            <a:ext cx="264755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C6AC4-EA45-66AC-A456-99F094C4FDCC}"/>
              </a:ext>
            </a:extLst>
          </p:cNvPr>
          <p:cNvSpPr txBox="1">
            <a:spLocks/>
          </p:cNvSpPr>
          <p:nvPr/>
        </p:nvSpPr>
        <p:spPr>
          <a:xfrm>
            <a:off x="2396671" y="522513"/>
            <a:ext cx="7398657" cy="5978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VersionControl</a:t>
            </a:r>
            <a:r>
              <a:rPr lang="en-US" dirty="0">
                <a:solidFill>
                  <a:schemeClr val="accent1"/>
                </a:solidFill>
              </a:rPr>
              <a:t>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C39DF-3AB0-5474-D233-64F4A703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58" y="1564957"/>
            <a:ext cx="5439457" cy="4368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361EB-E9A7-8B33-5FC3-E1CD2297E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36"/>
          <a:stretch/>
        </p:blipFill>
        <p:spPr>
          <a:xfrm>
            <a:off x="6415315" y="1564957"/>
            <a:ext cx="5113881" cy="2853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343B0-C7EC-EADE-5FED-AA9A29DED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315" y="4418073"/>
            <a:ext cx="5113880" cy="16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4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561703"/>
          </a:xfrm>
        </p:spPr>
        <p:txBody>
          <a:bodyPr>
            <a:normAutofit/>
          </a:bodyPr>
          <a:lstStyle/>
          <a:p>
            <a:r>
              <a:rPr lang="en-US" sz="2800" dirty="0"/>
              <a:t>Classes to Data, Routines &amp; Internal Routine Designs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400CB-85F5-C0D1-CFCB-84B33465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969586"/>
            <a:ext cx="5500915" cy="474617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Workflow Class:</a:t>
            </a:r>
            <a:endParaRPr lang="en-US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Attributes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WorkflowID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Steps, Status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initiateWorkflow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content),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progressWorkflow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notifyReviewers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ApprovalProcess</a:t>
            </a: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Class:</a:t>
            </a:r>
            <a:endParaRPr lang="en-US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Attributes: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ApprovalProcessID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Approvers, Status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approveContent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content),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rejectContent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content),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notifyAuthor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Reviewer Class:</a:t>
            </a:r>
            <a:endParaRPr lang="en-US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Attributes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ReviewerID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ReviewerName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reviewContent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content),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notifyOutcome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F19036-63F4-6222-D322-ED1820D47546}"/>
              </a:ext>
            </a:extLst>
          </p:cNvPr>
          <p:cNvCxnSpPr/>
          <p:nvPr/>
        </p:nvCxnSpPr>
        <p:spPr>
          <a:xfrm>
            <a:off x="867228" y="615406"/>
            <a:ext cx="104575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C8E2E29-4CBB-475F-D29B-48F5C0743BD1}"/>
              </a:ext>
            </a:extLst>
          </p:cNvPr>
          <p:cNvSpPr txBox="1">
            <a:spLocks/>
          </p:cNvSpPr>
          <p:nvPr/>
        </p:nvSpPr>
        <p:spPr>
          <a:xfrm>
            <a:off x="1066799" y="933874"/>
            <a:ext cx="10058400" cy="748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3- </a:t>
            </a:r>
            <a:r>
              <a:rPr lang="en-US" dirty="0">
                <a:solidFill>
                  <a:schemeClr val="accent1"/>
                </a:solidFill>
              </a:rPr>
              <a:t>Workflow &amp; Approval Subsystem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150B6-8DEB-2453-5DDE-8BC156BCB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7"/>
          <a:stretch/>
        </p:blipFill>
        <p:spPr bwMode="auto">
          <a:xfrm>
            <a:off x="2120173" y="1910826"/>
            <a:ext cx="3104969" cy="4405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037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B92DE2-6945-3769-3B39-6ABC3885F4B3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Workflow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B3235-4675-5CE6-5E7F-5A664F87F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76" b="12040"/>
          <a:stretch/>
        </p:blipFill>
        <p:spPr bwMode="auto">
          <a:xfrm>
            <a:off x="677227" y="1364615"/>
            <a:ext cx="5770608" cy="457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47E378-FB04-9B0E-F91F-EE4C2703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35" y="1364615"/>
            <a:ext cx="5744165" cy="45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B92DE2-6945-3769-3B39-6ABC3885F4B3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Workflow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F6DCE-7B93-0554-0FC0-338D7045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48" y="1520969"/>
            <a:ext cx="7235503" cy="4860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DB284-2B12-CF06-A20B-0CC3861B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9" y="1706745"/>
            <a:ext cx="1819529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3EB4C-F5C2-8A53-D051-7981D8C2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51" y="1753916"/>
            <a:ext cx="181952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9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B92DE2-6945-3769-3B39-6ABC3885F4B3}"/>
              </a:ext>
            </a:extLst>
          </p:cNvPr>
          <p:cNvSpPr txBox="1">
            <a:spLocks/>
          </p:cNvSpPr>
          <p:nvPr/>
        </p:nvSpPr>
        <p:spPr>
          <a:xfrm>
            <a:off x="1973944" y="522514"/>
            <a:ext cx="7910285" cy="62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ApprovalProcess</a:t>
            </a:r>
            <a:r>
              <a:rPr lang="en-US" dirty="0">
                <a:solidFill>
                  <a:schemeClr val="accent1"/>
                </a:solidFill>
              </a:rPr>
              <a:t>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22C73-C2CD-EA13-9388-9FF924F7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9" y="1566634"/>
            <a:ext cx="5845907" cy="4420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A80C32-F37D-30F5-FC2E-15598224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76" y="1566635"/>
            <a:ext cx="5845908" cy="43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5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B92DE2-6945-3769-3B39-6ABC3885F4B3}"/>
              </a:ext>
            </a:extLst>
          </p:cNvPr>
          <p:cNvSpPr txBox="1">
            <a:spLocks/>
          </p:cNvSpPr>
          <p:nvPr/>
        </p:nvSpPr>
        <p:spPr>
          <a:xfrm>
            <a:off x="1973944" y="522514"/>
            <a:ext cx="7910285" cy="62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ApprovalProcess</a:t>
            </a:r>
            <a:r>
              <a:rPr lang="en-US" dirty="0">
                <a:solidFill>
                  <a:schemeClr val="accent1"/>
                </a:solidFill>
              </a:rPr>
              <a:t>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595AA-E3EF-CD24-A039-1C45135C3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7"/>
          <a:stretch/>
        </p:blipFill>
        <p:spPr>
          <a:xfrm>
            <a:off x="3446713" y="1455856"/>
            <a:ext cx="5298574" cy="2554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3F18D4-5A9E-5711-14FE-CB449EF4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13" y="3982366"/>
            <a:ext cx="5298574" cy="2353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2D38C-D11F-1A15-3F09-CE8AF71FE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79" y="1622758"/>
            <a:ext cx="2382534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7ECC8F-1E6D-33D1-8691-F9B966F0F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287" y="1455856"/>
            <a:ext cx="295847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4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B92DE2-6945-3769-3B39-6ABC3885F4B3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Reviewer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6CD73B-530A-59D2-394F-DFA3AFD2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6" y="1413468"/>
            <a:ext cx="5529743" cy="4257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A4AEA-BD94-6D6C-68A4-CFA321CB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3468"/>
            <a:ext cx="5414288" cy="3832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05F35-5C99-CD99-8E81-D41F60085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272" y="5246422"/>
            <a:ext cx="5529743" cy="12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651" y="82732"/>
            <a:ext cx="10058400" cy="561703"/>
          </a:xfrm>
        </p:spPr>
        <p:txBody>
          <a:bodyPr>
            <a:normAutofit/>
          </a:bodyPr>
          <a:lstStyle/>
          <a:p>
            <a:r>
              <a:rPr lang="en-US" sz="2800" dirty="0"/>
              <a:t>Classes to Data, Routines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400CB-85F5-C0D1-CFCB-84B33465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969586"/>
            <a:ext cx="5500915" cy="474617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1.User Class:</a:t>
            </a:r>
          </a:p>
          <a:p>
            <a:r>
              <a:rPr lang="en-US" sz="2400" dirty="0"/>
              <a:t>    </a:t>
            </a:r>
            <a:r>
              <a:rPr lang="en-US" sz="2300" dirty="0">
                <a:solidFill>
                  <a:schemeClr val="accent1"/>
                </a:solidFill>
              </a:rPr>
              <a:t>Attributes: </a:t>
            </a:r>
            <a:r>
              <a:rPr lang="en-US" sz="2300" dirty="0" err="1">
                <a:solidFill>
                  <a:schemeClr val="accent1"/>
                </a:solidFill>
              </a:rPr>
              <a:t>UserID</a:t>
            </a:r>
            <a:r>
              <a:rPr lang="en-US" sz="2300" dirty="0">
                <a:solidFill>
                  <a:schemeClr val="accent1"/>
                </a:solidFill>
              </a:rPr>
              <a:t>, </a:t>
            </a:r>
            <a:r>
              <a:rPr lang="en-US" sz="2300" dirty="0" err="1">
                <a:solidFill>
                  <a:schemeClr val="accent1"/>
                </a:solidFill>
              </a:rPr>
              <a:t>UserName</a:t>
            </a:r>
            <a:r>
              <a:rPr lang="en-US" sz="2300" dirty="0">
                <a:solidFill>
                  <a:schemeClr val="accent1"/>
                </a:solidFill>
              </a:rPr>
              <a:t>, Email</a:t>
            </a:r>
          </a:p>
          <a:p>
            <a:r>
              <a:rPr lang="en-US" sz="2300" dirty="0">
                <a:solidFill>
                  <a:schemeClr val="accent1"/>
                </a:solidFill>
              </a:rPr>
              <a:t>    Methods: </a:t>
            </a:r>
            <a:r>
              <a:rPr lang="en-US" sz="2300" dirty="0" err="1">
                <a:solidFill>
                  <a:schemeClr val="accent1"/>
                </a:solidFill>
              </a:rPr>
              <a:t>createUser</a:t>
            </a:r>
            <a:r>
              <a:rPr lang="en-US" sz="2300" dirty="0">
                <a:solidFill>
                  <a:schemeClr val="accent1"/>
                </a:solidFill>
              </a:rPr>
              <a:t>(), </a:t>
            </a:r>
            <a:r>
              <a:rPr lang="en-US" sz="2300" dirty="0" err="1">
                <a:solidFill>
                  <a:schemeClr val="accent1"/>
                </a:solidFill>
              </a:rPr>
              <a:t>editUserDetails</a:t>
            </a:r>
            <a:r>
              <a:rPr lang="en-US" sz="2300" dirty="0">
                <a:solidFill>
                  <a:schemeClr val="accent1"/>
                </a:solidFill>
              </a:rPr>
              <a:t>(), 			     </a:t>
            </a:r>
            <a:r>
              <a:rPr lang="en-US" sz="2300" dirty="0" err="1">
                <a:solidFill>
                  <a:schemeClr val="accent1"/>
                </a:solidFill>
              </a:rPr>
              <a:t>authenticateUser</a:t>
            </a:r>
            <a:r>
              <a:rPr lang="en-US" sz="2300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2.Administrator Class:</a:t>
            </a:r>
          </a:p>
          <a:p>
            <a:r>
              <a:rPr lang="en-US" sz="2300" dirty="0"/>
              <a:t>      Attributes: </a:t>
            </a:r>
            <a:r>
              <a:rPr lang="en-US" sz="2300" dirty="0" err="1">
                <a:solidFill>
                  <a:schemeClr val="accent1"/>
                </a:solidFill>
              </a:rPr>
              <a:t>AdminID</a:t>
            </a:r>
            <a:r>
              <a:rPr lang="en-US" sz="2300" dirty="0">
                <a:solidFill>
                  <a:schemeClr val="accent1"/>
                </a:solidFill>
              </a:rPr>
              <a:t>, </a:t>
            </a:r>
            <a:r>
              <a:rPr lang="en-US" sz="2300" dirty="0" err="1">
                <a:solidFill>
                  <a:schemeClr val="accent1"/>
                </a:solidFill>
              </a:rPr>
              <a:t>AdminName</a:t>
            </a:r>
            <a:r>
              <a:rPr lang="en-US" sz="2300" dirty="0">
                <a:solidFill>
                  <a:schemeClr val="accent1"/>
                </a:solidFill>
              </a:rPr>
              <a:t>, Email</a:t>
            </a:r>
          </a:p>
          <a:p>
            <a:r>
              <a:rPr lang="en-US" sz="2300" dirty="0"/>
              <a:t>       Methods</a:t>
            </a:r>
            <a:r>
              <a:rPr lang="en-US" sz="2300" dirty="0">
                <a:solidFill>
                  <a:schemeClr val="accent1"/>
                </a:solidFill>
              </a:rPr>
              <a:t>: </a:t>
            </a:r>
            <a:r>
              <a:rPr lang="en-US" sz="2300" dirty="0" err="1">
                <a:solidFill>
                  <a:schemeClr val="accent1"/>
                </a:solidFill>
              </a:rPr>
              <a:t>configureSystem</a:t>
            </a:r>
            <a:r>
              <a:rPr lang="en-US" sz="2300" dirty="0">
                <a:solidFill>
                  <a:schemeClr val="accent1"/>
                </a:solidFill>
              </a:rPr>
              <a:t>(), </a:t>
            </a:r>
            <a:r>
              <a:rPr lang="en-US" sz="2300" dirty="0" err="1">
                <a:solidFill>
                  <a:schemeClr val="accent1"/>
                </a:solidFill>
              </a:rPr>
              <a:t>manageUserRoles</a:t>
            </a:r>
            <a:r>
              <a:rPr lang="en-US" sz="2300" dirty="0">
                <a:solidFill>
                  <a:schemeClr val="accent1"/>
                </a:solidFill>
              </a:rPr>
              <a:t>(), 	</a:t>
            </a:r>
            <a:r>
              <a:rPr lang="en-US" sz="2300" dirty="0" err="1">
                <a:solidFill>
                  <a:schemeClr val="accent1"/>
                </a:solidFill>
              </a:rPr>
              <a:t>authenticateAdministrator</a:t>
            </a:r>
            <a:r>
              <a:rPr lang="en-US" sz="2300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3.AuthenticationManager Class:</a:t>
            </a:r>
          </a:p>
          <a:p>
            <a:r>
              <a:rPr lang="en-US" sz="2400" dirty="0"/>
              <a:t>      Attributes: </a:t>
            </a:r>
            <a:r>
              <a:rPr lang="en-US" sz="2300" dirty="0"/>
              <a:t>None</a:t>
            </a:r>
          </a:p>
          <a:p>
            <a:r>
              <a:rPr lang="en-US" sz="2400" dirty="0"/>
              <a:t>       Methods: </a:t>
            </a:r>
            <a:r>
              <a:rPr lang="en-US" sz="2300" dirty="0">
                <a:solidFill>
                  <a:schemeClr val="accent1"/>
                </a:solidFill>
              </a:rPr>
              <a:t>authenticate(User user), 	</a:t>
            </a:r>
            <a:r>
              <a:rPr lang="en-US" sz="2300" dirty="0" err="1">
                <a:solidFill>
                  <a:schemeClr val="accent1"/>
                </a:solidFill>
              </a:rPr>
              <a:t>validateCredentials</a:t>
            </a:r>
            <a:r>
              <a:rPr lang="en-US" sz="2300" dirty="0">
                <a:solidFill>
                  <a:schemeClr val="accent1"/>
                </a:solidFill>
              </a:rPr>
              <a:t>(String username, String password)</a:t>
            </a:r>
          </a:p>
          <a:p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F19036-63F4-6222-D322-ED1820D47546}"/>
              </a:ext>
            </a:extLst>
          </p:cNvPr>
          <p:cNvCxnSpPr/>
          <p:nvPr/>
        </p:nvCxnSpPr>
        <p:spPr>
          <a:xfrm>
            <a:off x="867228" y="615406"/>
            <a:ext cx="104575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C8E2E29-4CBB-475F-D29B-48F5C0743BD1}"/>
              </a:ext>
            </a:extLst>
          </p:cNvPr>
          <p:cNvSpPr txBox="1">
            <a:spLocks/>
          </p:cNvSpPr>
          <p:nvPr/>
        </p:nvSpPr>
        <p:spPr>
          <a:xfrm>
            <a:off x="1066799" y="933874"/>
            <a:ext cx="10058400" cy="748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1- </a:t>
            </a:r>
            <a:r>
              <a:rPr lang="en-US" dirty="0">
                <a:solidFill>
                  <a:schemeClr val="accent1"/>
                </a:solidFill>
              </a:rPr>
              <a:t>User Management Subsystem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A8E2E6C-CAD9-7956-3B9D-786913FE75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t="35597" r="62500"/>
          <a:stretch/>
        </p:blipFill>
        <p:spPr bwMode="auto">
          <a:xfrm>
            <a:off x="535578" y="2122715"/>
            <a:ext cx="5529943" cy="3489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165" y="53703"/>
            <a:ext cx="10058400" cy="561703"/>
          </a:xfrm>
        </p:spPr>
        <p:txBody>
          <a:bodyPr>
            <a:normAutofit/>
          </a:bodyPr>
          <a:lstStyle/>
          <a:p>
            <a:r>
              <a:rPr lang="en-US" sz="2800" dirty="0"/>
              <a:t>Classes to Data, Routines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400CB-85F5-C0D1-CFCB-84B33465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709176"/>
            <a:ext cx="5500915" cy="4746170"/>
          </a:xfrm>
        </p:spPr>
        <p:txBody>
          <a:bodyPr>
            <a:normAutofit fontScale="92500" lnSpcReduction="10000"/>
          </a:bodyPr>
          <a:lstStyle/>
          <a:p>
            <a:pPr marL="36576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PublishManager</a:t>
            </a: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Class:</a:t>
            </a:r>
            <a:endParaRPr lang="en-US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Attributes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PublishManagerID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PublishManagerName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publishContent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content),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schedulePublication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Date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publishDate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notifySubscribers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ContentVisibility</a:t>
            </a: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Class:</a:t>
            </a:r>
            <a:endParaRPr lang="en-US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Attributes: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ContentVisibilityID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VisibilitySettings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setVisibility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User user),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applyVisibilitySettings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Scheduler Class:</a:t>
            </a:r>
            <a:endParaRPr lang="en-US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Attributes: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SchedulerID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ScheduleSettings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scheduleTask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(Date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Task task),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executeTask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(Task task)</a:t>
            </a: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F19036-63F4-6222-D322-ED1820D47546}"/>
              </a:ext>
            </a:extLst>
          </p:cNvPr>
          <p:cNvCxnSpPr/>
          <p:nvPr/>
        </p:nvCxnSpPr>
        <p:spPr>
          <a:xfrm>
            <a:off x="867228" y="615406"/>
            <a:ext cx="104575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C8E2E29-4CBB-475F-D29B-48F5C0743BD1}"/>
              </a:ext>
            </a:extLst>
          </p:cNvPr>
          <p:cNvSpPr txBox="1">
            <a:spLocks/>
          </p:cNvSpPr>
          <p:nvPr/>
        </p:nvSpPr>
        <p:spPr>
          <a:xfrm>
            <a:off x="1066799" y="933874"/>
            <a:ext cx="10058400" cy="748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4- </a:t>
            </a:r>
            <a:r>
              <a:rPr lang="en-US" dirty="0">
                <a:solidFill>
                  <a:schemeClr val="accent1"/>
                </a:solidFill>
              </a:rPr>
              <a:t>Publishing Subsystem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2CF2B-73DA-C136-4CB0-D14E91D26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3" b="58136"/>
          <a:stretch/>
        </p:blipFill>
        <p:spPr bwMode="auto">
          <a:xfrm>
            <a:off x="867228" y="2000793"/>
            <a:ext cx="4779417" cy="40170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1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1735EC-1956-6C1E-5D9E-2C7652849FA1}"/>
              </a:ext>
            </a:extLst>
          </p:cNvPr>
          <p:cNvSpPr txBox="1">
            <a:spLocks/>
          </p:cNvSpPr>
          <p:nvPr/>
        </p:nvSpPr>
        <p:spPr>
          <a:xfrm>
            <a:off x="2104571" y="478971"/>
            <a:ext cx="9173028" cy="7257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Publish </a:t>
            </a:r>
            <a:r>
              <a:rPr lang="en-US" dirty="0" err="1">
                <a:solidFill>
                  <a:schemeClr val="accent1"/>
                </a:solidFill>
              </a:rPr>
              <a:t>ManagerClass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07422-8A27-6DE8-7160-3D858280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9" y="1500233"/>
            <a:ext cx="5652801" cy="440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56C4EA-4316-B99F-4729-4892ADF22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54"/>
          <a:stretch/>
        </p:blipFill>
        <p:spPr>
          <a:xfrm>
            <a:off x="6041699" y="1500233"/>
            <a:ext cx="5801958" cy="248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27BF8-D785-C09C-7079-3ECD96EE5A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668"/>
          <a:stretch/>
        </p:blipFill>
        <p:spPr>
          <a:xfrm>
            <a:off x="6041699" y="3970448"/>
            <a:ext cx="5801958" cy="24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F4F84D-7751-481A-061D-29E00DBA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73"/>
          <a:stretch/>
        </p:blipFill>
        <p:spPr>
          <a:xfrm>
            <a:off x="3200128" y="1480457"/>
            <a:ext cx="5529535" cy="2911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DF941E-91ED-0BF0-E874-182886F3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128" y="4391636"/>
            <a:ext cx="5529535" cy="2354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B9DA2-5DC9-A6F0-A1CC-7A408862E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64" y="1590631"/>
            <a:ext cx="2150464" cy="628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5F3E0-30FF-A25B-D955-2B6156B0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663" y="1837626"/>
            <a:ext cx="2533423" cy="62873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365DDD0-5D46-A942-8771-D78381241FA9}"/>
              </a:ext>
            </a:extLst>
          </p:cNvPr>
          <p:cNvSpPr txBox="1">
            <a:spLocks/>
          </p:cNvSpPr>
          <p:nvPr/>
        </p:nvSpPr>
        <p:spPr>
          <a:xfrm>
            <a:off x="2104571" y="478971"/>
            <a:ext cx="9173028" cy="7257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Publish </a:t>
            </a:r>
            <a:r>
              <a:rPr lang="en-US" dirty="0" err="1">
                <a:solidFill>
                  <a:schemeClr val="accent1"/>
                </a:solidFill>
              </a:rPr>
              <a:t>ManagerClass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</p:spTree>
    <p:extLst>
      <p:ext uri="{BB962C8B-B14F-4D97-AF65-F5344CB8AC3E}">
        <p14:creationId xmlns:p14="http://schemas.microsoft.com/office/powerpoint/2010/main" val="3439602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1735EC-1956-6C1E-5D9E-2C7652849FA1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Content Visibility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8EC6C-A670-9A34-E8B9-87FBAF3F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8" y="1309371"/>
            <a:ext cx="6074411" cy="4239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27C37-7260-1F6B-45BE-F07BCCB4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01" y="1309369"/>
            <a:ext cx="6004300" cy="44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1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1735EC-1956-6C1E-5D9E-2C7652849FA1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Scheduler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E26283-10CB-6C77-031F-9867E052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6" y="1258379"/>
            <a:ext cx="6108456" cy="4220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B35B6-39CA-77C5-2BC1-421AD4E5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55" y="1258379"/>
            <a:ext cx="5601923" cy="44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EA29-0FA4-5624-3888-8C61073E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66" y="402718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247940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6DE8A-631A-1DED-A00F-519E292A3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62"/>
          <a:stretch/>
        </p:blipFill>
        <p:spPr>
          <a:xfrm>
            <a:off x="59149" y="1380339"/>
            <a:ext cx="5802935" cy="5001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813EC-4111-7000-1965-030147589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4" t="22190"/>
          <a:stretch/>
        </p:blipFill>
        <p:spPr>
          <a:xfrm>
            <a:off x="5862084" y="1380339"/>
            <a:ext cx="6329916" cy="48100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5ACC33-35B5-BA80-7D97-1F89AD9B4037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User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</p:spTree>
    <p:extLst>
      <p:ext uri="{BB962C8B-B14F-4D97-AF65-F5344CB8AC3E}">
        <p14:creationId xmlns:p14="http://schemas.microsoft.com/office/powerpoint/2010/main" val="181791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ADEB2F-C199-C069-94DF-3D0C7A68D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5" t="15446" r="305" b="-1914"/>
          <a:stretch/>
        </p:blipFill>
        <p:spPr>
          <a:xfrm>
            <a:off x="3208009" y="1741714"/>
            <a:ext cx="5775982" cy="4603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5AB59A-BD83-95E5-E9AD-090020242088}"/>
              </a:ext>
            </a:extLst>
          </p:cNvPr>
          <p:cNvSpPr txBox="1">
            <a:spLocks/>
          </p:cNvSpPr>
          <p:nvPr/>
        </p:nvSpPr>
        <p:spPr>
          <a:xfrm>
            <a:off x="2616199" y="664913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User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3501C-5E49-9D9D-2C56-7BB7958D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78" y="1741714"/>
            <a:ext cx="2143831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2EF13F-685B-9ED2-107D-E1E8797C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91" y="1741714"/>
            <a:ext cx="233715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9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F62353-89FC-110D-9B4C-AF825B4A45F5}"/>
              </a:ext>
            </a:extLst>
          </p:cNvPr>
          <p:cNvSpPr txBox="1">
            <a:spLocks/>
          </p:cNvSpPr>
          <p:nvPr/>
        </p:nvSpPr>
        <p:spPr>
          <a:xfrm>
            <a:off x="1872343" y="609600"/>
            <a:ext cx="8519886" cy="5225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Administrator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A51FD-51A4-9FAF-E4D8-7E96F086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3575"/>
            <a:ext cx="5638800" cy="4182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128F9-8720-5039-DBC2-A80F9493B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04" r="9746"/>
          <a:stretch/>
        </p:blipFill>
        <p:spPr>
          <a:xfrm>
            <a:off x="6132287" y="1882599"/>
            <a:ext cx="6059714" cy="1372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64656-63A4-0602-D9F6-96D2124A0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337"/>
          <a:stretch/>
        </p:blipFill>
        <p:spPr>
          <a:xfrm>
            <a:off x="6132286" y="3255424"/>
            <a:ext cx="6059714" cy="22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F62353-89FC-110D-9B4C-AF825B4A45F5}"/>
              </a:ext>
            </a:extLst>
          </p:cNvPr>
          <p:cNvSpPr txBox="1">
            <a:spLocks/>
          </p:cNvSpPr>
          <p:nvPr/>
        </p:nvSpPr>
        <p:spPr>
          <a:xfrm>
            <a:off x="1872343" y="609600"/>
            <a:ext cx="8519886" cy="5225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Administrator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6EB6F2-CE24-5F8C-8F2F-F089EB45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28" y="1566816"/>
            <a:ext cx="5957930" cy="4311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1F5C8-6664-FF66-DF41-9809FF0E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7" y="1445488"/>
            <a:ext cx="2769021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C35805-4C19-3BA4-0C26-80E7F4B4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01" y="1566816"/>
            <a:ext cx="231378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1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64535-B1A9-C9EA-5E30-C56A8A37C041}"/>
              </a:ext>
            </a:extLst>
          </p:cNvPr>
          <p:cNvSpPr txBox="1">
            <a:spLocks/>
          </p:cNvSpPr>
          <p:nvPr/>
        </p:nvSpPr>
        <p:spPr>
          <a:xfrm>
            <a:off x="1698171" y="624114"/>
            <a:ext cx="9071429" cy="67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AuthenticationManager</a:t>
            </a:r>
            <a:r>
              <a:rPr lang="en-US" dirty="0">
                <a:solidFill>
                  <a:schemeClr val="accent1"/>
                </a:solidFill>
              </a:rPr>
              <a:t>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8520D-EBE1-1D78-4DA6-64C6C219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61" y="1605189"/>
            <a:ext cx="5403939" cy="4345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783FE-F14D-EC02-7749-43372BDCB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42"/>
          <a:stretch/>
        </p:blipFill>
        <p:spPr>
          <a:xfrm>
            <a:off x="6125029" y="1605189"/>
            <a:ext cx="5588000" cy="2943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6CB29-AF7C-4834-030D-A80A75CA7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36"/>
          <a:stretch/>
        </p:blipFill>
        <p:spPr>
          <a:xfrm>
            <a:off x="6096000" y="4548956"/>
            <a:ext cx="5588000" cy="10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945" y="53703"/>
            <a:ext cx="10058400" cy="561703"/>
          </a:xfrm>
        </p:spPr>
        <p:txBody>
          <a:bodyPr>
            <a:normAutofit/>
          </a:bodyPr>
          <a:lstStyle/>
          <a:p>
            <a:r>
              <a:rPr lang="en-US" sz="2800" dirty="0"/>
              <a:t>Classes to Data, Routines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400CB-85F5-C0D1-CFCB-84B33465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2000793"/>
            <a:ext cx="5500915" cy="474617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 Class:</a:t>
            </a:r>
            <a:endParaRPr lang="en-US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Attributes: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ContentID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Title,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DateCreated</a:t>
            </a:r>
            <a:endParaRPr lang="en-US" sz="16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Methods: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createContent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(User creator, String title),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editContent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(User editor, String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newTitle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applyVersionControl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6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Editor Class:</a:t>
            </a:r>
            <a:endParaRPr lang="en-US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Attributes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EditorID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EditorName</a:t>
            </a:r>
            <a:endParaRPr lang="en-US" sz="16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editContent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String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newTitle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reviewContent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content),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notifyAuthor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6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VersionControl</a:t>
            </a: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Class:</a:t>
            </a:r>
            <a:endParaRPr lang="en-US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Attributes: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VersionID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Changes,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DateModified</a:t>
            </a:r>
            <a:endParaRPr lang="en-US" sz="16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trackChanges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(Content content), </a:t>
            </a:r>
            <a:r>
              <a:rPr lang="en-US" sz="16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saveVersion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6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F19036-63F4-6222-D322-ED1820D47546}"/>
              </a:ext>
            </a:extLst>
          </p:cNvPr>
          <p:cNvCxnSpPr/>
          <p:nvPr/>
        </p:nvCxnSpPr>
        <p:spPr>
          <a:xfrm>
            <a:off x="867228" y="615406"/>
            <a:ext cx="104575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C8E2E29-4CBB-475F-D29B-48F5C0743BD1}"/>
              </a:ext>
            </a:extLst>
          </p:cNvPr>
          <p:cNvSpPr txBox="1">
            <a:spLocks/>
          </p:cNvSpPr>
          <p:nvPr/>
        </p:nvSpPr>
        <p:spPr>
          <a:xfrm>
            <a:off x="1066799" y="933874"/>
            <a:ext cx="10058400" cy="748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2- </a:t>
            </a:r>
            <a:r>
              <a:rPr lang="en-US" dirty="0">
                <a:solidFill>
                  <a:schemeClr val="accent1"/>
                </a:solidFill>
              </a:rPr>
              <a:t>Content Creation &amp; Editing Subsystem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18DBF-8941-8EA6-BF57-3C3ED84DF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71" r="5325"/>
          <a:stretch/>
        </p:blipFill>
        <p:spPr bwMode="auto">
          <a:xfrm>
            <a:off x="1441086" y="2198823"/>
            <a:ext cx="4055719" cy="33456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879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79CF7C-56B3-F0F8-5133-892FC2FE087D}"/>
              </a:ext>
            </a:extLst>
          </p:cNvPr>
          <p:cNvSpPr txBox="1">
            <a:spLocks/>
          </p:cNvSpPr>
          <p:nvPr/>
        </p:nvSpPr>
        <p:spPr>
          <a:xfrm>
            <a:off x="2616199" y="47622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Content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Internal routines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A5DD-4952-5199-EEEA-7C9492F9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49" y="1458677"/>
            <a:ext cx="5553051" cy="4271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8C29A-1F8C-E346-3167-87458304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58676"/>
            <a:ext cx="5617318" cy="42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290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{85076B76-2139-4D83-9350-957062D34198}tf33845126_win32</Template>
  <TotalTime>158</TotalTime>
  <Words>463</Words>
  <Application>Microsoft Office PowerPoint</Application>
  <PresentationFormat>Widescreen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Bookman Old Style</vt:lpstr>
      <vt:lpstr>Calibri</vt:lpstr>
      <vt:lpstr>Franklin Gothic Book</vt:lpstr>
      <vt:lpstr>Times New Roman</vt:lpstr>
      <vt:lpstr>1_RetrospectVTI</vt:lpstr>
      <vt:lpstr>Content Management System (02)</vt:lpstr>
      <vt:lpstr>Classes to Data, Routines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 to Data, Routines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 to Data, Routines &amp; Internal Routine Designs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 to Data, Routines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System</dc:title>
  <dc:creator>Syeda Anshrah</dc:creator>
  <cp:lastModifiedBy>Syeda Anshrah</cp:lastModifiedBy>
  <cp:revision>59</cp:revision>
  <dcterms:created xsi:type="dcterms:W3CDTF">2023-11-18T12:13:45Z</dcterms:created>
  <dcterms:modified xsi:type="dcterms:W3CDTF">2023-12-18T13:49:45Z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