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815D-0E50-E10F-713E-9A808F994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77490-762E-05D7-36FF-DACB0933D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C84EE-2E18-EBFA-4B87-F210426A69F0}"/>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033E77AB-5A31-9C60-D650-1721CC41E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5B8B5-5645-8880-6D9D-A9DE085BB354}"/>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267454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31BE-1D8A-68A4-F8F6-748E8929F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E1D0C-1EBA-739E-F431-D49785D61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769EA-FD21-0E00-4190-E2AAA478BA82}"/>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1AE7D987-63C8-1AF2-A428-FF32406F9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1FA7E-710F-7163-77B0-741C8F661F0E}"/>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133328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DB6517-B7A5-82DB-2F45-629920D2BD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F9EB9B-F880-D0EB-FDCB-0ABD8F227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F94F3-334A-9162-A481-ECA0BA85639E}"/>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0FC30AFE-05F6-372E-FD14-53264CC8E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CE030-E3A4-CD8B-A9CD-9407E0467897}"/>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32464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B706-BCF8-7C54-D935-D759A793B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AF677-45B8-940E-9D07-38ED57508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CD0E1-18FD-C263-F01A-EF894A3DA92C}"/>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A5BCE712-B758-CFB3-0173-1719275F5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1B5C2-541A-0B52-1D0F-E62723A0D6EF}"/>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200516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81FF-E2A5-730B-1D47-0EF492247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9769D-3D66-AC01-0481-AD7E37035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FF163-2428-DA31-8C88-71FC58008AA1}"/>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CE34CC9C-8958-DB9F-6AB9-BCB3E3788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7305C-AD05-FB73-1B34-A7A801283AB5}"/>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97339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E74A-8AF2-8A25-B3A4-E6FA8B6B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B3482-0547-8ECF-AACE-B590355F7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0BA46-A646-48AD-75DA-D4F3C4332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5BF950-C220-9500-577C-E384EBDA88CA}"/>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6" name="Footer Placeholder 5">
            <a:extLst>
              <a:ext uri="{FF2B5EF4-FFF2-40B4-BE49-F238E27FC236}">
                <a16:creationId xmlns:a16="http://schemas.microsoft.com/office/drawing/2014/main" id="{5F7855DF-9754-955B-5739-78A0F308A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9EC9C-9034-A798-B4E0-1D44D641F323}"/>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240847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2DEE-C535-1D43-C39D-64644A27F9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522A3-239B-9F57-D601-09B542EAD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5C38F-D612-F66D-8D87-563F018E4E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70F64-002D-C61A-EDAE-FA3BFAC69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C591B-09C2-0553-3ABF-BFC554DDA5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33A28D-9FB4-1549-E38D-65039BEE5096}"/>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8" name="Footer Placeholder 7">
            <a:extLst>
              <a:ext uri="{FF2B5EF4-FFF2-40B4-BE49-F238E27FC236}">
                <a16:creationId xmlns:a16="http://schemas.microsoft.com/office/drawing/2014/main" id="{5FF89B05-E0D8-96CF-98EE-A8E60C15E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751162-0193-3B63-2124-F258C2AB8D8C}"/>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315819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1AE3-FC7E-5A07-1A6C-37D59B70A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8B3C9-501F-5599-0A3B-1AE8A73937B6}"/>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4" name="Footer Placeholder 3">
            <a:extLst>
              <a:ext uri="{FF2B5EF4-FFF2-40B4-BE49-F238E27FC236}">
                <a16:creationId xmlns:a16="http://schemas.microsoft.com/office/drawing/2014/main" id="{64E21C8A-6C13-46CF-6E47-762DC8BE9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C86A9-FE0F-8524-9128-7CB734E4296E}"/>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67278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5102B-CB98-40F1-8E98-7309C2822C7A}"/>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3" name="Footer Placeholder 2">
            <a:extLst>
              <a:ext uri="{FF2B5EF4-FFF2-40B4-BE49-F238E27FC236}">
                <a16:creationId xmlns:a16="http://schemas.microsoft.com/office/drawing/2014/main" id="{0831B30B-3AE8-5B97-085E-6BE6F879A0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D079D-69D1-597D-176F-3A5C0C7F92CE}"/>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169429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EC1C-043E-38FD-45C6-CEAAC6497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725BE1-6F2C-E42F-6832-A56F13AE1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86D08-94A4-4763-91A4-A09D28363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782CF-6E50-E153-BDC5-F6D6C4F6D3C8}"/>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6" name="Footer Placeholder 5">
            <a:extLst>
              <a:ext uri="{FF2B5EF4-FFF2-40B4-BE49-F238E27FC236}">
                <a16:creationId xmlns:a16="http://schemas.microsoft.com/office/drawing/2014/main" id="{5750CE60-E7C8-7232-7631-A101761A2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3BA44-55C3-AD83-18BC-F10740811731}"/>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40024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AF7F-6885-08BC-BEFC-EEB0607B9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28612-4A02-442B-196F-B9F7F1BB3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FD15E-435E-693D-D7B0-39979E492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DAB3E-51F5-F655-36BA-278D6486317E}"/>
              </a:ext>
            </a:extLst>
          </p:cNvPr>
          <p:cNvSpPr>
            <a:spLocks noGrp="1"/>
          </p:cNvSpPr>
          <p:nvPr>
            <p:ph type="dt" sz="half" idx="10"/>
          </p:nvPr>
        </p:nvSpPr>
        <p:spPr/>
        <p:txBody>
          <a:bodyPr/>
          <a:lstStyle/>
          <a:p>
            <a:fld id="{5116926A-B827-413E-B371-09133FB05F47}" type="datetimeFigureOut">
              <a:rPr lang="en-US" smtClean="0"/>
              <a:t>10/11/2023</a:t>
            </a:fld>
            <a:endParaRPr lang="en-US"/>
          </a:p>
        </p:txBody>
      </p:sp>
      <p:sp>
        <p:nvSpPr>
          <p:cNvPr id="6" name="Footer Placeholder 5">
            <a:extLst>
              <a:ext uri="{FF2B5EF4-FFF2-40B4-BE49-F238E27FC236}">
                <a16:creationId xmlns:a16="http://schemas.microsoft.com/office/drawing/2014/main" id="{6B1A1A14-6F2B-2740-28D5-D55172D2D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0399-A017-C337-1544-7E6D5C382085}"/>
              </a:ext>
            </a:extLst>
          </p:cNvPr>
          <p:cNvSpPr>
            <a:spLocks noGrp="1"/>
          </p:cNvSpPr>
          <p:nvPr>
            <p:ph type="sldNum" sz="quarter" idx="12"/>
          </p:nvPr>
        </p:nvSpPr>
        <p:spPr/>
        <p:txBody>
          <a:bodyPr/>
          <a:lstStyle/>
          <a:p>
            <a:fld id="{4D44CF6A-4EEB-4739-BEB5-0E54F58CD9EC}" type="slidenum">
              <a:rPr lang="en-US" smtClean="0"/>
              <a:t>‹#›</a:t>
            </a:fld>
            <a:endParaRPr lang="en-US"/>
          </a:p>
        </p:txBody>
      </p:sp>
    </p:spTree>
    <p:extLst>
      <p:ext uri="{BB962C8B-B14F-4D97-AF65-F5344CB8AC3E}">
        <p14:creationId xmlns:p14="http://schemas.microsoft.com/office/powerpoint/2010/main" val="295519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F419A-9E61-A5B5-E78C-751DB76A8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56310-160C-CC0D-8AA7-56C880161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C7253-1565-E4E6-8340-C1AEDD0E2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6926A-B827-413E-B371-09133FB05F47}" type="datetimeFigureOut">
              <a:rPr lang="en-US" smtClean="0"/>
              <a:t>10/11/2023</a:t>
            </a:fld>
            <a:endParaRPr lang="en-US"/>
          </a:p>
        </p:txBody>
      </p:sp>
      <p:sp>
        <p:nvSpPr>
          <p:cNvPr id="5" name="Footer Placeholder 4">
            <a:extLst>
              <a:ext uri="{FF2B5EF4-FFF2-40B4-BE49-F238E27FC236}">
                <a16:creationId xmlns:a16="http://schemas.microsoft.com/office/drawing/2014/main" id="{F580BF26-4461-2384-BE4D-22929963D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C53950-A8EF-F6A2-B118-D20EAC199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4CF6A-4EEB-4739-BEB5-0E54F58CD9EC}" type="slidenum">
              <a:rPr lang="en-US" smtClean="0"/>
              <a:t>‹#›</a:t>
            </a:fld>
            <a:endParaRPr lang="en-US"/>
          </a:p>
        </p:txBody>
      </p:sp>
    </p:spTree>
    <p:extLst>
      <p:ext uri="{BB962C8B-B14F-4D97-AF65-F5344CB8AC3E}">
        <p14:creationId xmlns:p14="http://schemas.microsoft.com/office/powerpoint/2010/main" val="273754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E17D-A9FA-4755-E769-35078666F8A5}"/>
              </a:ext>
            </a:extLst>
          </p:cNvPr>
          <p:cNvSpPr>
            <a:spLocks noGrp="1"/>
          </p:cNvSpPr>
          <p:nvPr>
            <p:ph type="ctrTitle"/>
          </p:nvPr>
        </p:nvSpPr>
        <p:spPr/>
        <p:txBody>
          <a:bodyPr>
            <a:noAutofit/>
          </a:bodyPr>
          <a:lstStyle/>
          <a:p>
            <a:r>
              <a:rPr lang="en-US" sz="3200" b="1" dirty="0">
                <a:latin typeface="Times New Roman" panose="02020603050405020304" pitchFamily="18" charset="0"/>
                <a:cs typeface="Times New Roman" panose="02020603050405020304" pitchFamily="18" charset="0"/>
              </a:rPr>
              <a:t>STATISTIC AND PREDICTIVE MODELING(DATA-2204)</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Assignment #2-Logistic Regression</a:t>
            </a:r>
            <a:br>
              <a:rPr lang="en-US" sz="3600" dirty="0"/>
            </a:br>
            <a:endParaRPr lang="en-US" sz="3600" dirty="0"/>
          </a:p>
        </p:txBody>
      </p:sp>
      <p:sp>
        <p:nvSpPr>
          <p:cNvPr id="3" name="Subtitle 2">
            <a:extLst>
              <a:ext uri="{FF2B5EF4-FFF2-40B4-BE49-F238E27FC236}">
                <a16:creationId xmlns:a16="http://schemas.microsoft.com/office/drawing/2014/main" id="{404D0726-C5F2-6BA3-0F6E-D2E7C7F868AA}"/>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Professor- Sam Plati</a:t>
            </a:r>
          </a:p>
          <a:p>
            <a:r>
              <a:rPr lang="en-US" b="1" dirty="0">
                <a:latin typeface="Times New Roman" panose="02020603050405020304" pitchFamily="18" charset="0"/>
                <a:cs typeface="Times New Roman" panose="02020603050405020304" pitchFamily="18" charset="0"/>
              </a:rPr>
              <a:t>Syeda Jaffer</a:t>
            </a:r>
          </a:p>
          <a:p>
            <a:r>
              <a:rPr lang="en-US" b="1" dirty="0">
                <a:latin typeface="Times New Roman" panose="02020603050405020304" pitchFamily="18" charset="0"/>
                <a:cs typeface="Times New Roman" panose="02020603050405020304" pitchFamily="18" charset="0"/>
              </a:rPr>
              <a:t>100944094</a:t>
            </a:r>
          </a:p>
        </p:txBody>
      </p:sp>
      <p:pic>
        <p:nvPicPr>
          <p:cNvPr id="5" name="Picture 4" descr="A logo for a college&#10;&#10;Description automatically generated">
            <a:extLst>
              <a:ext uri="{FF2B5EF4-FFF2-40B4-BE49-F238E27FC236}">
                <a16:creationId xmlns:a16="http://schemas.microsoft.com/office/drawing/2014/main" id="{6E15BC89-BEB4-6940-8390-7DA30D345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485" y="504796"/>
            <a:ext cx="2527430" cy="1143059"/>
          </a:xfrm>
          <a:prstGeom prst="rect">
            <a:avLst/>
          </a:prstGeom>
        </p:spPr>
      </p:pic>
    </p:spTree>
    <p:extLst>
      <p:ext uri="{BB962C8B-B14F-4D97-AF65-F5344CB8AC3E}">
        <p14:creationId xmlns:p14="http://schemas.microsoft.com/office/powerpoint/2010/main" val="356227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E585-35AC-95DC-4CFC-D98629F1F0E3}"/>
              </a:ext>
            </a:extLst>
          </p:cNvPr>
          <p:cNvSpPr>
            <a:spLocks noGrp="1"/>
          </p:cNvSpPr>
          <p:nvPr>
            <p:ph type="title"/>
          </p:nvPr>
        </p:nvSpPr>
        <p:spPr>
          <a:xfrm>
            <a:off x="876693" y="741391"/>
            <a:ext cx="10438613" cy="793495"/>
          </a:xfrm>
          <a:solidFill>
            <a:schemeClr val="accent5">
              <a:lumMod val="75000"/>
            </a:schemeClr>
          </a:solidFill>
          <a:ln w="28575">
            <a:solidFill>
              <a:schemeClr val="tx1"/>
            </a:solidFill>
          </a:ln>
        </p:spPr>
        <p:txBody>
          <a:bodyPr anchor="b">
            <a:normAutofit/>
          </a:bodyPr>
          <a:lstStyle/>
          <a:p>
            <a:r>
              <a:rPr lang="en-US" sz="3200" dirty="0">
                <a:solidFill>
                  <a:schemeClr val="bg1"/>
                </a:solidFill>
                <a:latin typeface="Times New Roman" panose="02020603050405020304" pitchFamily="18" charset="0"/>
                <a:cs typeface="Times New Roman" panose="02020603050405020304" pitchFamily="18" charset="0"/>
              </a:rPr>
              <a:t>Key</a:t>
            </a:r>
            <a:r>
              <a:rPr lang="en-US" sz="3200" dirty="0">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Insights-ROC/AUC  Curve (Optimized Model)</a:t>
            </a:r>
          </a:p>
        </p:txBody>
      </p:sp>
      <p:sp>
        <p:nvSpPr>
          <p:cNvPr id="3" name="Content Placeholder 2">
            <a:extLst>
              <a:ext uri="{FF2B5EF4-FFF2-40B4-BE49-F238E27FC236}">
                <a16:creationId xmlns:a16="http://schemas.microsoft.com/office/drawing/2014/main" id="{4701A4BA-8605-14E8-9269-7B4BD600A604}"/>
              </a:ext>
            </a:extLst>
          </p:cNvPr>
          <p:cNvSpPr>
            <a:spLocks noGrp="1"/>
          </p:cNvSpPr>
          <p:nvPr>
            <p:ph idx="1"/>
          </p:nvPr>
        </p:nvSpPr>
        <p:spPr>
          <a:xfrm>
            <a:off x="876293" y="1962865"/>
            <a:ext cx="3836820" cy="4153744"/>
          </a:xfrm>
          <a:ln w="28575">
            <a:solidFill>
              <a:schemeClr val="tx1"/>
            </a:solidFill>
          </a:ln>
        </p:spPr>
        <p:txBody>
          <a:bodyPr anchor="t">
            <a:normAutofit/>
          </a:bodyPr>
          <a:lstStyle/>
          <a:p>
            <a:pPr marL="0" indent="0">
              <a:buNone/>
            </a:pPr>
            <a:r>
              <a:rPr lang="en-US" sz="1600" dirty="0"/>
              <a:t>1. The first classifier is highly effective, as it has an exceptional discriminative ability to distinguish Class 0 from the other classes, with a 91% probability of ranking a positive instance higher than a negative one. </a:t>
            </a:r>
          </a:p>
          <a:p>
            <a:pPr marL="0" indent="0">
              <a:buNone/>
            </a:pPr>
            <a:r>
              <a:rPr lang="en-US" sz="1600" dirty="0"/>
              <a:t>3. The second classifier performs decently with a 75% likelihood of ranking a positive instance from Class 1 higher than a negative one, but falls short of exceptional performance.</a:t>
            </a:r>
          </a:p>
          <a:p>
            <a:pPr marL="0" indent="0">
              <a:buNone/>
            </a:pPr>
            <a:r>
              <a:rPr lang="en-US" sz="1600" dirty="0"/>
              <a:t>4. The third classifier has limited capability to differentiate Class 2 from others, as indicated by an AUC of 0.59, which is only slightly better than random guessing (AUC = 0.5).</a:t>
            </a:r>
          </a:p>
        </p:txBody>
      </p:sp>
      <p:grpSp>
        <p:nvGrpSpPr>
          <p:cNvPr id="23" name="Group 22">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4" name="Rectangle 23">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1A7DBE26-8C8A-3F64-F83F-40C076519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665" y="1962865"/>
            <a:ext cx="642762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67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2002-995A-FAB1-02E6-5D8BDC25CD93}"/>
              </a:ext>
            </a:extLst>
          </p:cNvPr>
          <p:cNvSpPr>
            <a:spLocks noGrp="1"/>
          </p:cNvSpPr>
          <p:nvPr>
            <p:ph type="title"/>
          </p:nvPr>
        </p:nvSpPr>
        <p:spPr>
          <a:solidFill>
            <a:schemeClr val="accent5">
              <a:lumMod val="75000"/>
            </a:schemeClr>
          </a:solidFill>
          <a:ln w="28575">
            <a:solidFill>
              <a:schemeClr val="tx1"/>
            </a:solidFill>
          </a:ln>
        </p:spPr>
        <p:txBody>
          <a:bodyPr/>
          <a:lstStyle/>
          <a:p>
            <a:r>
              <a:rPr lang="en-US" b="1" dirty="0">
                <a:solidFill>
                  <a:schemeClr val="bg1"/>
                </a:solidFill>
              </a:rPr>
              <a:t>Recommendation for Mr.Hughes for next steps</a:t>
            </a:r>
          </a:p>
        </p:txBody>
      </p:sp>
      <p:sp>
        <p:nvSpPr>
          <p:cNvPr id="3" name="Content Placeholder 2">
            <a:extLst>
              <a:ext uri="{FF2B5EF4-FFF2-40B4-BE49-F238E27FC236}">
                <a16:creationId xmlns:a16="http://schemas.microsoft.com/office/drawing/2014/main" id="{B3C27B8B-2738-1630-84C6-945D0C4D447A}"/>
              </a:ext>
            </a:extLst>
          </p:cNvPr>
          <p:cNvSpPr>
            <a:spLocks noGrp="1"/>
          </p:cNvSpPr>
          <p:nvPr>
            <p:ph idx="1"/>
          </p:nvPr>
        </p:nvSpPr>
        <p:spPr>
          <a:ln w="28575">
            <a:solidFill>
              <a:schemeClr val="tx1"/>
            </a:solidFill>
          </a:ln>
        </p:spPr>
        <p:txBody>
          <a:bodyPr>
            <a:normAutofit/>
          </a:bodyPr>
          <a:lstStyle/>
          <a:p>
            <a:pPr marL="342900" marR="0" indent="-342900">
              <a:lnSpc>
                <a:spcPct val="107000"/>
              </a:lnSpc>
              <a:spcBef>
                <a:spcPts val="0"/>
              </a:spcBef>
              <a:spcAft>
                <a:spcPts val="800"/>
              </a:spcAf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Feature Engineering: To improve the model's performance, feature engineering techniques can be implemented, especially for the "mid-risk" category. This involves creating or enhancing new features by raising existing ones to a power (polynomials), building new features that are combinations of two or more existing ones (interaction terms), and transforming features using techniques like log transformation and categorical encoding. Choosing the right features is also important and can be done using algorithms like recursive feature elimination or feature importance from tree-based models.</a:t>
            </a:r>
          </a:p>
          <a:p>
            <a:pPr marL="342900" marR="0" indent="-342900">
              <a:lnSpc>
                <a:spcPct val="107000"/>
              </a:lnSpc>
              <a:spcBef>
                <a:spcPts val="0"/>
              </a:spcBef>
              <a:spcAft>
                <a:spcPts val="800"/>
              </a:spcAf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Model Complexity: To improve prediction accuracy and evaluation, try more complex models or ensemble methods. Advanced algorithms like SVM and ensemble models such as Random Forest and Gradient Boosting can be used. Neural networks like MLP can capture complex patterns and interactions in the dataset.</a:t>
            </a:r>
          </a:p>
          <a:p>
            <a:pPr marL="342900" marR="0" indent="-342900">
              <a:lnSpc>
                <a:spcPct val="107000"/>
              </a:lnSpc>
              <a:spcBef>
                <a:spcPts val="0"/>
              </a:spcBef>
              <a:spcAft>
                <a:spcPts val="800"/>
              </a:spcAf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Hyperparameter tuning is essential for improving model performance. It can be done using Grid Search or Random Search techniques. Bayesian Optimization is another powerful approach that utilizes statistical models to identify the best hyperparameters for optimal performance.</a:t>
            </a:r>
          </a:p>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267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0CD-A722-8FAF-1C13-D7DA85F82F90}"/>
              </a:ext>
            </a:extLst>
          </p:cNvPr>
          <p:cNvSpPr>
            <a:spLocks noGrp="1"/>
          </p:cNvSpPr>
          <p:nvPr>
            <p:ph type="title"/>
          </p:nvPr>
        </p:nvSpPr>
        <p:spPr>
          <a:xfrm>
            <a:off x="631371" y="372607"/>
            <a:ext cx="10515600" cy="1325563"/>
          </a:xfrm>
          <a:solidFill>
            <a:schemeClr val="accent5">
              <a:lumMod val="75000"/>
            </a:schemeClr>
          </a:solidFill>
          <a:ln w="28575">
            <a:solidFill>
              <a:schemeClr val="tx1"/>
            </a:solidFill>
          </a:ln>
        </p:spPr>
        <p:txBody>
          <a:bodyPr/>
          <a:lstStyle/>
          <a:p>
            <a:r>
              <a:rPr lang="en-US" dirty="0">
                <a:solidFill>
                  <a:schemeClr val="bg1"/>
                </a:solidFill>
                <a:latin typeface="Times New Roman" panose="02020603050405020304" pitchFamily="18" charset="0"/>
                <a:cs typeface="Times New Roman" panose="02020603050405020304" pitchFamily="18" charset="0"/>
              </a:rPr>
              <a:t>Rational Statement</a:t>
            </a:r>
          </a:p>
        </p:txBody>
      </p:sp>
      <p:sp>
        <p:nvSpPr>
          <p:cNvPr id="3" name="TextBox 2">
            <a:extLst>
              <a:ext uri="{FF2B5EF4-FFF2-40B4-BE49-F238E27FC236}">
                <a16:creationId xmlns:a16="http://schemas.microsoft.com/office/drawing/2014/main" id="{10FC8948-25AA-D75E-4C1D-7E5EB8100824}"/>
              </a:ext>
            </a:extLst>
          </p:cNvPr>
          <p:cNvSpPr txBox="1"/>
          <p:nvPr/>
        </p:nvSpPr>
        <p:spPr>
          <a:xfrm>
            <a:off x="631371" y="2002970"/>
            <a:ext cx="10515600" cy="3016210"/>
          </a:xfrm>
          <a:prstGeom prst="rect">
            <a:avLst/>
          </a:prstGeom>
          <a:noFill/>
          <a:ln w="28575">
            <a:solidFill>
              <a:schemeClr val="tx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Summary</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Mr. John Hughes has requested a Logistic Regression model and ROC/AUC curve to predict risk level using his MHR_dataset.csv.</a:t>
            </a:r>
            <a:endParaRPr lang="en-US" b="1"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healthcare sector faces a significant challenge in predicting the risk levels for pregnant women to ensure the mother's and fetus's safety and well-being. Accurate and timely prediction can play a vital role in providing personalized care, timely interventions, and optimizing health outcomes.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With a dataset of 1,014 observations and seven independent variables including age, systolic and diastolic blood pressure, blood glucose levels, body temperature, and heart rate, there is an opportunity to develop a predictive model that can forecast the risk levels associated with pregnancy.</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183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0CD-A722-8FAF-1C13-D7DA85F82F90}"/>
              </a:ext>
            </a:extLst>
          </p:cNvPr>
          <p:cNvSpPr>
            <a:spLocks noGrp="1"/>
          </p:cNvSpPr>
          <p:nvPr>
            <p:ph type="title"/>
          </p:nvPr>
        </p:nvSpPr>
        <p:spPr>
          <a:solidFill>
            <a:schemeClr val="accent5">
              <a:lumMod val="75000"/>
            </a:schemeClr>
          </a:solidFill>
          <a:ln w="28575">
            <a:solidFill>
              <a:schemeClr val="tx1"/>
            </a:solidFill>
          </a:ln>
        </p:spPr>
        <p:txBody>
          <a:bodyPr>
            <a:normAutofit fontScale="90000"/>
          </a:bodyPr>
          <a:lstStyle/>
          <a:p>
            <a:br>
              <a:rPr lang="en-US" sz="4400" b="1" kern="100" dirty="0">
                <a:effectLst/>
                <a:latin typeface="Calibri" panose="020F0502020204030204" pitchFamily="34" charset="0"/>
                <a:ea typeface="Calibri" panose="020F0502020204030204" pitchFamily="34" charset="0"/>
                <a:cs typeface="Arial" panose="020B0604020202020204" pitchFamily="34" charset="0"/>
              </a:rPr>
            </a:br>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need for forecasting the risk level </a:t>
            </a:r>
            <a:r>
              <a:rPr lang="en-US" sz="4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helps us for several reasons</a:t>
            </a:r>
            <a:b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4400"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10FC8948-25AA-D75E-4C1D-7E5EB8100824}"/>
              </a:ext>
            </a:extLst>
          </p:cNvPr>
          <p:cNvSpPr txBox="1"/>
          <p:nvPr/>
        </p:nvSpPr>
        <p:spPr>
          <a:xfrm>
            <a:off x="838200" y="1905000"/>
            <a:ext cx="10352314" cy="2854243"/>
          </a:xfrm>
          <a:prstGeom prst="rect">
            <a:avLst/>
          </a:prstGeom>
          <a:noFill/>
          <a:ln w="28575">
            <a:solidFill>
              <a:schemeClr val="tx1"/>
            </a:solidFill>
          </a:ln>
        </p:spPr>
        <p:txBody>
          <a:bodyPr wrap="square" rtlCol="0">
            <a:spAutoFit/>
          </a:bodyPr>
          <a:lstStyle/>
          <a:p>
            <a:pPr marL="342900" marR="0" lvl="0" indent="-342900">
              <a:lnSpc>
                <a:spcPct val="107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Identifying high-risk cases early is crucial as it enables healthcare providers to administer timely interventions, which helps reduce potential complications.</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Efficient resource allocation is crucial in directing attention and resources towards cases that require urgent and intensive care.</a:t>
            </a: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Developing personalized Care Plans will enable the creation of customized care plans tailored to an individual's unique risk factors.</a:t>
            </a:r>
          </a:p>
          <a:p>
            <a:pPr marR="0" lvl="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dirty="0"/>
              <a:t>.</a:t>
            </a:r>
          </a:p>
        </p:txBody>
      </p:sp>
    </p:spTree>
    <p:extLst>
      <p:ext uri="{BB962C8B-B14F-4D97-AF65-F5344CB8AC3E}">
        <p14:creationId xmlns:p14="http://schemas.microsoft.com/office/powerpoint/2010/main" val="161617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0CD-A722-8FAF-1C13-D7DA85F82F90}"/>
              </a:ext>
            </a:extLst>
          </p:cNvPr>
          <p:cNvSpPr>
            <a:spLocks noGrp="1"/>
          </p:cNvSpPr>
          <p:nvPr>
            <p:ph type="title"/>
          </p:nvPr>
        </p:nvSpPr>
        <p:spPr>
          <a:solidFill>
            <a:schemeClr val="accent5">
              <a:lumMod val="75000"/>
            </a:schemeClr>
          </a:solidFill>
          <a:ln w="28575">
            <a:solidFill>
              <a:schemeClr val="tx1"/>
            </a:solidFill>
          </a:ln>
        </p:spPr>
        <p:txBody>
          <a:bodyPr>
            <a:normAutofit fontScale="90000"/>
          </a:bodyPr>
          <a:lstStyle/>
          <a:p>
            <a:br>
              <a:rPr lang="en-US" sz="4400" b="1" kern="100" dirty="0">
                <a:effectLst/>
                <a:latin typeface="Calibri" panose="020F0502020204030204" pitchFamily="34" charset="0"/>
                <a:ea typeface="Calibri" panose="020F0502020204030204" pitchFamily="34" charset="0"/>
                <a:cs typeface="Arial" panose="020B0604020202020204" pitchFamily="34" charset="0"/>
              </a:rPr>
            </a:br>
            <a:r>
              <a:rPr lang="en-US" sz="4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Role of Logistic Regression in Forecasting Risk Levels</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10FC8948-25AA-D75E-4C1D-7E5EB8100824}"/>
              </a:ext>
            </a:extLst>
          </p:cNvPr>
          <p:cNvSpPr txBox="1"/>
          <p:nvPr/>
        </p:nvSpPr>
        <p:spPr>
          <a:xfrm>
            <a:off x="838200" y="1905000"/>
            <a:ext cx="10352314" cy="3241785"/>
          </a:xfrm>
          <a:prstGeom prst="rect">
            <a:avLst/>
          </a:prstGeom>
          <a:noFill/>
          <a:ln w="28575">
            <a:solidFill>
              <a:schemeClr val="tx1"/>
            </a:solidFill>
          </a:ln>
        </p:spPr>
        <p:txBody>
          <a:bodyPr wrap="square" rtlCol="0">
            <a:spAutoFit/>
          </a:bodyPr>
          <a:lstStyle/>
          <a:p>
            <a:pPr marL="342900" marR="0" lvl="0" indent="-342900">
              <a:lnSpc>
                <a:spcPct val="107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is considered a feasible solution to this problem for a number of reasons:</a:t>
            </a:r>
          </a:p>
          <a:p>
            <a:pPr marL="342900" marR="0" lvl="0" indent="-342900">
              <a:lnSpc>
                <a:spcPct val="107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skilled at handling binary outcomes, making it appropriate for classifying patients as high or low risk.</a:t>
            </a:r>
          </a:p>
          <a:p>
            <a:pPr marL="342900" marR="0" lvl="0" indent="-342900">
              <a:lnSpc>
                <a:spcPct val="107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provides a clear interpretation of each variable's impact on risk level, allowing the for identification of key risk factors and their significance.</a:t>
            </a:r>
          </a:p>
          <a:p>
            <a:pPr marL="342900" marR="0" lvl="0" indent="-342900">
              <a:lnSpc>
                <a:spcPct val="107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Probability estimation is much more than just classifying data. It gives you the probability of each classification, which offers a more detailed view of the risks involved.</a:t>
            </a:r>
          </a:p>
          <a:p>
            <a:pPr marL="342900" marR="0" lvl="0" indent="-342900">
              <a:lnSpc>
                <a:spcPct val="107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algorithm is efficient and can be deployed quickly. It's also straightforward, which helps through tasks with ease.</a:t>
            </a:r>
          </a:p>
          <a:p>
            <a:pPr marR="0" lvl="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dirty="0"/>
              <a:t>.</a:t>
            </a:r>
          </a:p>
        </p:txBody>
      </p:sp>
    </p:spTree>
    <p:extLst>
      <p:ext uri="{BB962C8B-B14F-4D97-AF65-F5344CB8AC3E}">
        <p14:creationId xmlns:p14="http://schemas.microsoft.com/office/powerpoint/2010/main" val="291553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31F5-8D4B-C487-3ACD-254C90158C11}"/>
              </a:ext>
            </a:extLst>
          </p:cNvPr>
          <p:cNvSpPr>
            <a:spLocks noGrp="1"/>
          </p:cNvSpPr>
          <p:nvPr>
            <p:ph type="title"/>
          </p:nvPr>
        </p:nvSpPr>
        <p:spPr>
          <a:solidFill>
            <a:schemeClr val="accent5">
              <a:lumMod val="75000"/>
            </a:schemeClr>
          </a:solidFill>
          <a:ln w="28575">
            <a:solidFill>
              <a:schemeClr val="tx1"/>
            </a:solidFill>
          </a:ln>
        </p:spPr>
        <p:txBody>
          <a:bodyPr/>
          <a:lstStyle/>
          <a:p>
            <a:r>
              <a:rPr lang="en-US" b="1" dirty="0">
                <a:solidFill>
                  <a:schemeClr val="bg1"/>
                </a:solidFill>
                <a:latin typeface="Times New Roman" panose="02020603050405020304" pitchFamily="18" charset="0"/>
                <a:cs typeface="Times New Roman" panose="02020603050405020304" pitchFamily="18" charset="0"/>
              </a:rPr>
              <a:t>Key Insights - Learning Curve </a:t>
            </a:r>
          </a:p>
        </p:txBody>
      </p:sp>
      <p:sp>
        <p:nvSpPr>
          <p:cNvPr id="4" name="Content Placeholder 3">
            <a:extLst>
              <a:ext uri="{FF2B5EF4-FFF2-40B4-BE49-F238E27FC236}">
                <a16:creationId xmlns:a16="http://schemas.microsoft.com/office/drawing/2014/main" id="{1776CB72-D2CA-834D-FD8E-4C8B43D3A26A}"/>
              </a:ext>
            </a:extLst>
          </p:cNvPr>
          <p:cNvSpPr>
            <a:spLocks noGrp="1"/>
          </p:cNvSpPr>
          <p:nvPr>
            <p:ph sz="half" idx="2"/>
          </p:nvPr>
        </p:nvSpPr>
        <p:spPr>
          <a:ln w="28575">
            <a:solidFill>
              <a:schemeClr val="tx1"/>
            </a:solidFill>
          </a:ln>
        </p:spPr>
        <p:txBody>
          <a:bodyPr>
            <a:normAutofit lnSpcReduction="10000"/>
          </a:bodyPr>
          <a:lstStyle/>
          <a:p>
            <a:pPr marL="342900" indent="-34290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current model is not performing well in identifying the risk levels in the dataset, as indicated by the low training and validation recall. Although the training and validation curves are close to each other, this suggests a low variance in the model's predictions. In other words, the model is consistent but not accurate.</a:t>
            </a:r>
          </a:p>
          <a:p>
            <a:pPr marL="342900" indent="-342900">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healthcare, a low recall is a cause for concern as it indicates that the model is missing many high-risk cases. This could be particularly worrisome in pregnancy as it may lead to inadequate care and interventions, putting the mother’s and fetus’s health at risk.</a:t>
            </a:r>
          </a:p>
          <a:p>
            <a:pPr marL="342900" indent="-342900">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Although having low variance is generally considered a positive attribute, it is outweighed by the model's high bias in this case. The model may be stable but consistently makes incorrect or suboptimal predictions.</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9DBCE37-31A2-433B-CFD5-8768C1EEA0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35133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0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B584-B189-1B2F-C635-0C1E1806C52D}"/>
              </a:ext>
            </a:extLst>
          </p:cNvPr>
          <p:cNvSpPr>
            <a:spLocks noGrp="1"/>
          </p:cNvSpPr>
          <p:nvPr>
            <p:ph type="title"/>
          </p:nvPr>
        </p:nvSpPr>
        <p:spPr>
          <a:solidFill>
            <a:schemeClr val="accent5">
              <a:lumMod val="75000"/>
            </a:schemeClr>
          </a:solidFill>
          <a:ln w="28575">
            <a:solidFill>
              <a:schemeClr val="tx1"/>
            </a:solidFill>
          </a:ln>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883ABEE9-5BAE-98F9-5003-B69DC8859355}"/>
              </a:ext>
            </a:extLst>
          </p:cNvPr>
          <p:cNvSpPr>
            <a:spLocks noGrp="1"/>
          </p:cNvSpPr>
          <p:nvPr>
            <p:ph idx="1"/>
          </p:nvPr>
        </p:nvSpPr>
        <p:spPr>
          <a:ln w="28575">
            <a:solidFill>
              <a:schemeClr val="tx1"/>
            </a:solidFill>
          </a:ln>
        </p:spPr>
        <p:txBody>
          <a:bodyPr>
            <a:normAutofit fontScale="85000" lnSpcReduction="20000"/>
          </a:bodyPr>
          <a:lstStyle/>
          <a:p>
            <a:pPr marR="0">
              <a:lnSpc>
                <a:spcPct val="107000"/>
              </a:lnSpc>
              <a:spcBef>
                <a:spcPts val="0"/>
              </a:spcBef>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Performance:</a:t>
            </a:r>
          </a:p>
          <a:p>
            <a:pPr>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Training Score indicates how well the model learns from the training data, while the Validation Score measures the model's performance on unseen data.</a:t>
            </a:r>
          </a:p>
          <a:p>
            <a:pPr marL="57150" marR="0" indent="-285750">
              <a:lnSpc>
                <a:spcPct val="107000"/>
              </a:lnSpc>
              <a:spcBef>
                <a:spcPts val="0"/>
              </a:spcBef>
              <a:spcAft>
                <a:spcPts val="8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High</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Bias and Variance:</a:t>
            </a:r>
          </a:p>
          <a:p>
            <a:pPr>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Both the training and validation scores are low; the model is said to be underfitting. This means that the model is too simplistic and cannot capture the underlying patterns in the data.</a:t>
            </a:r>
          </a:p>
          <a:p>
            <a:pPr>
              <a:lnSpc>
                <a:spcPct val="107000"/>
              </a:lnSpc>
              <a:spcBef>
                <a:spcPts val="0"/>
              </a:spcBef>
              <a:spcAft>
                <a:spcPts val="800"/>
              </a:spcAft>
              <a:buFont typeface="Wingdings" panose="05000000000000000000" pitchFamily="2" charset="2"/>
              <a:buChar char="Ø"/>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Limited or Generalized Accuracy: </a:t>
            </a:r>
          </a:p>
          <a:p>
            <a:pPr>
              <a:lnSpc>
                <a:spcPct val="107000"/>
              </a:lnSpc>
              <a:spcBef>
                <a:spcPts val="0"/>
              </a:spcBef>
              <a:spcAft>
                <a:spcPts val="800"/>
              </a:spcAft>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low recall scores for both training and validation data suggest limited generalization ability of the model.</a:t>
            </a:r>
          </a:p>
          <a:p>
            <a:pPr>
              <a:lnSpc>
                <a:spcPct val="107000"/>
              </a:lnSpc>
              <a:spcBef>
                <a:spcPts val="0"/>
              </a:spcBef>
              <a:spcAft>
                <a:spcPts val="800"/>
              </a:spcAft>
              <a:buFont typeface="Wingdings" panose="05000000000000000000" pitchFamily="2" charset="2"/>
              <a:buChar char="Ø"/>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a:t>
            </a:r>
          </a:p>
          <a:p>
            <a:pPr marL="342900" marR="0" indent="-342900">
              <a:lnSpc>
                <a:spcPct val="107000"/>
              </a:lnSpc>
              <a:spcBef>
                <a:spcPts val="0"/>
              </a:spcBef>
              <a:spcAft>
                <a:spcPts val="800"/>
              </a:spcAft>
              <a:buFont typeface="+mj-lt"/>
              <a:buAutoNum type="arabicPeriod"/>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 iterative model enhancement, evaluation, and refinement process should be followed to ensure the best results. Each change, whether related to the dataset, features, or model, should be thoroughly evaluated with a focus on achieving the desired 90% recall. </a:t>
            </a:r>
          </a:p>
          <a:p>
            <a:pPr marL="342900" marR="0" indent="-342900">
              <a:lnSpc>
                <a:spcPct val="107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It's recommended to use cross-validation to ensure that the improvements made are consistent and not specific to a particular subset of data. By doing so, the model can be continually improved until the desired outcome is achieved.</a:t>
            </a:r>
          </a:p>
          <a:p>
            <a:pPr marL="342900" marR="0" indent="-342900">
              <a:lnSpc>
                <a:spcPct val="107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Balancing metrics is crucial to maintain model reliability. Maximizing recall is essential, but balancing precision is equally important. High recall and low precision can cause many false positives in healthcare settings, leading to unnecessary interventions and anxiety. Therefore, it’s essential to optimize the model for all relevant metrics.</a:t>
            </a:r>
          </a:p>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8215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F3A2-5C91-B1E0-EEA6-72C80D092DD5}"/>
              </a:ext>
            </a:extLst>
          </p:cNvPr>
          <p:cNvSpPr>
            <a:spLocks noGrp="1"/>
          </p:cNvSpPr>
          <p:nvPr>
            <p:ph type="title"/>
          </p:nvPr>
        </p:nvSpPr>
        <p:spPr>
          <a:xfrm>
            <a:off x="876692" y="741392"/>
            <a:ext cx="10438615" cy="1130952"/>
          </a:xfrm>
          <a:solidFill>
            <a:schemeClr val="accent5">
              <a:lumMod val="75000"/>
            </a:schemeClr>
          </a:solidFill>
          <a:ln w="28575">
            <a:solidFill>
              <a:schemeClr val="tx1"/>
            </a:solidFill>
          </a:ln>
        </p:spPr>
        <p:txBody>
          <a:bodyPr vert="horz" lIns="91440" tIns="45720" rIns="91440" bIns="45720" rtlCol="0" anchor="b">
            <a:normAutofit/>
          </a:bodyPr>
          <a:lstStyle/>
          <a:p>
            <a:r>
              <a:rPr lang="en-US" sz="3200" b="1" kern="1200" dirty="0">
                <a:solidFill>
                  <a:schemeClr val="bg1"/>
                </a:solidFill>
                <a:latin typeface="Times New Roman" panose="02020603050405020304" pitchFamily="18" charset="0"/>
                <a:cs typeface="Times New Roman" panose="02020603050405020304" pitchFamily="18" charset="0"/>
              </a:rPr>
              <a:t>Confusion Matrix (Classification Report)</a:t>
            </a:r>
          </a:p>
        </p:txBody>
      </p:sp>
      <p:sp>
        <p:nvSpPr>
          <p:cNvPr id="4" name="Content Placeholder 3">
            <a:extLst>
              <a:ext uri="{FF2B5EF4-FFF2-40B4-BE49-F238E27FC236}">
                <a16:creationId xmlns:a16="http://schemas.microsoft.com/office/drawing/2014/main" id="{BA0C4CEB-1E3B-0B18-644E-0C6B96EC4EAC}"/>
              </a:ext>
            </a:extLst>
          </p:cNvPr>
          <p:cNvSpPr>
            <a:spLocks noGrp="1"/>
          </p:cNvSpPr>
          <p:nvPr>
            <p:ph sz="half" idx="2"/>
          </p:nvPr>
        </p:nvSpPr>
        <p:spPr>
          <a:xfrm>
            <a:off x="876692" y="2533475"/>
            <a:ext cx="5524108" cy="3583131"/>
          </a:xfrm>
          <a:ln w="28575">
            <a:solidFill>
              <a:schemeClr val="tx1"/>
            </a:solidFill>
          </a:ln>
        </p:spPr>
        <p:txBody>
          <a:bodyPr vert="horz" lIns="91440" tIns="45720" rIns="91440" bIns="45720" rtlCol="0" anchor="t">
            <a:normAutofit/>
          </a:bodyPr>
          <a:lstStyle/>
          <a:p>
            <a:pPr marL="0" marR="0" indent="0">
              <a:spcBef>
                <a:spcPts val="0"/>
              </a:spcBef>
              <a:spcAft>
                <a:spcPts val="800"/>
              </a:spcAft>
              <a:buNone/>
            </a:pPr>
            <a:r>
              <a:rPr lang="en-US" sz="1400" b="1" u="sng" dirty="0">
                <a:effectLst/>
                <a:latin typeface="Times New Roman" panose="02020603050405020304" pitchFamily="18" charset="0"/>
                <a:cs typeface="Times New Roman" panose="02020603050405020304" pitchFamily="18" charset="0"/>
              </a:rPr>
              <a:t>High Risk:</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Precision (0.76): Of all cases predicted as high risk, 76% were actually high risk.</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Recall (0.75): Of all actual high-risk cases, 75% were correctly identified.</a:t>
            </a:r>
          </a:p>
          <a:p>
            <a:pPr marL="0" marR="0" indent="0">
              <a:spcBef>
                <a:spcPts val="0"/>
              </a:spcBef>
              <a:spcAft>
                <a:spcPts val="800"/>
              </a:spcAft>
              <a:buNone/>
            </a:pPr>
            <a:r>
              <a:rPr lang="en-US" sz="1400" b="1" u="sng" dirty="0">
                <a:effectLst/>
                <a:latin typeface="Times New Roman" panose="02020603050405020304" pitchFamily="18" charset="0"/>
                <a:cs typeface="Times New Roman" panose="02020603050405020304" pitchFamily="18" charset="0"/>
              </a:rPr>
              <a:t>Low Risk:</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Precision (0.57): 57% of the cases predicted as low risk were actually low risk.</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Recall (0.67): Of all actual low-risk cases, the model identified 67%.</a:t>
            </a:r>
          </a:p>
          <a:p>
            <a:pPr marL="0" marR="0" indent="0">
              <a:spcBef>
                <a:spcPts val="0"/>
              </a:spcBef>
              <a:spcAft>
                <a:spcPts val="800"/>
              </a:spcAft>
              <a:buNone/>
            </a:pPr>
            <a:r>
              <a:rPr lang="en-US" sz="1400" b="1" u="sng" dirty="0">
                <a:effectLst/>
                <a:latin typeface="Times New Roman" panose="02020603050405020304" pitchFamily="18" charset="0"/>
                <a:cs typeface="Times New Roman" panose="02020603050405020304" pitchFamily="18" charset="0"/>
              </a:rPr>
              <a:t>Mid Risk:</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Precision (0.37): Only 37% of the cases predicted as mid-risk were correct.</a:t>
            </a:r>
          </a:p>
          <a:p>
            <a:pPr marL="0" marR="0">
              <a:spcBef>
                <a:spcPts val="0"/>
              </a:spcBef>
              <a:spcAft>
                <a:spcPts val="800"/>
              </a:spcAft>
            </a:pPr>
            <a:r>
              <a:rPr lang="en-US" sz="1400" dirty="0">
                <a:effectLst/>
                <a:latin typeface="Times New Roman" panose="02020603050405020304" pitchFamily="18" charset="0"/>
                <a:cs typeface="Times New Roman" panose="02020603050405020304" pitchFamily="18" charset="0"/>
              </a:rPr>
              <a:t>Recall (0.30): It could identify just 30% of the actual mid-risk cases.</a:t>
            </a:r>
          </a:p>
          <a:p>
            <a:pPr marL="0"/>
            <a:endParaRPr lang="en-US" sz="1300" dirty="0"/>
          </a:p>
        </p:txBody>
      </p:sp>
      <p:pic>
        <p:nvPicPr>
          <p:cNvPr id="6" name="Content Placeholder 5">
            <a:extLst>
              <a:ext uri="{FF2B5EF4-FFF2-40B4-BE49-F238E27FC236}">
                <a16:creationId xmlns:a16="http://schemas.microsoft.com/office/drawing/2014/main" id="{7FE86135-78FD-9D45-E7D5-B049F17EA0D3}"/>
              </a:ext>
            </a:extLst>
          </p:cNvPr>
          <p:cNvPicPr>
            <a:picLocks noGrp="1" noChangeAspect="1"/>
          </p:cNvPicPr>
          <p:nvPr>
            <p:ph sz="half" idx="1"/>
          </p:nvPr>
        </p:nvPicPr>
        <p:blipFill>
          <a:blip r:embed="rId2"/>
          <a:stretch>
            <a:fillRect/>
          </a:stretch>
        </p:blipFill>
        <p:spPr>
          <a:xfrm>
            <a:off x="6782969" y="2533476"/>
            <a:ext cx="4532339" cy="3583132"/>
          </a:xfrm>
          <a:prstGeom prst="rect">
            <a:avLst/>
          </a:prstGeom>
          <a:ln w="28575">
            <a:solidFill>
              <a:schemeClr val="tx1"/>
            </a:solidFill>
          </a:ln>
        </p:spPr>
      </p:pic>
      <p:grpSp>
        <p:nvGrpSpPr>
          <p:cNvPr id="11" name="Group 10">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683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E32-7D12-3C12-D8EA-63C15928B2AD}"/>
              </a:ext>
            </a:extLst>
          </p:cNvPr>
          <p:cNvSpPr>
            <a:spLocks noGrp="1"/>
          </p:cNvSpPr>
          <p:nvPr>
            <p:ph type="title"/>
          </p:nvPr>
        </p:nvSpPr>
        <p:spPr>
          <a:solidFill>
            <a:schemeClr val="accent5">
              <a:lumMod val="75000"/>
            </a:schemeClr>
          </a:solidFill>
          <a:ln w="28575">
            <a:solidFill>
              <a:schemeClr val="tx1"/>
            </a:solidFill>
          </a:ln>
        </p:spPr>
        <p:txBody>
          <a:bodyPr/>
          <a:lstStyle/>
          <a:p>
            <a:r>
              <a:rPr lang="en-US" dirty="0">
                <a:solidFill>
                  <a:schemeClr val="bg1"/>
                </a:solidFill>
                <a:latin typeface="Times New Roman" panose="02020603050405020304" pitchFamily="18" charset="0"/>
                <a:cs typeface="Times New Roman" panose="02020603050405020304" pitchFamily="18" charset="0"/>
              </a:rPr>
              <a:t>Key Insights from Confusion Matrix</a:t>
            </a:r>
          </a:p>
        </p:txBody>
      </p:sp>
      <p:sp>
        <p:nvSpPr>
          <p:cNvPr id="3" name="Content Placeholder 2">
            <a:extLst>
              <a:ext uri="{FF2B5EF4-FFF2-40B4-BE49-F238E27FC236}">
                <a16:creationId xmlns:a16="http://schemas.microsoft.com/office/drawing/2014/main" id="{2F028C71-002D-2D6D-C657-6EEAAF8D7E5D}"/>
              </a:ext>
            </a:extLst>
          </p:cNvPr>
          <p:cNvSpPr>
            <a:spLocks noGrp="1"/>
          </p:cNvSpPr>
          <p:nvPr>
            <p:ph idx="1"/>
          </p:nvPr>
        </p:nvSpPr>
        <p:spPr>
          <a:ln w="28575">
            <a:solidFill>
              <a:schemeClr val="tx1"/>
            </a:solidFill>
          </a:ln>
        </p:spPr>
        <p:txBody>
          <a:bodyPr>
            <a:normAutofit/>
          </a:bodyPr>
          <a:lstStyle/>
          <a:p>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"high risk" instances, the model boasts a high precision of 0.76, indicating a strong ability to correctly identify them while minimizing false positives. However, for “low risk" cases, the precision drops to a moderate 0.57, indicating a notable number of false positives. The precision for "mid risk" instances is even lower at 0.37, suggesting a significant number of false positives.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Recall: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 has a recall of 0.75 for high-risk instances, indicating that it identifies most of them but still misses a few. For low-risk cases, the recall is higher at 0.67, meaning that the model catches a majority of them but is not perfect. However, for mid-risk instances, the model has a low recall of 0.30, which means that it misses a significant number of actual mid-risk cases.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evaluating the model's performance, we use a metric called F1-Score. For high-risk situations, we aim for a strong F1-Score of 0.75, which indicates a balance between precision and recall. However, for low-risk situations, an F1-Score of 0.61 is considered lower and suggests that there is room for improvement. For mid-risk situations, an F1-Score of 0.33 indicates poor performance and highlights the need for significant improvement.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Support: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 was tested on 55 instances of high risk, 67 instances of mid risk, and 81 instances of low risk.</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768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E32-7D12-3C12-D8EA-63C15928B2AD}"/>
              </a:ext>
            </a:extLst>
          </p:cNvPr>
          <p:cNvSpPr>
            <a:spLocks noGrp="1"/>
          </p:cNvSpPr>
          <p:nvPr>
            <p:ph type="title"/>
          </p:nvPr>
        </p:nvSpPr>
        <p:spPr>
          <a:xfrm>
            <a:off x="876693" y="741391"/>
            <a:ext cx="5219307" cy="1616203"/>
          </a:xfrm>
          <a:solidFill>
            <a:schemeClr val="accent5">
              <a:lumMod val="75000"/>
            </a:schemeClr>
          </a:solidFill>
          <a:ln w="28575">
            <a:solidFill>
              <a:schemeClr val="tx1"/>
            </a:solidFill>
          </a:ln>
        </p:spPr>
        <p:txBody>
          <a:bodyPr vert="horz" lIns="91440" tIns="45720" rIns="91440" bIns="45720" rtlCol="0" anchor="b">
            <a:normAutofit/>
          </a:bodyPr>
          <a:lstStyle/>
          <a:p>
            <a:r>
              <a:rPr lang="en-US" sz="3200" b="1" kern="1200" dirty="0">
                <a:solidFill>
                  <a:schemeClr val="bg1"/>
                </a:solidFill>
                <a:latin typeface="Times New Roman" panose="02020603050405020304" pitchFamily="18" charset="0"/>
                <a:cs typeface="Times New Roman" panose="02020603050405020304" pitchFamily="18" charset="0"/>
              </a:rPr>
              <a:t>ROC-AUC Curve (Optimizing the Model)</a:t>
            </a:r>
          </a:p>
        </p:txBody>
      </p:sp>
      <p:sp>
        <p:nvSpPr>
          <p:cNvPr id="7" name="TextBox 6">
            <a:extLst>
              <a:ext uri="{FF2B5EF4-FFF2-40B4-BE49-F238E27FC236}">
                <a16:creationId xmlns:a16="http://schemas.microsoft.com/office/drawing/2014/main" id="{432423D7-52CF-5225-340F-0E15B15C08ED}"/>
              </a:ext>
            </a:extLst>
          </p:cNvPr>
          <p:cNvSpPr txBox="1"/>
          <p:nvPr/>
        </p:nvSpPr>
        <p:spPr>
          <a:xfrm>
            <a:off x="876692" y="2533476"/>
            <a:ext cx="5219307" cy="3537410"/>
          </a:xfrm>
          <a:prstGeom prst="rect">
            <a:avLst/>
          </a:prstGeom>
          <a:ln w="28575">
            <a:solidFill>
              <a:schemeClr val="tx1"/>
            </a:solidFill>
          </a:ln>
        </p:spPr>
        <p:txBody>
          <a:bodyPr vert="horz" lIns="91440" tIns="45720" rIns="91440" bIns="45720" rtlCol="0" anchor="t">
            <a:normAutofit/>
          </a:bodyPr>
          <a:lstStyle/>
          <a:p>
            <a:pPr>
              <a:lnSpc>
                <a:spcPct val="90000"/>
              </a:lnSpc>
              <a:spcAft>
                <a:spcPts val="600"/>
              </a:spcAft>
            </a:pPr>
            <a:r>
              <a:rPr lang="en-US" sz="2000" dirty="0">
                <a:effectLst/>
                <a:latin typeface="Times New Roman" panose="02020603050405020304" pitchFamily="18" charset="0"/>
                <a:cs typeface="Times New Roman" panose="02020603050405020304" pitchFamily="18" charset="0"/>
              </a:rPr>
              <a:t>The ROC-AUC curve is a visual representation of how well a classification model performs. It's an abbreviation of Receiver Operating Characteristic (Area Under the Curve). Although it's mainly used for binary classification, it can also be used for multi-class classification. </a:t>
            </a:r>
          </a:p>
          <a:p>
            <a:pPr>
              <a:lnSpc>
                <a:spcPct val="90000"/>
              </a:lnSpc>
              <a:spcAft>
                <a:spcPts val="600"/>
              </a:spcAft>
            </a:pPr>
            <a:r>
              <a:rPr lang="en-US" sz="2000" b="1" dirty="0"/>
              <a:t>The ROC curve of different class are</a:t>
            </a:r>
            <a:r>
              <a:rPr lang="en-US" sz="2000" dirty="0"/>
              <a:t>:</a:t>
            </a:r>
          </a:p>
          <a:p>
            <a:pPr>
              <a:lnSpc>
                <a:spcPct val="90000"/>
              </a:lnSpc>
              <a:spcAft>
                <a:spcPts val="600"/>
              </a:spcAft>
            </a:pPr>
            <a:r>
              <a:rPr lang="en-US" sz="2000" dirty="0"/>
              <a:t>class 0 shows an AUC score of 0.91 – (Excellent)</a:t>
            </a:r>
          </a:p>
          <a:p>
            <a:pPr>
              <a:lnSpc>
                <a:spcPct val="90000"/>
              </a:lnSpc>
              <a:spcAft>
                <a:spcPts val="600"/>
              </a:spcAft>
            </a:pPr>
            <a:r>
              <a:rPr lang="en-US" sz="2000" dirty="0"/>
              <a:t>class 1 shows an AUC of 0.75 – (fair)</a:t>
            </a:r>
          </a:p>
          <a:p>
            <a:pPr>
              <a:lnSpc>
                <a:spcPct val="90000"/>
              </a:lnSpc>
              <a:spcAft>
                <a:spcPts val="600"/>
              </a:spcAft>
            </a:pPr>
            <a:r>
              <a:rPr lang="en-US" sz="2000" dirty="0"/>
              <a:t>class 2 shows an AUC of 0.5 9- (fail/error/no discrimination)</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6" name="Rectangle 25">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ontent Placeholder 5">
            <a:extLst>
              <a:ext uri="{FF2B5EF4-FFF2-40B4-BE49-F238E27FC236}">
                <a16:creationId xmlns:a16="http://schemas.microsoft.com/office/drawing/2014/main" id="{FD10A631-0AFE-B642-3CFD-E66864CF72ED}"/>
              </a:ext>
            </a:extLst>
          </p:cNvPr>
          <p:cNvGraphicFramePr>
            <a:graphicFrameLocks noGrp="1"/>
          </p:cNvGraphicFramePr>
          <p:nvPr>
            <p:ph idx="1"/>
            <p:extLst>
              <p:ext uri="{D42A27DB-BD31-4B8C-83A1-F6EECF244321}">
                <p14:modId xmlns:p14="http://schemas.microsoft.com/office/powerpoint/2010/main" val="1956954387"/>
              </p:ext>
            </p:extLst>
          </p:nvPr>
        </p:nvGraphicFramePr>
        <p:xfrm>
          <a:off x="6945586" y="741391"/>
          <a:ext cx="4273463" cy="5329495"/>
        </p:xfrm>
        <a:graphic>
          <a:graphicData uri="http://schemas.openxmlformats.org/drawingml/2006/table">
            <a:tbl>
              <a:tblPr firstRow="1" firstCol="1" bandRow="1">
                <a:noFill/>
                <a:tableStyleId>{5C22544A-7EE6-4342-B048-85BDC9FD1C3A}</a:tableStyleId>
              </a:tblPr>
              <a:tblGrid>
                <a:gridCol w="4273463">
                  <a:extLst>
                    <a:ext uri="{9D8B030D-6E8A-4147-A177-3AD203B41FA5}">
                      <a16:colId xmlns:a16="http://schemas.microsoft.com/office/drawing/2014/main" val="2940782949"/>
                    </a:ext>
                  </a:extLst>
                </a:gridCol>
              </a:tblGrid>
              <a:tr h="1747434">
                <a:tc>
                  <a:txBody>
                    <a:bodyPr/>
                    <a:lstStyle/>
                    <a:p>
                      <a:pPr marL="0" marR="0">
                        <a:lnSpc>
                          <a:spcPct val="107000"/>
                        </a:lnSpc>
                        <a:spcBef>
                          <a:spcPts val="0"/>
                        </a:spcBef>
                        <a:spcAft>
                          <a:spcPts val="0"/>
                        </a:spcAft>
                      </a:pPr>
                      <a:r>
                        <a:rPr lang="en-US" sz="3100" b="0" kern="100" cap="none" spc="60" dirty="0">
                          <a:solidFill>
                            <a:schemeClr val="bg1"/>
                          </a:solidFill>
                          <a:effectLst/>
                        </a:rPr>
                        <a:t>General Guidelines for AUC Interpretation:</a:t>
                      </a:r>
                      <a:endParaRPr lang="en-US" sz="3100" b="0" kern="100" cap="none" spc="6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nchor="ctr">
                    <a:lnL w="12700" cmpd="sng">
                      <a:noFill/>
                    </a:lnL>
                    <a:lnR w="12700" cmpd="sng">
                      <a:noFill/>
                    </a:lnR>
                    <a:lnT w="19050" cap="flat" cmpd="sng" algn="ctr">
                      <a:noFill/>
                      <a:prstDash val="solid"/>
                    </a:lnT>
                    <a:lnB w="38100" cmpd="sng">
                      <a:noFill/>
                    </a:lnB>
                    <a:solidFill>
                      <a:schemeClr val="accent5">
                        <a:lumMod val="75000"/>
                      </a:schemeClr>
                    </a:solidFill>
                  </a:tcPr>
                </a:tc>
                <a:extLst>
                  <a:ext uri="{0D108BD9-81ED-4DB2-BD59-A6C34878D82A}">
                    <a16:rowId xmlns:a16="http://schemas.microsoft.com/office/drawing/2014/main" val="2931424107"/>
                  </a:ext>
                </a:extLst>
              </a:tr>
              <a:tr h="624268">
                <a:tc>
                  <a:txBody>
                    <a:bodyPr/>
                    <a:lstStyle/>
                    <a:p>
                      <a:pPr marL="0" marR="0">
                        <a:lnSpc>
                          <a:spcPct val="107000"/>
                        </a:lnSpc>
                        <a:spcBef>
                          <a:spcPts val="0"/>
                        </a:spcBef>
                        <a:spcAft>
                          <a:spcPts val="0"/>
                        </a:spcAft>
                      </a:pPr>
                      <a:r>
                        <a:rPr lang="en-US" sz="2700" b="1" kern="100" cap="none" spc="0">
                          <a:solidFill>
                            <a:schemeClr val="tx1"/>
                          </a:solidFill>
                          <a:effectLst/>
                        </a:rPr>
                        <a:t>0.90 - 1.00: Excellent</a:t>
                      </a:r>
                      <a:endParaRPr lang="en-US" sz="2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987352090"/>
                  </a:ext>
                </a:extLst>
              </a:tr>
              <a:tr h="624268">
                <a:tc>
                  <a:txBody>
                    <a:bodyPr/>
                    <a:lstStyle/>
                    <a:p>
                      <a:pPr marL="0" marR="0">
                        <a:lnSpc>
                          <a:spcPct val="107000"/>
                        </a:lnSpc>
                        <a:spcBef>
                          <a:spcPts val="0"/>
                        </a:spcBef>
                        <a:spcAft>
                          <a:spcPts val="0"/>
                        </a:spcAft>
                      </a:pPr>
                      <a:r>
                        <a:rPr lang="en-US" sz="2700" b="1" kern="100" cap="none" spc="0">
                          <a:solidFill>
                            <a:schemeClr val="tx1"/>
                          </a:solidFill>
                          <a:effectLst/>
                        </a:rPr>
                        <a:t>0.80 - 0.90: Good</a:t>
                      </a:r>
                      <a:endParaRPr lang="en-US" sz="2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89830155"/>
                  </a:ext>
                </a:extLst>
              </a:tr>
              <a:tr h="624268">
                <a:tc>
                  <a:txBody>
                    <a:bodyPr/>
                    <a:lstStyle/>
                    <a:p>
                      <a:pPr marL="0" marR="0">
                        <a:lnSpc>
                          <a:spcPct val="107000"/>
                        </a:lnSpc>
                        <a:spcBef>
                          <a:spcPts val="0"/>
                        </a:spcBef>
                        <a:spcAft>
                          <a:spcPts val="0"/>
                        </a:spcAft>
                      </a:pPr>
                      <a:r>
                        <a:rPr lang="en-US" sz="2700" b="1" kern="100" cap="none" spc="0">
                          <a:solidFill>
                            <a:schemeClr val="tx1"/>
                          </a:solidFill>
                          <a:effectLst/>
                        </a:rPr>
                        <a:t>0.70 - 0.80: Fair</a:t>
                      </a:r>
                      <a:endParaRPr lang="en-US" sz="2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05084869"/>
                  </a:ext>
                </a:extLst>
              </a:tr>
              <a:tr h="624268">
                <a:tc>
                  <a:txBody>
                    <a:bodyPr/>
                    <a:lstStyle/>
                    <a:p>
                      <a:pPr marL="0" marR="0">
                        <a:lnSpc>
                          <a:spcPct val="107000"/>
                        </a:lnSpc>
                        <a:spcBef>
                          <a:spcPts val="0"/>
                        </a:spcBef>
                        <a:spcAft>
                          <a:spcPts val="0"/>
                        </a:spcAft>
                      </a:pPr>
                      <a:r>
                        <a:rPr lang="en-US" sz="2700" b="1" kern="100" cap="none" spc="0">
                          <a:solidFill>
                            <a:schemeClr val="tx1"/>
                          </a:solidFill>
                          <a:effectLst/>
                        </a:rPr>
                        <a:t>0.60 - 0.70: Poor</a:t>
                      </a:r>
                      <a:endParaRPr lang="en-US" sz="2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054560"/>
                  </a:ext>
                </a:extLst>
              </a:tr>
              <a:tr h="1084989">
                <a:tc>
                  <a:txBody>
                    <a:bodyPr/>
                    <a:lstStyle/>
                    <a:p>
                      <a:pPr marL="0" marR="0">
                        <a:lnSpc>
                          <a:spcPct val="107000"/>
                        </a:lnSpc>
                        <a:spcBef>
                          <a:spcPts val="0"/>
                        </a:spcBef>
                        <a:spcAft>
                          <a:spcPts val="0"/>
                        </a:spcAft>
                      </a:pPr>
                      <a:r>
                        <a:rPr lang="en-US" sz="2700" b="1" kern="100" cap="none" spc="0" dirty="0">
                          <a:solidFill>
                            <a:schemeClr val="tx1"/>
                          </a:solidFill>
                          <a:effectLst/>
                        </a:rPr>
                        <a:t>0.50 - 0.60: Fail/No Discrimination</a:t>
                      </a:r>
                      <a:endParaRPr lang="en-US" sz="2700" b="1" kern="1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9733" marR="349733" marT="175859"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8158971"/>
                  </a:ext>
                </a:extLst>
              </a:tr>
            </a:tbl>
          </a:graphicData>
        </a:graphic>
      </p:graphicFrame>
    </p:spTree>
    <p:extLst>
      <p:ext uri="{BB962C8B-B14F-4D97-AF65-F5344CB8AC3E}">
        <p14:creationId xmlns:p14="http://schemas.microsoft.com/office/powerpoint/2010/main" val="35513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TotalTime>
  <Words>1562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STATISTIC AND PREDICTIVE MODELING(DATA-2204) Assignment #2-Logistic Regression </vt:lpstr>
      <vt:lpstr>Rational Statement</vt:lpstr>
      <vt:lpstr>  The need for forecasting the risk level helps us for several reasons  </vt:lpstr>
      <vt:lpstr> Role of Logistic Regression in Forecasting Risk Levels </vt:lpstr>
      <vt:lpstr>Key Insights - Learning Curve </vt:lpstr>
      <vt:lpstr>Cont..</vt:lpstr>
      <vt:lpstr>Confusion Matrix (Classification Report)</vt:lpstr>
      <vt:lpstr>Key Insights from Confusion Matrix</vt:lpstr>
      <vt:lpstr>ROC-AUC Curve (Optimizing the Model)</vt:lpstr>
      <vt:lpstr>Key Insights-ROC/AUC  Curve (Optimized Model)</vt:lpstr>
      <vt:lpstr>Recommendation for Mr.Hughes for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Aamer Khaja</dc:creator>
  <cp:lastModifiedBy>Aamer Khaja</cp:lastModifiedBy>
  <cp:revision>8</cp:revision>
  <dcterms:created xsi:type="dcterms:W3CDTF">2023-10-06T18:44:37Z</dcterms:created>
  <dcterms:modified xsi:type="dcterms:W3CDTF">2023-10-12T11:01:16Z</dcterms:modified>
</cp:coreProperties>
</file>