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bd451bd3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bd451bd3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2bd451bd3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2bd451bd3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2bd451bd3b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2bd451bd3b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bd451bd3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2bd451bd3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2bd451bd3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2bd451bd3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2bd451bd3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2bd451bd3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bd451bd3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bd451bd3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bd451bd3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bd451bd3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2bd451bd3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2bd451bd3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2bd451bd3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2bd451bd3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2bd451bd3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2bd451bd3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2bd451bd3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2bd451bd3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2bd451bd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2bd451bd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2bd451bd3b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2bd451bd3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bd451bd3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bd451bd3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2bd451bd3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2bd451bd3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2bd451bd3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2bd451bd3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2bd451bd3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2bd451bd3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google.com.bd/search?tbo=p&amp;tbm=bks&amp;q=inauthor:%22Balagurusamy%22" TargetMode="External"/><Relationship Id="rId4" Type="http://schemas.openxmlformats.org/officeDocument/2006/relationships/hyperlink" Target="https://rads.stackoverflow.com/amzn/click/com/0321992784" TargetMode="External"/><Relationship Id="rId5" Type="http://schemas.openxmlformats.org/officeDocument/2006/relationships/hyperlink" Target="https://en.wikipedia.org/wiki/Object-oriented_programm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4900">
                <a:latin typeface="Times New Roman"/>
                <a:ea typeface="Times New Roman"/>
                <a:cs typeface="Times New Roman"/>
                <a:sym typeface="Times New Roman"/>
              </a:rPr>
              <a:t>Object Oriented Programming</a:t>
            </a:r>
            <a:endParaRPr b="1" sz="4900">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175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000">
                <a:latin typeface="Times New Roman"/>
                <a:ea typeface="Times New Roman"/>
                <a:cs typeface="Times New Roman"/>
                <a:sym typeface="Times New Roman"/>
              </a:rPr>
              <a:t>Syeda Jannatul Naim</a:t>
            </a:r>
            <a:endParaRPr sz="3000">
              <a:latin typeface="Times New Roman"/>
              <a:ea typeface="Times New Roman"/>
              <a:cs typeface="Times New Roman"/>
              <a:sym typeface="Times New Roman"/>
            </a:endParaRPr>
          </a:p>
          <a:p>
            <a:pPr indent="0" lvl="0" marL="0" rtl="0" algn="ctr">
              <a:spcBef>
                <a:spcPts val="0"/>
              </a:spcBef>
              <a:spcAft>
                <a:spcPts val="0"/>
              </a:spcAft>
              <a:buNone/>
            </a:pPr>
            <a:r>
              <a:rPr lang="en" sz="1800">
                <a:latin typeface="Times New Roman"/>
                <a:ea typeface="Times New Roman"/>
                <a:cs typeface="Times New Roman"/>
                <a:sym typeface="Times New Roman"/>
              </a:rPr>
              <a:t>Lecturer, Dept. of CSE</a:t>
            </a:r>
            <a:endParaRPr sz="1800">
              <a:latin typeface="Times New Roman"/>
              <a:ea typeface="Times New Roman"/>
              <a:cs typeface="Times New Roman"/>
              <a:sym typeface="Times New Roman"/>
            </a:endParaRPr>
          </a:p>
          <a:p>
            <a:pPr indent="0" lvl="0" marL="0" rtl="0" algn="ctr">
              <a:spcBef>
                <a:spcPts val="0"/>
              </a:spcBef>
              <a:spcAft>
                <a:spcPts val="0"/>
              </a:spcAft>
              <a:buNone/>
            </a:pPr>
            <a:r>
              <a:rPr lang="en" sz="1800">
                <a:latin typeface="Times New Roman"/>
                <a:ea typeface="Times New Roman"/>
                <a:cs typeface="Times New Roman"/>
                <a:sym typeface="Times New Roman"/>
              </a:rPr>
              <a:t>Daffodil Institute of IT</a:t>
            </a:r>
            <a:endParaRPr sz="1875">
              <a:latin typeface="Times New Roman"/>
              <a:ea typeface="Times New Roman"/>
              <a:cs typeface="Times New Roman"/>
              <a:sym typeface="Times New Roman"/>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b="1" lang="en">
                <a:latin typeface="Times New Roman"/>
                <a:ea typeface="Times New Roman"/>
                <a:cs typeface="Times New Roman"/>
                <a:sym typeface="Times New Roman"/>
              </a:rPr>
              <a:t>Encapsulation and Data-abstraction</a:t>
            </a:r>
            <a:endParaRPr b="1" sz="3111">
              <a:latin typeface="Times New Roman"/>
              <a:ea typeface="Times New Roman"/>
              <a:cs typeface="Times New Roman"/>
              <a:sym typeface="Times New Roman"/>
            </a:endParaRPr>
          </a:p>
        </p:txBody>
      </p:sp>
      <p:sp>
        <p:nvSpPr>
          <p:cNvPr id="124" name="Google Shape;124;p22"/>
          <p:cNvSpPr txBox="1"/>
          <p:nvPr>
            <p:ph idx="1" type="body"/>
          </p:nvPr>
        </p:nvSpPr>
        <p:spPr>
          <a:xfrm>
            <a:off x="311700" y="1152475"/>
            <a:ext cx="8520600" cy="3598200"/>
          </a:xfrm>
          <a:prstGeom prst="rect">
            <a:avLst/>
          </a:prstGeom>
        </p:spPr>
        <p:txBody>
          <a:bodyPr anchorCtr="0" anchor="t" bIns="91425" lIns="91425" spcFirstLastPara="1" rIns="91425" wrap="square" tIns="91425">
            <a:normAutofit fontScale="25000" lnSpcReduction="10000"/>
          </a:bodyPr>
          <a:lstStyle/>
          <a:p>
            <a:pPr indent="0" lvl="0" marL="0" rtl="0" algn="just">
              <a:spcBef>
                <a:spcPts val="0"/>
              </a:spcBef>
              <a:spcAft>
                <a:spcPts val="0"/>
              </a:spcAft>
              <a:buNone/>
            </a:pPr>
            <a:r>
              <a:rPr lang="en" sz="8215">
                <a:solidFill>
                  <a:schemeClr val="dk1"/>
                </a:solidFill>
                <a:latin typeface="Times New Roman"/>
                <a:ea typeface="Times New Roman"/>
                <a:cs typeface="Times New Roman"/>
                <a:sym typeface="Times New Roman"/>
              </a:rPr>
              <a:t>Classes use the concept of data abstraction and encapsulation.Classes also known as ADT.</a:t>
            </a:r>
            <a:endParaRPr sz="8215">
              <a:solidFill>
                <a:schemeClr val="dk1"/>
              </a:solidFill>
              <a:latin typeface="Times New Roman"/>
              <a:ea typeface="Times New Roman"/>
              <a:cs typeface="Times New Roman"/>
              <a:sym typeface="Times New Roman"/>
            </a:endParaRPr>
          </a:p>
          <a:p>
            <a:pPr indent="-359019" lvl="0" marL="457200" rtl="0" algn="just">
              <a:spcBef>
                <a:spcPts val="1200"/>
              </a:spcBef>
              <a:spcAft>
                <a:spcPts val="0"/>
              </a:spcAft>
              <a:buClr>
                <a:schemeClr val="dk1"/>
              </a:buClr>
              <a:buSzPct val="100000"/>
              <a:buFont typeface="Times New Roman"/>
              <a:buChar char="➢"/>
            </a:pPr>
            <a:r>
              <a:rPr b="1" lang="en" sz="8215">
                <a:solidFill>
                  <a:schemeClr val="dk1"/>
                </a:solidFill>
                <a:latin typeface="Times New Roman"/>
                <a:ea typeface="Times New Roman"/>
                <a:cs typeface="Times New Roman"/>
                <a:sym typeface="Times New Roman"/>
              </a:rPr>
              <a:t>Encapsulation :</a:t>
            </a:r>
            <a:r>
              <a:rPr lang="en" sz="8215">
                <a:solidFill>
                  <a:schemeClr val="dk1"/>
                </a:solidFill>
                <a:latin typeface="Times New Roman"/>
                <a:ea typeface="Times New Roman"/>
                <a:cs typeface="Times New Roman"/>
                <a:sym typeface="Times New Roman"/>
              </a:rPr>
              <a:t> </a:t>
            </a:r>
            <a:r>
              <a:rPr lang="en" sz="8215">
                <a:solidFill>
                  <a:schemeClr val="dk1"/>
                </a:solidFill>
                <a:latin typeface="Times New Roman"/>
                <a:ea typeface="Times New Roman"/>
                <a:cs typeface="Times New Roman"/>
                <a:sym typeface="Times New Roman"/>
              </a:rPr>
              <a:t>The wrapping up the data(variables/attributes) and associated functions(methods) into a single unit is known as encapsulation.</a:t>
            </a:r>
            <a:endParaRPr sz="8215">
              <a:solidFill>
                <a:schemeClr val="dk1"/>
              </a:solidFill>
              <a:latin typeface="Times New Roman"/>
              <a:ea typeface="Times New Roman"/>
              <a:cs typeface="Times New Roman"/>
              <a:sym typeface="Times New Roman"/>
            </a:endParaRPr>
          </a:p>
          <a:p>
            <a:pPr indent="-359019" lvl="0" marL="457200" rtl="0" algn="just">
              <a:spcBef>
                <a:spcPts val="0"/>
              </a:spcBef>
              <a:spcAft>
                <a:spcPts val="0"/>
              </a:spcAft>
              <a:buClr>
                <a:schemeClr val="dk1"/>
              </a:buClr>
              <a:buSzPct val="100000"/>
              <a:buFont typeface="Times New Roman"/>
              <a:buChar char="➢"/>
            </a:pPr>
            <a:r>
              <a:rPr b="1" lang="en" sz="8215">
                <a:solidFill>
                  <a:schemeClr val="dk1"/>
                </a:solidFill>
                <a:latin typeface="Times New Roman"/>
                <a:ea typeface="Times New Roman"/>
                <a:cs typeface="Times New Roman"/>
                <a:sym typeface="Times New Roman"/>
              </a:rPr>
              <a:t>Data-abstraction :</a:t>
            </a:r>
            <a:r>
              <a:rPr lang="en" sz="8215">
                <a:solidFill>
                  <a:schemeClr val="dk1"/>
                </a:solidFill>
                <a:latin typeface="Times New Roman"/>
                <a:ea typeface="Times New Roman"/>
                <a:cs typeface="Times New Roman"/>
                <a:sym typeface="Times New Roman"/>
              </a:rPr>
              <a:t> Abstraction refers to the act of representing essential features without including details or background. </a:t>
            </a:r>
            <a:r>
              <a:rPr lang="en" sz="8215">
                <a:solidFill>
                  <a:schemeClr val="dk1"/>
                </a:solidFill>
                <a:highlight>
                  <a:srgbClr val="FFFFFF"/>
                </a:highlight>
                <a:latin typeface="Times New Roman"/>
                <a:ea typeface="Times New Roman"/>
                <a:cs typeface="Times New Roman"/>
                <a:sym typeface="Times New Roman"/>
              </a:rPr>
              <a:t>Class helps us to group data members and member functions using available access specifiers. A Class can decide which data member will be visible to outside world and which is not.</a:t>
            </a:r>
            <a:endParaRPr sz="8215">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
        <p:nvSpPr>
          <p:cNvPr id="125" name="Google Shape;12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b="1" lang="en">
                <a:latin typeface="Times New Roman"/>
                <a:ea typeface="Times New Roman"/>
                <a:cs typeface="Times New Roman"/>
                <a:sym typeface="Times New Roman"/>
              </a:rPr>
              <a:t>Encapsulation and Data-abstraction</a:t>
            </a:r>
            <a:endParaRPr b="1" sz="3111">
              <a:latin typeface="Times New Roman"/>
              <a:ea typeface="Times New Roman"/>
              <a:cs typeface="Times New Roman"/>
              <a:sym typeface="Times New Roman"/>
            </a:endParaRPr>
          </a:p>
        </p:txBody>
      </p:sp>
      <p:sp>
        <p:nvSpPr>
          <p:cNvPr id="131" name="Google Shape;131;p23"/>
          <p:cNvSpPr txBox="1"/>
          <p:nvPr>
            <p:ph idx="1" type="body"/>
          </p:nvPr>
        </p:nvSpPr>
        <p:spPr>
          <a:xfrm>
            <a:off x="311700" y="1152475"/>
            <a:ext cx="8520600" cy="3598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
        <p:nvSpPr>
          <p:cNvPr id="132" name="Google Shape;13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3" name="Google Shape;133;p23"/>
          <p:cNvPicPr preferRelativeResize="0"/>
          <p:nvPr/>
        </p:nvPicPr>
        <p:blipFill>
          <a:blip r:embed="rId3">
            <a:alphaModFix/>
          </a:blip>
          <a:stretch>
            <a:fillRect/>
          </a:stretch>
        </p:blipFill>
        <p:spPr>
          <a:xfrm>
            <a:off x="2394400" y="1206425"/>
            <a:ext cx="4598725" cy="1514475"/>
          </a:xfrm>
          <a:prstGeom prst="rect">
            <a:avLst/>
          </a:prstGeom>
          <a:noFill/>
          <a:ln cap="flat" cmpd="sng" w="19050">
            <a:solidFill>
              <a:schemeClr val="dk2"/>
            </a:solidFill>
            <a:prstDash val="solid"/>
            <a:round/>
            <a:headEnd len="sm" w="sm" type="none"/>
            <a:tailEnd len="sm" w="sm" type="none"/>
          </a:ln>
        </p:spPr>
      </p:pic>
      <p:pic>
        <p:nvPicPr>
          <p:cNvPr id="134" name="Google Shape;134;p23"/>
          <p:cNvPicPr preferRelativeResize="0"/>
          <p:nvPr/>
        </p:nvPicPr>
        <p:blipFill>
          <a:blip r:embed="rId4">
            <a:alphaModFix/>
          </a:blip>
          <a:stretch>
            <a:fillRect/>
          </a:stretch>
        </p:blipFill>
        <p:spPr>
          <a:xfrm>
            <a:off x="2394400" y="2850450"/>
            <a:ext cx="4598725" cy="1710300"/>
          </a:xfrm>
          <a:prstGeom prst="rect">
            <a:avLst/>
          </a:prstGeom>
          <a:noFill/>
          <a:ln cap="flat" cmpd="sng" w="19050">
            <a:solidFill>
              <a:schemeClr val="dk2"/>
            </a:solidFill>
            <a:prstDash val="solid"/>
            <a:round/>
            <a:headEnd len="sm" w="sm" type="none"/>
            <a:tailEnd len="sm" w="sm" type="none"/>
          </a:ln>
        </p:spPr>
      </p:pic>
      <p:sp>
        <p:nvSpPr>
          <p:cNvPr id="135" name="Google Shape;135;p23"/>
          <p:cNvSpPr txBox="1"/>
          <p:nvPr/>
        </p:nvSpPr>
        <p:spPr>
          <a:xfrm>
            <a:off x="2913863" y="4663225"/>
            <a:ext cx="3559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Figure 3 : encapsulation &amp; data-abstraction</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b="1" lang="en">
                <a:latin typeface="Times New Roman"/>
                <a:ea typeface="Times New Roman"/>
                <a:cs typeface="Times New Roman"/>
                <a:sym typeface="Times New Roman"/>
              </a:rPr>
              <a:t>Inheritance</a:t>
            </a:r>
            <a:endParaRPr b="1" sz="3111">
              <a:latin typeface="Times New Roman"/>
              <a:ea typeface="Times New Roman"/>
              <a:cs typeface="Times New Roman"/>
              <a:sym typeface="Times New Roman"/>
            </a:endParaRPr>
          </a:p>
        </p:txBody>
      </p:sp>
      <p:sp>
        <p:nvSpPr>
          <p:cNvPr id="141" name="Google Shape;141;p24"/>
          <p:cNvSpPr txBox="1"/>
          <p:nvPr>
            <p:ph idx="1" type="body"/>
          </p:nvPr>
        </p:nvSpPr>
        <p:spPr>
          <a:xfrm>
            <a:off x="311700" y="2736450"/>
            <a:ext cx="8520600" cy="23202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Inheritance is the process by which object of one class acquire the properties of objects of another class.</a:t>
            </a:r>
            <a:r>
              <a:rPr lang="en" sz="1900">
                <a:solidFill>
                  <a:schemeClr val="dk1"/>
                </a:solidFill>
                <a:latin typeface="Times New Roman"/>
                <a:ea typeface="Times New Roman"/>
                <a:cs typeface="Times New Roman"/>
                <a:sym typeface="Times New Roman"/>
              </a:rPr>
              <a:t>It supports the concept of hierarchical classification.</a:t>
            </a:r>
            <a:endParaRPr sz="1900">
              <a:solidFill>
                <a:schemeClr val="dk1"/>
              </a:solidFill>
              <a:latin typeface="Times New Roman"/>
              <a:ea typeface="Times New Roman"/>
              <a:cs typeface="Times New Roman"/>
              <a:sym typeface="Times New Roman"/>
            </a:endParaRPr>
          </a:p>
          <a:p>
            <a:pPr indent="-349250" lvl="0" marL="457200" rtl="0" algn="just">
              <a:spcBef>
                <a:spcPts val="0"/>
              </a:spcBef>
              <a:spcAft>
                <a:spcPts val="0"/>
              </a:spcAft>
              <a:buClr>
                <a:schemeClr val="dk1"/>
              </a:buClr>
              <a:buSzPts val="1900"/>
              <a:buFont typeface="Times New Roman"/>
              <a:buChar char="●"/>
            </a:pPr>
            <a:r>
              <a:rPr lang="en" sz="1900">
                <a:solidFill>
                  <a:schemeClr val="dk1"/>
                </a:solidFill>
                <a:latin typeface="Times New Roman"/>
                <a:ea typeface="Times New Roman"/>
                <a:cs typeface="Times New Roman"/>
                <a:sym typeface="Times New Roman"/>
              </a:rPr>
              <a:t>It provides the idea of reusability, this means that we can add extra features to an existing class without modifying it by deriving a new class from the class. The new class will have the combined features of both classes. </a:t>
            </a:r>
            <a:endParaRPr sz="19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000">
              <a:solidFill>
                <a:schemeClr val="dk1"/>
              </a:solidFill>
              <a:latin typeface="Times New Roman"/>
              <a:ea typeface="Times New Roman"/>
              <a:cs typeface="Times New Roman"/>
              <a:sym typeface="Times New Roman"/>
            </a:endParaRPr>
          </a:p>
        </p:txBody>
      </p:sp>
      <p:sp>
        <p:nvSpPr>
          <p:cNvPr id="142" name="Google Shape;14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4"/>
          <p:cNvPicPr preferRelativeResize="0"/>
          <p:nvPr/>
        </p:nvPicPr>
        <p:blipFill>
          <a:blip r:embed="rId3">
            <a:alphaModFix/>
          </a:blip>
          <a:stretch>
            <a:fillRect/>
          </a:stretch>
        </p:blipFill>
        <p:spPr>
          <a:xfrm>
            <a:off x="2221825" y="1017725"/>
            <a:ext cx="4710225" cy="1440000"/>
          </a:xfrm>
          <a:prstGeom prst="rect">
            <a:avLst/>
          </a:prstGeom>
          <a:noFill/>
          <a:ln cap="flat" cmpd="sng" w="19050">
            <a:solidFill>
              <a:schemeClr val="dk2"/>
            </a:solidFill>
            <a:prstDash val="solid"/>
            <a:round/>
            <a:headEnd len="sm" w="sm" type="none"/>
            <a:tailEnd len="sm" w="sm" type="none"/>
          </a:ln>
        </p:spPr>
      </p:pic>
      <p:sp>
        <p:nvSpPr>
          <p:cNvPr id="144" name="Google Shape;144;p24"/>
          <p:cNvSpPr txBox="1"/>
          <p:nvPr/>
        </p:nvSpPr>
        <p:spPr>
          <a:xfrm>
            <a:off x="2704813" y="2402400"/>
            <a:ext cx="3559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Figure 4 :example of  inheritance</a:t>
            </a:r>
            <a:endParaRPr sz="1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1200"/>
              </a:spcAft>
              <a:buClr>
                <a:schemeClr val="dk1"/>
              </a:buClr>
              <a:buSzPct val="39285"/>
              <a:buFont typeface="Arial"/>
              <a:buNone/>
            </a:pPr>
            <a:r>
              <a:rPr b="1" lang="en">
                <a:latin typeface="Times New Roman"/>
                <a:ea typeface="Times New Roman"/>
                <a:cs typeface="Times New Roman"/>
                <a:sym typeface="Times New Roman"/>
              </a:rPr>
              <a:t>Inheritance</a:t>
            </a:r>
            <a:endParaRPr/>
          </a:p>
        </p:txBody>
      </p:sp>
      <p:sp>
        <p:nvSpPr>
          <p:cNvPr id="150" name="Google Shape;15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51" name="Google Shape;15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2" name="Google Shape;152;p25"/>
          <p:cNvSpPr txBox="1"/>
          <p:nvPr/>
        </p:nvSpPr>
        <p:spPr>
          <a:xfrm>
            <a:off x="2681038" y="4523875"/>
            <a:ext cx="3559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Figure 5 : types of inheritance</a:t>
            </a:r>
            <a:endParaRPr sz="1000"/>
          </a:p>
        </p:txBody>
      </p:sp>
      <p:pic>
        <p:nvPicPr>
          <p:cNvPr id="153" name="Google Shape;153;p25"/>
          <p:cNvPicPr preferRelativeResize="0"/>
          <p:nvPr/>
        </p:nvPicPr>
        <p:blipFill>
          <a:blip r:embed="rId3">
            <a:alphaModFix/>
          </a:blip>
          <a:stretch>
            <a:fillRect/>
          </a:stretch>
        </p:blipFill>
        <p:spPr>
          <a:xfrm>
            <a:off x="1393550" y="1152475"/>
            <a:ext cx="6347025" cy="33714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b="1" lang="en">
                <a:latin typeface="Times New Roman"/>
                <a:ea typeface="Times New Roman"/>
                <a:cs typeface="Times New Roman"/>
                <a:sym typeface="Times New Roman"/>
              </a:rPr>
              <a:t>Polymorphism</a:t>
            </a:r>
            <a:endParaRPr b="1" sz="3111">
              <a:latin typeface="Times New Roman"/>
              <a:ea typeface="Times New Roman"/>
              <a:cs typeface="Times New Roman"/>
              <a:sym typeface="Times New Roman"/>
            </a:endParaRPr>
          </a:p>
        </p:txBody>
      </p:sp>
      <p:sp>
        <p:nvSpPr>
          <p:cNvPr id="159" name="Google Shape;159;p26"/>
          <p:cNvSpPr txBox="1"/>
          <p:nvPr>
            <p:ph idx="1" type="body"/>
          </p:nvPr>
        </p:nvSpPr>
        <p:spPr>
          <a:xfrm>
            <a:off x="311700" y="1152475"/>
            <a:ext cx="8520600" cy="3598200"/>
          </a:xfrm>
          <a:prstGeom prst="rect">
            <a:avLst/>
          </a:prstGeom>
        </p:spPr>
        <p:txBody>
          <a:bodyPr anchorCtr="0" anchor="t" bIns="91425" lIns="91425" spcFirstLastPara="1" rIns="91425" wrap="square" tIns="91425">
            <a:normAutofit lnSpcReduction="10000"/>
          </a:bodyPr>
          <a:lstStyle/>
          <a:p>
            <a:pPr indent="-387350" lvl="0" marL="457200" rtl="0" algn="just">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Polymorphism a greek term means, the ability to take more than one form.An operation may represent different behaviors in different instances.</a:t>
            </a:r>
            <a:endParaRPr sz="2500">
              <a:solidFill>
                <a:schemeClr val="dk1"/>
              </a:solidFill>
              <a:latin typeface="Times New Roman"/>
              <a:ea typeface="Times New Roman"/>
              <a:cs typeface="Times New Roman"/>
              <a:sym typeface="Times New Roman"/>
            </a:endParaRPr>
          </a:p>
          <a:p>
            <a:pPr indent="-387350" lvl="0" marL="457200" rtl="0" algn="just">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It allow objects having different internal structure to share the same external interface. This means that a general class of operations may be accessed in the same manner even though specific actions associated with each operation may differ.</a:t>
            </a:r>
            <a:endParaRPr sz="2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
        <p:nvSpPr>
          <p:cNvPr id="160" name="Google Shape;16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7"/>
          <p:cNvSpPr txBox="1"/>
          <p:nvPr>
            <p:ph type="title"/>
          </p:nvPr>
        </p:nvSpPr>
        <p:spPr>
          <a:xfrm>
            <a:off x="311700" y="988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b="1" lang="en">
                <a:latin typeface="Times New Roman"/>
                <a:ea typeface="Times New Roman"/>
                <a:cs typeface="Times New Roman"/>
                <a:sym typeface="Times New Roman"/>
              </a:rPr>
              <a:t>Polymorphism</a:t>
            </a:r>
            <a:endParaRPr b="1" sz="3111">
              <a:latin typeface="Times New Roman"/>
              <a:ea typeface="Times New Roman"/>
              <a:cs typeface="Times New Roman"/>
              <a:sym typeface="Times New Roman"/>
            </a:endParaRPr>
          </a:p>
        </p:txBody>
      </p:sp>
      <p:sp>
        <p:nvSpPr>
          <p:cNvPr id="166" name="Google Shape;166;p27"/>
          <p:cNvSpPr txBox="1"/>
          <p:nvPr>
            <p:ph idx="1" type="body"/>
          </p:nvPr>
        </p:nvSpPr>
        <p:spPr>
          <a:xfrm>
            <a:off x="311700" y="2432400"/>
            <a:ext cx="8520600" cy="2766600"/>
          </a:xfrm>
          <a:prstGeom prst="rect">
            <a:avLst/>
          </a:prstGeom>
        </p:spPr>
        <p:txBody>
          <a:bodyPr anchorCtr="0" anchor="t" bIns="91425" lIns="91425" spcFirstLastPara="1" rIns="91425" wrap="square" tIns="91425">
            <a:normAutofit fontScale="62500" lnSpcReduction="20000"/>
          </a:bodyPr>
          <a:lstStyle/>
          <a:p>
            <a:pPr indent="-338931" lvl="0" marL="457200" rtl="0" algn="just">
              <a:spcBef>
                <a:spcPts val="0"/>
              </a:spcBef>
              <a:spcAft>
                <a:spcPts val="0"/>
              </a:spcAft>
              <a:buClr>
                <a:schemeClr val="dk1"/>
              </a:buClr>
              <a:buSzPct val="100000"/>
              <a:buFont typeface="Times New Roman"/>
              <a:buChar char="●"/>
            </a:pPr>
            <a:r>
              <a:rPr b="1" lang="en" sz="2780">
                <a:solidFill>
                  <a:schemeClr val="dk1"/>
                </a:solidFill>
                <a:latin typeface="Times New Roman"/>
                <a:ea typeface="Times New Roman"/>
                <a:cs typeface="Times New Roman"/>
                <a:sym typeface="Times New Roman"/>
              </a:rPr>
              <a:t>Method/Function overloading :</a:t>
            </a:r>
            <a:r>
              <a:rPr lang="en" sz="2780">
                <a:solidFill>
                  <a:schemeClr val="dk1"/>
                </a:solidFill>
                <a:latin typeface="Times New Roman"/>
                <a:ea typeface="Times New Roman"/>
                <a:cs typeface="Times New Roman"/>
                <a:sym typeface="Times New Roman"/>
              </a:rPr>
              <a:t> In function overloading </a:t>
            </a:r>
            <a:r>
              <a:rPr lang="en" sz="2780">
                <a:solidFill>
                  <a:schemeClr val="dk1"/>
                </a:solidFill>
                <a:highlight>
                  <a:srgbClr val="FFFFFF"/>
                </a:highlight>
                <a:latin typeface="Times New Roman"/>
                <a:ea typeface="Times New Roman"/>
                <a:cs typeface="Times New Roman"/>
                <a:sym typeface="Times New Roman"/>
              </a:rPr>
              <a:t>two or more functions can have the same name but different parameters so different functions perform different jobs though they have same name.</a:t>
            </a:r>
            <a:endParaRPr sz="2780">
              <a:solidFill>
                <a:schemeClr val="dk1"/>
              </a:solidFill>
              <a:highlight>
                <a:srgbClr val="FFFFFF"/>
              </a:highlight>
              <a:latin typeface="Times New Roman"/>
              <a:ea typeface="Times New Roman"/>
              <a:cs typeface="Times New Roman"/>
              <a:sym typeface="Times New Roman"/>
            </a:endParaRPr>
          </a:p>
          <a:p>
            <a:pPr indent="-338931" lvl="0" marL="457200" rtl="0" algn="just">
              <a:spcBef>
                <a:spcPts val="0"/>
              </a:spcBef>
              <a:spcAft>
                <a:spcPts val="0"/>
              </a:spcAft>
              <a:buClr>
                <a:srgbClr val="000000"/>
              </a:buClr>
              <a:buSzPct val="100000"/>
              <a:buFont typeface="Times New Roman"/>
              <a:buChar char="●"/>
            </a:pPr>
            <a:r>
              <a:rPr b="1" lang="en" sz="2780">
                <a:solidFill>
                  <a:srgbClr val="000000"/>
                </a:solidFill>
                <a:latin typeface="Times New Roman"/>
                <a:ea typeface="Times New Roman"/>
                <a:cs typeface="Times New Roman"/>
                <a:sym typeface="Times New Roman"/>
              </a:rPr>
              <a:t>Operator</a:t>
            </a:r>
            <a:r>
              <a:rPr b="1" lang="en" sz="2780">
                <a:solidFill>
                  <a:srgbClr val="000000"/>
                </a:solidFill>
                <a:latin typeface="Times New Roman"/>
                <a:ea typeface="Times New Roman"/>
                <a:cs typeface="Times New Roman"/>
                <a:sym typeface="Times New Roman"/>
              </a:rPr>
              <a:t> overloading :</a:t>
            </a:r>
            <a:r>
              <a:rPr lang="en" sz="2780">
                <a:solidFill>
                  <a:srgbClr val="000000"/>
                </a:solidFill>
                <a:latin typeface="Times New Roman"/>
                <a:ea typeface="Times New Roman"/>
                <a:cs typeface="Times New Roman"/>
                <a:sym typeface="Times New Roman"/>
              </a:rPr>
              <a:t> In operator overloading </a:t>
            </a:r>
            <a:r>
              <a:rPr lang="en" sz="2780">
                <a:solidFill>
                  <a:srgbClr val="000000"/>
                </a:solidFill>
                <a:highlight>
                  <a:srgbClr val="F9FAFC"/>
                </a:highlight>
                <a:latin typeface="Times New Roman"/>
                <a:ea typeface="Times New Roman"/>
                <a:cs typeface="Times New Roman"/>
                <a:sym typeface="Times New Roman"/>
              </a:rPr>
              <a:t> we can change the way operators work for user-defined types like objects and structures.</a:t>
            </a:r>
            <a:endParaRPr sz="2780">
              <a:solidFill>
                <a:srgbClr val="000000"/>
              </a:solidFill>
              <a:highlight>
                <a:srgbClr val="F9FAFC"/>
              </a:highlight>
              <a:latin typeface="Times New Roman"/>
              <a:ea typeface="Times New Roman"/>
              <a:cs typeface="Times New Roman"/>
              <a:sym typeface="Times New Roman"/>
            </a:endParaRPr>
          </a:p>
          <a:p>
            <a:pPr indent="-338931" lvl="0" marL="457200" rtl="0" algn="just">
              <a:spcBef>
                <a:spcPts val="0"/>
              </a:spcBef>
              <a:spcAft>
                <a:spcPts val="0"/>
              </a:spcAft>
              <a:buClr>
                <a:srgbClr val="000000"/>
              </a:buClr>
              <a:buSzPct val="100000"/>
              <a:buFont typeface="Times New Roman"/>
              <a:buChar char="●"/>
            </a:pPr>
            <a:r>
              <a:rPr b="1" lang="en" sz="2780">
                <a:solidFill>
                  <a:srgbClr val="000000"/>
                </a:solidFill>
                <a:highlight>
                  <a:srgbClr val="F9FAFC"/>
                </a:highlight>
                <a:latin typeface="Times New Roman"/>
                <a:ea typeface="Times New Roman"/>
                <a:cs typeface="Times New Roman"/>
                <a:sym typeface="Times New Roman"/>
              </a:rPr>
              <a:t>Virtual method/function : </a:t>
            </a:r>
            <a:r>
              <a:rPr lang="en" sz="2780">
                <a:solidFill>
                  <a:srgbClr val="202124"/>
                </a:solidFill>
                <a:highlight>
                  <a:srgbClr val="FFFFFF"/>
                </a:highlight>
                <a:latin typeface="Times New Roman"/>
                <a:ea typeface="Times New Roman"/>
                <a:cs typeface="Times New Roman"/>
                <a:sym typeface="Times New Roman"/>
              </a:rPr>
              <a:t>A virtual function is a member function in the base class that we expect to redefine in derived classes. Basically, a virtual function is used in the base class in order to ensure that the function is overridden. This especially applies to cases where a pointer of base class points to an object of a derived class.</a:t>
            </a:r>
            <a:endParaRPr sz="2780">
              <a:solidFill>
                <a:srgbClr val="000000"/>
              </a:solidFill>
              <a:highlight>
                <a:srgbClr val="F9FAFC"/>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
        <p:nvSpPr>
          <p:cNvPr id="167" name="Google Shape;16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8" name="Google Shape;168;p27"/>
          <p:cNvPicPr preferRelativeResize="0"/>
          <p:nvPr/>
        </p:nvPicPr>
        <p:blipFill>
          <a:blip r:embed="rId3">
            <a:alphaModFix/>
          </a:blip>
          <a:stretch>
            <a:fillRect/>
          </a:stretch>
        </p:blipFill>
        <p:spPr>
          <a:xfrm>
            <a:off x="1977850" y="696900"/>
            <a:ext cx="5188300" cy="1545475"/>
          </a:xfrm>
          <a:prstGeom prst="rect">
            <a:avLst/>
          </a:prstGeom>
          <a:noFill/>
          <a:ln cap="flat" cmpd="sng" w="19050">
            <a:solidFill>
              <a:schemeClr val="dk2"/>
            </a:solidFill>
            <a:prstDash val="solid"/>
            <a:round/>
            <a:headEnd len="sm" w="sm" type="none"/>
            <a:tailEnd len="sm" w="sm" type="none"/>
          </a:ln>
        </p:spPr>
      </p:pic>
      <p:sp>
        <p:nvSpPr>
          <p:cNvPr id="169" name="Google Shape;169;p27"/>
          <p:cNvSpPr txBox="1"/>
          <p:nvPr/>
        </p:nvSpPr>
        <p:spPr>
          <a:xfrm>
            <a:off x="2904550" y="2187476"/>
            <a:ext cx="3559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Figure 6 : types of polymorphism</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b="1" lang="en">
                <a:latin typeface="Times New Roman"/>
                <a:ea typeface="Times New Roman"/>
                <a:cs typeface="Times New Roman"/>
                <a:sym typeface="Times New Roman"/>
              </a:rPr>
              <a:t>Dynamic Binding &amp; Message Passing</a:t>
            </a:r>
            <a:endParaRPr b="1" sz="3111">
              <a:latin typeface="Times New Roman"/>
              <a:ea typeface="Times New Roman"/>
              <a:cs typeface="Times New Roman"/>
              <a:sym typeface="Times New Roman"/>
            </a:endParaRPr>
          </a:p>
        </p:txBody>
      </p:sp>
      <p:sp>
        <p:nvSpPr>
          <p:cNvPr id="175" name="Google Shape;175;p28"/>
          <p:cNvSpPr txBox="1"/>
          <p:nvPr>
            <p:ph idx="1" type="body"/>
          </p:nvPr>
        </p:nvSpPr>
        <p:spPr>
          <a:xfrm>
            <a:off x="311700" y="1152475"/>
            <a:ext cx="8520600" cy="3762900"/>
          </a:xfrm>
          <a:prstGeom prst="rect">
            <a:avLst/>
          </a:prstGeom>
        </p:spPr>
        <p:txBody>
          <a:bodyPr anchorCtr="0" anchor="t" bIns="91425" lIns="91425" spcFirstLastPara="1" rIns="91425" wrap="square" tIns="91425">
            <a:normAutofit fontScale="77500" lnSpcReduction="20000"/>
          </a:bodyPr>
          <a:lstStyle/>
          <a:p>
            <a:pPr indent="-374880" lvl="0" marL="457200" rtl="0" algn="just">
              <a:spcBef>
                <a:spcPts val="0"/>
              </a:spcBef>
              <a:spcAft>
                <a:spcPts val="0"/>
              </a:spcAft>
              <a:buClr>
                <a:schemeClr val="dk1"/>
              </a:buClr>
              <a:buSzPct val="100000"/>
              <a:buFont typeface="Times New Roman"/>
              <a:buChar char="●"/>
            </a:pPr>
            <a:r>
              <a:rPr b="1" lang="en" sz="2972">
                <a:solidFill>
                  <a:schemeClr val="dk1"/>
                </a:solidFill>
                <a:latin typeface="Times New Roman"/>
                <a:ea typeface="Times New Roman"/>
                <a:cs typeface="Times New Roman"/>
                <a:sym typeface="Times New Roman"/>
              </a:rPr>
              <a:t>Dynamic Binding :</a:t>
            </a:r>
            <a:r>
              <a:rPr lang="en" sz="2972">
                <a:solidFill>
                  <a:schemeClr val="dk1"/>
                </a:solidFill>
                <a:latin typeface="Times New Roman"/>
                <a:ea typeface="Times New Roman"/>
                <a:cs typeface="Times New Roman"/>
                <a:sym typeface="Times New Roman"/>
              </a:rPr>
              <a:t> </a:t>
            </a:r>
            <a:r>
              <a:rPr lang="en" sz="2972">
                <a:solidFill>
                  <a:schemeClr val="dk1"/>
                </a:solidFill>
                <a:latin typeface="Times New Roman"/>
                <a:ea typeface="Times New Roman"/>
                <a:cs typeface="Times New Roman"/>
                <a:sym typeface="Times New Roman"/>
              </a:rPr>
              <a:t>Dynamic Binding also known as late binding means that the code associated with a given procedure call is not known until the time of the call at run time. It is associated with the inheritance and polymorphism.</a:t>
            </a:r>
            <a:endParaRPr sz="2972">
              <a:solidFill>
                <a:schemeClr val="dk1"/>
              </a:solidFill>
              <a:latin typeface="Times New Roman"/>
              <a:ea typeface="Times New Roman"/>
              <a:cs typeface="Times New Roman"/>
              <a:sym typeface="Times New Roman"/>
            </a:endParaRPr>
          </a:p>
          <a:p>
            <a:pPr indent="-374880" lvl="0" marL="457200" rtl="0" algn="just">
              <a:spcBef>
                <a:spcPts val="0"/>
              </a:spcBef>
              <a:spcAft>
                <a:spcPts val="0"/>
              </a:spcAft>
              <a:buClr>
                <a:schemeClr val="dk1"/>
              </a:buClr>
              <a:buSzPct val="100000"/>
              <a:buFont typeface="Times New Roman"/>
              <a:buChar char="●"/>
            </a:pPr>
            <a:r>
              <a:rPr b="1" lang="en" sz="2972">
                <a:solidFill>
                  <a:schemeClr val="dk1"/>
                </a:solidFill>
                <a:latin typeface="Times New Roman"/>
                <a:ea typeface="Times New Roman"/>
                <a:cs typeface="Times New Roman"/>
                <a:sym typeface="Times New Roman"/>
              </a:rPr>
              <a:t>Message Passing :</a:t>
            </a:r>
            <a:r>
              <a:rPr lang="en" sz="2972">
                <a:solidFill>
                  <a:schemeClr val="dk1"/>
                </a:solidFill>
                <a:latin typeface="Times New Roman"/>
                <a:ea typeface="Times New Roman"/>
                <a:cs typeface="Times New Roman"/>
                <a:sym typeface="Times New Roman"/>
              </a:rPr>
              <a:t> A message  for an object is a request for execution of a procedure(function) and therefore will invoke a function in the receiving order that generates the desired result.A message passing involves -specifying the name of the object,name of the function(message) and the information to be sent.</a:t>
            </a:r>
            <a:endParaRPr sz="2972">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
        <p:nvSpPr>
          <p:cNvPr id="176" name="Google Shape;17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latin typeface="Times New Roman"/>
                <a:ea typeface="Times New Roman"/>
                <a:cs typeface="Times New Roman"/>
                <a:sym typeface="Times New Roman"/>
              </a:rPr>
              <a:t>Conclusion</a:t>
            </a:r>
            <a:endParaRPr b="1" sz="2820">
              <a:latin typeface="Times New Roman"/>
              <a:ea typeface="Times New Roman"/>
              <a:cs typeface="Times New Roman"/>
              <a:sym typeface="Times New Roman"/>
            </a:endParaRPr>
          </a:p>
        </p:txBody>
      </p:sp>
      <p:sp>
        <p:nvSpPr>
          <p:cNvPr id="182" name="Google Shape;18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Programs are divided into what are known as objects</a:t>
            </a:r>
            <a:endParaRPr sz="2300">
              <a:solidFill>
                <a:schemeClr val="dk1"/>
              </a:solidFill>
              <a:latin typeface="Times New Roman"/>
              <a:ea typeface="Times New Roman"/>
              <a:cs typeface="Times New Roman"/>
              <a:sym typeface="Times New Roman"/>
            </a:endParaRPr>
          </a:p>
          <a:p>
            <a:pPr indent="-374650" lvl="0" marL="457200" rtl="0" algn="l">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Data structures are designed such that they characterize the objects</a:t>
            </a:r>
            <a:endParaRPr sz="2300">
              <a:solidFill>
                <a:schemeClr val="dk1"/>
              </a:solidFill>
              <a:latin typeface="Times New Roman"/>
              <a:ea typeface="Times New Roman"/>
              <a:cs typeface="Times New Roman"/>
              <a:sym typeface="Times New Roman"/>
            </a:endParaRPr>
          </a:p>
          <a:p>
            <a:pPr indent="-374650" lvl="0" marL="457200" rtl="0" algn="l">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Functions are operate on the data of an object are tied together in the data structure</a:t>
            </a:r>
            <a:endParaRPr sz="2300">
              <a:solidFill>
                <a:schemeClr val="dk1"/>
              </a:solidFill>
              <a:latin typeface="Times New Roman"/>
              <a:ea typeface="Times New Roman"/>
              <a:cs typeface="Times New Roman"/>
              <a:sym typeface="Times New Roman"/>
            </a:endParaRPr>
          </a:p>
          <a:p>
            <a:pPr indent="-374650" lvl="0" marL="457200" rtl="0" algn="l">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Data is hidden and can not be accessed by external functions</a:t>
            </a:r>
            <a:endParaRPr sz="2300">
              <a:solidFill>
                <a:schemeClr val="dk1"/>
              </a:solidFill>
              <a:latin typeface="Times New Roman"/>
              <a:ea typeface="Times New Roman"/>
              <a:cs typeface="Times New Roman"/>
              <a:sym typeface="Times New Roman"/>
            </a:endParaRPr>
          </a:p>
          <a:p>
            <a:pPr indent="-374650" lvl="0" marL="457200" rtl="0" algn="l">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Object may communicate with each other through functions</a:t>
            </a:r>
            <a:endParaRPr sz="2300">
              <a:solidFill>
                <a:schemeClr val="dk1"/>
              </a:solidFill>
              <a:latin typeface="Times New Roman"/>
              <a:ea typeface="Times New Roman"/>
              <a:cs typeface="Times New Roman"/>
              <a:sym typeface="Times New Roman"/>
            </a:endParaRPr>
          </a:p>
          <a:p>
            <a:pPr indent="-374650" lvl="0" marL="457200" rtl="0" algn="l">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New data and functions can be easily added whenever necessary</a:t>
            </a:r>
            <a:endParaRPr sz="2300">
              <a:solidFill>
                <a:schemeClr val="dk1"/>
              </a:solidFill>
              <a:latin typeface="Times New Roman"/>
              <a:ea typeface="Times New Roman"/>
              <a:cs typeface="Times New Roman"/>
              <a:sym typeface="Times New Roman"/>
            </a:endParaRPr>
          </a:p>
          <a:p>
            <a:pPr indent="-374650" lvl="0" marL="457200" rtl="0" algn="l">
              <a:spcBef>
                <a:spcPts val="0"/>
              </a:spcBef>
              <a:spcAft>
                <a:spcPts val="0"/>
              </a:spcAft>
              <a:buClr>
                <a:schemeClr val="dk1"/>
              </a:buClr>
              <a:buSzPts val="2300"/>
              <a:buFont typeface="Times New Roman"/>
              <a:buChar char="●"/>
            </a:pPr>
            <a:r>
              <a:rPr lang="en" sz="2300">
                <a:solidFill>
                  <a:schemeClr val="dk1"/>
                </a:solidFill>
                <a:latin typeface="Times New Roman"/>
                <a:ea typeface="Times New Roman"/>
                <a:cs typeface="Times New Roman"/>
                <a:sym typeface="Times New Roman"/>
              </a:rPr>
              <a:t>Follows bottom-up approach in program design</a:t>
            </a:r>
            <a:endParaRPr sz="2300">
              <a:solidFill>
                <a:schemeClr val="dk1"/>
              </a:solidFill>
              <a:latin typeface="Times New Roman"/>
              <a:ea typeface="Times New Roman"/>
              <a:cs typeface="Times New Roman"/>
              <a:sym typeface="Times New Roman"/>
            </a:endParaRPr>
          </a:p>
        </p:txBody>
      </p:sp>
      <p:sp>
        <p:nvSpPr>
          <p:cNvPr id="183" name="Google Shape;18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latin typeface="Times New Roman"/>
                <a:ea typeface="Times New Roman"/>
                <a:cs typeface="Times New Roman"/>
                <a:sym typeface="Times New Roman"/>
              </a:rPr>
              <a:t>References</a:t>
            </a:r>
            <a:endParaRPr b="1" sz="2820">
              <a:latin typeface="Times New Roman"/>
              <a:ea typeface="Times New Roman"/>
              <a:cs typeface="Times New Roman"/>
              <a:sym typeface="Times New Roman"/>
            </a:endParaRPr>
          </a:p>
        </p:txBody>
      </p:sp>
      <p:sp>
        <p:nvSpPr>
          <p:cNvPr id="189" name="Google Shape;18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E </a:t>
            </a:r>
            <a:r>
              <a:rPr lang="en" sz="1400">
                <a:solidFill>
                  <a:srgbClr val="000000"/>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Balagurusamy</a:t>
            </a:r>
            <a:r>
              <a:rPr lang="en" sz="1400">
                <a:solidFill>
                  <a:srgbClr val="000000"/>
                </a:solidFill>
                <a:latin typeface="Times New Roman"/>
                <a:ea typeface="Times New Roman"/>
                <a:cs typeface="Times New Roman"/>
                <a:sym typeface="Times New Roman"/>
              </a:rPr>
              <a:t>,  “</a:t>
            </a:r>
            <a:r>
              <a:rPr lang="en" sz="1400">
                <a:solidFill>
                  <a:srgbClr val="000000"/>
                </a:solidFill>
                <a:highlight>
                  <a:srgbClr val="FFFFFF"/>
                </a:highlight>
                <a:latin typeface="Times New Roman"/>
                <a:ea typeface="Times New Roman"/>
                <a:cs typeface="Times New Roman"/>
                <a:sym typeface="Times New Roman"/>
              </a:rPr>
              <a:t>Object Oriented Programming With C++”,6th edition.</a:t>
            </a:r>
            <a:endParaRPr sz="1400">
              <a:solidFill>
                <a:srgbClr val="000000"/>
              </a:solidFill>
              <a:highlight>
                <a:srgbClr val="FFFFFF"/>
              </a:highlight>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Robert W. Sebesta, “Concept of Programming Languages” sixth edition, chapter-12(support of object oriented programming).</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highlight>
                  <a:srgbClr val="FFFFFF"/>
                </a:highlight>
                <a:latin typeface="Times New Roman"/>
                <a:ea typeface="Times New Roman"/>
                <a:cs typeface="Times New Roman"/>
                <a:sym typeface="Times New Roman"/>
              </a:rPr>
              <a:t>Bjarne Stroustrup,”</a:t>
            </a:r>
            <a:r>
              <a:rPr lang="en" sz="1400">
                <a:solidFill>
                  <a:srgbClr val="000000"/>
                </a:solidFill>
                <a:highlight>
                  <a:srgbClr val="FFFFFF"/>
                </a:highlight>
                <a:uFill>
                  <a:noFill/>
                </a:uFill>
                <a:latin typeface="Times New Roman"/>
                <a:ea typeface="Times New Roman"/>
                <a:cs typeface="Times New Roman"/>
                <a:sym typeface="Times New Roman"/>
                <a:hlinkClick r:id="rId4">
                  <a:extLst>
                    <a:ext uri="{A12FA001-AC4F-418D-AE19-62706E023703}">
                      <ahyp:hlinkClr val="tx"/>
                    </a:ext>
                  </a:extLst>
                </a:hlinkClick>
              </a:rPr>
              <a:t>Programming: Principles and Practice Using C++</a:t>
            </a:r>
            <a:r>
              <a:rPr lang="en" sz="1400">
                <a:solidFill>
                  <a:srgbClr val="000000"/>
                </a:solidFill>
                <a:latin typeface="Times New Roman"/>
                <a:ea typeface="Times New Roman"/>
                <a:cs typeface="Times New Roman"/>
                <a:sym typeface="Times New Roman"/>
              </a:rPr>
              <a:t>”,2nd edition.</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en" sz="1400">
                <a:solidFill>
                  <a:srgbClr val="000000"/>
                </a:solidFill>
                <a:uFill>
                  <a:noFill/>
                </a:uFill>
                <a:latin typeface="Times New Roman"/>
                <a:ea typeface="Times New Roman"/>
                <a:cs typeface="Times New Roman"/>
                <a:sym typeface="Times New Roman"/>
                <a:hlinkClick r:id="rId5">
                  <a:extLst>
                    <a:ext uri="{A12FA001-AC4F-418D-AE19-62706E023703}">
                      <ahyp:hlinkClr val="tx"/>
                    </a:ext>
                  </a:extLst>
                </a:hlinkClick>
              </a:rPr>
              <a:t>https://en.wikipedia.org/wiki/Object-oriented_programming</a:t>
            </a: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p:txBody>
      </p:sp>
      <p:sp>
        <p:nvSpPr>
          <p:cNvPr id="190" name="Google Shape;19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1621925"/>
            <a:ext cx="8520600" cy="16107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3155">
                <a:solidFill>
                  <a:schemeClr val="dk2"/>
                </a:solidFill>
              </a:rPr>
              <a:t>Any question???</a:t>
            </a:r>
            <a:endParaRPr sz="3155">
              <a:solidFill>
                <a:schemeClr val="dk2"/>
              </a:solidFill>
            </a:endParaRPr>
          </a:p>
        </p:txBody>
      </p:sp>
      <p:sp>
        <p:nvSpPr>
          <p:cNvPr id="196" name="Google Shape;196;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7" name="Google Shape;197;p31"/>
          <p:cNvSpPr/>
          <p:nvPr/>
        </p:nvSpPr>
        <p:spPr>
          <a:xfrm>
            <a:off x="2910575" y="1521925"/>
            <a:ext cx="3354900" cy="955500"/>
          </a:xfrm>
          <a:prstGeom prst="horizont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600">
                <a:solidFill>
                  <a:schemeClr val="dk1"/>
                </a:solidFil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t/>
            </a:r>
            <a:endParaRPr b="1" sz="2820">
              <a:latin typeface="Times New Roman"/>
              <a:ea typeface="Times New Roman"/>
              <a:cs typeface="Times New Roman"/>
              <a:sym typeface="Times New Roman"/>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1200"/>
              </a:spcAft>
              <a:buNone/>
            </a:pPr>
            <a:r>
              <a:t/>
            </a:r>
            <a:endParaRPr>
              <a:solidFill>
                <a:schemeClr val="dk1"/>
              </a:solidFill>
              <a:latin typeface="Times New Roman"/>
              <a:ea typeface="Times New Roman"/>
              <a:cs typeface="Times New Roman"/>
              <a:sym typeface="Times New Roman"/>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4" name="Google Shape;64;p14"/>
          <p:cNvSpPr/>
          <p:nvPr/>
        </p:nvSpPr>
        <p:spPr>
          <a:xfrm>
            <a:off x="1377525" y="428100"/>
            <a:ext cx="6143400" cy="4459800"/>
          </a:xfrm>
          <a:prstGeom prst="verticalScroll">
            <a:avLst>
              <a:gd fmla="val 12500"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b="1" lang="en" sz="1800">
                <a:latin typeface="Times New Roman"/>
                <a:ea typeface="Times New Roman"/>
                <a:cs typeface="Times New Roman"/>
                <a:sym typeface="Times New Roman"/>
              </a:rPr>
              <a:t>Introduction</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sz="1800">
                <a:latin typeface="Times New Roman"/>
                <a:ea typeface="Times New Roman"/>
                <a:cs typeface="Times New Roman"/>
                <a:sym typeface="Times New Roman"/>
              </a:rPr>
              <a:t>Paradigm Evolution</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sz="1800">
                <a:latin typeface="Times New Roman"/>
                <a:ea typeface="Times New Roman"/>
                <a:cs typeface="Times New Roman"/>
                <a:sym typeface="Times New Roman"/>
              </a:rPr>
              <a:t>Motivation</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sz="1800">
                <a:latin typeface="Times New Roman"/>
                <a:ea typeface="Times New Roman"/>
                <a:cs typeface="Times New Roman"/>
                <a:sym typeface="Times New Roman"/>
              </a:rPr>
              <a:t>Categories of languages that support OOP</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sz="1800">
                <a:latin typeface="Times New Roman"/>
                <a:ea typeface="Times New Roman"/>
                <a:cs typeface="Times New Roman"/>
                <a:sym typeface="Times New Roman"/>
              </a:rPr>
              <a:t>Concepts used extensively in OOP</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sz="1800">
                <a:latin typeface="Times New Roman"/>
                <a:ea typeface="Times New Roman"/>
                <a:cs typeface="Times New Roman"/>
                <a:sym typeface="Times New Roman"/>
              </a:rPr>
              <a:t>Class and Objects</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sz="1800">
                <a:latin typeface="Times New Roman"/>
                <a:ea typeface="Times New Roman"/>
                <a:cs typeface="Times New Roman"/>
                <a:sym typeface="Times New Roman"/>
              </a:rPr>
              <a:t>Encapsulation and Data abstraction</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sz="1800">
                <a:latin typeface="Times New Roman"/>
                <a:ea typeface="Times New Roman"/>
                <a:cs typeface="Times New Roman"/>
                <a:sym typeface="Times New Roman"/>
              </a:rPr>
              <a:t>Inheritance</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sz="1800">
                <a:latin typeface="Times New Roman"/>
                <a:ea typeface="Times New Roman"/>
                <a:cs typeface="Times New Roman"/>
                <a:sym typeface="Times New Roman"/>
              </a:rPr>
              <a:t>Polymorphism</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sz="1800">
                <a:latin typeface="Times New Roman"/>
                <a:ea typeface="Times New Roman"/>
                <a:cs typeface="Times New Roman"/>
                <a:sym typeface="Times New Roman"/>
              </a:rPr>
              <a:t>Dynamic Binding</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sz="1800">
                <a:latin typeface="Times New Roman"/>
                <a:ea typeface="Times New Roman"/>
                <a:cs typeface="Times New Roman"/>
                <a:sym typeface="Times New Roman"/>
              </a:rPr>
              <a:t>Message Passing</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sz="1800">
                <a:latin typeface="Times New Roman"/>
                <a:ea typeface="Times New Roman"/>
                <a:cs typeface="Times New Roman"/>
                <a:sym typeface="Times New Roman"/>
              </a:rPr>
              <a:t>Conclusion</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sz="1800">
                <a:latin typeface="Times New Roman"/>
                <a:ea typeface="Times New Roman"/>
                <a:cs typeface="Times New Roman"/>
                <a:sym typeface="Times New Roman"/>
              </a:rPr>
              <a:t>References</a:t>
            </a:r>
            <a:endParaRPr b="1" sz="1800">
              <a:latin typeface="Times New Roman"/>
              <a:ea typeface="Times New Roman"/>
              <a:cs typeface="Times New Roman"/>
              <a:sym typeface="Times New Roman"/>
            </a:endParaRPr>
          </a:p>
        </p:txBody>
      </p:sp>
      <p:sp>
        <p:nvSpPr>
          <p:cNvPr id="65" name="Google Shape;65;p14"/>
          <p:cNvSpPr/>
          <p:nvPr/>
        </p:nvSpPr>
        <p:spPr>
          <a:xfrm>
            <a:off x="3530225" y="403025"/>
            <a:ext cx="2343900" cy="572700"/>
          </a:xfrm>
          <a:prstGeom prst="roundRect">
            <a:avLst>
              <a:gd fmla="val 16667" name="adj"/>
            </a:avLst>
          </a:prstGeom>
          <a:solidFill>
            <a:schemeClr val="lt2"/>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820">
                <a:solidFill>
                  <a:schemeClr val="dk1"/>
                </a:solidFill>
                <a:latin typeface="Times New Roman"/>
                <a:ea typeface="Times New Roman"/>
                <a:cs typeface="Times New Roman"/>
                <a:sym typeface="Times New Roman"/>
              </a:rPr>
              <a:t>Content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latin typeface="Times New Roman"/>
                <a:ea typeface="Times New Roman"/>
                <a:cs typeface="Times New Roman"/>
                <a:sym typeface="Times New Roman"/>
              </a:rPr>
              <a:t>Introduction</a:t>
            </a:r>
            <a:endParaRPr b="1" sz="2820">
              <a:latin typeface="Times New Roman"/>
              <a:ea typeface="Times New Roman"/>
              <a:cs typeface="Times New Roman"/>
              <a:sym typeface="Times New Roman"/>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2500">
                <a:solidFill>
                  <a:schemeClr val="dk1"/>
                </a:solidFill>
                <a:latin typeface="Times New Roman"/>
                <a:ea typeface="Times New Roman"/>
                <a:cs typeface="Times New Roman"/>
                <a:sym typeface="Times New Roman"/>
              </a:rPr>
              <a:t>Object-oriented programming is a method of programming based on a hierarchy of classes, and well-defined as well as cooperating objects.OOP breaks up problems based on object.</a:t>
            </a:r>
            <a:endParaRPr sz="2500">
              <a:solidFill>
                <a:schemeClr val="dk1"/>
              </a:solidFill>
              <a:latin typeface="Times New Roman"/>
              <a:ea typeface="Times New Roman"/>
              <a:cs typeface="Times New Roman"/>
              <a:sym typeface="Times New Roman"/>
            </a:endParaRPr>
          </a:p>
          <a:p>
            <a:pPr indent="-387350" lvl="0" marL="457200" rtl="0" algn="just">
              <a:spcBef>
                <a:spcPts val="120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A class is a structure that defines the data and the methods to work on that data.</a:t>
            </a:r>
            <a:endParaRPr sz="2500">
              <a:solidFill>
                <a:schemeClr val="dk1"/>
              </a:solidFill>
              <a:latin typeface="Times New Roman"/>
              <a:ea typeface="Times New Roman"/>
              <a:cs typeface="Times New Roman"/>
              <a:sym typeface="Times New Roman"/>
            </a:endParaRPr>
          </a:p>
          <a:p>
            <a:pPr indent="-387350" lvl="0" marL="457200" rtl="0" algn="just">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An object is an instance of a class or variable of a class.</a:t>
            </a:r>
            <a:endParaRPr sz="2500">
              <a:solidFill>
                <a:schemeClr val="dk1"/>
              </a:solidFill>
              <a:latin typeface="Times New Roman"/>
              <a:ea typeface="Times New Roman"/>
              <a:cs typeface="Times New Roman"/>
              <a:sym typeface="Times New Roman"/>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latin typeface="Times New Roman"/>
                <a:ea typeface="Times New Roman"/>
                <a:cs typeface="Times New Roman"/>
                <a:sym typeface="Times New Roman"/>
              </a:rPr>
              <a:t>Paradigm Evolution</a:t>
            </a:r>
            <a:endParaRPr b="1" sz="2820">
              <a:latin typeface="Times New Roman"/>
              <a:ea typeface="Times New Roman"/>
              <a:cs typeface="Times New Roman"/>
              <a:sym typeface="Times New Roman"/>
            </a:endParaRPr>
          </a:p>
        </p:txBody>
      </p:sp>
      <p:sp>
        <p:nvSpPr>
          <p:cNvPr id="78" name="Google Shape;78;p16"/>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914400" rtl="0" algn="l">
              <a:spcBef>
                <a:spcPts val="0"/>
              </a:spcBef>
              <a:spcAft>
                <a:spcPts val="0"/>
              </a:spcAft>
              <a:buClr>
                <a:schemeClr val="dk1"/>
              </a:buClr>
              <a:buSzPts val="1100"/>
              <a:buFont typeface="Arial"/>
              <a:buNone/>
            </a:pPr>
            <a:r>
              <a:rPr lang="en" sz="2500">
                <a:solidFill>
                  <a:srgbClr val="000000"/>
                </a:solidFill>
                <a:latin typeface="Times New Roman"/>
                <a:ea typeface="Times New Roman"/>
                <a:cs typeface="Times New Roman"/>
                <a:sym typeface="Times New Roman"/>
              </a:rPr>
              <a:t>1. Procedural - 1950s-1970s (procedural abstraction)</a:t>
            </a:r>
            <a:endParaRPr sz="2500">
              <a:solidFill>
                <a:srgbClr val="000000"/>
              </a:solidFill>
              <a:latin typeface="Times New Roman"/>
              <a:ea typeface="Times New Roman"/>
              <a:cs typeface="Times New Roman"/>
              <a:sym typeface="Times New Roman"/>
            </a:endParaRPr>
          </a:p>
          <a:p>
            <a:pPr indent="0" lvl="0" marL="914400" rtl="0" algn="l">
              <a:spcBef>
                <a:spcPts val="1200"/>
              </a:spcBef>
              <a:spcAft>
                <a:spcPts val="0"/>
              </a:spcAft>
              <a:buClr>
                <a:schemeClr val="dk1"/>
              </a:buClr>
              <a:buSzPts val="1100"/>
              <a:buFont typeface="Arial"/>
              <a:buNone/>
            </a:pPr>
            <a:r>
              <a:rPr lang="en" sz="2500">
                <a:solidFill>
                  <a:srgbClr val="000000"/>
                </a:solidFill>
                <a:latin typeface="Times New Roman"/>
                <a:ea typeface="Times New Roman"/>
                <a:cs typeface="Times New Roman"/>
                <a:sym typeface="Times New Roman"/>
              </a:rPr>
              <a:t>2. Data-Oriented - early 1980s (data abstraction)</a:t>
            </a:r>
            <a:endParaRPr sz="2500">
              <a:solidFill>
                <a:srgbClr val="000000"/>
              </a:solidFill>
              <a:latin typeface="Times New Roman"/>
              <a:ea typeface="Times New Roman"/>
              <a:cs typeface="Times New Roman"/>
              <a:sym typeface="Times New Roman"/>
            </a:endParaRPr>
          </a:p>
          <a:p>
            <a:pPr indent="0" lvl="0" marL="914400" rtl="0" algn="l">
              <a:spcBef>
                <a:spcPts val="1200"/>
              </a:spcBef>
              <a:spcAft>
                <a:spcPts val="0"/>
              </a:spcAft>
              <a:buClr>
                <a:schemeClr val="dk1"/>
              </a:buClr>
              <a:buSzPts val="1100"/>
              <a:buFont typeface="Arial"/>
              <a:buNone/>
            </a:pPr>
            <a:r>
              <a:rPr lang="en" sz="2500">
                <a:solidFill>
                  <a:srgbClr val="000000"/>
                </a:solidFill>
                <a:latin typeface="Times New Roman"/>
                <a:ea typeface="Times New Roman"/>
                <a:cs typeface="Times New Roman"/>
                <a:sym typeface="Times New Roman"/>
              </a:rPr>
              <a:t>3. OOP - late 1980s (inheritance and dynamic binding)</a:t>
            </a:r>
            <a:endParaRPr sz="25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500">
              <a:latin typeface="Times New Roman"/>
              <a:ea typeface="Times New Roman"/>
              <a:cs typeface="Times New Roman"/>
              <a:sym typeface="Times New Roman"/>
            </a:endParaRPr>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233300"/>
            <a:ext cx="8520600" cy="600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latin typeface="Times New Roman"/>
                <a:ea typeface="Times New Roman"/>
                <a:cs typeface="Times New Roman"/>
                <a:sym typeface="Times New Roman"/>
              </a:rPr>
              <a:t>Motivation</a:t>
            </a:r>
            <a:endParaRPr b="1" sz="2820">
              <a:latin typeface="Times New Roman"/>
              <a:ea typeface="Times New Roman"/>
              <a:cs typeface="Times New Roman"/>
              <a:sym typeface="Times New Roman"/>
            </a:endParaRPr>
          </a:p>
        </p:txBody>
      </p:sp>
      <p:sp>
        <p:nvSpPr>
          <p:cNvPr id="85" name="Google Shape;85;p17"/>
          <p:cNvSpPr txBox="1"/>
          <p:nvPr>
            <p:ph idx="1" type="body"/>
          </p:nvPr>
        </p:nvSpPr>
        <p:spPr>
          <a:xfrm>
            <a:off x="311700" y="766525"/>
            <a:ext cx="8520600" cy="4110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900">
                <a:solidFill>
                  <a:schemeClr val="dk1"/>
                </a:solidFill>
                <a:latin typeface="Times New Roman"/>
                <a:ea typeface="Times New Roman"/>
                <a:cs typeface="Times New Roman"/>
                <a:sym typeface="Times New Roman"/>
              </a:rPr>
              <a:t>Though Procedure Oriented Programming (POP) is simple enough and ease to implement, it has some drawbacks.Two major drawbacks are :</a:t>
            </a:r>
            <a:endParaRPr sz="1900">
              <a:solidFill>
                <a:schemeClr val="dk1"/>
              </a:solidFill>
              <a:latin typeface="Times New Roman"/>
              <a:ea typeface="Times New Roman"/>
              <a:cs typeface="Times New Roman"/>
              <a:sym typeface="Times New Roman"/>
            </a:endParaRPr>
          </a:p>
          <a:p>
            <a:pPr indent="-349250" lvl="0" marL="457200" marR="279400" rtl="0" algn="just">
              <a:spcBef>
                <a:spcPts val="1200"/>
              </a:spcBef>
              <a:spcAft>
                <a:spcPts val="0"/>
              </a:spcAft>
              <a:buClr>
                <a:schemeClr val="dk1"/>
              </a:buClr>
              <a:buSzPts val="1900"/>
              <a:buFont typeface="Times New Roman"/>
              <a:buChar char="➔"/>
            </a:pPr>
            <a:r>
              <a:rPr lang="en" sz="1900">
                <a:solidFill>
                  <a:schemeClr val="dk1"/>
                </a:solidFill>
                <a:highlight>
                  <a:srgbClr val="FFFFFF"/>
                </a:highlight>
                <a:latin typeface="Times New Roman"/>
                <a:ea typeface="Times New Roman"/>
                <a:cs typeface="Times New Roman"/>
                <a:sym typeface="Times New Roman"/>
              </a:rPr>
              <a:t>Data is exposed to whole program at once, so there is no security of data available.</a:t>
            </a:r>
            <a:endParaRPr sz="1900">
              <a:solidFill>
                <a:schemeClr val="dk1"/>
              </a:solidFill>
              <a:highlight>
                <a:srgbClr val="FFFFFF"/>
              </a:highlight>
              <a:latin typeface="Times New Roman"/>
              <a:ea typeface="Times New Roman"/>
              <a:cs typeface="Times New Roman"/>
              <a:sym typeface="Times New Roman"/>
            </a:endParaRPr>
          </a:p>
          <a:p>
            <a:pPr indent="-349250" lvl="0" marL="457200" marR="279400" rtl="0" algn="just">
              <a:spcBef>
                <a:spcPts val="0"/>
              </a:spcBef>
              <a:spcAft>
                <a:spcPts val="0"/>
              </a:spcAft>
              <a:buClr>
                <a:schemeClr val="dk1"/>
              </a:buClr>
              <a:buSzPts val="1900"/>
              <a:buFont typeface="Times New Roman"/>
              <a:buChar char="➔"/>
            </a:pPr>
            <a:r>
              <a:rPr lang="en" sz="1900">
                <a:solidFill>
                  <a:schemeClr val="dk1"/>
                </a:solidFill>
                <a:highlight>
                  <a:srgbClr val="FFFFFF"/>
                </a:highlight>
                <a:latin typeface="Times New Roman"/>
                <a:ea typeface="Times New Roman"/>
                <a:cs typeface="Times New Roman"/>
                <a:sym typeface="Times New Roman"/>
              </a:rPr>
              <a:t>Since the focus is on the instructions, it is rather difficult to relate to real world objects and in transition some real world problems.</a:t>
            </a:r>
            <a:endParaRPr sz="1900">
              <a:solidFill>
                <a:schemeClr val="dk1"/>
              </a:solidFill>
              <a:highlight>
                <a:srgbClr val="FFFFFF"/>
              </a:highlight>
              <a:latin typeface="Times New Roman"/>
              <a:ea typeface="Times New Roman"/>
              <a:cs typeface="Times New Roman"/>
              <a:sym typeface="Times New Roman"/>
            </a:endParaRPr>
          </a:p>
          <a:p>
            <a:pPr indent="0" lvl="0" marL="0" rtl="0" algn="just">
              <a:spcBef>
                <a:spcPts val="2200"/>
              </a:spcBef>
              <a:spcAft>
                <a:spcPts val="1200"/>
              </a:spcAft>
              <a:buNone/>
            </a:pPr>
            <a:r>
              <a:rPr lang="en" sz="1900">
                <a:solidFill>
                  <a:schemeClr val="dk1"/>
                </a:solidFill>
                <a:latin typeface="Times New Roman"/>
                <a:ea typeface="Times New Roman"/>
                <a:cs typeface="Times New Roman"/>
                <a:sym typeface="Times New Roman"/>
              </a:rPr>
              <a:t>	To overcome the drawbacks of the POP , the Object</a:t>
            </a:r>
            <a:r>
              <a:rPr lang="en" sz="1900">
                <a:solidFill>
                  <a:schemeClr val="dk1"/>
                </a:solidFill>
                <a:latin typeface="Times New Roman"/>
                <a:ea typeface="Times New Roman"/>
                <a:cs typeface="Times New Roman"/>
                <a:sym typeface="Times New Roman"/>
              </a:rPr>
              <a:t> Oriented Programming (OOP) was invented.It treat the data as a critical element in the program development and does not allow it to flow freely around the system.OOP breaks up problems and design the program based on object which can easily solve the real world problem.</a:t>
            </a:r>
            <a:endParaRPr sz="1900">
              <a:solidFill>
                <a:schemeClr val="dk1"/>
              </a:solidFill>
              <a:latin typeface="Times New Roman"/>
              <a:ea typeface="Times New Roman"/>
              <a:cs typeface="Times New Roman"/>
              <a:sym typeface="Times New Roman"/>
            </a:endParaRPr>
          </a:p>
        </p:txBody>
      </p:sp>
      <p:sp>
        <p:nvSpPr>
          <p:cNvPr id="86" name="Google Shape;8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latin typeface="Times New Roman"/>
                <a:ea typeface="Times New Roman"/>
                <a:cs typeface="Times New Roman"/>
                <a:sym typeface="Times New Roman"/>
              </a:rPr>
              <a:t>Categories of languages that support OOP</a:t>
            </a:r>
            <a:endParaRPr b="1" sz="2820">
              <a:latin typeface="Times New Roman"/>
              <a:ea typeface="Times New Roman"/>
              <a:cs typeface="Times New Roman"/>
              <a:sym typeface="Times New Roman"/>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C++ (also supports procedural and data-oriented programming)</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Ada 95 (also supports procedural and data-oriented programming)</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CLOS (also supports functional programming)</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Scheme (also supports functional programming)</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Java (based on C++)</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Smalltalk (pure OOP)</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Python </a:t>
            </a:r>
            <a:r>
              <a:rPr lang="en" sz="2400">
                <a:solidFill>
                  <a:schemeClr val="dk1"/>
                </a:solidFill>
                <a:latin typeface="Times New Roman"/>
                <a:ea typeface="Times New Roman"/>
                <a:cs typeface="Times New Roman"/>
                <a:sym typeface="Times New Roman"/>
              </a:rPr>
              <a:t>(also supports procedural programming)  ...............etc.</a:t>
            </a:r>
            <a:endParaRPr sz="2400">
              <a:solidFill>
                <a:schemeClr val="dk1"/>
              </a:solidFill>
              <a:latin typeface="Times New Roman"/>
              <a:ea typeface="Times New Roman"/>
              <a:cs typeface="Times New Roman"/>
              <a:sym typeface="Times New Roman"/>
            </a:endParaRPr>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latin typeface="Times New Roman"/>
                <a:ea typeface="Times New Roman"/>
                <a:cs typeface="Times New Roman"/>
                <a:sym typeface="Times New Roman"/>
              </a:rPr>
              <a:t>Concepts used extensively in OOP</a:t>
            </a:r>
            <a:endParaRPr b="1" sz="2820">
              <a:latin typeface="Times New Roman"/>
              <a:ea typeface="Times New Roman"/>
              <a:cs typeface="Times New Roman"/>
              <a:sym typeface="Times New Roman"/>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Class</a:t>
            </a:r>
            <a:endParaRPr sz="2500">
              <a:solidFill>
                <a:schemeClr val="dk1"/>
              </a:solidFill>
              <a:latin typeface="Times New Roman"/>
              <a:ea typeface="Times New Roman"/>
              <a:cs typeface="Times New Roman"/>
              <a:sym typeface="Times New Roman"/>
            </a:endParaRPr>
          </a:p>
          <a:p>
            <a:pPr indent="-387350" lvl="0" marL="457200" rtl="0" algn="l">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Object</a:t>
            </a:r>
            <a:endParaRPr sz="2500">
              <a:solidFill>
                <a:schemeClr val="dk1"/>
              </a:solidFill>
              <a:latin typeface="Times New Roman"/>
              <a:ea typeface="Times New Roman"/>
              <a:cs typeface="Times New Roman"/>
              <a:sym typeface="Times New Roman"/>
            </a:endParaRPr>
          </a:p>
          <a:p>
            <a:pPr indent="-387350" lvl="0" marL="457200" rtl="0" algn="l">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Data abstraction and Encapsulation</a:t>
            </a:r>
            <a:endParaRPr sz="2500">
              <a:solidFill>
                <a:schemeClr val="dk1"/>
              </a:solidFill>
              <a:latin typeface="Times New Roman"/>
              <a:ea typeface="Times New Roman"/>
              <a:cs typeface="Times New Roman"/>
              <a:sym typeface="Times New Roman"/>
            </a:endParaRPr>
          </a:p>
          <a:p>
            <a:pPr indent="-387350" lvl="0" marL="457200" rtl="0" algn="l">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Inheritance</a:t>
            </a:r>
            <a:endParaRPr sz="2500">
              <a:solidFill>
                <a:schemeClr val="dk1"/>
              </a:solidFill>
              <a:latin typeface="Times New Roman"/>
              <a:ea typeface="Times New Roman"/>
              <a:cs typeface="Times New Roman"/>
              <a:sym typeface="Times New Roman"/>
            </a:endParaRPr>
          </a:p>
          <a:p>
            <a:pPr indent="-387350" lvl="0" marL="457200" rtl="0" algn="l">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Polymorphism</a:t>
            </a:r>
            <a:endParaRPr sz="2500">
              <a:solidFill>
                <a:schemeClr val="dk1"/>
              </a:solidFill>
              <a:latin typeface="Times New Roman"/>
              <a:ea typeface="Times New Roman"/>
              <a:cs typeface="Times New Roman"/>
              <a:sym typeface="Times New Roman"/>
            </a:endParaRPr>
          </a:p>
          <a:p>
            <a:pPr indent="-387350" lvl="0" marL="457200" rtl="0" algn="l">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Dynamic Binding</a:t>
            </a:r>
            <a:endParaRPr sz="2500">
              <a:solidFill>
                <a:schemeClr val="dk1"/>
              </a:solidFill>
              <a:latin typeface="Times New Roman"/>
              <a:ea typeface="Times New Roman"/>
              <a:cs typeface="Times New Roman"/>
              <a:sym typeface="Times New Roman"/>
            </a:endParaRPr>
          </a:p>
          <a:p>
            <a:pPr indent="-387350" lvl="0" marL="457200" rtl="0" algn="l">
              <a:spcBef>
                <a:spcPts val="0"/>
              </a:spcBef>
              <a:spcAft>
                <a:spcPts val="0"/>
              </a:spcAft>
              <a:buClr>
                <a:schemeClr val="dk1"/>
              </a:buClr>
              <a:buSzPts val="2500"/>
              <a:buFont typeface="Times New Roman"/>
              <a:buChar char="➢"/>
            </a:pPr>
            <a:r>
              <a:rPr lang="en" sz="2500">
                <a:solidFill>
                  <a:schemeClr val="dk1"/>
                </a:solidFill>
                <a:latin typeface="Times New Roman"/>
                <a:ea typeface="Times New Roman"/>
                <a:cs typeface="Times New Roman"/>
                <a:sym typeface="Times New Roman"/>
              </a:rPr>
              <a:t>Message Passing</a:t>
            </a:r>
            <a:endParaRPr sz="2500">
              <a:solidFill>
                <a:schemeClr val="dk1"/>
              </a:solidFill>
              <a:latin typeface="Times New Roman"/>
              <a:ea typeface="Times New Roman"/>
              <a:cs typeface="Times New Roman"/>
              <a:sym typeface="Times New Roman"/>
            </a:endParaRPr>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latin typeface="Times New Roman"/>
                <a:ea typeface="Times New Roman"/>
                <a:cs typeface="Times New Roman"/>
                <a:sym typeface="Times New Roman"/>
              </a:rPr>
              <a:t>Class and Object</a:t>
            </a:r>
            <a:endParaRPr b="1" sz="2820">
              <a:latin typeface="Times New Roman"/>
              <a:ea typeface="Times New Roman"/>
              <a:cs typeface="Times New Roman"/>
              <a:sym typeface="Times New Roman"/>
            </a:endParaRPr>
          </a:p>
        </p:txBody>
      </p:sp>
      <p:sp>
        <p:nvSpPr>
          <p:cNvPr id="106" name="Google Shape;106;p20"/>
          <p:cNvSpPr txBox="1"/>
          <p:nvPr>
            <p:ph idx="1" type="body"/>
          </p:nvPr>
        </p:nvSpPr>
        <p:spPr>
          <a:xfrm>
            <a:off x="311700" y="955375"/>
            <a:ext cx="8520600" cy="3765900"/>
          </a:xfrm>
          <a:prstGeom prst="rect">
            <a:avLst/>
          </a:prstGeom>
        </p:spPr>
        <p:txBody>
          <a:bodyPr anchorCtr="0" anchor="t" bIns="91425" lIns="91425" spcFirstLastPara="1" rIns="91425" wrap="square" tIns="91425">
            <a:normAutofit/>
          </a:bodyPr>
          <a:lstStyle/>
          <a:p>
            <a:pPr indent="-381000" lvl="0" marL="457200" rtl="0" algn="just">
              <a:spcBef>
                <a:spcPts val="0"/>
              </a:spcBef>
              <a:spcAft>
                <a:spcPts val="0"/>
              </a:spcAft>
              <a:buClr>
                <a:schemeClr val="dk1"/>
              </a:buClr>
              <a:buSzPts val="2400"/>
              <a:buFont typeface="Times New Roman"/>
              <a:buChar char="❏"/>
            </a:pPr>
            <a:r>
              <a:rPr b="1" lang="en" sz="2400">
                <a:solidFill>
                  <a:schemeClr val="dk1"/>
                </a:solidFill>
                <a:latin typeface="Times New Roman"/>
                <a:ea typeface="Times New Roman"/>
                <a:cs typeface="Times New Roman"/>
                <a:sym typeface="Times New Roman"/>
              </a:rPr>
              <a:t>Class : </a:t>
            </a:r>
            <a:r>
              <a:rPr lang="en" sz="2400">
                <a:solidFill>
                  <a:schemeClr val="dk1"/>
                </a:solidFill>
                <a:highlight>
                  <a:srgbClr val="FFFFFF"/>
                </a:highlight>
                <a:latin typeface="Times New Roman"/>
                <a:ea typeface="Times New Roman"/>
                <a:cs typeface="Times New Roman"/>
                <a:sym typeface="Times New Roman"/>
              </a:rPr>
              <a:t>Classes are user-defined data types that act as the prototype or template or blueprint for individual objects.</a:t>
            </a:r>
            <a:endParaRPr sz="2400">
              <a:solidFill>
                <a:schemeClr val="dk1"/>
              </a:solidFill>
              <a:highlight>
                <a:srgbClr val="FFFFFF"/>
              </a:highlight>
              <a:latin typeface="Times New Roman"/>
              <a:ea typeface="Times New Roman"/>
              <a:cs typeface="Times New Roman"/>
              <a:sym typeface="Times New Roman"/>
            </a:endParaRPr>
          </a:p>
          <a:p>
            <a:pPr indent="-381000" lvl="0" marL="457200" rtl="0" algn="just">
              <a:spcBef>
                <a:spcPts val="0"/>
              </a:spcBef>
              <a:spcAft>
                <a:spcPts val="0"/>
              </a:spcAft>
              <a:buClr>
                <a:schemeClr val="dk1"/>
              </a:buClr>
              <a:buSzPts val="2400"/>
              <a:buFont typeface="Times New Roman"/>
              <a:buChar char="❏"/>
            </a:pPr>
            <a:r>
              <a:rPr b="1" lang="en" sz="2400">
                <a:solidFill>
                  <a:schemeClr val="dk1"/>
                </a:solidFill>
                <a:latin typeface="Times New Roman"/>
                <a:ea typeface="Times New Roman"/>
                <a:cs typeface="Times New Roman"/>
                <a:sym typeface="Times New Roman"/>
              </a:rPr>
              <a:t>Object : </a:t>
            </a:r>
            <a:r>
              <a:rPr lang="en" sz="2400">
                <a:solidFill>
                  <a:schemeClr val="dk1"/>
                </a:solidFill>
                <a:highlight>
                  <a:srgbClr val="FFFFFF"/>
                </a:highlight>
                <a:latin typeface="Times New Roman"/>
                <a:ea typeface="Times New Roman"/>
                <a:cs typeface="Times New Roman"/>
                <a:sym typeface="Times New Roman"/>
              </a:rPr>
              <a:t>Objects are instances or variables of a class created with specifically defined data. Objects can correspond to real-world objects or an abstract entity.</a:t>
            </a:r>
            <a:endParaRPr sz="2400">
              <a:solidFill>
                <a:schemeClr val="dk1"/>
              </a:solidFill>
              <a:highlight>
                <a:srgbClr val="FFFFFF"/>
              </a:highlight>
              <a:latin typeface="Times New Roman"/>
              <a:ea typeface="Times New Roman"/>
              <a:cs typeface="Times New Roman"/>
              <a:sym typeface="Times New Roman"/>
            </a:endParaRPr>
          </a:p>
          <a:p>
            <a:pPr indent="0" lvl="0" marL="457200" rtl="0" algn="just">
              <a:spcBef>
                <a:spcPts val="1200"/>
              </a:spcBef>
              <a:spcAft>
                <a:spcPts val="0"/>
              </a:spcAft>
              <a:buNone/>
            </a:pPr>
            <a:r>
              <a:rPr lang="en" sz="2400">
                <a:solidFill>
                  <a:schemeClr val="dk1"/>
                </a:solidFill>
                <a:highlight>
                  <a:srgbClr val="FFFFFF"/>
                </a:highlight>
                <a:latin typeface="Times New Roman"/>
                <a:ea typeface="Times New Roman"/>
                <a:cs typeface="Times New Roman"/>
                <a:sym typeface="Times New Roman"/>
              </a:rPr>
              <a:t>Class and object are building block of OOP.</a:t>
            </a:r>
            <a:endParaRPr sz="2400">
              <a:solidFill>
                <a:schemeClr val="dk1"/>
              </a:solidFill>
              <a:highlight>
                <a:srgbClr val="FFFFFF"/>
              </a:highlight>
              <a:latin typeface="Times New Roman"/>
              <a:ea typeface="Times New Roman"/>
              <a:cs typeface="Times New Roman"/>
              <a:sym typeface="Times New Roman"/>
            </a:endParaRPr>
          </a:p>
          <a:p>
            <a:pPr indent="0" lvl="0" marL="457200" rtl="0" algn="just">
              <a:spcBef>
                <a:spcPts val="1200"/>
              </a:spcBef>
              <a:spcAft>
                <a:spcPts val="1200"/>
              </a:spcAft>
              <a:buNone/>
            </a:pPr>
            <a:r>
              <a:t/>
            </a:r>
            <a:endParaRPr>
              <a:solidFill>
                <a:schemeClr val="dk1"/>
              </a:solidFill>
              <a:highlight>
                <a:srgbClr val="FFFFFF"/>
              </a:highlight>
              <a:latin typeface="Times New Roman"/>
              <a:ea typeface="Times New Roman"/>
              <a:cs typeface="Times New Roman"/>
              <a:sym typeface="Times New Roman"/>
            </a:endParaRPr>
          </a:p>
        </p:txBody>
      </p:sp>
      <p:sp>
        <p:nvSpPr>
          <p:cNvPr id="107" name="Google Shape;10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latin typeface="Times New Roman"/>
                <a:ea typeface="Times New Roman"/>
                <a:cs typeface="Times New Roman"/>
                <a:sym typeface="Times New Roman"/>
              </a:rPr>
              <a:t>Class and Object</a:t>
            </a:r>
            <a:endParaRPr b="1" sz="2820">
              <a:latin typeface="Times New Roman"/>
              <a:ea typeface="Times New Roman"/>
              <a:cs typeface="Times New Roman"/>
              <a:sym typeface="Times New Roman"/>
            </a:endParaRPr>
          </a:p>
        </p:txBody>
      </p:sp>
      <p:sp>
        <p:nvSpPr>
          <p:cNvPr id="113" name="Google Shape;113;p21"/>
          <p:cNvSpPr txBox="1"/>
          <p:nvPr>
            <p:ph idx="1" type="body"/>
          </p:nvPr>
        </p:nvSpPr>
        <p:spPr>
          <a:xfrm>
            <a:off x="311700" y="955375"/>
            <a:ext cx="8520600" cy="37659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0"/>
              </a:spcAft>
              <a:buNone/>
            </a:pPr>
            <a:r>
              <a:t/>
            </a:r>
            <a:endParaRPr>
              <a:solidFill>
                <a:schemeClr val="dk1"/>
              </a:solidFill>
              <a:highlight>
                <a:srgbClr val="FFFFFF"/>
              </a:highlight>
              <a:latin typeface="Times New Roman"/>
              <a:ea typeface="Times New Roman"/>
              <a:cs typeface="Times New Roman"/>
              <a:sym typeface="Times New Roman"/>
            </a:endParaRPr>
          </a:p>
          <a:p>
            <a:pPr indent="0" lvl="0" marL="457200" rtl="0" algn="just">
              <a:spcBef>
                <a:spcPts val="1200"/>
              </a:spcBef>
              <a:spcAft>
                <a:spcPts val="1200"/>
              </a:spcAft>
              <a:buNone/>
            </a:pPr>
            <a:r>
              <a:t/>
            </a:r>
            <a:endParaRPr>
              <a:solidFill>
                <a:schemeClr val="dk1"/>
              </a:solidFill>
              <a:highlight>
                <a:srgbClr val="FFFFFF"/>
              </a:highlight>
              <a:latin typeface="Times New Roman"/>
              <a:ea typeface="Times New Roman"/>
              <a:cs typeface="Times New Roman"/>
              <a:sym typeface="Times New Roman"/>
            </a:endParaRPr>
          </a:p>
        </p:txBody>
      </p:sp>
      <p:sp>
        <p:nvSpPr>
          <p:cNvPr id="114" name="Google Shape;11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5" name="Google Shape;115;p21"/>
          <p:cNvPicPr preferRelativeResize="0"/>
          <p:nvPr/>
        </p:nvPicPr>
        <p:blipFill>
          <a:blip r:embed="rId3">
            <a:alphaModFix/>
          </a:blip>
          <a:stretch>
            <a:fillRect/>
          </a:stretch>
        </p:blipFill>
        <p:spPr>
          <a:xfrm>
            <a:off x="532075" y="1106400"/>
            <a:ext cx="3686600" cy="3162950"/>
          </a:xfrm>
          <a:prstGeom prst="rect">
            <a:avLst/>
          </a:prstGeom>
          <a:noFill/>
          <a:ln cap="flat" cmpd="sng" w="19050">
            <a:solidFill>
              <a:schemeClr val="dk2"/>
            </a:solidFill>
            <a:prstDash val="solid"/>
            <a:round/>
            <a:headEnd len="sm" w="sm" type="none"/>
            <a:tailEnd len="sm" w="sm" type="none"/>
          </a:ln>
        </p:spPr>
      </p:pic>
      <p:pic>
        <p:nvPicPr>
          <p:cNvPr id="116" name="Google Shape;116;p21"/>
          <p:cNvPicPr preferRelativeResize="0"/>
          <p:nvPr/>
        </p:nvPicPr>
        <p:blipFill>
          <a:blip r:embed="rId4">
            <a:alphaModFix/>
          </a:blip>
          <a:stretch>
            <a:fillRect/>
          </a:stretch>
        </p:blipFill>
        <p:spPr>
          <a:xfrm>
            <a:off x="4472050" y="1106400"/>
            <a:ext cx="3838624" cy="3162950"/>
          </a:xfrm>
          <a:prstGeom prst="rect">
            <a:avLst/>
          </a:prstGeom>
          <a:noFill/>
          <a:ln cap="flat" cmpd="sng" w="19050">
            <a:solidFill>
              <a:schemeClr val="dk2"/>
            </a:solidFill>
            <a:prstDash val="solid"/>
            <a:round/>
            <a:headEnd len="sm" w="sm" type="none"/>
            <a:tailEnd len="sm" w="sm" type="none"/>
          </a:ln>
        </p:spPr>
      </p:pic>
      <p:sp>
        <p:nvSpPr>
          <p:cNvPr id="117" name="Google Shape;117;p21"/>
          <p:cNvSpPr txBox="1"/>
          <p:nvPr/>
        </p:nvSpPr>
        <p:spPr>
          <a:xfrm>
            <a:off x="532075" y="4358025"/>
            <a:ext cx="3686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Figure 1 : example of class &amp; object</a:t>
            </a:r>
            <a:endParaRPr sz="1000"/>
          </a:p>
        </p:txBody>
      </p:sp>
      <p:sp>
        <p:nvSpPr>
          <p:cNvPr id="118" name="Google Shape;118;p21"/>
          <p:cNvSpPr txBox="1"/>
          <p:nvPr/>
        </p:nvSpPr>
        <p:spPr>
          <a:xfrm>
            <a:off x="4548013" y="4358025"/>
            <a:ext cx="3686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Figure 2 : example of class &amp; object</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0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