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2" r:id="rId2"/>
    <p:sldId id="310" r:id="rId3"/>
    <p:sldId id="312" r:id="rId4"/>
    <p:sldId id="311" r:id="rId5"/>
    <p:sldId id="314" r:id="rId6"/>
    <p:sldId id="814" r:id="rId7"/>
    <p:sldId id="317" r:id="rId8"/>
    <p:sldId id="318" r:id="rId9"/>
    <p:sldId id="319" r:id="rId10"/>
    <p:sldId id="320" r:id="rId11"/>
    <p:sldId id="321" r:id="rId12"/>
    <p:sldId id="322" r:id="rId13"/>
    <p:sldId id="379" r:id="rId14"/>
    <p:sldId id="815" r:id="rId15"/>
    <p:sldId id="325" r:id="rId16"/>
    <p:sldId id="326" r:id="rId17"/>
    <p:sldId id="859" r:id="rId18"/>
    <p:sldId id="860" r:id="rId19"/>
    <p:sldId id="327" r:id="rId20"/>
    <p:sldId id="390" r:id="rId21"/>
    <p:sldId id="328" r:id="rId22"/>
    <p:sldId id="862" r:id="rId23"/>
    <p:sldId id="861" r:id="rId24"/>
    <p:sldId id="853" r:id="rId25"/>
    <p:sldId id="329" r:id="rId26"/>
    <p:sldId id="856" r:id="rId27"/>
    <p:sldId id="391" r:id="rId28"/>
    <p:sldId id="857" r:id="rId29"/>
    <p:sldId id="855" r:id="rId30"/>
    <p:sldId id="398" r:id="rId31"/>
    <p:sldId id="331" r:id="rId32"/>
    <p:sldId id="332" r:id="rId33"/>
    <p:sldId id="334" r:id="rId34"/>
    <p:sldId id="858" r:id="rId35"/>
    <p:sldId id="864" r:id="rId36"/>
    <p:sldId id="86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2" autoAdjust="0"/>
    <p:restoredTop sz="90291" autoAdjust="0"/>
  </p:normalViewPr>
  <p:slideViewPr>
    <p:cSldViewPr>
      <p:cViewPr varScale="1">
        <p:scale>
          <a:sx n="63" d="100"/>
          <a:sy n="63" d="100"/>
        </p:scale>
        <p:origin x="852" y="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77E45-76C1-48AC-8770-A01EE13E3D9C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08B8D-8E1E-4C22-9F0A-2468901663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51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9F742"/>
                </a:solidFill>
              </a:rPr>
              <a:t>Vikramaditya</a:t>
            </a:r>
            <a:r>
              <a:rPr lang="en-US" sz="1200" dirty="0">
                <a:solidFill>
                  <a:srgbClr val="09F742"/>
                </a:solidFill>
              </a:rPr>
              <a:t> </a:t>
            </a:r>
            <a:r>
              <a:rPr lang="en-US" sz="1200" dirty="0" err="1">
                <a:solidFill>
                  <a:srgbClr val="09F742"/>
                </a:solidFill>
              </a:rPr>
              <a:t>Jakkula</a:t>
            </a:r>
            <a:r>
              <a:rPr lang="en-US" sz="1200" dirty="0">
                <a:solidFill>
                  <a:srgbClr val="09F742"/>
                </a:solidFill>
              </a:rPr>
              <a:t> : “Tutorial on Support vector machines” school of EECS Washington State University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0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0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80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70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7397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27880-0792-42CF-A3E5-F6C09A3A282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00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49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09858-4287-6035-A6FA-B07C39FF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730D4-BAC2-D523-766A-40781BD32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964B19-2974-962E-6255-EF9315AE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1C725-8BBB-987F-808A-5B5EE5B52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0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09F742"/>
                </a:solidFill>
              </a:rPr>
              <a:t>Vikramaditya</a:t>
            </a:r>
            <a:r>
              <a:rPr lang="en-US" sz="1200" dirty="0">
                <a:solidFill>
                  <a:srgbClr val="09F742"/>
                </a:solidFill>
              </a:rPr>
              <a:t> </a:t>
            </a:r>
            <a:r>
              <a:rPr lang="en-US" sz="1200" dirty="0" err="1">
                <a:solidFill>
                  <a:srgbClr val="09F742"/>
                </a:solidFill>
              </a:rPr>
              <a:t>Jakkula</a:t>
            </a:r>
            <a:r>
              <a:rPr lang="en-US" sz="1200" dirty="0">
                <a:solidFill>
                  <a:srgbClr val="09F742"/>
                </a:solidFill>
              </a:rPr>
              <a:t> : “Tutorial on Support vector machines” school of EECS Washington State University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9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Rasterization</a:t>
            </a:r>
            <a:r>
              <a:rPr lang="en-US" dirty="0"/>
              <a:t>: Slide</a:t>
            </a:r>
            <a:r>
              <a:rPr lang="en-US" baseline="0" dirty="0"/>
              <a:t> # 37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14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F97CD2-9A45-42BA-B431-9F9FD4A7892E}" type="slidenum">
              <a:rPr lang="en-US">
                <a:solidFill>
                  <a:prstClr val="black"/>
                </a:solidFill>
                <a:latin typeface="Arial" charset="0"/>
              </a:rPr>
              <a:pPr/>
              <a:t>6</a:t>
            </a:fld>
            <a:endParaRPr lang="en-US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08B8D-8E1E-4C22-9F0A-2468901663B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0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581" y="142852"/>
            <a:ext cx="10458451" cy="857256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59" y="1285860"/>
            <a:ext cx="11715832" cy="53578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6CF0-F37C-45D0-B227-4B66A50277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5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31AE01B-BAB9-4694-AF8E-972175E92A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1208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59" y="71414"/>
            <a:ext cx="10001320" cy="928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59" y="1285860"/>
            <a:ext cx="11715832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90501" y="1071546"/>
            <a:ext cx="11049035" cy="7143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690702" y="91652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50B5E66-F7AF-4921-990A-8CA915E30739}" type="slidenum">
              <a:rPr lang="en-US" sz="180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pPr/>
              <a:t>‹#›</a:t>
            </a:fld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746" y="44624"/>
            <a:ext cx="1113886" cy="1134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just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Wingdings" pitchFamily="2" charset="2"/>
        <a:buChar char="Ø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Wingdings" pitchFamily="2" charset="2"/>
        <a:buChar char="v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095340" y="531553"/>
            <a:ext cx="10001320" cy="928694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5400" b="1" dirty="0">
                <a:solidFill>
                  <a:schemeClr val="tx1"/>
                </a:solidFill>
                <a:cs typeface="Arial" charset="0"/>
              </a:rPr>
              <a:t>Support Vector Machines</a:t>
            </a:r>
            <a:endParaRPr lang="en-US" sz="5400" b="1" dirty="0">
              <a:cs typeface="Arial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  <a:p>
            <a:pPr algn="l" rtl="0" eaLnBrk="1" hangingPunct="1"/>
            <a:endParaRPr lang="en-US" dirty="0">
              <a:cs typeface="Times New Roman" pitchFamily="18" charset="0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279" y="2294583"/>
            <a:ext cx="3052609" cy="226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 descr="Understanding Support Vector Machines: A Primer - Machine Learning in Action">
            <a:extLst>
              <a:ext uri="{FF2B5EF4-FFF2-40B4-BE49-F238E27FC236}">
                <a16:creationId xmlns:a16="http://schemas.microsoft.com/office/drawing/2014/main" id="{FCF0551E-5259-4742-864F-085FA0B90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47" y="2197183"/>
            <a:ext cx="2826550" cy="269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035E7D-8021-441F-81E8-2535447BA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4122" y="5805264"/>
            <a:ext cx="3950550" cy="1012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7EE3AA-8A1D-4C14-8C56-EEFF27092EA4}"/>
              </a:ext>
            </a:extLst>
          </p:cNvPr>
          <p:cNvSpPr txBox="1"/>
          <p:nvPr/>
        </p:nvSpPr>
        <p:spPr>
          <a:xfrm>
            <a:off x="191344" y="5805264"/>
            <a:ext cx="3072188" cy="83099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M. Aksam Iftikhar, 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  <p:cxnSp>
        <p:nvCxnSpPr>
          <p:cNvPr id="26" name="AutoShape 6"/>
          <p:cNvCxnSpPr>
            <a:cxnSpLocks noChangeShapeType="1"/>
          </p:cNvCxnSpPr>
          <p:nvPr/>
        </p:nvCxnSpPr>
        <p:spPr bwMode="auto">
          <a:xfrm>
            <a:off x="5160714" y="6020718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7"/>
          <p:cNvSpPr>
            <a:spLocks noChangeArrowheads="1"/>
          </p:cNvSpPr>
          <p:nvPr/>
        </p:nvSpPr>
        <p:spPr bwMode="auto">
          <a:xfrm flipH="1">
            <a:off x="5736977" y="486819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 flipH="1">
            <a:off x="6097340" y="493963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 flipH="1">
            <a:off x="5881440" y="566035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 flipH="1">
            <a:off x="6673602" y="508409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AutoShape 11"/>
          <p:cNvSpPr>
            <a:spLocks noChangeArrowheads="1"/>
          </p:cNvSpPr>
          <p:nvPr/>
        </p:nvSpPr>
        <p:spPr bwMode="auto">
          <a:xfrm flipH="1">
            <a:off x="6673602" y="5660356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 flipH="1">
            <a:off x="5879852" y="407603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AutoShape 13"/>
          <p:cNvSpPr>
            <a:spLocks noChangeArrowheads="1"/>
          </p:cNvSpPr>
          <p:nvPr/>
        </p:nvSpPr>
        <p:spPr bwMode="auto">
          <a:xfrm flipH="1">
            <a:off x="7897565" y="5731793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 flipH="1">
            <a:off x="7248277" y="537301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8" name="AutoShape 21"/>
          <p:cNvCxnSpPr>
            <a:cxnSpLocks noChangeShapeType="1"/>
          </p:cNvCxnSpPr>
          <p:nvPr/>
        </p:nvCxnSpPr>
        <p:spPr bwMode="auto">
          <a:xfrm>
            <a:off x="4944815" y="2998118"/>
            <a:ext cx="4537075" cy="316865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Line 23"/>
          <p:cNvSpPr>
            <a:spLocks noChangeShapeType="1"/>
          </p:cNvSpPr>
          <p:nvPr/>
        </p:nvSpPr>
        <p:spPr bwMode="auto">
          <a:xfrm flipV="1">
            <a:off x="5376614" y="2420268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24"/>
          <p:cNvSpPr>
            <a:spLocks noChangeArrowheads="1"/>
          </p:cNvSpPr>
          <p:nvPr/>
        </p:nvSpPr>
        <p:spPr bwMode="auto">
          <a:xfrm>
            <a:off x="8329364" y="371566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25"/>
          <p:cNvSpPr>
            <a:spLocks noChangeArrowheads="1"/>
          </p:cNvSpPr>
          <p:nvPr/>
        </p:nvSpPr>
        <p:spPr bwMode="auto">
          <a:xfrm>
            <a:off x="7753102" y="357279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26"/>
          <p:cNvSpPr>
            <a:spLocks noChangeArrowheads="1"/>
          </p:cNvSpPr>
          <p:nvPr/>
        </p:nvSpPr>
        <p:spPr bwMode="auto">
          <a:xfrm>
            <a:off x="8977064" y="350135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8977064" y="436495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28"/>
          <p:cNvSpPr>
            <a:spLocks noChangeArrowheads="1"/>
          </p:cNvSpPr>
          <p:nvPr/>
        </p:nvSpPr>
        <p:spPr bwMode="auto">
          <a:xfrm>
            <a:off x="9408864" y="407603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29"/>
          <p:cNvSpPr>
            <a:spLocks noChangeArrowheads="1"/>
          </p:cNvSpPr>
          <p:nvPr/>
        </p:nvSpPr>
        <p:spPr bwMode="auto">
          <a:xfrm>
            <a:off x="8111877" y="321243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utoShape 30"/>
          <p:cNvSpPr>
            <a:spLocks noChangeArrowheads="1"/>
          </p:cNvSpPr>
          <p:nvPr/>
        </p:nvSpPr>
        <p:spPr bwMode="auto">
          <a:xfrm>
            <a:off x="7392739" y="314099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rot="-240000" flipV="1">
            <a:off x="5952877" y="3861718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V="1">
            <a:off x="7248277" y="3790281"/>
            <a:ext cx="646112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0" name="AutoShape 35"/>
          <p:cNvCxnSpPr>
            <a:cxnSpLocks noChangeShapeType="1"/>
          </p:cNvCxnSpPr>
          <p:nvPr/>
        </p:nvCxnSpPr>
        <p:spPr bwMode="auto">
          <a:xfrm>
            <a:off x="5303589" y="2637756"/>
            <a:ext cx="4787900" cy="2879725"/>
          </a:xfrm>
          <a:prstGeom prst="straightConnector1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Line 36"/>
          <p:cNvSpPr>
            <a:spLocks noChangeShapeType="1"/>
          </p:cNvSpPr>
          <p:nvPr/>
        </p:nvSpPr>
        <p:spPr bwMode="auto">
          <a:xfrm flipV="1">
            <a:off x="6024315" y="3429919"/>
            <a:ext cx="5762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Line 37"/>
          <p:cNvSpPr>
            <a:spLocks noChangeShapeType="1"/>
          </p:cNvSpPr>
          <p:nvPr/>
        </p:nvSpPr>
        <p:spPr bwMode="auto">
          <a:xfrm flipV="1">
            <a:off x="8905627" y="458085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3" name="AutoShape 38"/>
          <p:cNvCxnSpPr>
            <a:cxnSpLocks noChangeShapeType="1"/>
          </p:cNvCxnSpPr>
          <p:nvPr/>
        </p:nvCxnSpPr>
        <p:spPr bwMode="auto">
          <a:xfrm>
            <a:off x="5087690" y="2709194"/>
            <a:ext cx="4822825" cy="3241675"/>
          </a:xfrm>
          <a:prstGeom prst="straightConnector1">
            <a:avLst/>
          </a:prstGeom>
          <a:noFill/>
          <a:ln w="952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Line 39"/>
          <p:cNvSpPr>
            <a:spLocks noChangeShapeType="1"/>
          </p:cNvSpPr>
          <p:nvPr/>
        </p:nvSpPr>
        <p:spPr bwMode="auto">
          <a:xfrm rot="-60000" flipV="1">
            <a:off x="6024314" y="3574380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41"/>
          <p:cNvSpPr txBox="1">
            <a:spLocks noChangeArrowheads="1"/>
          </p:cNvSpPr>
          <p:nvPr/>
        </p:nvSpPr>
        <p:spPr bwMode="auto">
          <a:xfrm>
            <a:off x="1631504" y="1340768"/>
            <a:ext cx="842486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SVM idea is to maximize the distance between The hyperplane and the closest sample points.</a:t>
            </a:r>
          </a:p>
        </p:txBody>
      </p:sp>
      <p:sp>
        <p:nvSpPr>
          <p:cNvPr id="56" name="Text Box 42"/>
          <p:cNvSpPr txBox="1">
            <a:spLocks noChangeArrowheads="1"/>
          </p:cNvSpPr>
          <p:nvPr/>
        </p:nvSpPr>
        <p:spPr bwMode="auto">
          <a:xfrm>
            <a:off x="1631702" y="2421855"/>
            <a:ext cx="3529012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optimal hyper- plane: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to the closest negative point =</a:t>
            </a:r>
          </a:p>
          <a:p>
            <a:pPr eaLnBrk="1" hangingPunct="1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distance to the closest positive point.</a:t>
            </a:r>
          </a:p>
          <a:p>
            <a:pPr eaLnBrk="1" hangingPunct="1">
              <a:spcBef>
                <a:spcPct val="5000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47"/>
          <p:cNvSpPr>
            <a:spLocks noChangeShapeType="1"/>
          </p:cNvSpPr>
          <p:nvPr/>
        </p:nvSpPr>
        <p:spPr bwMode="auto">
          <a:xfrm flipV="1">
            <a:off x="7392739" y="3717255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25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8" grpId="1" animBg="1"/>
      <p:bldP spid="51" grpId="0" animBg="1"/>
      <p:bldP spid="51" grpId="1" animBg="1"/>
      <p:bldP spid="52" grpId="0" animBg="1"/>
      <p:bldP spid="52" grpId="1" animBg="1"/>
      <p:bldP spid="54" grpId="0" animBg="1"/>
      <p:bldP spid="6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  <p:graphicFrame>
        <p:nvGraphicFramePr>
          <p:cNvPr id="6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585390"/>
              </p:ext>
            </p:extLst>
          </p:nvPr>
        </p:nvGraphicFramePr>
        <p:xfrm>
          <a:off x="5556696" y="3861147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696" y="3861147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AutoShape 28"/>
          <p:cNvCxnSpPr>
            <a:cxnSpLocks noChangeShapeType="1"/>
          </p:cNvCxnSpPr>
          <p:nvPr/>
        </p:nvCxnSpPr>
        <p:spPr bwMode="auto">
          <a:xfrm>
            <a:off x="5124896" y="5948710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AutoShape 29"/>
          <p:cNvSpPr>
            <a:spLocks noChangeArrowheads="1"/>
          </p:cNvSpPr>
          <p:nvPr/>
        </p:nvSpPr>
        <p:spPr bwMode="auto">
          <a:xfrm flipH="1">
            <a:off x="5701159" y="4796185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AutoShape 30"/>
          <p:cNvSpPr>
            <a:spLocks noChangeArrowheads="1"/>
          </p:cNvSpPr>
          <p:nvPr/>
        </p:nvSpPr>
        <p:spPr bwMode="auto">
          <a:xfrm flipH="1">
            <a:off x="6061522" y="4867623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AutoShape 31"/>
          <p:cNvSpPr>
            <a:spLocks noChangeArrowheads="1"/>
          </p:cNvSpPr>
          <p:nvPr/>
        </p:nvSpPr>
        <p:spPr bwMode="auto">
          <a:xfrm flipH="1">
            <a:off x="5845622" y="5588348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" name="AutoShape 32"/>
          <p:cNvSpPr>
            <a:spLocks noChangeArrowheads="1"/>
          </p:cNvSpPr>
          <p:nvPr/>
        </p:nvSpPr>
        <p:spPr bwMode="auto">
          <a:xfrm flipH="1">
            <a:off x="6637784" y="5012085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AutoShape 33"/>
          <p:cNvSpPr>
            <a:spLocks noChangeArrowheads="1"/>
          </p:cNvSpPr>
          <p:nvPr/>
        </p:nvSpPr>
        <p:spPr bwMode="auto">
          <a:xfrm flipH="1">
            <a:off x="6637784" y="5588348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" name="AutoShape 34"/>
          <p:cNvSpPr>
            <a:spLocks noChangeArrowheads="1"/>
          </p:cNvSpPr>
          <p:nvPr/>
        </p:nvSpPr>
        <p:spPr bwMode="auto">
          <a:xfrm flipH="1">
            <a:off x="5917059" y="3934173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AutoShape 35"/>
          <p:cNvSpPr>
            <a:spLocks noChangeArrowheads="1"/>
          </p:cNvSpPr>
          <p:nvPr/>
        </p:nvSpPr>
        <p:spPr bwMode="auto">
          <a:xfrm flipH="1">
            <a:off x="7861747" y="5659785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AutoShape 36"/>
          <p:cNvSpPr>
            <a:spLocks noChangeArrowheads="1"/>
          </p:cNvSpPr>
          <p:nvPr/>
        </p:nvSpPr>
        <p:spPr bwMode="auto">
          <a:xfrm flipH="1">
            <a:off x="7212459" y="5301010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V="1">
            <a:off x="5340796" y="2349847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AutoShape 39"/>
          <p:cNvSpPr>
            <a:spLocks noChangeArrowheads="1"/>
          </p:cNvSpPr>
          <p:nvPr/>
        </p:nvSpPr>
        <p:spPr bwMode="auto">
          <a:xfrm>
            <a:off x="8293546" y="364366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AutoShape 40"/>
          <p:cNvSpPr>
            <a:spLocks noChangeArrowheads="1"/>
          </p:cNvSpPr>
          <p:nvPr/>
        </p:nvSpPr>
        <p:spPr bwMode="auto">
          <a:xfrm>
            <a:off x="7717284" y="350078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AutoShape 41"/>
          <p:cNvSpPr>
            <a:spLocks noChangeArrowheads="1"/>
          </p:cNvSpPr>
          <p:nvPr/>
        </p:nvSpPr>
        <p:spPr bwMode="auto">
          <a:xfrm>
            <a:off x="8941246" y="3429347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AutoShape 42"/>
          <p:cNvSpPr>
            <a:spLocks noChangeArrowheads="1"/>
          </p:cNvSpPr>
          <p:nvPr/>
        </p:nvSpPr>
        <p:spPr bwMode="auto">
          <a:xfrm>
            <a:off x="9012684" y="436597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AutoShape 43"/>
          <p:cNvSpPr>
            <a:spLocks noChangeArrowheads="1"/>
          </p:cNvSpPr>
          <p:nvPr/>
        </p:nvSpPr>
        <p:spPr bwMode="auto">
          <a:xfrm>
            <a:off x="9373046" y="400402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7" name="AutoShape 44"/>
          <p:cNvSpPr>
            <a:spLocks noChangeArrowheads="1"/>
          </p:cNvSpPr>
          <p:nvPr/>
        </p:nvSpPr>
        <p:spPr bwMode="auto">
          <a:xfrm>
            <a:off x="8076059" y="314042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AutoShape 45"/>
          <p:cNvSpPr>
            <a:spLocks noChangeArrowheads="1"/>
          </p:cNvSpPr>
          <p:nvPr/>
        </p:nvSpPr>
        <p:spPr bwMode="auto">
          <a:xfrm>
            <a:off x="7356921" y="306898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9" name="AutoShape 51"/>
          <p:cNvCxnSpPr>
            <a:cxnSpLocks noChangeShapeType="1"/>
          </p:cNvCxnSpPr>
          <p:nvPr/>
        </p:nvCxnSpPr>
        <p:spPr bwMode="auto">
          <a:xfrm>
            <a:off x="5053460" y="2564161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" name="Line 52"/>
          <p:cNvSpPr>
            <a:spLocks noChangeShapeType="1"/>
          </p:cNvSpPr>
          <p:nvPr/>
        </p:nvSpPr>
        <p:spPr bwMode="auto">
          <a:xfrm flipV="1">
            <a:off x="5988496" y="3502372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Line 53"/>
          <p:cNvSpPr>
            <a:spLocks noChangeShapeType="1"/>
          </p:cNvSpPr>
          <p:nvPr/>
        </p:nvSpPr>
        <p:spPr bwMode="auto">
          <a:xfrm flipV="1">
            <a:off x="7356921" y="3645247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Line 54"/>
          <p:cNvSpPr>
            <a:spLocks noChangeShapeType="1"/>
          </p:cNvSpPr>
          <p:nvPr/>
        </p:nvSpPr>
        <p:spPr bwMode="auto">
          <a:xfrm flipV="1">
            <a:off x="8652321" y="4510436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AutoShape 55"/>
          <p:cNvCxnSpPr>
            <a:cxnSpLocks noChangeShapeType="1"/>
          </p:cNvCxnSpPr>
          <p:nvPr/>
        </p:nvCxnSpPr>
        <p:spPr bwMode="auto">
          <a:xfrm>
            <a:off x="4475609" y="2968973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56"/>
          <p:cNvCxnSpPr>
            <a:cxnSpLocks noChangeShapeType="1"/>
          </p:cNvCxnSpPr>
          <p:nvPr/>
        </p:nvCxnSpPr>
        <p:spPr bwMode="auto">
          <a:xfrm>
            <a:off x="5448746" y="2133948"/>
            <a:ext cx="5111750" cy="3457575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5" name="Line 57"/>
          <p:cNvSpPr>
            <a:spLocks noChangeShapeType="1"/>
          </p:cNvSpPr>
          <p:nvPr/>
        </p:nvSpPr>
        <p:spPr bwMode="auto">
          <a:xfrm flipV="1">
            <a:off x="5340797" y="2565748"/>
            <a:ext cx="792163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 Box 58"/>
          <p:cNvSpPr txBox="1">
            <a:spLocks noChangeArrowheads="1"/>
          </p:cNvSpPr>
          <p:nvPr/>
        </p:nvSpPr>
        <p:spPr bwMode="auto">
          <a:xfrm rot="18825493">
            <a:off x="5429847" y="2424460"/>
            <a:ext cx="46166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 Box 59"/>
          <p:cNvSpPr txBox="1">
            <a:spLocks noChangeArrowheads="1"/>
          </p:cNvSpPr>
          <p:nvPr/>
        </p:nvSpPr>
        <p:spPr bwMode="auto">
          <a:xfrm rot="18501787">
            <a:off x="5483821" y="2391123"/>
            <a:ext cx="46166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Text Box 60"/>
          <p:cNvSpPr txBox="1">
            <a:spLocks noChangeArrowheads="1"/>
          </p:cNvSpPr>
          <p:nvPr/>
        </p:nvSpPr>
        <p:spPr bwMode="auto">
          <a:xfrm rot="18548335">
            <a:off x="4993134" y="269751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89" name="Text Box 61"/>
          <p:cNvSpPr txBox="1">
            <a:spLocks noChangeArrowheads="1"/>
          </p:cNvSpPr>
          <p:nvPr/>
        </p:nvSpPr>
        <p:spPr bwMode="auto">
          <a:xfrm rot="18768809">
            <a:off x="5772596" y="335791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0" name="Text Box 62"/>
          <p:cNvSpPr txBox="1">
            <a:spLocks noChangeArrowheads="1"/>
          </p:cNvSpPr>
          <p:nvPr/>
        </p:nvSpPr>
        <p:spPr bwMode="auto">
          <a:xfrm rot="18530459">
            <a:off x="7080696" y="348967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1" name="Text Box 63"/>
          <p:cNvSpPr txBox="1">
            <a:spLocks noChangeArrowheads="1"/>
          </p:cNvSpPr>
          <p:nvPr/>
        </p:nvSpPr>
        <p:spPr bwMode="auto">
          <a:xfrm rot="18530459">
            <a:off x="8377684" y="435327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2" name="Text Box 64"/>
          <p:cNvSpPr txBox="1">
            <a:spLocks noChangeArrowheads="1"/>
          </p:cNvSpPr>
          <p:nvPr/>
        </p:nvSpPr>
        <p:spPr bwMode="auto">
          <a:xfrm>
            <a:off x="1559496" y="1196753"/>
            <a:ext cx="8856984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SVM’s goal is to maximize the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Margin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which is twice the perpendicular distance “d” between the separating hyperplane and the closest sample.</a:t>
            </a: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Rectangle 75"/>
          <p:cNvSpPr>
            <a:spLocks noChangeArrowheads="1"/>
          </p:cNvSpPr>
          <p:nvPr/>
        </p:nvSpPr>
        <p:spPr bwMode="auto">
          <a:xfrm>
            <a:off x="1486992" y="2556188"/>
            <a:ext cx="3709788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Why it is the best?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Robust to outliners as we saw and thus strong generalization ability.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It proved itself to have better performance on test data in both practice and in theory.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798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Support Vectors</a:t>
            </a:r>
          </a:p>
        </p:txBody>
      </p:sp>
      <p:graphicFrame>
        <p:nvGraphicFramePr>
          <p:cNvPr id="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7629033"/>
              </p:ext>
            </p:extLst>
          </p:nvPr>
        </p:nvGraphicFramePr>
        <p:xfrm>
          <a:off x="5375275" y="4149502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334" imgH="228501" progId="Equation.DSMT4">
                  <p:embed/>
                </p:oleObj>
              </mc:Choice>
              <mc:Fallback>
                <p:oleObj name="Equation" r:id="rId3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4149502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AutoShape 5"/>
          <p:cNvCxnSpPr>
            <a:cxnSpLocks noChangeShapeType="1"/>
          </p:cNvCxnSpPr>
          <p:nvPr/>
        </p:nvCxnSpPr>
        <p:spPr bwMode="auto">
          <a:xfrm>
            <a:off x="5016500" y="6164039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AutoShape 6"/>
          <p:cNvSpPr>
            <a:spLocks noChangeArrowheads="1"/>
          </p:cNvSpPr>
          <p:nvPr/>
        </p:nvSpPr>
        <p:spPr bwMode="auto">
          <a:xfrm flipH="1">
            <a:off x="5592763" y="5011515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AutoShape 7"/>
          <p:cNvSpPr>
            <a:spLocks noChangeArrowheads="1"/>
          </p:cNvSpPr>
          <p:nvPr/>
        </p:nvSpPr>
        <p:spPr bwMode="auto">
          <a:xfrm flipH="1">
            <a:off x="5953126" y="5082952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8"/>
          <p:cNvSpPr>
            <a:spLocks noChangeArrowheads="1"/>
          </p:cNvSpPr>
          <p:nvPr/>
        </p:nvSpPr>
        <p:spPr bwMode="auto">
          <a:xfrm flipH="1">
            <a:off x="5737226" y="5803677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 flipH="1">
            <a:off x="6529388" y="5227415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AutoShape 10"/>
          <p:cNvSpPr>
            <a:spLocks noChangeArrowheads="1"/>
          </p:cNvSpPr>
          <p:nvPr/>
        </p:nvSpPr>
        <p:spPr bwMode="auto">
          <a:xfrm flipH="1">
            <a:off x="6529388" y="5803677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11"/>
          <p:cNvSpPr>
            <a:spLocks noChangeArrowheads="1"/>
          </p:cNvSpPr>
          <p:nvPr/>
        </p:nvSpPr>
        <p:spPr bwMode="auto">
          <a:xfrm flipH="1">
            <a:off x="5737226" y="4211415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12"/>
          <p:cNvSpPr>
            <a:spLocks noChangeArrowheads="1"/>
          </p:cNvSpPr>
          <p:nvPr/>
        </p:nvSpPr>
        <p:spPr bwMode="auto">
          <a:xfrm flipH="1">
            <a:off x="7753351" y="5875115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13"/>
          <p:cNvSpPr>
            <a:spLocks noChangeArrowheads="1"/>
          </p:cNvSpPr>
          <p:nvPr/>
        </p:nvSpPr>
        <p:spPr bwMode="auto">
          <a:xfrm flipH="1">
            <a:off x="7104063" y="5516340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 flipV="1">
            <a:off x="5232400" y="2565177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AutoShape 15"/>
          <p:cNvSpPr>
            <a:spLocks noChangeArrowheads="1"/>
          </p:cNvSpPr>
          <p:nvPr/>
        </p:nvSpPr>
        <p:spPr bwMode="auto">
          <a:xfrm>
            <a:off x="8185150" y="3858989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AutoShape 16"/>
          <p:cNvSpPr>
            <a:spLocks noChangeArrowheads="1"/>
          </p:cNvSpPr>
          <p:nvPr/>
        </p:nvSpPr>
        <p:spPr bwMode="auto">
          <a:xfrm>
            <a:off x="7608888" y="3716114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AutoShape 17"/>
          <p:cNvSpPr>
            <a:spLocks noChangeArrowheads="1"/>
          </p:cNvSpPr>
          <p:nvPr/>
        </p:nvSpPr>
        <p:spPr bwMode="auto">
          <a:xfrm>
            <a:off x="8832850" y="3644677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AutoShape 18"/>
          <p:cNvSpPr>
            <a:spLocks noChangeArrowheads="1"/>
          </p:cNvSpPr>
          <p:nvPr/>
        </p:nvSpPr>
        <p:spPr bwMode="auto">
          <a:xfrm>
            <a:off x="8904288" y="458130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AutoShape 19"/>
          <p:cNvSpPr>
            <a:spLocks noChangeArrowheads="1"/>
          </p:cNvSpPr>
          <p:nvPr/>
        </p:nvSpPr>
        <p:spPr bwMode="auto">
          <a:xfrm>
            <a:off x="9264650" y="421935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AutoShape 20"/>
          <p:cNvSpPr>
            <a:spLocks noChangeArrowheads="1"/>
          </p:cNvSpPr>
          <p:nvPr/>
        </p:nvSpPr>
        <p:spPr bwMode="auto">
          <a:xfrm>
            <a:off x="7967663" y="3355752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7392988" y="3141439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AutoShape 22"/>
          <p:cNvCxnSpPr>
            <a:cxnSpLocks noChangeShapeType="1"/>
          </p:cNvCxnSpPr>
          <p:nvPr/>
        </p:nvCxnSpPr>
        <p:spPr bwMode="auto">
          <a:xfrm>
            <a:off x="4945064" y="2779490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Line 23"/>
          <p:cNvSpPr>
            <a:spLocks noChangeShapeType="1"/>
          </p:cNvSpPr>
          <p:nvPr/>
        </p:nvSpPr>
        <p:spPr bwMode="auto">
          <a:xfrm flipV="1">
            <a:off x="5880100" y="3717702"/>
            <a:ext cx="43180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 flipV="1">
            <a:off x="7248525" y="3860578"/>
            <a:ext cx="4318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 flipV="1">
            <a:off x="8543925" y="4725764"/>
            <a:ext cx="43180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 flipV="1">
            <a:off x="5232401" y="2781077"/>
            <a:ext cx="792163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" name="Text Box 27"/>
          <p:cNvSpPr txBox="1">
            <a:spLocks noChangeArrowheads="1"/>
          </p:cNvSpPr>
          <p:nvPr/>
        </p:nvSpPr>
        <p:spPr bwMode="auto">
          <a:xfrm rot="18825493">
            <a:off x="5321450" y="2639790"/>
            <a:ext cx="46166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Text Box 28"/>
          <p:cNvSpPr txBox="1">
            <a:spLocks noChangeArrowheads="1"/>
          </p:cNvSpPr>
          <p:nvPr/>
        </p:nvSpPr>
        <p:spPr bwMode="auto">
          <a:xfrm rot="18548335">
            <a:off x="4884738" y="2912840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94" name="Text Box 29"/>
          <p:cNvSpPr txBox="1">
            <a:spLocks noChangeArrowheads="1"/>
          </p:cNvSpPr>
          <p:nvPr/>
        </p:nvSpPr>
        <p:spPr bwMode="auto">
          <a:xfrm rot="18768809">
            <a:off x="5664200" y="3573239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 rot="18530459">
            <a:off x="6972300" y="370500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96" name="Text Box 31"/>
          <p:cNvSpPr txBox="1">
            <a:spLocks noChangeArrowheads="1"/>
          </p:cNvSpPr>
          <p:nvPr/>
        </p:nvSpPr>
        <p:spPr bwMode="auto">
          <a:xfrm rot="18530459">
            <a:off x="8269288" y="4568602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cxnSp>
        <p:nvCxnSpPr>
          <p:cNvPr id="97" name="AutoShape 32"/>
          <p:cNvCxnSpPr>
            <a:cxnSpLocks noChangeShapeType="1"/>
          </p:cNvCxnSpPr>
          <p:nvPr/>
        </p:nvCxnSpPr>
        <p:spPr bwMode="auto">
          <a:xfrm>
            <a:off x="5448301" y="2349278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33"/>
          <p:cNvCxnSpPr>
            <a:cxnSpLocks noChangeShapeType="1"/>
          </p:cNvCxnSpPr>
          <p:nvPr/>
        </p:nvCxnSpPr>
        <p:spPr bwMode="auto">
          <a:xfrm>
            <a:off x="4594226" y="3354165"/>
            <a:ext cx="4822825" cy="3241675"/>
          </a:xfrm>
          <a:prstGeom prst="straightConnector1">
            <a:avLst/>
          </a:prstGeom>
          <a:noFill/>
          <a:ln w="9525">
            <a:solidFill>
              <a:srgbClr val="00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34"/>
          <p:cNvCxnSpPr>
            <a:cxnSpLocks noChangeShapeType="1"/>
          </p:cNvCxnSpPr>
          <p:nvPr/>
        </p:nvCxnSpPr>
        <p:spPr bwMode="auto">
          <a:xfrm>
            <a:off x="3522663" y="3997103"/>
            <a:ext cx="2254250" cy="236537"/>
          </a:xfrm>
          <a:prstGeom prst="curvedConnector2">
            <a:avLst/>
          </a:prstGeom>
          <a:noFill/>
          <a:ln w="9525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36"/>
          <p:cNvCxnSpPr>
            <a:cxnSpLocks noChangeShapeType="1"/>
            <a:endCxn id="48" idx="0"/>
          </p:cNvCxnSpPr>
          <p:nvPr/>
        </p:nvCxnSpPr>
        <p:spPr bwMode="auto">
          <a:xfrm flipV="1">
            <a:off x="3576638" y="3716115"/>
            <a:ext cx="4146550" cy="360363"/>
          </a:xfrm>
          <a:prstGeom prst="curvedConnector4">
            <a:avLst>
              <a:gd name="adj1" fmla="val 48620"/>
              <a:gd name="adj2" fmla="val 163435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37"/>
          <p:cNvCxnSpPr>
            <a:cxnSpLocks noChangeShapeType="1"/>
            <a:endCxn id="50" idx="1"/>
          </p:cNvCxnSpPr>
          <p:nvPr/>
        </p:nvCxnSpPr>
        <p:spPr bwMode="auto">
          <a:xfrm>
            <a:off x="3648076" y="4076478"/>
            <a:ext cx="5256213" cy="592137"/>
          </a:xfrm>
          <a:prstGeom prst="curvedConnector3">
            <a:avLst>
              <a:gd name="adj1" fmla="val 6764"/>
            </a:avLst>
          </a:prstGeom>
          <a:noFill/>
          <a:ln w="9525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" name="Text Box 38"/>
          <p:cNvSpPr txBox="1">
            <a:spLocks noChangeArrowheads="1"/>
          </p:cNvSpPr>
          <p:nvPr/>
        </p:nvSpPr>
        <p:spPr bwMode="auto">
          <a:xfrm>
            <a:off x="1631950" y="3862165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1992314" y="3141439"/>
            <a:ext cx="201612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These are Support Vectors</a:t>
            </a:r>
          </a:p>
        </p:txBody>
      </p:sp>
      <p:sp>
        <p:nvSpPr>
          <p:cNvPr id="104" name="Text Box 41"/>
          <p:cNvSpPr txBox="1">
            <a:spLocks noChangeArrowheads="1"/>
          </p:cNvSpPr>
          <p:nvPr/>
        </p:nvSpPr>
        <p:spPr bwMode="auto">
          <a:xfrm>
            <a:off x="1631950" y="1196753"/>
            <a:ext cx="84963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Support vectors are the samples closest to the separating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7" name="AutoShape 48"/>
          <p:cNvSpPr>
            <a:spLocks noChangeArrowheads="1"/>
          </p:cNvSpPr>
          <p:nvPr/>
        </p:nvSpPr>
        <p:spPr bwMode="auto">
          <a:xfrm>
            <a:off x="6312024" y="1917478"/>
            <a:ext cx="2952750" cy="936625"/>
          </a:xfrm>
          <a:prstGeom prst="wedgeEllipseCallout">
            <a:avLst>
              <a:gd name="adj1" fmla="val 56880"/>
              <a:gd name="adj2" fmla="val 34745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Text Box 50"/>
          <p:cNvSpPr txBox="1">
            <a:spLocks noChangeArrowheads="1"/>
          </p:cNvSpPr>
          <p:nvPr/>
        </p:nvSpPr>
        <p:spPr bwMode="auto">
          <a:xfrm>
            <a:off x="6527924" y="2061939"/>
            <a:ext cx="252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Oh! So this is where the name came from!</a:t>
            </a:r>
          </a:p>
        </p:txBody>
      </p:sp>
    </p:spTree>
    <p:extLst>
      <p:ext uri="{BB962C8B-B14F-4D97-AF65-F5344CB8AC3E}">
        <p14:creationId xmlns:p14="http://schemas.microsoft.com/office/powerpoint/2010/main" val="698424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9776"/>
            <a:ext cx="7772400" cy="114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Maximum Margin Classification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19225"/>
            <a:ext cx="82296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Maximizing the margin is also good according to intuition.</a:t>
            </a:r>
          </a:p>
          <a:p>
            <a:pPr eaLnBrk="1" hangingPunct="1"/>
            <a:r>
              <a:rPr lang="en-US" sz="2400" dirty="0"/>
              <a:t>Implies that only support vectors matter; other training examples are ignorable. </a:t>
            </a:r>
          </a:p>
        </p:txBody>
      </p:sp>
      <p:sp>
        <p:nvSpPr>
          <p:cNvPr id="11268" name="Line 30"/>
          <p:cNvSpPr>
            <a:spLocks noChangeShapeType="1"/>
          </p:cNvSpPr>
          <p:nvPr/>
        </p:nvSpPr>
        <p:spPr bwMode="auto">
          <a:xfrm flipV="1">
            <a:off x="4187825" y="334010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69" name="Line 31"/>
          <p:cNvSpPr>
            <a:spLocks noChangeShapeType="1"/>
          </p:cNvSpPr>
          <p:nvPr/>
        </p:nvSpPr>
        <p:spPr bwMode="auto">
          <a:xfrm flipV="1">
            <a:off x="4052888" y="6265863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0" name="AutoShape 32"/>
          <p:cNvSpPr>
            <a:spLocks noChangeArrowheads="1"/>
          </p:cNvSpPr>
          <p:nvPr/>
        </p:nvSpPr>
        <p:spPr bwMode="auto">
          <a:xfrm>
            <a:off x="522763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1" name="AutoShape 33"/>
          <p:cNvSpPr>
            <a:spLocks noChangeArrowheads="1"/>
          </p:cNvSpPr>
          <p:nvPr/>
        </p:nvSpPr>
        <p:spPr bwMode="auto">
          <a:xfrm>
            <a:off x="4652963" y="4452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2" name="AutoShape 34"/>
          <p:cNvSpPr>
            <a:spLocks noChangeArrowheads="1"/>
          </p:cNvSpPr>
          <p:nvPr/>
        </p:nvSpPr>
        <p:spPr bwMode="auto">
          <a:xfrm>
            <a:off x="4805363" y="4999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3" name="AutoShape 35"/>
          <p:cNvSpPr>
            <a:spLocks noChangeArrowheads="1"/>
          </p:cNvSpPr>
          <p:nvPr/>
        </p:nvSpPr>
        <p:spPr bwMode="auto">
          <a:xfrm>
            <a:off x="44243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4" name="AutoShape 36"/>
          <p:cNvSpPr>
            <a:spLocks noChangeArrowheads="1"/>
          </p:cNvSpPr>
          <p:nvPr/>
        </p:nvSpPr>
        <p:spPr bwMode="auto">
          <a:xfrm>
            <a:off x="4957763" y="38560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5" name="AutoShape 37"/>
          <p:cNvSpPr>
            <a:spLocks noChangeArrowheads="1"/>
          </p:cNvSpPr>
          <p:nvPr/>
        </p:nvSpPr>
        <p:spPr bwMode="auto">
          <a:xfrm>
            <a:off x="44243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6" name="AutoShape 38"/>
          <p:cNvSpPr>
            <a:spLocks noChangeArrowheads="1"/>
          </p:cNvSpPr>
          <p:nvPr/>
        </p:nvSpPr>
        <p:spPr bwMode="auto">
          <a:xfrm>
            <a:off x="4576763" y="4922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7" name="AutoShape 39"/>
          <p:cNvSpPr>
            <a:spLocks noChangeArrowheads="1"/>
          </p:cNvSpPr>
          <p:nvPr/>
        </p:nvSpPr>
        <p:spPr bwMode="auto">
          <a:xfrm>
            <a:off x="5338763" y="45418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8" name="AutoShape 40"/>
          <p:cNvSpPr>
            <a:spLocks noChangeArrowheads="1"/>
          </p:cNvSpPr>
          <p:nvPr/>
        </p:nvSpPr>
        <p:spPr bwMode="auto">
          <a:xfrm>
            <a:off x="6240463" y="4529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79" name="AutoShape 41"/>
          <p:cNvSpPr>
            <a:spLocks noChangeArrowheads="1"/>
          </p:cNvSpPr>
          <p:nvPr/>
        </p:nvSpPr>
        <p:spPr bwMode="auto">
          <a:xfrm>
            <a:off x="58721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0" name="AutoShape 42"/>
          <p:cNvSpPr>
            <a:spLocks noChangeArrowheads="1"/>
          </p:cNvSpPr>
          <p:nvPr/>
        </p:nvSpPr>
        <p:spPr bwMode="auto">
          <a:xfrm>
            <a:off x="6862763" y="54562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1" name="AutoShape 43"/>
          <p:cNvSpPr>
            <a:spLocks noChangeArrowheads="1"/>
          </p:cNvSpPr>
          <p:nvPr/>
        </p:nvSpPr>
        <p:spPr bwMode="auto">
          <a:xfrm>
            <a:off x="5554663" y="597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2" name="AutoShape 44"/>
          <p:cNvSpPr>
            <a:spLocks noChangeArrowheads="1"/>
          </p:cNvSpPr>
          <p:nvPr/>
        </p:nvSpPr>
        <p:spPr bwMode="auto">
          <a:xfrm>
            <a:off x="6176963" y="4846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3" name="AutoShape 45"/>
          <p:cNvSpPr>
            <a:spLocks noChangeArrowheads="1"/>
          </p:cNvSpPr>
          <p:nvPr/>
        </p:nvSpPr>
        <p:spPr bwMode="auto">
          <a:xfrm>
            <a:off x="5608638" y="53403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4" name="AutoShape 46"/>
          <p:cNvSpPr>
            <a:spLocks noChangeArrowheads="1"/>
          </p:cNvSpPr>
          <p:nvPr/>
        </p:nvSpPr>
        <p:spPr bwMode="auto">
          <a:xfrm>
            <a:off x="6253163" y="568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5" name="AutoShape 47"/>
          <p:cNvSpPr>
            <a:spLocks noChangeArrowheads="1"/>
          </p:cNvSpPr>
          <p:nvPr/>
        </p:nvSpPr>
        <p:spPr bwMode="auto">
          <a:xfrm>
            <a:off x="6938963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6" name="AutoShape 48"/>
          <p:cNvSpPr>
            <a:spLocks noChangeArrowheads="1"/>
          </p:cNvSpPr>
          <p:nvPr/>
        </p:nvSpPr>
        <p:spPr bwMode="auto">
          <a:xfrm>
            <a:off x="5424488" y="3257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7" name="AutoShape 49"/>
          <p:cNvSpPr>
            <a:spLocks noChangeArrowheads="1"/>
          </p:cNvSpPr>
          <p:nvPr/>
        </p:nvSpPr>
        <p:spPr bwMode="auto">
          <a:xfrm>
            <a:off x="6034088" y="33337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8" name="AutoShape 50"/>
          <p:cNvSpPr>
            <a:spLocks noChangeArrowheads="1"/>
          </p:cNvSpPr>
          <p:nvPr/>
        </p:nvSpPr>
        <p:spPr bwMode="auto">
          <a:xfrm>
            <a:off x="7100888" y="40957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89" name="Line 51"/>
          <p:cNvSpPr>
            <a:spLocks noChangeShapeType="1"/>
          </p:cNvSpPr>
          <p:nvPr/>
        </p:nvSpPr>
        <p:spPr bwMode="auto">
          <a:xfrm flipV="1">
            <a:off x="4652964" y="3257550"/>
            <a:ext cx="2143125" cy="2884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90" name="Line 53"/>
          <p:cNvSpPr>
            <a:spLocks noChangeShapeType="1"/>
          </p:cNvSpPr>
          <p:nvPr/>
        </p:nvSpPr>
        <p:spPr bwMode="auto">
          <a:xfrm flipH="1" flipV="1">
            <a:off x="5988050" y="4362450"/>
            <a:ext cx="254000" cy="184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75" name="Oval 55"/>
          <p:cNvSpPr>
            <a:spLocks noChangeArrowheads="1"/>
          </p:cNvSpPr>
          <p:nvPr/>
        </p:nvSpPr>
        <p:spPr bwMode="auto">
          <a:xfrm>
            <a:off x="5264150" y="4476751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76" name="Oval 56"/>
          <p:cNvSpPr>
            <a:spLocks noChangeArrowheads="1"/>
          </p:cNvSpPr>
          <p:nvPr/>
        </p:nvSpPr>
        <p:spPr bwMode="auto">
          <a:xfrm>
            <a:off x="5537200" y="5272089"/>
            <a:ext cx="228600" cy="219075"/>
          </a:xfrm>
          <a:prstGeom prst="ellipse">
            <a:avLst/>
          </a:prstGeom>
          <a:noFill/>
          <a:ln w="19050" algn="ctr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77" name="Oval 57"/>
          <p:cNvSpPr>
            <a:spLocks noChangeArrowheads="1"/>
          </p:cNvSpPr>
          <p:nvPr/>
        </p:nvSpPr>
        <p:spPr bwMode="auto">
          <a:xfrm>
            <a:off x="6170613" y="4459289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94" name="Line 58"/>
          <p:cNvSpPr>
            <a:spLocks noChangeShapeType="1"/>
          </p:cNvSpPr>
          <p:nvPr/>
        </p:nvSpPr>
        <p:spPr bwMode="auto">
          <a:xfrm flipH="1" flipV="1">
            <a:off x="5364164" y="5176839"/>
            <a:ext cx="244475" cy="174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295" name="Line 59"/>
          <p:cNvSpPr>
            <a:spLocks noChangeShapeType="1"/>
          </p:cNvSpPr>
          <p:nvPr/>
        </p:nvSpPr>
        <p:spPr bwMode="auto">
          <a:xfrm flipH="1" flipV="1">
            <a:off x="5416550" y="4614864"/>
            <a:ext cx="234950" cy="179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80" name="Line 60"/>
          <p:cNvSpPr>
            <a:spLocks noChangeShapeType="1"/>
          </p:cNvSpPr>
          <p:nvPr/>
        </p:nvSpPr>
        <p:spPr bwMode="auto">
          <a:xfrm flipV="1">
            <a:off x="5091114" y="3438525"/>
            <a:ext cx="2009775" cy="26939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9981" name="Line 61"/>
          <p:cNvSpPr>
            <a:spLocks noChangeShapeType="1"/>
          </p:cNvSpPr>
          <p:nvPr/>
        </p:nvSpPr>
        <p:spPr bwMode="auto">
          <a:xfrm flipV="1">
            <a:off x="4443414" y="3076575"/>
            <a:ext cx="2066925" cy="2770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75" grpId="0" animBg="1"/>
      <p:bldP spid="209976" grpId="0" animBg="1"/>
      <p:bldP spid="209977" grpId="0" animBg="1"/>
      <p:bldP spid="209980" grpId="0" animBg="1"/>
      <p:bldP spid="20998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665C-F651-4B6C-8433-DC7144AC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58" y="71414"/>
            <a:ext cx="10946101" cy="928694"/>
          </a:xfrm>
        </p:spPr>
        <p:txBody>
          <a:bodyPr>
            <a:normAutofit/>
          </a:bodyPr>
          <a:lstStyle/>
          <a:p>
            <a:r>
              <a:rPr lang="en-US" dirty="0"/>
              <a:t>Finding the SVM 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7ED78-B699-499E-A044-011B33E83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Determining the hyperplane is equivalent to finding the optimal parameters </a:t>
            </a:r>
            <a:r>
              <a:rPr lang="en-US" b="1" dirty="0"/>
              <a:t>w </a:t>
            </a:r>
            <a:r>
              <a:rPr lang="en-US" dirty="0"/>
              <a:t>and b.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The SVM hyperplane is determined by solving a </a:t>
            </a:r>
            <a:r>
              <a:rPr lang="en-US" b="1" dirty="0"/>
              <a:t>dual optimization problem </a:t>
            </a:r>
            <a:r>
              <a:rPr lang="en-US" dirty="0"/>
              <a:t>based on </a:t>
            </a:r>
            <a:r>
              <a:rPr lang="en-US" b="1" dirty="0"/>
              <a:t>Lagrange multipliers</a:t>
            </a:r>
            <a:r>
              <a:rPr lang="en-US" dirty="0"/>
              <a:t>, and not discussed here in detail.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However, one thing is important to note that this optimization problem requires computing the inner products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b="1" baseline="-25000" dirty="0"/>
              <a:t> </a:t>
            </a:r>
            <a:r>
              <a:rPr lang="en-US" dirty="0"/>
              <a:t>between all the training examples pairs.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Remember, inner product/dot product between 2 products is simply sum of products of all its components.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We will return to this point later in the topic of </a:t>
            </a:r>
            <a:r>
              <a:rPr lang="en-US" i="1" dirty="0"/>
              <a:t>Kernel trick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01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Limitations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81186" y="1414228"/>
            <a:ext cx="55790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Limitations of Linear SVM: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Doesn’t work well on non-linearly separable data.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Noise (outlier) problem.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But, it can deal with non-linear classes with a nice tweak.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F82706-B675-451A-BA01-8E0527986580}"/>
              </a:ext>
            </a:extLst>
          </p:cNvPr>
          <p:cNvGrpSpPr/>
          <p:nvPr/>
        </p:nvGrpSpPr>
        <p:grpSpPr>
          <a:xfrm>
            <a:off x="7032104" y="1411523"/>
            <a:ext cx="5326062" cy="4032249"/>
            <a:chOff x="7104684" y="2494559"/>
            <a:chExt cx="5326062" cy="4032249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C9FA972C-66A8-46D1-B402-237DC5C723E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567230"/>
                </p:ext>
              </p:extLst>
            </p:nvPr>
          </p:nvGraphicFramePr>
          <p:xfrm>
            <a:off x="7534895" y="4294783"/>
            <a:ext cx="28733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334" imgH="228501" progId="Equation.DSMT4">
                    <p:embed/>
                  </p:oleObj>
                </mc:Choice>
                <mc:Fallback>
                  <p:oleObj name="Equation" r:id="rId3" imgW="152334" imgH="228501" progId="Equation.DSMT4">
                    <p:embed/>
                    <p:pic>
                      <p:nvPicPr>
                        <p:cNvPr id="3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34895" y="4294783"/>
                          <a:ext cx="287338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AutoShape 5">
              <a:extLst>
                <a:ext uri="{FF2B5EF4-FFF2-40B4-BE49-F238E27FC236}">
                  <a16:creationId xmlns:a16="http://schemas.microsoft.com/office/drawing/2014/main" id="{41FEBCCD-F5E4-44D1-8657-7DC2FB90A4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76120" y="6309320"/>
              <a:ext cx="4464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95030467-E6AF-4E72-9D3D-1767A07FAB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752383" y="5156796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8E25DD14-DAE3-49ED-8500-08CF0EBE25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112746" y="5228233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A8EE30C7-B1A6-447E-B011-A9EC9609DC4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96846" y="5948958"/>
              <a:ext cx="144463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AutoShape 9">
              <a:extLst>
                <a:ext uri="{FF2B5EF4-FFF2-40B4-BE49-F238E27FC236}">
                  <a16:creationId xmlns:a16="http://schemas.microsoft.com/office/drawing/2014/main" id="{C3B09DF7-6A79-4089-9456-98A6D63CBC5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89008" y="5372696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E77D52E3-8C55-48F6-A24F-AA6AA94BAB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89008" y="5948958"/>
              <a:ext cx="144462" cy="14446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AutoShape 11">
              <a:extLst>
                <a:ext uri="{FF2B5EF4-FFF2-40B4-BE49-F238E27FC236}">
                  <a16:creationId xmlns:a16="http://schemas.microsoft.com/office/drawing/2014/main" id="{9DE314A8-BA9A-4936-B9B2-6F24E44E6E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96846" y="4356696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B1940AC9-3FC1-4497-A2C7-23D31D73AA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912971" y="6020396"/>
              <a:ext cx="144463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AutoShape 13">
              <a:extLst>
                <a:ext uri="{FF2B5EF4-FFF2-40B4-BE49-F238E27FC236}">
                  <a16:creationId xmlns:a16="http://schemas.microsoft.com/office/drawing/2014/main" id="{FB07C2C4-1B88-49AE-8759-EB43504E222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63683" y="5661621"/>
              <a:ext cx="144462" cy="1444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A99360E-8F53-492D-BC1F-6DB5F09B0B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2020" y="2710458"/>
              <a:ext cx="0" cy="3816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AutoShape 15">
              <a:extLst>
                <a:ext uri="{FF2B5EF4-FFF2-40B4-BE49-F238E27FC236}">
                  <a16:creationId xmlns:a16="http://schemas.microsoft.com/office/drawing/2014/main" id="{54675576-6A87-43F1-A1B1-DA0BE2168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4770" y="400427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67302FE9-6DA1-4B98-AE08-8A4BBAB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8508" y="3861395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0FC907BE-F14A-4712-AA41-C50A4CBD2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2470" y="3789958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utoShape 18">
              <a:extLst>
                <a:ext uri="{FF2B5EF4-FFF2-40B4-BE49-F238E27FC236}">
                  <a16:creationId xmlns:a16="http://schemas.microsoft.com/office/drawing/2014/main" id="{6B40318C-ACC7-4BCF-8AFF-9EB97918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3908" y="472658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AutoShape 19">
              <a:extLst>
                <a:ext uri="{FF2B5EF4-FFF2-40B4-BE49-F238E27FC236}">
                  <a16:creationId xmlns:a16="http://schemas.microsoft.com/office/drawing/2014/main" id="{3FA8B714-1801-43AC-8266-9138FF149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4270" y="436463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AutoShape 20">
              <a:extLst>
                <a:ext uri="{FF2B5EF4-FFF2-40B4-BE49-F238E27FC236}">
                  <a16:creationId xmlns:a16="http://schemas.microsoft.com/office/drawing/2014/main" id="{9E95B1E0-0F9A-4B09-A8E3-CA822C68C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7283" y="3501033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AutoShape 21">
              <a:extLst>
                <a:ext uri="{FF2B5EF4-FFF2-40B4-BE49-F238E27FC236}">
                  <a16:creationId xmlns:a16="http://schemas.microsoft.com/office/drawing/2014/main" id="{8A78A39B-2B8E-4BB0-BFC9-22DB9393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2608" y="3286720"/>
              <a:ext cx="228600" cy="22860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3" name="AutoShape 22">
              <a:extLst>
                <a:ext uri="{FF2B5EF4-FFF2-40B4-BE49-F238E27FC236}">
                  <a16:creationId xmlns:a16="http://schemas.microsoft.com/office/drawing/2014/main" id="{CF14B683-178A-42C6-B18F-BA9DCF2B42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04684" y="2924771"/>
              <a:ext cx="4822825" cy="3241675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7B9BC8D1-CAEA-480F-A536-8B442F144E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39720" y="3862983"/>
              <a:ext cx="431800" cy="493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13CDA6FB-A7C6-4288-88DB-6CCD27A3D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08145" y="4005859"/>
              <a:ext cx="431800" cy="503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5B4CF006-E826-4A18-974B-A4204026C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03545" y="4871045"/>
              <a:ext cx="43180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F838610A-1B2D-4625-A84C-E796BA91F4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2021" y="2926358"/>
              <a:ext cx="792163" cy="1008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Text Box 27">
              <a:extLst>
                <a:ext uri="{FF2B5EF4-FFF2-40B4-BE49-F238E27FC236}">
                  <a16:creationId xmlns:a16="http://schemas.microsoft.com/office/drawing/2014/main" id="{0D28CD77-83A1-4E22-8CE6-2EB1FAC2FF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825493">
              <a:off x="7481070" y="2785071"/>
              <a:ext cx="46166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 Box 28">
              <a:extLst>
                <a:ext uri="{FF2B5EF4-FFF2-40B4-BE49-F238E27FC236}">
                  <a16:creationId xmlns:a16="http://schemas.microsoft.com/office/drawing/2014/main" id="{8940501B-87E3-4390-A48A-DE8239BFDA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48335">
              <a:off x="7044358" y="3058121"/>
              <a:ext cx="11525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Margin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B075982B-828F-4F42-9FDA-3AB38CBE33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768809">
              <a:off x="7823820" y="3718520"/>
              <a:ext cx="43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1" name="Text Box 30">
              <a:extLst>
                <a:ext uri="{FF2B5EF4-FFF2-40B4-BE49-F238E27FC236}">
                  <a16:creationId xmlns:a16="http://schemas.microsoft.com/office/drawing/2014/main" id="{38E8C6D8-27C2-471B-8552-1F0B35BD9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30459">
              <a:off x="9131920" y="3850283"/>
              <a:ext cx="43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33" name="Text Box 31">
              <a:extLst>
                <a:ext uri="{FF2B5EF4-FFF2-40B4-BE49-F238E27FC236}">
                  <a16:creationId xmlns:a16="http://schemas.microsoft.com/office/drawing/2014/main" id="{6ADE6137-72B1-45FA-9064-3866310A2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8530459">
              <a:off x="10428908" y="4713883"/>
              <a:ext cx="431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40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cxnSp>
          <p:nvCxnSpPr>
            <p:cNvPr id="34" name="AutoShape 32">
              <a:extLst>
                <a:ext uri="{FF2B5EF4-FFF2-40B4-BE49-F238E27FC236}">
                  <a16:creationId xmlns:a16="http://schemas.microsoft.com/office/drawing/2014/main" id="{EABC1AA7-E7C0-495D-A121-8AE7433137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07921" y="2494559"/>
              <a:ext cx="4822825" cy="3241675"/>
            </a:xfrm>
            <a:prstGeom prst="straightConnector1">
              <a:avLst/>
            </a:prstGeom>
            <a:noFill/>
            <a:ln w="9525">
              <a:solidFill>
                <a:srgbClr val="00FF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" name="AutoShape 11">
            <a:extLst>
              <a:ext uri="{FF2B5EF4-FFF2-40B4-BE49-F238E27FC236}">
                <a16:creationId xmlns:a16="http://schemas.microsoft.com/office/drawing/2014/main" id="{8580E0B3-5238-485D-AB41-DA20965B466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28558" y="3276643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447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Non Linear case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29792" y="1237828"/>
            <a:ext cx="10580961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Key idea: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map our points with a mapping function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space of sufficiently high dimension so that they become separable by a hyperplane in the new higher-dimensional feature space.</a:t>
            </a:r>
          </a:p>
          <a:p>
            <a:pPr marL="268288" indent="-268288" eaLnBrk="1" hangingPunct="1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space: the space where the points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located.</a:t>
            </a:r>
          </a:p>
          <a:p>
            <a:pPr marL="268288" indent="-268288" eaLnBrk="1" hangingPunct="1">
              <a:spcBef>
                <a:spcPts val="300"/>
              </a:spcBef>
              <a:spcAft>
                <a:spcPts val="3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space: the space of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after the transformation, where f(.) is the transformation function, </a:t>
            </a:r>
            <a:r>
              <a:rPr lang="en-US" altLang="zh-CN" sz="25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For example: a non-linearly separable case in one dimension: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3646810" y="4077073"/>
            <a:ext cx="4286250" cy="423863"/>
            <a:chOff x="1056" y="2322"/>
            <a:chExt cx="2700" cy="267"/>
          </a:xfrm>
        </p:grpSpPr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1056" y="2358"/>
              <a:ext cx="249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13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2196" y="2322"/>
              <a:ext cx="0" cy="7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106" y="2358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1563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18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199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2535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267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2451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0000FF"/>
            </a:solidFill>
            <a:ln w="952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2919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3063" y="2333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3375" y="2327"/>
              <a:ext cx="56" cy="56"/>
            </a:xfrm>
            <a:prstGeom prst="octagon">
              <a:avLst>
                <a:gd name="adj" fmla="val 29287"/>
              </a:avLst>
            </a:pr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468" y="2322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559497" y="4267945"/>
            <a:ext cx="8569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zh-CN" sz="24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Mapping data to two-dimensional space with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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dirty="0"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3646810" y="4762523"/>
            <a:ext cx="4352925" cy="1952625"/>
            <a:chOff x="1488" y="2745"/>
            <a:chExt cx="2742" cy="1230"/>
          </a:xfrm>
        </p:grpSpPr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AutoShape 31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AutoShape 33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AutoShape 34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AutoShape 35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AutoShape 36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AutoShape 37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AutoShape 38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AutoShape 39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AutoShape 40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41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i="1" baseline="3000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pic>
        <p:nvPicPr>
          <p:cNvPr id="3" name="Picture 2" descr="A picture containing scatter chart&#10;&#10;Description automatically generated">
            <a:extLst>
              <a:ext uri="{FF2B5EF4-FFF2-40B4-BE49-F238E27FC236}">
                <a16:creationId xmlns:a16="http://schemas.microsoft.com/office/drawing/2014/main" id="{BD91418C-194B-4EF2-8C8E-3DE92AEB97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6"/>
          <a:stretch/>
        </p:blipFill>
        <p:spPr>
          <a:xfrm>
            <a:off x="7213923" y="3989222"/>
            <a:ext cx="4915149" cy="27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5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8807302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Interlude: Illustration of a hyperplane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6006" y="1268436"/>
            <a:ext cx="10580961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hyperplane refers to a D-dimensional plane in a D+1 dimensional space. </a:t>
            </a:r>
          </a:p>
          <a:p>
            <a:pPr marL="1200150" lvl="1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 a SVM boundary line is a hyperplane in a 2D input space (see figure below). Similarly, in a 3D input space, the SVM boundary will be a 2-dimensional hyperplane and so on.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terminology is especially used for 4D and higher-dimensional input spaces, for which, visualizing the input space is not possible.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" name="Group 26"/>
          <p:cNvGrpSpPr>
            <a:grpSpLocks/>
          </p:cNvGrpSpPr>
          <p:nvPr/>
        </p:nvGrpSpPr>
        <p:grpSpPr bwMode="auto">
          <a:xfrm>
            <a:off x="3908374" y="4913619"/>
            <a:ext cx="4352925" cy="1952625"/>
            <a:chOff x="1488" y="2745"/>
            <a:chExt cx="2742" cy="1230"/>
          </a:xfrm>
        </p:grpSpPr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568" y="3744"/>
              <a:ext cx="2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3936" y="3705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x</a:t>
              </a:r>
              <a:endParaRPr lang="en-US" altLang="zh-CN" i="1" baseline="30000">
                <a:latin typeface="Times New Roman" pitchFamily="18" charset="0"/>
                <a:ea typeface="宋体" pitchFamily="2" charset="-122"/>
                <a:cs typeface="Times New Roman" pitchFamily="18" charset="0"/>
              </a:endParaRPr>
            </a:p>
          </p:txBody>
        </p:sp>
        <p:grpSp>
          <p:nvGrpSpPr>
            <p:cNvPr id="31" name="Group 29"/>
            <p:cNvGrpSpPr>
              <a:grpSpLocks/>
            </p:cNvGrpSpPr>
            <p:nvPr/>
          </p:nvGrpSpPr>
          <p:grpSpPr bwMode="auto">
            <a:xfrm>
              <a:off x="1488" y="2745"/>
              <a:ext cx="2742" cy="1151"/>
              <a:chOff x="1122" y="2874"/>
              <a:chExt cx="2742" cy="1151"/>
            </a:xfrm>
          </p:grpSpPr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122" y="3900"/>
                <a:ext cx="2496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4" name="AutoShape 31"/>
              <p:cNvSpPr>
                <a:spLocks noChangeArrowheads="1"/>
              </p:cNvSpPr>
              <p:nvPr/>
            </p:nvSpPr>
            <p:spPr bwMode="auto">
              <a:xfrm>
                <a:off x="1437" y="32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>
                <a:off x="2262" y="3864"/>
                <a:ext cx="0" cy="7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AutoShape 33"/>
              <p:cNvSpPr>
                <a:spLocks noChangeArrowheads="1"/>
              </p:cNvSpPr>
              <p:nvPr/>
            </p:nvSpPr>
            <p:spPr bwMode="auto">
              <a:xfrm>
                <a:off x="1641" y="355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7" name="AutoShape 34"/>
              <p:cNvSpPr>
                <a:spLocks noChangeArrowheads="1"/>
              </p:cNvSpPr>
              <p:nvPr/>
            </p:nvSpPr>
            <p:spPr bwMode="auto">
              <a:xfrm>
                <a:off x="1929" y="375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AutoShape 35"/>
              <p:cNvSpPr>
                <a:spLocks noChangeArrowheads="1"/>
              </p:cNvSpPr>
              <p:nvPr/>
            </p:nvSpPr>
            <p:spPr bwMode="auto">
              <a:xfrm>
                <a:off x="2073" y="3815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AutoShape 36"/>
              <p:cNvSpPr>
                <a:spLocks noChangeArrowheads="1"/>
              </p:cNvSpPr>
              <p:nvPr/>
            </p:nvSpPr>
            <p:spPr bwMode="auto">
              <a:xfrm>
                <a:off x="2601" y="376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AutoShape 37"/>
              <p:cNvSpPr>
                <a:spLocks noChangeArrowheads="1"/>
              </p:cNvSpPr>
              <p:nvPr/>
            </p:nvSpPr>
            <p:spPr bwMode="auto">
              <a:xfrm>
                <a:off x="2745" y="3647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AutoShape 38"/>
              <p:cNvSpPr>
                <a:spLocks noChangeArrowheads="1"/>
              </p:cNvSpPr>
              <p:nvPr/>
            </p:nvSpPr>
            <p:spPr bwMode="auto">
              <a:xfrm>
                <a:off x="2481" y="380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0000FF"/>
              </a:solidFill>
              <a:ln w="952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AutoShape 39"/>
              <p:cNvSpPr>
                <a:spLocks noChangeArrowheads="1"/>
              </p:cNvSpPr>
              <p:nvPr/>
            </p:nvSpPr>
            <p:spPr bwMode="auto">
              <a:xfrm>
                <a:off x="2985" y="3443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AutoShape 40"/>
              <p:cNvSpPr>
                <a:spLocks noChangeArrowheads="1"/>
              </p:cNvSpPr>
              <p:nvPr/>
            </p:nvSpPr>
            <p:spPr bwMode="auto">
              <a:xfrm>
                <a:off x="3165" y="325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AutoShape 41"/>
              <p:cNvSpPr>
                <a:spLocks noChangeArrowheads="1"/>
              </p:cNvSpPr>
              <p:nvPr/>
            </p:nvSpPr>
            <p:spPr bwMode="auto">
              <a:xfrm>
                <a:off x="3429" y="2921"/>
                <a:ext cx="56" cy="56"/>
              </a:xfrm>
              <a:prstGeom prst="octagon">
                <a:avLst>
                  <a:gd name="adj" fmla="val 29287"/>
                </a:avLst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 flipV="1">
                <a:off x="2262" y="2988"/>
                <a:ext cx="0" cy="936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Text Box 43"/>
              <p:cNvSpPr txBox="1">
                <a:spLocks noChangeArrowheads="1"/>
              </p:cNvSpPr>
              <p:nvPr/>
            </p:nvSpPr>
            <p:spPr bwMode="auto">
              <a:xfrm>
                <a:off x="2262" y="287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i="1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x</a:t>
                </a:r>
                <a:r>
                  <a:rPr lang="en-US" altLang="zh-CN" i="1" baseline="30000"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 flipV="1">
                <a:off x="1860" y="3180"/>
                <a:ext cx="2004" cy="816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 flipV="1">
                <a:off x="1857" y="3132"/>
                <a:ext cx="1962" cy="809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V="1">
                <a:off x="1929" y="3240"/>
                <a:ext cx="1926" cy="785"/>
              </a:xfrm>
              <a:prstGeom prst="line">
                <a:avLst/>
              </a:prstGeom>
              <a:noFill/>
              <a:ln w="9525" cap="rnd">
                <a:solidFill>
                  <a:schemeClr val="tx2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Oval 47"/>
              <p:cNvSpPr>
                <a:spLocks noChangeArrowheads="1"/>
              </p:cNvSpPr>
              <p:nvPr/>
            </p:nvSpPr>
            <p:spPr bwMode="auto">
              <a:xfrm>
                <a:off x="2945" y="3403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Oval 48"/>
              <p:cNvSpPr>
                <a:spLocks noChangeArrowheads="1"/>
              </p:cNvSpPr>
              <p:nvPr/>
            </p:nvSpPr>
            <p:spPr bwMode="auto">
              <a:xfrm>
                <a:off x="2699" y="3601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2" name="Oval 49"/>
              <p:cNvSpPr>
                <a:spLocks noChangeArrowheads="1"/>
              </p:cNvSpPr>
              <p:nvPr/>
            </p:nvSpPr>
            <p:spPr bwMode="auto">
              <a:xfrm>
                <a:off x="2027" y="3775"/>
                <a:ext cx="144" cy="138"/>
              </a:xfrm>
              <a:prstGeom prst="ellipse">
                <a:avLst/>
              </a:prstGeom>
              <a:noFill/>
              <a:ln w="1905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493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8807302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Input space vs Feature space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55440" y="1844824"/>
            <a:ext cx="1058096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Earlier, we referred a space induced by features (feature vectors) as a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feature space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on SVM,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space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before mapping to higher dimension is referred as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input space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and after the mapping, it’s called the feature space.</a:t>
            </a:r>
          </a:p>
        </p:txBody>
      </p:sp>
    </p:spTree>
    <p:extLst>
      <p:ext uri="{BB962C8B-B14F-4D97-AF65-F5344CB8AC3E}">
        <p14:creationId xmlns:p14="http://schemas.microsoft.com/office/powerpoint/2010/main" val="41689265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Non Linear</a:t>
            </a:r>
          </a:p>
        </p:txBody>
      </p:sp>
      <p:pic>
        <p:nvPicPr>
          <p:cNvPr id="5" name="Picture 4" descr="sv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1773238"/>
            <a:ext cx="8281987" cy="46085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31504" y="1268761"/>
            <a:ext cx="84144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An illustration of the algorithm in 2D input space:</a:t>
            </a:r>
          </a:p>
        </p:txBody>
      </p:sp>
    </p:spTree>
    <p:extLst>
      <p:ext uri="{BB962C8B-B14F-4D97-AF65-F5344CB8AC3E}">
        <p14:creationId xmlns:p14="http://schemas.microsoft.com/office/powerpoint/2010/main" val="31682707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History &amp; 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/>
              <a:t>Support Vector Machine (SVM) is a supervised learning algorithm developed by Vladimir </a:t>
            </a:r>
            <a:r>
              <a:rPr lang="en-US" dirty="0" err="1"/>
              <a:t>Vapnik</a:t>
            </a:r>
            <a:r>
              <a:rPr lang="en-US" dirty="0"/>
              <a:t> and it was first heard in 1992, introduced by </a:t>
            </a:r>
            <a:r>
              <a:rPr lang="en-US" dirty="0" err="1"/>
              <a:t>Vapnik</a:t>
            </a:r>
            <a:r>
              <a:rPr lang="en-US" dirty="0"/>
              <a:t>, </a:t>
            </a:r>
            <a:r>
              <a:rPr lang="en-US" dirty="0" err="1"/>
              <a:t>Boser</a:t>
            </a:r>
            <a:r>
              <a:rPr lang="en-US" dirty="0"/>
              <a:t> and Guyon in COLT-92.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dirty="0"/>
              <a:t>It is said that Vladimir </a:t>
            </a:r>
            <a:r>
              <a:rPr lang="en-US" dirty="0" err="1"/>
              <a:t>Vapnik</a:t>
            </a:r>
            <a:r>
              <a:rPr lang="en-US" dirty="0"/>
              <a:t> has mentioned its idea in 1979 in one of his paper but its major development was in the 90’s.</a:t>
            </a:r>
          </a:p>
          <a:p>
            <a:pPr marL="914400" lvl="1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GB" dirty="0"/>
              <a:t>SVM </a:t>
            </a:r>
            <a:r>
              <a:rPr lang="en-US" dirty="0"/>
              <a:t>got into mainstream because of their exceptional performance in Handwritten Digit Recognition.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0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Non-linear SVMs:  Feature spaces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General idea:   the original feature space can always be mapped to some higher-dimensional feature space where the training set is separable:</a:t>
            </a:r>
          </a:p>
        </p:txBody>
      </p:sp>
      <p:sp>
        <p:nvSpPr>
          <p:cNvPr id="19460" name="Line 42"/>
          <p:cNvSpPr>
            <a:spLocks noChangeShapeType="1"/>
          </p:cNvSpPr>
          <p:nvPr/>
        </p:nvSpPr>
        <p:spPr bwMode="auto">
          <a:xfrm flipV="1">
            <a:off x="3592513" y="2559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1" name="Line 43"/>
          <p:cNvSpPr>
            <a:spLocks noChangeShapeType="1"/>
          </p:cNvSpPr>
          <p:nvPr/>
        </p:nvSpPr>
        <p:spPr bwMode="auto">
          <a:xfrm flipV="1">
            <a:off x="1971676" y="4170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2" name="AutoShape 44"/>
          <p:cNvSpPr>
            <a:spLocks noChangeArrowheads="1"/>
          </p:cNvSpPr>
          <p:nvPr/>
        </p:nvSpPr>
        <p:spPr bwMode="auto">
          <a:xfrm>
            <a:off x="3622675" y="339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3" name="AutoShape 45"/>
          <p:cNvSpPr>
            <a:spLocks noChangeArrowheads="1"/>
          </p:cNvSpPr>
          <p:nvPr/>
        </p:nvSpPr>
        <p:spPr bwMode="auto">
          <a:xfrm>
            <a:off x="3048000" y="3748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4" name="AutoShape 46"/>
          <p:cNvSpPr>
            <a:spLocks noChangeArrowheads="1"/>
          </p:cNvSpPr>
          <p:nvPr/>
        </p:nvSpPr>
        <p:spPr bwMode="auto">
          <a:xfrm>
            <a:off x="3200400" y="4294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5" name="AutoShape 47"/>
          <p:cNvSpPr>
            <a:spLocks noChangeArrowheads="1"/>
          </p:cNvSpPr>
          <p:nvPr/>
        </p:nvSpPr>
        <p:spPr bwMode="auto">
          <a:xfrm>
            <a:off x="3733800" y="4770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6" name="AutoShape 48"/>
          <p:cNvSpPr>
            <a:spLocks noChangeArrowheads="1"/>
          </p:cNvSpPr>
          <p:nvPr/>
        </p:nvSpPr>
        <p:spPr bwMode="auto">
          <a:xfrm>
            <a:off x="3314700" y="343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7" name="AutoShape 49"/>
          <p:cNvSpPr>
            <a:spLocks noChangeArrowheads="1"/>
          </p:cNvSpPr>
          <p:nvPr/>
        </p:nvSpPr>
        <p:spPr bwMode="auto">
          <a:xfrm>
            <a:off x="2819400" y="4065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8" name="AutoShape 50"/>
          <p:cNvSpPr>
            <a:spLocks noChangeArrowheads="1"/>
          </p:cNvSpPr>
          <p:nvPr/>
        </p:nvSpPr>
        <p:spPr bwMode="auto">
          <a:xfrm>
            <a:off x="3238500" y="4808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69" name="AutoShape 51"/>
          <p:cNvSpPr>
            <a:spLocks noChangeArrowheads="1"/>
          </p:cNvSpPr>
          <p:nvPr/>
        </p:nvSpPr>
        <p:spPr bwMode="auto">
          <a:xfrm>
            <a:off x="3733800" y="3836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0" name="AutoShape 52"/>
          <p:cNvSpPr>
            <a:spLocks noChangeArrowheads="1"/>
          </p:cNvSpPr>
          <p:nvPr/>
        </p:nvSpPr>
        <p:spPr bwMode="auto">
          <a:xfrm>
            <a:off x="4635500" y="3824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1" name="AutoShape 53"/>
          <p:cNvSpPr>
            <a:spLocks noChangeArrowheads="1"/>
          </p:cNvSpPr>
          <p:nvPr/>
        </p:nvSpPr>
        <p:spPr bwMode="auto">
          <a:xfrm>
            <a:off x="4495800" y="5037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2" name="AutoShape 54"/>
          <p:cNvSpPr>
            <a:spLocks noChangeArrowheads="1"/>
          </p:cNvSpPr>
          <p:nvPr/>
        </p:nvSpPr>
        <p:spPr bwMode="auto">
          <a:xfrm>
            <a:off x="2247900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3" name="AutoShape 55"/>
          <p:cNvSpPr>
            <a:spLocks noChangeArrowheads="1"/>
          </p:cNvSpPr>
          <p:nvPr/>
        </p:nvSpPr>
        <p:spPr bwMode="auto">
          <a:xfrm>
            <a:off x="3759200" y="5405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4" name="AutoShape 56"/>
          <p:cNvSpPr>
            <a:spLocks noChangeArrowheads="1"/>
          </p:cNvSpPr>
          <p:nvPr/>
        </p:nvSpPr>
        <p:spPr bwMode="auto">
          <a:xfrm>
            <a:off x="4724400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5" name="AutoShape 57"/>
          <p:cNvSpPr>
            <a:spLocks noChangeArrowheads="1"/>
          </p:cNvSpPr>
          <p:nvPr/>
        </p:nvSpPr>
        <p:spPr bwMode="auto">
          <a:xfrm>
            <a:off x="2787650" y="5100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6" name="AutoShape 58"/>
          <p:cNvSpPr>
            <a:spLocks noChangeArrowheads="1"/>
          </p:cNvSpPr>
          <p:nvPr/>
        </p:nvSpPr>
        <p:spPr bwMode="auto">
          <a:xfrm>
            <a:off x="2476500" y="4618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7" name="AutoShape 59"/>
          <p:cNvSpPr>
            <a:spLocks noChangeArrowheads="1"/>
          </p:cNvSpPr>
          <p:nvPr/>
        </p:nvSpPr>
        <p:spPr bwMode="auto">
          <a:xfrm>
            <a:off x="2533650" y="3094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8" name="AutoShape 61"/>
          <p:cNvSpPr>
            <a:spLocks noChangeArrowheads="1"/>
          </p:cNvSpPr>
          <p:nvPr/>
        </p:nvSpPr>
        <p:spPr bwMode="auto">
          <a:xfrm>
            <a:off x="4029075" y="4229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79" name="AutoShape 62"/>
          <p:cNvSpPr>
            <a:spLocks noChangeArrowheads="1"/>
          </p:cNvSpPr>
          <p:nvPr/>
        </p:nvSpPr>
        <p:spPr bwMode="auto">
          <a:xfrm>
            <a:off x="3648075" y="4362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0" name="AutoShape 63"/>
          <p:cNvSpPr>
            <a:spLocks noChangeArrowheads="1"/>
          </p:cNvSpPr>
          <p:nvPr/>
        </p:nvSpPr>
        <p:spPr bwMode="auto">
          <a:xfrm>
            <a:off x="3933825" y="3124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1" name="Oval 66"/>
          <p:cNvSpPr>
            <a:spLocks noChangeArrowheads="1"/>
          </p:cNvSpPr>
          <p:nvPr/>
        </p:nvSpPr>
        <p:spPr bwMode="auto">
          <a:xfrm>
            <a:off x="2638425" y="3209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2" name="AutoShape 67"/>
          <p:cNvSpPr>
            <a:spLocks noChangeArrowheads="1"/>
          </p:cNvSpPr>
          <p:nvPr/>
        </p:nvSpPr>
        <p:spPr bwMode="auto">
          <a:xfrm>
            <a:off x="2686050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3" name="AutoShape 68"/>
          <p:cNvSpPr>
            <a:spLocks noChangeArrowheads="1"/>
          </p:cNvSpPr>
          <p:nvPr/>
        </p:nvSpPr>
        <p:spPr bwMode="auto">
          <a:xfrm>
            <a:off x="4610100" y="3227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4" name="Line 69"/>
          <p:cNvSpPr>
            <a:spLocks noChangeShapeType="1"/>
          </p:cNvSpPr>
          <p:nvPr/>
        </p:nvSpPr>
        <p:spPr bwMode="auto">
          <a:xfrm flipH="1" flipV="1">
            <a:off x="7631113" y="2311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5" name="Line 70"/>
          <p:cNvSpPr>
            <a:spLocks noChangeShapeType="1"/>
          </p:cNvSpPr>
          <p:nvPr/>
        </p:nvSpPr>
        <p:spPr bwMode="auto">
          <a:xfrm>
            <a:off x="7600951" y="4398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6" name="AutoShape 71"/>
          <p:cNvSpPr>
            <a:spLocks noChangeArrowheads="1"/>
          </p:cNvSpPr>
          <p:nvPr/>
        </p:nvSpPr>
        <p:spPr bwMode="auto">
          <a:xfrm>
            <a:off x="7899400" y="3762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7" name="AutoShape 72"/>
          <p:cNvSpPr>
            <a:spLocks noChangeArrowheads="1"/>
          </p:cNvSpPr>
          <p:nvPr/>
        </p:nvSpPr>
        <p:spPr bwMode="auto">
          <a:xfrm>
            <a:off x="7324725" y="4119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8" name="AutoShape 73"/>
          <p:cNvSpPr>
            <a:spLocks noChangeArrowheads="1"/>
          </p:cNvSpPr>
          <p:nvPr/>
        </p:nvSpPr>
        <p:spPr bwMode="auto">
          <a:xfrm>
            <a:off x="770572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89" name="AutoShape 74"/>
          <p:cNvSpPr>
            <a:spLocks noChangeArrowheads="1"/>
          </p:cNvSpPr>
          <p:nvPr/>
        </p:nvSpPr>
        <p:spPr bwMode="auto">
          <a:xfrm>
            <a:off x="8524875" y="4675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0" name="AutoShape 75"/>
          <p:cNvSpPr>
            <a:spLocks noChangeArrowheads="1"/>
          </p:cNvSpPr>
          <p:nvPr/>
        </p:nvSpPr>
        <p:spPr bwMode="auto">
          <a:xfrm>
            <a:off x="7591425" y="3808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1" name="AutoShape 76"/>
          <p:cNvSpPr>
            <a:spLocks noChangeArrowheads="1"/>
          </p:cNvSpPr>
          <p:nvPr/>
        </p:nvSpPr>
        <p:spPr bwMode="auto">
          <a:xfrm>
            <a:off x="7800975" y="4084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2" name="AutoShape 77"/>
          <p:cNvSpPr>
            <a:spLocks noChangeArrowheads="1"/>
          </p:cNvSpPr>
          <p:nvPr/>
        </p:nvSpPr>
        <p:spPr bwMode="auto">
          <a:xfrm>
            <a:off x="80295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3" name="AutoShape 78"/>
          <p:cNvSpPr>
            <a:spLocks noChangeArrowheads="1"/>
          </p:cNvSpPr>
          <p:nvPr/>
        </p:nvSpPr>
        <p:spPr bwMode="auto">
          <a:xfrm>
            <a:off x="8010525" y="4208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4" name="AutoShape 79"/>
          <p:cNvSpPr>
            <a:spLocks noChangeArrowheads="1"/>
          </p:cNvSpPr>
          <p:nvPr/>
        </p:nvSpPr>
        <p:spPr bwMode="auto">
          <a:xfrm>
            <a:off x="9617075" y="3843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5" name="AutoShape 80"/>
          <p:cNvSpPr>
            <a:spLocks noChangeArrowheads="1"/>
          </p:cNvSpPr>
          <p:nvPr/>
        </p:nvSpPr>
        <p:spPr bwMode="auto">
          <a:xfrm>
            <a:off x="9477375" y="5056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6" name="AutoShape 81"/>
          <p:cNvSpPr>
            <a:spLocks noChangeArrowheads="1"/>
          </p:cNvSpPr>
          <p:nvPr/>
        </p:nvSpPr>
        <p:spPr bwMode="auto">
          <a:xfrm>
            <a:off x="9001125" y="280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7" name="AutoShape 82"/>
          <p:cNvSpPr>
            <a:spLocks noChangeArrowheads="1"/>
          </p:cNvSpPr>
          <p:nvPr/>
        </p:nvSpPr>
        <p:spPr bwMode="auto">
          <a:xfrm>
            <a:off x="9007475" y="407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8" name="AutoShape 83"/>
          <p:cNvSpPr>
            <a:spLocks noChangeArrowheads="1"/>
          </p:cNvSpPr>
          <p:nvPr/>
        </p:nvSpPr>
        <p:spPr bwMode="auto">
          <a:xfrm>
            <a:off x="9705975" y="4579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499" name="AutoShape 84"/>
          <p:cNvSpPr>
            <a:spLocks noChangeArrowheads="1"/>
          </p:cNvSpPr>
          <p:nvPr/>
        </p:nvSpPr>
        <p:spPr bwMode="auto">
          <a:xfrm>
            <a:off x="8531225" y="3519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0" name="AutoShape 85"/>
          <p:cNvSpPr>
            <a:spLocks noChangeArrowheads="1"/>
          </p:cNvSpPr>
          <p:nvPr/>
        </p:nvSpPr>
        <p:spPr bwMode="auto">
          <a:xfrm>
            <a:off x="9134475" y="4751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1" name="AutoShape 86"/>
          <p:cNvSpPr>
            <a:spLocks noChangeArrowheads="1"/>
          </p:cNvSpPr>
          <p:nvPr/>
        </p:nvSpPr>
        <p:spPr bwMode="auto">
          <a:xfrm>
            <a:off x="8924925" y="3017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2" name="AutoShape 87"/>
          <p:cNvSpPr>
            <a:spLocks noChangeArrowheads="1"/>
          </p:cNvSpPr>
          <p:nvPr/>
        </p:nvSpPr>
        <p:spPr bwMode="auto">
          <a:xfrm>
            <a:off x="7534275" y="4524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3" name="AutoShape 88"/>
          <p:cNvSpPr>
            <a:spLocks noChangeArrowheads="1"/>
          </p:cNvSpPr>
          <p:nvPr/>
        </p:nvSpPr>
        <p:spPr bwMode="auto">
          <a:xfrm>
            <a:off x="7153275" y="4657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4" name="AutoShape 89"/>
          <p:cNvSpPr>
            <a:spLocks noChangeArrowheads="1"/>
          </p:cNvSpPr>
          <p:nvPr/>
        </p:nvSpPr>
        <p:spPr bwMode="auto">
          <a:xfrm>
            <a:off x="8915400" y="3143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5" name="AutoShape 91"/>
          <p:cNvSpPr>
            <a:spLocks noChangeArrowheads="1"/>
          </p:cNvSpPr>
          <p:nvPr/>
        </p:nvSpPr>
        <p:spPr bwMode="auto">
          <a:xfrm>
            <a:off x="8467725" y="2674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6" name="AutoShape 92"/>
          <p:cNvSpPr>
            <a:spLocks noChangeArrowheads="1"/>
          </p:cNvSpPr>
          <p:nvPr/>
        </p:nvSpPr>
        <p:spPr bwMode="auto">
          <a:xfrm>
            <a:off x="9591675" y="3246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7" name="Line 93"/>
          <p:cNvSpPr>
            <a:spLocks noChangeShapeType="1"/>
          </p:cNvSpPr>
          <p:nvPr/>
        </p:nvSpPr>
        <p:spPr bwMode="auto">
          <a:xfrm flipH="1">
            <a:off x="6383338" y="4400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8" name="Line 94"/>
          <p:cNvSpPr>
            <a:spLocks noChangeShapeType="1"/>
          </p:cNvSpPr>
          <p:nvPr/>
        </p:nvSpPr>
        <p:spPr bwMode="auto">
          <a:xfrm>
            <a:off x="7620000" y="3048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09" name="Line 95"/>
          <p:cNvSpPr>
            <a:spLocks noChangeShapeType="1"/>
          </p:cNvSpPr>
          <p:nvPr/>
        </p:nvSpPr>
        <p:spPr bwMode="auto">
          <a:xfrm flipV="1">
            <a:off x="7848600" y="4419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0" name="Line 96"/>
          <p:cNvSpPr>
            <a:spLocks noChangeShapeType="1"/>
          </p:cNvSpPr>
          <p:nvPr/>
        </p:nvSpPr>
        <p:spPr bwMode="auto">
          <a:xfrm flipV="1">
            <a:off x="6153150" y="3086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1" name="Line 97"/>
          <p:cNvSpPr>
            <a:spLocks noChangeShapeType="1"/>
          </p:cNvSpPr>
          <p:nvPr/>
        </p:nvSpPr>
        <p:spPr bwMode="auto">
          <a:xfrm>
            <a:off x="6134100" y="3924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2" name="AutoShape 98"/>
          <p:cNvSpPr>
            <a:spLocks noChangeArrowheads="1"/>
          </p:cNvSpPr>
          <p:nvPr/>
        </p:nvSpPr>
        <p:spPr bwMode="auto">
          <a:xfrm>
            <a:off x="5114925" y="2486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513" name="Text Box 99"/>
          <p:cNvSpPr txBox="1">
            <a:spLocks noChangeArrowheads="1"/>
          </p:cNvSpPr>
          <p:nvPr/>
        </p:nvSpPr>
        <p:spPr bwMode="auto">
          <a:xfrm>
            <a:off x="5114926" y="2886076"/>
            <a:ext cx="1679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5" y="142852"/>
            <a:ext cx="8229577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Limitations of non-linear mapping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407411" y="1681638"/>
            <a:ext cx="8229577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new feature space (after mapping) may be very high dimensional, and working in the high dimensional space is computationally expensive.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Remember, in order to compute w (and b), we need to compute the inner products of feature vectors of training examples together.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i.e. </a:t>
            </a:r>
            <a:r>
              <a:rPr lang="en-US" sz="2800" b="1" dirty="0" err="1"/>
              <a:t>x</a:t>
            </a:r>
            <a:r>
              <a:rPr lang="en-US" sz="2800" i="1" baseline="-25000" dirty="0" err="1"/>
              <a:t>i</a:t>
            </a:r>
            <a:r>
              <a:rPr lang="en-US" sz="2800" b="1" baseline="30000" dirty="0" err="1"/>
              <a:t>T</a:t>
            </a:r>
            <a:r>
              <a:rPr lang="en-US" sz="2800" b="1" dirty="0" err="1"/>
              <a:t>x</a:t>
            </a:r>
            <a:r>
              <a:rPr lang="en-US" sz="2800" i="1" baseline="-25000" dirty="0" err="1"/>
              <a:t>j</a:t>
            </a:r>
            <a:r>
              <a:rPr lang="en-US" sz="2800" i="1" baseline="-25000" dirty="0"/>
              <a:t>  </a:t>
            </a:r>
            <a:r>
              <a:rPr lang="en-US" sz="2800" i="1" dirty="0"/>
              <a:t>for all </a:t>
            </a:r>
            <a:r>
              <a:rPr lang="en-US" sz="2800" i="1" dirty="0" err="1"/>
              <a:t>i</a:t>
            </a:r>
            <a:r>
              <a:rPr lang="en-US" sz="2800" i="1" dirty="0"/>
              <a:t>, j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Computing the inner products in the higher dimensional space increases the computational complexity to great extent. </a:t>
            </a:r>
          </a:p>
        </p:txBody>
      </p:sp>
    </p:spTree>
    <p:extLst>
      <p:ext uri="{BB962C8B-B14F-4D97-AF65-F5344CB8AC3E}">
        <p14:creationId xmlns:p14="http://schemas.microsoft.com/office/powerpoint/2010/main" val="3963235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5" y="142852"/>
            <a:ext cx="8229577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Limitations of non-linear mapping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48DE4C63-9C73-4680-B698-E55FF9360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701" y="1772816"/>
            <a:ext cx="7937061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+mj-lt"/>
              <a:buAutoNum type="arabicPeriod" startAt="2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do we know the mapping function, i.e. what will be the new set of features in the higher dimensional space? E.g. for a single feature x, the additional features can be x</a:t>
            </a:r>
            <a:r>
              <a:rPr lang="en-US" sz="28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sqrt(x), sin(x) etc. </a:t>
            </a:r>
          </a:p>
          <a:p>
            <a:pPr marL="1257300" lvl="1" indent="-5143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Finding the correct mapping function is not easy.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40389-2B68-4C5C-8485-3B82DA539BC7}"/>
              </a:ext>
            </a:extLst>
          </p:cNvPr>
          <p:cNvSpPr txBox="1"/>
          <p:nvPr/>
        </p:nvSpPr>
        <p:spPr>
          <a:xfrm>
            <a:off x="1706253" y="5085184"/>
            <a:ext cx="79370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 algn="ctr"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Both of the above limitations are addressed in SVM classification by applying a simple tweak – the Kernel Trick.</a:t>
            </a:r>
          </a:p>
        </p:txBody>
      </p:sp>
    </p:spTree>
    <p:extLst>
      <p:ext uri="{BB962C8B-B14F-4D97-AF65-F5344CB8AC3E}">
        <p14:creationId xmlns:p14="http://schemas.microsoft.com/office/powerpoint/2010/main" val="2944599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E666-5E58-4864-ABE8-D8FCDB3B9D72}"/>
              </a:ext>
            </a:extLst>
          </p:cNvPr>
          <p:cNvSpPr txBox="1">
            <a:spLocks/>
          </p:cNvSpPr>
          <p:nvPr/>
        </p:nvSpPr>
        <p:spPr>
          <a:xfrm>
            <a:off x="2351584" y="300037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ctr"/>
            <a:r>
              <a:rPr lang="en-US" dirty="0"/>
              <a:t>The Kernel Trick</a:t>
            </a:r>
          </a:p>
        </p:txBody>
      </p:sp>
    </p:spTree>
    <p:extLst>
      <p:ext uri="{BB962C8B-B14F-4D97-AF65-F5344CB8AC3E}">
        <p14:creationId xmlns:p14="http://schemas.microsoft.com/office/powerpoint/2010/main" val="2339682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D15-77E9-49D9-AAAF-16C3ED367ABE}"/>
              </a:ext>
            </a:extLst>
          </p:cNvPr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The Kernel Trick – </a:t>
            </a:r>
            <a:r>
              <a:rPr lang="en-US" dirty="0" err="1"/>
              <a:t>intuitition</a:t>
            </a:r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DE341E-48EC-49FC-A588-8317C13BD6BE}"/>
              </a:ext>
            </a:extLst>
          </p:cNvPr>
          <p:cNvSpPr/>
          <p:nvPr/>
        </p:nvSpPr>
        <p:spPr>
          <a:xfrm>
            <a:off x="479376" y="1268760"/>
            <a:ext cx="109452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T</a:t>
            </a:r>
            <a:r>
              <a:rPr lang="en-US" sz="2800" dirty="0">
                <a:solidFill>
                  <a:srgbClr val="292929"/>
                </a:solidFill>
                <a:effectLst/>
                <a:latin typeface="charter"/>
              </a:rPr>
              <a:t>o compute the inner products of vectors in higher dimensional space, we can apply the kernel trick.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charter"/>
              </a:rPr>
              <a:t>Using this trick, we can compute the inner products (in higher dimension) </a:t>
            </a:r>
            <a:r>
              <a:rPr lang="en-US" sz="2800" i="1" dirty="0">
                <a:solidFill>
                  <a:srgbClr val="292929"/>
                </a:solidFill>
                <a:effectLst/>
                <a:latin typeface="charter"/>
              </a:rPr>
              <a:t>without </a:t>
            </a:r>
            <a:r>
              <a:rPr lang="en-US" sz="2800" dirty="0">
                <a:solidFill>
                  <a:srgbClr val="292929"/>
                </a:solidFill>
                <a:effectLst/>
                <a:latin typeface="charter"/>
              </a:rPr>
              <a:t>actually going into the higher dimension.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latin typeface="charter"/>
              </a:rPr>
              <a:t>Remember, it’s the inner products of vectors, which we need in the higher dimension, and not the vectors themselves.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292929"/>
                </a:solidFill>
                <a:effectLst/>
                <a:latin typeface="charter"/>
              </a:rPr>
              <a:t>This trick is known as the </a:t>
            </a:r>
            <a:r>
              <a:rPr lang="en-US" sz="2800" dirty="0">
                <a:solidFill>
                  <a:srgbClr val="00B050"/>
                </a:solidFill>
                <a:latin typeface="charter"/>
              </a:rPr>
              <a:t>Kernel trick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, as it is applied with the help of a </a:t>
            </a:r>
            <a:r>
              <a:rPr lang="en-US" sz="2800" b="1" dirty="0">
                <a:solidFill>
                  <a:srgbClr val="292929"/>
                </a:solidFill>
                <a:latin typeface="charter"/>
              </a:rPr>
              <a:t>kernel function</a:t>
            </a:r>
            <a:r>
              <a:rPr lang="en-US" sz="2800" dirty="0">
                <a:solidFill>
                  <a:srgbClr val="292929"/>
                </a:solidFill>
                <a:latin typeface="charter"/>
              </a:rPr>
              <a:t>. </a:t>
            </a:r>
            <a:endParaRPr lang="en-US" sz="280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69962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Function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983432" y="1520200"/>
            <a:ext cx="1065718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kernel function is defined as a function of 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 space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that can be written as a dot product of two feature vectors in the expanded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feature space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noted earlier that determining the hyperplane in linear SVM involves </a:t>
            </a:r>
            <a:r>
              <a:rPr lang="en-US" sz="32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dot product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input vectors, i.e. </a:t>
            </a:r>
            <a:r>
              <a:rPr lang="en-US" sz="3200" b="1" dirty="0" err="1"/>
              <a:t>x</a:t>
            </a:r>
            <a:r>
              <a:rPr lang="en-US" sz="3200" i="1" baseline="-25000" dirty="0" err="1"/>
              <a:t>i</a:t>
            </a:r>
            <a:r>
              <a:rPr lang="en-US" sz="3200" b="1" baseline="30000" dirty="0" err="1"/>
              <a:t>T</a:t>
            </a:r>
            <a:r>
              <a:rPr lang="en-US" sz="3200" b="1" dirty="0" err="1"/>
              <a:t>x</a:t>
            </a:r>
            <a:r>
              <a:rPr lang="en-US" sz="3200" i="1" baseline="-25000" dirty="0" err="1"/>
              <a:t>j</a:t>
            </a:r>
            <a:r>
              <a:rPr lang="en-US" sz="3200" b="1" baseline="-25000" dirty="0"/>
              <a:t> 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Now, we only need to compute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3200" i="1" baseline="-25000" dirty="0" err="1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(which uses the </a:t>
            </a:r>
            <a:r>
              <a:rPr lang="en-US" sz="3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 space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 and don’t need to perform the computations in the higher dimensional </a:t>
            </a:r>
            <a:r>
              <a:rPr lang="en-US" sz="32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feature space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explicitly. This is what is called the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Kernel Trick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633817"/>
              </p:ext>
            </p:extLst>
          </p:nvPr>
        </p:nvGraphicFramePr>
        <p:xfrm>
          <a:off x="4104617" y="3019533"/>
          <a:ext cx="3384376" cy="5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3200" imgH="254000" progId="Equation.DSMT4">
                  <p:embed/>
                </p:oleObj>
              </mc:Choice>
              <mc:Fallback>
                <p:oleObj name="Equation" r:id="rId3" imgW="14732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4617" y="3019533"/>
                        <a:ext cx="3384376" cy="58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4685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The “Kernel Trick” – example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dirty="0"/>
              <a:t>Let us understand the kernel trick with the help of an example.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Assume, a non-linear separability case, where the original input vectors are </a:t>
            </a:r>
            <a:r>
              <a:rPr lang="en-US" i="1" dirty="0"/>
              <a:t>2-dimensional</a:t>
            </a:r>
            <a:r>
              <a:rPr lang="en-US" dirty="0"/>
              <a:t>, i.e.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order to apply SVM, the input space is transformed into a (higher) </a:t>
            </a:r>
            <a:r>
              <a:rPr lang="en-US" i="1" dirty="0"/>
              <a:t>6-dimensional</a:t>
            </a:r>
            <a:r>
              <a:rPr lang="en-US" dirty="0"/>
              <a:t> feature space according to the following mapping function.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= </a:t>
            </a:r>
            <a:r>
              <a:rPr lang="en-US" b="1" baseline="-25000" dirty="0"/>
              <a:t> </a:t>
            </a:r>
            <a:r>
              <a:rPr lang="en-US" dirty="0"/>
              <a:t>[1   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baseline="30000" dirty="0"/>
              <a:t>2    </a:t>
            </a:r>
            <a:r>
              <a:rPr lang="en-US" i="1" dirty="0"/>
              <a:t>√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2  </a:t>
            </a:r>
            <a:r>
              <a:rPr lang="en-US" i="1" dirty="0"/>
              <a:t>   x</a:t>
            </a:r>
            <a:r>
              <a:rPr lang="en-US" i="1" baseline="-25000" dirty="0"/>
              <a:t>2</a:t>
            </a:r>
            <a:r>
              <a:rPr lang="en-US" i="1" baseline="30000" dirty="0"/>
              <a:t>2 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1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], i.e. every datapoint </a:t>
            </a:r>
            <a:r>
              <a:rPr lang="en-US" b="1" dirty="0"/>
              <a:t>x</a:t>
            </a:r>
            <a:r>
              <a:rPr lang="en-US" dirty="0"/>
              <a:t> = [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] is mapped into high-dimensional space via the transformation </a:t>
            </a:r>
            <a:r>
              <a:rPr lang="el-GR" dirty="0"/>
              <a:t>Φ</a:t>
            </a:r>
            <a:r>
              <a:rPr lang="en-US" dirty="0"/>
              <a:t>:  </a:t>
            </a:r>
            <a:r>
              <a:rPr lang="en-US" b="1" dirty="0"/>
              <a:t>x</a:t>
            </a:r>
            <a:r>
              <a:rPr lang="en-US" b="1" baseline="-25000" dirty="0"/>
              <a:t> </a:t>
            </a:r>
            <a:r>
              <a:rPr lang="en-US" b="1" dirty="0"/>
              <a:t>→</a:t>
            </a:r>
            <a:r>
              <a:rPr lang="en-US" dirty="0"/>
              <a:t> </a:t>
            </a:r>
            <a:r>
              <a:rPr lang="el-GR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2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The “Kernel Trick” – example (contd.)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Now, determining the hyperplane in this higher dimension requires computing the </a:t>
            </a:r>
            <a:r>
              <a:rPr lang="en-US" dirty="0">
                <a:solidFill>
                  <a:srgbClr val="00B0F0"/>
                </a:solidFill>
              </a:rPr>
              <a:t>dot product </a:t>
            </a:r>
            <a:r>
              <a:rPr lang="en-US" dirty="0"/>
              <a:t>of the feature vectors, i.e.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="1" baseline="-25000" dirty="0"/>
              <a:t> </a:t>
            </a:r>
            <a:r>
              <a:rPr lang="en-US" b="1" baseline="30000" dirty="0"/>
              <a:t>T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for all </a:t>
            </a:r>
            <a:r>
              <a:rPr lang="en-US" dirty="0" err="1"/>
              <a:t>i</a:t>
            </a:r>
            <a:r>
              <a:rPr lang="en-US" dirty="0"/>
              <a:t>, j</a:t>
            </a:r>
            <a:r>
              <a:rPr lang="en-US" b="1" baseline="-25000" dirty="0"/>
              <a:t>. </a:t>
            </a:r>
            <a:r>
              <a:rPr lang="en-US" dirty="0"/>
              <a:t>Therefore,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)=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="1" baseline="-25000" dirty="0"/>
              <a:t> </a:t>
            </a:r>
            <a:r>
              <a:rPr lang="en-US" b="1" baseline="30000" dirty="0"/>
              <a:t>T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). where </a:t>
            </a:r>
            <a:r>
              <a:rPr lang="el-GR" dirty="0"/>
              <a:t>φ</a:t>
            </a:r>
            <a:r>
              <a:rPr lang="en-US" dirty="0"/>
              <a:t>(x) = </a:t>
            </a:r>
            <a:r>
              <a:rPr lang="en-US" b="1" baseline="-25000" dirty="0"/>
              <a:t> </a:t>
            </a:r>
            <a:r>
              <a:rPr lang="en-US" dirty="0"/>
              <a:t>[1   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baseline="30000" dirty="0"/>
              <a:t>2    </a:t>
            </a:r>
            <a:r>
              <a:rPr lang="en-US" i="1" dirty="0"/>
              <a:t>√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x</a:t>
            </a:r>
            <a:r>
              <a:rPr lang="en-US" i="1" baseline="-25000" dirty="0"/>
              <a:t>2  </a:t>
            </a:r>
            <a:r>
              <a:rPr lang="en-US" i="1" dirty="0"/>
              <a:t>   x</a:t>
            </a:r>
            <a:r>
              <a:rPr lang="en-US" i="1" baseline="-25000" dirty="0"/>
              <a:t>2</a:t>
            </a:r>
            <a:r>
              <a:rPr lang="en-US" i="1" baseline="30000" dirty="0"/>
              <a:t>2 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1    </a:t>
            </a:r>
            <a:r>
              <a:rPr lang="en-US" i="1" dirty="0"/>
              <a:t>√</a:t>
            </a:r>
            <a:r>
              <a:rPr lang="en-US" dirty="0"/>
              <a:t>2</a:t>
            </a:r>
            <a:r>
              <a:rPr lang="en-US" i="1" dirty="0"/>
              <a:t>x</a:t>
            </a:r>
            <a:r>
              <a:rPr lang="en-US" i="1" baseline="-25000" dirty="0"/>
              <a:t>2</a:t>
            </a:r>
            <a:r>
              <a:rPr lang="en-US" dirty="0"/>
              <a:t>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Expanding the product: </a:t>
            </a:r>
          </a:p>
          <a:p>
            <a:pPr marL="1257300" lvl="3" indent="0">
              <a:buNone/>
            </a:pPr>
            <a:r>
              <a:rPr lang="en-US" sz="2400" i="1" dirty="0"/>
              <a:t>K</a:t>
            </a:r>
            <a:r>
              <a:rPr lang="en-US" sz="2400" dirty="0"/>
              <a:t>(</a:t>
            </a:r>
            <a:r>
              <a:rPr lang="en-US" sz="2400" b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dirty="0" err="1"/>
              <a:t>,</a:t>
            </a:r>
            <a:r>
              <a:rPr lang="en-US" sz="2400" b="1" dirty="0" err="1"/>
              <a:t>x</a:t>
            </a:r>
            <a:r>
              <a:rPr lang="en-US" sz="2400" i="1" baseline="-25000" dirty="0" err="1"/>
              <a:t>j</a:t>
            </a:r>
            <a:r>
              <a:rPr lang="en-US" sz="2400" dirty="0"/>
              <a:t>) </a:t>
            </a:r>
            <a:r>
              <a:rPr lang="en-US" sz="2400" i="1" dirty="0"/>
              <a:t>= </a:t>
            </a:r>
            <a:r>
              <a:rPr lang="en-US" sz="2400" dirty="0"/>
              <a:t>[1  </a:t>
            </a:r>
            <a:r>
              <a:rPr lang="en-US" sz="2400" i="1" dirty="0"/>
              <a:t>x</a:t>
            </a:r>
            <a:r>
              <a:rPr lang="en-US" sz="2400" i="1" baseline="-25000" dirty="0"/>
              <a:t>i1</a:t>
            </a:r>
            <a:r>
              <a:rPr lang="en-US" sz="2400" i="1" baseline="30000" dirty="0"/>
              <a:t>2  </a:t>
            </a:r>
            <a:r>
              <a:rPr lang="en-US" sz="2400" i="1" dirty="0"/>
              <a:t>√</a:t>
            </a:r>
            <a:r>
              <a:rPr lang="en-US" sz="2400" dirty="0"/>
              <a:t>2 </a:t>
            </a:r>
            <a:r>
              <a:rPr lang="en-US" sz="2400" i="1" dirty="0"/>
              <a:t>x</a:t>
            </a:r>
            <a:r>
              <a:rPr lang="en-US" sz="2400" i="1" baseline="-25000" dirty="0"/>
              <a:t>i1</a:t>
            </a:r>
            <a:r>
              <a:rPr lang="en-US" sz="2400" i="1" dirty="0"/>
              <a:t>x</a:t>
            </a:r>
            <a:r>
              <a:rPr lang="en-US" sz="2400" i="1" baseline="-25000" dirty="0"/>
              <a:t>i2  </a:t>
            </a:r>
            <a:r>
              <a:rPr lang="en-US" sz="2400" i="1" dirty="0"/>
              <a:t> x</a:t>
            </a:r>
            <a:r>
              <a:rPr lang="en-US" sz="2400" i="1" baseline="-25000" dirty="0"/>
              <a:t>i2</a:t>
            </a:r>
            <a:r>
              <a:rPr lang="en-US" sz="2400" i="1" baseline="30000" dirty="0"/>
              <a:t>2  </a:t>
            </a:r>
            <a:r>
              <a:rPr lang="en-US" sz="2400" i="1" dirty="0"/>
              <a:t>√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i1  </a:t>
            </a:r>
            <a:r>
              <a:rPr lang="en-US" sz="2400" i="1" dirty="0"/>
              <a:t>√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i2</a:t>
            </a:r>
            <a:r>
              <a:rPr lang="en-US" sz="2400" dirty="0"/>
              <a:t>]</a:t>
            </a:r>
            <a:r>
              <a:rPr lang="en-US" sz="2400" b="1" baseline="30000" dirty="0"/>
              <a:t>T </a:t>
            </a:r>
            <a:r>
              <a:rPr lang="en-US" sz="2400" dirty="0"/>
              <a:t>[1  </a:t>
            </a:r>
            <a:r>
              <a:rPr lang="en-US" sz="2400" i="1" dirty="0"/>
              <a:t>x</a:t>
            </a:r>
            <a:r>
              <a:rPr lang="en-US" sz="2400" i="1" baseline="-25000" dirty="0"/>
              <a:t>j1</a:t>
            </a:r>
            <a:r>
              <a:rPr lang="en-US" sz="2400" i="1" baseline="30000" dirty="0"/>
              <a:t>2  </a:t>
            </a:r>
            <a:r>
              <a:rPr lang="en-US" sz="2400" i="1" dirty="0"/>
              <a:t>√</a:t>
            </a:r>
            <a:r>
              <a:rPr lang="en-US" sz="2400" dirty="0"/>
              <a:t>2 </a:t>
            </a:r>
            <a:r>
              <a:rPr lang="en-US" sz="2400" i="1" dirty="0"/>
              <a:t>x</a:t>
            </a:r>
            <a:r>
              <a:rPr lang="en-US" sz="2400" i="1" baseline="-25000" dirty="0"/>
              <a:t>j1</a:t>
            </a:r>
            <a:r>
              <a:rPr lang="en-US" sz="2400" i="1" dirty="0"/>
              <a:t>x</a:t>
            </a:r>
            <a:r>
              <a:rPr lang="en-US" sz="2400" i="1" baseline="-25000" dirty="0"/>
              <a:t>j2  </a:t>
            </a:r>
            <a:r>
              <a:rPr lang="en-US" sz="2400" i="1" dirty="0"/>
              <a:t> x</a:t>
            </a:r>
            <a:r>
              <a:rPr lang="en-US" sz="2400" i="1" baseline="-25000" dirty="0"/>
              <a:t>j2</a:t>
            </a:r>
            <a:r>
              <a:rPr lang="en-US" sz="2400" i="1" baseline="30000" dirty="0"/>
              <a:t>2  </a:t>
            </a:r>
            <a:r>
              <a:rPr lang="en-US" sz="2400" i="1" dirty="0"/>
              <a:t>√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j1  </a:t>
            </a:r>
            <a:r>
              <a:rPr lang="en-US" sz="2400" i="1" dirty="0"/>
              <a:t>√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j2</a:t>
            </a:r>
            <a:r>
              <a:rPr lang="en-US" sz="2400" dirty="0"/>
              <a:t>] </a:t>
            </a:r>
          </a:p>
          <a:p>
            <a:pPr marL="1257300" lvl="3" indent="0">
              <a:buNone/>
            </a:pPr>
            <a:r>
              <a:rPr lang="en-US" sz="2400" dirty="0"/>
              <a:t>= 1+ </a:t>
            </a:r>
            <a:r>
              <a:rPr lang="en-US" sz="2400" i="1" dirty="0"/>
              <a:t>x</a:t>
            </a:r>
            <a:r>
              <a:rPr lang="en-US" sz="2400" i="1" baseline="-25000" dirty="0"/>
              <a:t>i1</a:t>
            </a:r>
            <a:r>
              <a:rPr lang="en-US" sz="2400" i="1" baseline="300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j1</a:t>
            </a:r>
            <a:r>
              <a:rPr lang="en-US" sz="2400" i="1" baseline="30000" dirty="0"/>
              <a:t>2 </a:t>
            </a:r>
            <a:r>
              <a:rPr lang="en-US" sz="2400" i="1" dirty="0"/>
              <a:t>+ </a:t>
            </a:r>
            <a:r>
              <a:rPr lang="en-US" sz="2400" dirty="0"/>
              <a:t>2 </a:t>
            </a:r>
            <a:r>
              <a:rPr lang="en-US" sz="2400" i="1" dirty="0"/>
              <a:t>x</a:t>
            </a:r>
            <a:r>
              <a:rPr lang="en-US" sz="2400" i="1" baseline="-25000" dirty="0"/>
              <a:t>i1</a:t>
            </a:r>
            <a:r>
              <a:rPr lang="en-US" sz="2400" i="1" dirty="0"/>
              <a:t>x</a:t>
            </a:r>
            <a:r>
              <a:rPr lang="en-US" sz="2400" i="1" baseline="-25000" dirty="0"/>
              <a:t>j1</a:t>
            </a:r>
            <a:r>
              <a:rPr lang="en-US" sz="2400" i="1" baseline="30000" dirty="0"/>
              <a:t> </a:t>
            </a:r>
            <a:r>
              <a:rPr lang="en-US" sz="2400" i="1" dirty="0"/>
              <a:t>x</a:t>
            </a:r>
            <a:r>
              <a:rPr lang="en-US" sz="2400" i="1" baseline="-25000" dirty="0"/>
              <a:t>i2</a:t>
            </a:r>
            <a:r>
              <a:rPr lang="en-US" sz="2400" i="1" dirty="0"/>
              <a:t>x</a:t>
            </a:r>
            <a:r>
              <a:rPr lang="en-US" sz="2400" i="1" baseline="-25000" dirty="0"/>
              <a:t>j2</a:t>
            </a:r>
            <a:r>
              <a:rPr lang="en-US" sz="2400" i="1" dirty="0"/>
              <a:t>+ x</a:t>
            </a:r>
            <a:r>
              <a:rPr lang="en-US" sz="2400" i="1" baseline="-25000" dirty="0"/>
              <a:t>i2</a:t>
            </a:r>
            <a:r>
              <a:rPr lang="en-US" sz="2400" i="1" baseline="300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j2</a:t>
            </a:r>
            <a:r>
              <a:rPr lang="en-US" sz="2400" i="1" baseline="30000" dirty="0"/>
              <a:t>2 </a:t>
            </a:r>
            <a:r>
              <a:rPr lang="en-US" sz="2400" dirty="0"/>
              <a:t>+ 2</a:t>
            </a:r>
            <a:r>
              <a:rPr lang="en-US" sz="2400" i="1" dirty="0"/>
              <a:t>x</a:t>
            </a:r>
            <a:r>
              <a:rPr lang="en-US" sz="2400" i="1" baseline="-25000" dirty="0"/>
              <a:t>i1</a:t>
            </a:r>
            <a:r>
              <a:rPr lang="en-US" sz="2400" i="1" dirty="0"/>
              <a:t>x</a:t>
            </a:r>
            <a:r>
              <a:rPr lang="en-US" sz="2400" i="1" baseline="-25000" dirty="0"/>
              <a:t>j1 </a:t>
            </a:r>
            <a:r>
              <a:rPr lang="en-US" sz="2400" i="1" dirty="0"/>
              <a:t>+ </a:t>
            </a:r>
            <a:r>
              <a:rPr lang="en-US" sz="2400" dirty="0"/>
              <a:t>2</a:t>
            </a:r>
            <a:r>
              <a:rPr lang="en-US" sz="2400" i="1" dirty="0"/>
              <a:t>x</a:t>
            </a:r>
            <a:r>
              <a:rPr lang="en-US" sz="2400" i="1" baseline="-25000" dirty="0"/>
              <a:t>i2</a:t>
            </a:r>
            <a:r>
              <a:rPr lang="en-US" sz="2400" i="1" dirty="0"/>
              <a:t>x</a:t>
            </a:r>
            <a:r>
              <a:rPr lang="en-US" sz="2400" i="1" baseline="-25000" dirty="0"/>
              <a:t>j2</a:t>
            </a:r>
          </a:p>
          <a:p>
            <a:pPr marL="1257300" lvl="3" indent="0">
              <a:buNone/>
            </a:pPr>
            <a:r>
              <a:rPr lang="en-US" sz="2400" dirty="0"/>
              <a:t>=(1 + </a:t>
            </a:r>
            <a:r>
              <a:rPr lang="en-US" sz="2400" b="1" dirty="0" err="1"/>
              <a:t>x</a:t>
            </a:r>
            <a:r>
              <a:rPr lang="en-US" sz="2400" i="1" baseline="-25000" dirty="0" err="1"/>
              <a:t>i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i="1" baseline="-25000" dirty="0" err="1"/>
              <a:t>j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Where the final expression is a function of the original </a:t>
            </a:r>
            <a:r>
              <a:rPr lang="en-US" dirty="0">
                <a:solidFill>
                  <a:srgbClr val="00B050"/>
                </a:solidFill>
              </a:rPr>
              <a:t>input space</a:t>
            </a:r>
            <a:r>
              <a:rPr lang="en-US" dirty="0"/>
              <a:t>, i.e. 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= [</a:t>
            </a:r>
            <a:r>
              <a:rPr lang="en-US" i="1" dirty="0"/>
              <a:t>x</a:t>
            </a:r>
            <a:r>
              <a:rPr lang="en-US" i="1" baseline="-25000" dirty="0"/>
              <a:t>i1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i="1" baseline="-25000" dirty="0"/>
              <a:t>i2</a:t>
            </a:r>
            <a:r>
              <a:rPr lang="en-US" dirty="0"/>
              <a:t>] and not the transformed higher dimension </a:t>
            </a:r>
            <a:r>
              <a:rPr lang="en-US" dirty="0">
                <a:solidFill>
                  <a:srgbClr val="FF0000"/>
                </a:solidFill>
              </a:rPr>
              <a:t>feature space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The “Kernel Trick” – example (contd.)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other words, if we compute 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in the </a:t>
            </a:r>
            <a:r>
              <a:rPr lang="en-US" dirty="0">
                <a:solidFill>
                  <a:srgbClr val="00B050"/>
                </a:solidFill>
              </a:rPr>
              <a:t>input space</a:t>
            </a:r>
            <a:r>
              <a:rPr lang="en-US" dirty="0"/>
              <a:t>, this is equivalent to finding the inner products of vectors in the higher dimensional </a:t>
            </a:r>
            <a:r>
              <a:rPr lang="en-US" dirty="0">
                <a:solidFill>
                  <a:srgbClr val="FF0000"/>
                </a:solidFill>
              </a:rPr>
              <a:t>feature space</a:t>
            </a:r>
            <a:r>
              <a:rPr lang="en-US" dirty="0"/>
              <a:t>, i.e.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=(1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=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  <a:r>
              <a:rPr lang="en-US" b="1" baseline="-25000" dirty="0"/>
              <a:t> </a:t>
            </a:r>
            <a:r>
              <a:rPr lang="en-US" b="1" baseline="30000" dirty="0"/>
              <a:t>T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Thus, a kernel function</a:t>
            </a:r>
            <a:r>
              <a:rPr lang="en-US" i="1" dirty="0"/>
              <a:t> implicitly </a:t>
            </a:r>
            <a:r>
              <a:rPr lang="en-US" dirty="0"/>
              <a:t>maps data to a high-dimensional </a:t>
            </a:r>
            <a:r>
              <a:rPr lang="en-US" dirty="0">
                <a:solidFill>
                  <a:srgbClr val="FF0000"/>
                </a:solidFill>
              </a:rPr>
              <a:t>feature space </a:t>
            </a:r>
            <a:r>
              <a:rPr lang="en-US" dirty="0"/>
              <a:t>(without the need to compute each </a:t>
            </a:r>
            <a:r>
              <a:rPr lang="el-GR" b="1" dirty="0"/>
              <a:t>φ</a:t>
            </a:r>
            <a:r>
              <a:rPr lang="en-US" dirty="0"/>
              <a:t>(</a:t>
            </a:r>
            <a:r>
              <a:rPr lang="en-US" b="1" dirty="0"/>
              <a:t>x</a:t>
            </a:r>
            <a:r>
              <a:rPr lang="en-US" dirty="0"/>
              <a:t>) explicitly).</a:t>
            </a:r>
            <a:endParaRPr lang="el-G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 this case, the kernel function </a:t>
            </a:r>
            <a:r>
              <a:rPr lang="en-US" i="1" dirty="0"/>
              <a:t>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)=(1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Note that choosing the kernel function also relieves us from the problem of choosing the feature set in higher dimension, i.e. we don’t need to engineer features in higher dimension. </a:t>
            </a:r>
          </a:p>
        </p:txBody>
      </p:sp>
    </p:spTree>
    <p:extLst>
      <p:ext uri="{BB962C8B-B14F-4D97-AF65-F5344CB8AC3E}">
        <p14:creationId xmlns:p14="http://schemas.microsoft.com/office/powerpoint/2010/main" val="31059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>
                <a:solidFill>
                  <a:schemeClr val="tx1"/>
                </a:solidFill>
              </a:rPr>
              <a:t>The “Kernel Trick”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kernel function</a:t>
            </a:r>
            <a:r>
              <a:rPr lang="en-US" i="1" dirty="0"/>
              <a:t> K</a:t>
            </a:r>
            <a:r>
              <a:rPr lang="en-US" dirty="0"/>
              <a:t>(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=(1 + </a:t>
            </a:r>
            <a:r>
              <a:rPr lang="en-US" b="1" dirty="0" err="1"/>
              <a:t>x</a:t>
            </a:r>
            <a:r>
              <a:rPr lang="en-US" i="1" baseline="-25000" dirty="0" err="1"/>
              <a:t>i</a:t>
            </a:r>
            <a:r>
              <a:rPr lang="en-US" b="1" baseline="30000" dirty="0" err="1"/>
              <a:t>T</a:t>
            </a:r>
            <a:r>
              <a:rPr lang="en-US" b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is a special case of a more generalized class of kernel functions, called polynomial functions (more about this on the next slide).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not the only choice for kernel function.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 fact, we can choose from different kernel functions including the polynomial function, sigmoid kernel, gaussian kernel etc.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7483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Text and image classification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Hand-writing recognition,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Data mining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Bioinformatics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Medicine and </a:t>
            </a:r>
            <a:r>
              <a:rPr lang="en-US" sz="3600" dirty="0" err="1"/>
              <a:t>biosequence</a:t>
            </a:r>
            <a:r>
              <a:rPr lang="en-US" sz="3600" dirty="0"/>
              <a:t> analysis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600" dirty="0"/>
              <a:t>and even stock market</a:t>
            </a:r>
          </a:p>
        </p:txBody>
      </p:sp>
    </p:spTree>
    <p:extLst>
      <p:ext uri="{BB962C8B-B14F-4D97-AF65-F5344CB8AC3E}">
        <p14:creationId xmlns:p14="http://schemas.microsoft.com/office/powerpoint/2010/main" val="840022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7161"/>
            <a:ext cx="10972800" cy="1139825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Examples of Kernel Functions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35342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Garamond" pitchFamily="18" charset="0"/>
              </a:rPr>
              <a:t>Linear kernel:</a:t>
            </a:r>
          </a:p>
          <a:p>
            <a:endParaRPr lang="en-US" sz="24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Polynomial kernel of power </a:t>
            </a:r>
            <a:r>
              <a:rPr lang="en-US" sz="2400" i="1" dirty="0">
                <a:latin typeface="Garamond" pitchFamily="18" charset="0"/>
              </a:rPr>
              <a:t>p</a:t>
            </a:r>
            <a:r>
              <a:rPr lang="en-US" sz="2400" dirty="0">
                <a:latin typeface="Garamond" pitchFamily="18" charset="0"/>
              </a:rPr>
              <a:t>:</a:t>
            </a:r>
            <a:endParaRPr lang="en-US" sz="2400" i="1" baseline="300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Gaussian kernel </a:t>
            </a:r>
          </a:p>
          <a:p>
            <a:r>
              <a:rPr lang="en-US" sz="2400" dirty="0">
                <a:latin typeface="Garamond" pitchFamily="18" charset="0"/>
              </a:rPr>
              <a:t>(Also called RBF Kernel)</a:t>
            </a:r>
          </a:p>
          <a:p>
            <a:r>
              <a:rPr lang="en-US" sz="2400" dirty="0">
                <a:latin typeface="Garamond" pitchFamily="18" charset="0"/>
              </a:rPr>
              <a:t>Can lift to infinite dim. space</a:t>
            </a:r>
          </a:p>
          <a:p>
            <a:pPr lvl="1"/>
            <a:endParaRPr lang="en-US" sz="2000" dirty="0">
              <a:latin typeface="Garamond" pitchFamily="18" charset="0"/>
            </a:endParaRPr>
          </a:p>
          <a:p>
            <a:endParaRPr lang="en-US" sz="2400" dirty="0">
              <a:latin typeface="Garamond" pitchFamily="18" charset="0"/>
            </a:endParaRPr>
          </a:p>
          <a:p>
            <a:r>
              <a:rPr lang="en-US" sz="2400" dirty="0">
                <a:latin typeface="Garamond" pitchFamily="18" charset="0"/>
              </a:rPr>
              <a:t>Two-layer perceptron:</a:t>
            </a:r>
            <a:endParaRPr lang="en-US" sz="2400" i="1" baseline="30000" dirty="0">
              <a:latin typeface="Garamond" pitchFamily="18" charset="0"/>
            </a:endParaRPr>
          </a:p>
        </p:txBody>
      </p:sp>
      <p:graphicFrame>
        <p:nvGraphicFramePr>
          <p:cNvPr id="227333" name="Object 5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01317543"/>
              </p:ext>
            </p:extLst>
          </p:nvPr>
        </p:nvGraphicFramePr>
        <p:xfrm>
          <a:off x="5855494" y="1600201"/>
          <a:ext cx="23701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1880" imgH="241200" progId="Equation.3">
                  <p:embed/>
                </p:oleObj>
              </mc:Choice>
              <mc:Fallback>
                <p:oleObj name="Equation" r:id="rId3" imgW="1091880" imgH="241200" progId="Equation.3">
                  <p:embed/>
                  <p:pic>
                    <p:nvPicPr>
                      <p:cNvPr id="2273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4" y="1600201"/>
                        <a:ext cx="2370138" cy="5238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376680"/>
              </p:ext>
            </p:extLst>
          </p:nvPr>
        </p:nvGraphicFramePr>
        <p:xfrm>
          <a:off x="5855494" y="3865563"/>
          <a:ext cx="29400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291960" progId="Equation.3">
                  <p:embed/>
                </p:oleObj>
              </mc:Choice>
              <mc:Fallback>
                <p:oleObj name="Equation" r:id="rId5" imgW="1434960" imgH="291960" progId="Equation.3">
                  <p:embed/>
                  <p:pic>
                    <p:nvPicPr>
                      <p:cNvPr id="227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4" y="3865563"/>
                        <a:ext cx="2940050" cy="5969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5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229023698"/>
              </p:ext>
            </p:extLst>
          </p:nvPr>
        </p:nvGraphicFramePr>
        <p:xfrm>
          <a:off x="5855494" y="2713088"/>
          <a:ext cx="31035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160" imgH="253800" progId="Equation.3">
                  <p:embed/>
                </p:oleObj>
              </mc:Choice>
              <mc:Fallback>
                <p:oleObj name="Equation" r:id="rId7" imgW="1460160" imgH="253800" progId="Equation.3">
                  <p:embed/>
                  <p:pic>
                    <p:nvPicPr>
                      <p:cNvPr id="2273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5494" y="2713088"/>
                        <a:ext cx="3103562" cy="5397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616360"/>
              </p:ext>
            </p:extLst>
          </p:nvPr>
        </p:nvGraphicFramePr>
        <p:xfrm>
          <a:off x="5857928" y="5517232"/>
          <a:ext cx="35353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03240" imgH="241200" progId="Equation.3">
                  <p:embed/>
                </p:oleObj>
              </mc:Choice>
              <mc:Fallback>
                <p:oleObj name="Equation" r:id="rId9" imgW="1803240" imgH="241200" progId="Equation.3">
                  <p:embed/>
                  <p:pic>
                    <p:nvPicPr>
                      <p:cNvPr id="2273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928" y="5517232"/>
                        <a:ext cx="3535363" cy="4730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03513" y="1313760"/>
            <a:ext cx="8569325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to know which Kernel to use?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is a good question and actually still an open question, many researches have been working to deal with this issue but still we don’t have a firm answer. It is one of the weakness of SVM. Generally, we have to test each kernel for a particular problem. 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to verify that rising to higher dimension using a specific kernel will map the data to a space in which they are linearly separable?</a:t>
            </a:r>
          </a:p>
          <a:p>
            <a:pPr algn="just" eaLnBrk="1" hangingPunct="1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Even though rising to higher dimension increases the likelihood that they will be separable we can’t guarantee that. </a:t>
            </a:r>
          </a:p>
        </p:txBody>
      </p:sp>
    </p:spTree>
    <p:extLst>
      <p:ext uri="{BB962C8B-B14F-4D97-AF65-F5344CB8AC3E}">
        <p14:creationId xmlns:p14="http://schemas.microsoft.com/office/powerpoint/2010/main" val="1344831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03513" y="1313761"/>
            <a:ext cx="8280847" cy="350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saw that the Gaussian Radial Basis Kernel lifts the data to infinite dimension so our data is always separable in this space so why don’t we always use this kernel?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First of all we should decide which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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to use in  this kernel: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Secondly, A strong kernel, which lifts the data to infinite dimension, sometimes may lead us the severe problem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552580"/>
              </p:ext>
            </p:extLst>
          </p:nvPr>
        </p:nvGraphicFramePr>
        <p:xfrm>
          <a:off x="8185026" y="2924944"/>
          <a:ext cx="2303463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532" imgH="393529" progId="Equation.DSMT4">
                  <p:embed/>
                </p:oleObj>
              </mc:Choice>
              <mc:Fallback>
                <p:oleObj name="Equation" r:id="rId3" imgW="1307532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5026" y="2924944"/>
                        <a:ext cx="2303463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3828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03513" y="1313761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algn="just" eaLnBrk="1" hangingPunct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 to the above problems, another problem is that  sometimes the points are linearly separable but the margin is Low:</a:t>
            </a:r>
          </a:p>
        </p:txBody>
      </p:sp>
      <p:cxnSp>
        <p:nvCxnSpPr>
          <p:cNvPr id="7" name="AutoShape 4"/>
          <p:cNvCxnSpPr>
            <a:cxnSpLocks noChangeShapeType="1"/>
          </p:cNvCxnSpPr>
          <p:nvPr/>
        </p:nvCxnSpPr>
        <p:spPr bwMode="auto">
          <a:xfrm>
            <a:off x="4800600" y="580092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5"/>
          <p:cNvSpPr>
            <a:spLocks noChangeArrowheads="1"/>
          </p:cNvSpPr>
          <p:nvPr/>
        </p:nvSpPr>
        <p:spPr bwMode="auto">
          <a:xfrm flipH="1">
            <a:off x="5376863" y="464839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flipH="1">
            <a:off x="6240463" y="43626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flipH="1">
            <a:off x="5521326" y="5440561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H="1">
            <a:off x="7104063" y="3786386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flipH="1">
            <a:off x="6313488" y="5440561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 flipH="1">
            <a:off x="5230813" y="371177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 flipH="1">
            <a:off x="8040688" y="47944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flipH="1">
            <a:off x="6888163" y="515322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5016500" y="2202061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AutoShape 34"/>
          <p:cNvCxnSpPr>
            <a:cxnSpLocks noChangeShapeType="1"/>
          </p:cNvCxnSpPr>
          <p:nvPr/>
        </p:nvCxnSpPr>
        <p:spPr bwMode="auto">
          <a:xfrm>
            <a:off x="4440239" y="2705298"/>
            <a:ext cx="6048375" cy="2520950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4656139" y="2705298"/>
            <a:ext cx="5616575" cy="230505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3"/>
          <p:cNvCxnSpPr>
            <a:cxnSpLocks noChangeShapeType="1"/>
          </p:cNvCxnSpPr>
          <p:nvPr/>
        </p:nvCxnSpPr>
        <p:spPr bwMode="auto">
          <a:xfrm>
            <a:off x="4511676" y="2489398"/>
            <a:ext cx="6156325" cy="2592388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6311900" y="31370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58"/>
          <p:cNvSpPr>
            <a:spLocks noChangeArrowheads="1"/>
          </p:cNvSpPr>
          <p:nvPr/>
        </p:nvSpPr>
        <p:spPr bwMode="auto">
          <a:xfrm>
            <a:off x="8832850" y="2849761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7896225" y="27052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43"/>
          <p:cNvSpPr>
            <a:spLocks noChangeArrowheads="1"/>
          </p:cNvSpPr>
          <p:nvPr/>
        </p:nvSpPr>
        <p:spPr bwMode="auto">
          <a:xfrm>
            <a:off x="7248525" y="321012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56"/>
          <p:cNvSpPr>
            <a:spLocks noChangeArrowheads="1"/>
          </p:cNvSpPr>
          <p:nvPr/>
        </p:nvSpPr>
        <p:spPr bwMode="auto">
          <a:xfrm>
            <a:off x="8112125" y="37863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59"/>
          <p:cNvSpPr>
            <a:spLocks noChangeArrowheads="1"/>
          </p:cNvSpPr>
          <p:nvPr/>
        </p:nvSpPr>
        <p:spPr bwMode="auto">
          <a:xfrm>
            <a:off x="9336088" y="42181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68"/>
          <p:cNvSpPr>
            <a:spLocks noChangeArrowheads="1"/>
          </p:cNvSpPr>
          <p:nvPr/>
        </p:nvSpPr>
        <p:spPr bwMode="auto">
          <a:xfrm>
            <a:off x="1741488" y="3380998"/>
            <a:ext cx="327501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these problems leads us to the compromising solution: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979693" y="5225455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 Margin: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1FAE4-77A2-4DC6-A65F-76091390BE66}"/>
              </a:ext>
            </a:extLst>
          </p:cNvPr>
          <p:cNvSpPr/>
          <p:nvPr/>
        </p:nvSpPr>
        <p:spPr>
          <a:xfrm>
            <a:off x="2089150" y="579933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solution which can work even if our data is not perfectly linearly separable.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48173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03513" y="1313761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algn="just" eaLnBrk="1" hangingPunct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 to the above problems, another problem is that  sometimes the points are linearly separable but the margin is Low:</a:t>
            </a:r>
          </a:p>
        </p:txBody>
      </p:sp>
      <p:cxnSp>
        <p:nvCxnSpPr>
          <p:cNvPr id="7" name="AutoShape 4"/>
          <p:cNvCxnSpPr>
            <a:cxnSpLocks noChangeShapeType="1"/>
          </p:cNvCxnSpPr>
          <p:nvPr/>
        </p:nvCxnSpPr>
        <p:spPr bwMode="auto">
          <a:xfrm>
            <a:off x="4800600" y="580092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5"/>
          <p:cNvSpPr>
            <a:spLocks noChangeArrowheads="1"/>
          </p:cNvSpPr>
          <p:nvPr/>
        </p:nvSpPr>
        <p:spPr bwMode="auto">
          <a:xfrm flipH="1">
            <a:off x="5376863" y="464839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 flipH="1">
            <a:off x="6240463" y="43626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 flipH="1">
            <a:off x="5521326" y="5440561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H="1">
            <a:off x="7104063" y="3786386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 flipH="1">
            <a:off x="6313488" y="5440561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 flipH="1">
            <a:off x="5230813" y="371177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auto">
          <a:xfrm flipH="1">
            <a:off x="8040688" y="47944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 flipH="1">
            <a:off x="6888163" y="515322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5016500" y="2202061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AutoShape 34"/>
          <p:cNvCxnSpPr>
            <a:cxnSpLocks noChangeShapeType="1"/>
          </p:cNvCxnSpPr>
          <p:nvPr/>
        </p:nvCxnSpPr>
        <p:spPr bwMode="auto">
          <a:xfrm>
            <a:off x="4079776" y="3292674"/>
            <a:ext cx="6142788" cy="2351682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/>
          <p:cNvCxnSpPr>
            <a:cxnSpLocks noChangeShapeType="1"/>
          </p:cNvCxnSpPr>
          <p:nvPr/>
        </p:nvCxnSpPr>
        <p:spPr bwMode="auto">
          <a:xfrm>
            <a:off x="4405313" y="2909948"/>
            <a:ext cx="6249299" cy="2463268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3"/>
          <p:cNvCxnSpPr>
            <a:cxnSpLocks noChangeShapeType="1"/>
          </p:cNvCxnSpPr>
          <p:nvPr/>
        </p:nvCxnSpPr>
        <p:spPr bwMode="auto">
          <a:xfrm>
            <a:off x="4511824" y="2498590"/>
            <a:ext cx="6264696" cy="2442578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6311900" y="31370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58"/>
          <p:cNvSpPr>
            <a:spLocks noChangeArrowheads="1"/>
          </p:cNvSpPr>
          <p:nvPr/>
        </p:nvSpPr>
        <p:spPr bwMode="auto">
          <a:xfrm>
            <a:off x="8832850" y="2849761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57"/>
          <p:cNvSpPr>
            <a:spLocks noChangeArrowheads="1"/>
          </p:cNvSpPr>
          <p:nvPr/>
        </p:nvSpPr>
        <p:spPr bwMode="auto">
          <a:xfrm>
            <a:off x="7896225" y="27052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43"/>
          <p:cNvSpPr>
            <a:spLocks noChangeArrowheads="1"/>
          </p:cNvSpPr>
          <p:nvPr/>
        </p:nvSpPr>
        <p:spPr bwMode="auto">
          <a:xfrm>
            <a:off x="7248525" y="321012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56"/>
          <p:cNvSpPr>
            <a:spLocks noChangeArrowheads="1"/>
          </p:cNvSpPr>
          <p:nvPr/>
        </p:nvSpPr>
        <p:spPr bwMode="auto">
          <a:xfrm>
            <a:off x="8112125" y="37863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59"/>
          <p:cNvSpPr>
            <a:spLocks noChangeArrowheads="1"/>
          </p:cNvSpPr>
          <p:nvPr/>
        </p:nvSpPr>
        <p:spPr bwMode="auto">
          <a:xfrm>
            <a:off x="9336088" y="42181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68"/>
          <p:cNvSpPr>
            <a:spLocks noChangeArrowheads="1"/>
          </p:cNvSpPr>
          <p:nvPr/>
        </p:nvSpPr>
        <p:spPr bwMode="auto">
          <a:xfrm>
            <a:off x="1741488" y="3380998"/>
            <a:ext cx="327501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these problems leads us to the compromising solution: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979693" y="5225455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 Margin: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11FAE4-77A2-4DC6-A65F-76091390BE66}"/>
              </a:ext>
            </a:extLst>
          </p:cNvPr>
          <p:cNvSpPr/>
          <p:nvPr/>
        </p:nvSpPr>
        <p:spPr>
          <a:xfrm>
            <a:off x="2089150" y="579933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solution which can work even if our data is not perfectly linearly separable.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864015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C1BBE-A208-BB6E-8F79-F030F827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94D0390A-2690-10BD-0B29-66C323C593A7}"/>
              </a:ext>
            </a:extLst>
          </p:cNvPr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Kernel Issues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DD14C0ED-53A3-C232-470D-26DD55322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959" y="3755097"/>
            <a:ext cx="828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D87F58D-0601-BDBE-A94E-BD3BF5AA6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1711837"/>
            <a:ext cx="8496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300"/>
              </a:spcBef>
              <a:spcAft>
                <a:spcPts val="300"/>
              </a:spcAft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6841C61-45D2-7490-9700-7B9EB9C33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513" y="1313761"/>
            <a:ext cx="85693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68288" indent="-268288" algn="just" eaLnBrk="1" hangingPunct="1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addition to the above problems, another problem is that  sometimes the points are linearly separable but the margin is Low:</a:t>
            </a:r>
          </a:p>
        </p:txBody>
      </p:sp>
      <p:cxnSp>
        <p:nvCxnSpPr>
          <p:cNvPr id="7" name="AutoShape 4">
            <a:extLst>
              <a:ext uri="{FF2B5EF4-FFF2-40B4-BE49-F238E27FC236}">
                <a16:creationId xmlns:a16="http://schemas.microsoft.com/office/drawing/2014/main" id="{3588ED19-4DA1-520E-F0FD-751FAE29ACE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00600" y="580092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AutoShape 5">
            <a:extLst>
              <a:ext uri="{FF2B5EF4-FFF2-40B4-BE49-F238E27FC236}">
                <a16:creationId xmlns:a16="http://schemas.microsoft.com/office/drawing/2014/main" id="{5D6255EF-1DA1-8C54-E46F-E1129443682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376863" y="464839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154A36BF-4766-EE9D-B9DF-E4C46F13F7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240463" y="43626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D6A9A54F-D747-30D9-45C3-C6779F9E006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21326" y="5440561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FE25E7C0-2FC7-A330-4DFA-C66DD737EB2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04063" y="3786386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F1E924A3-50D2-A5B1-F477-E425B6E29B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13488" y="5440561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F55C23B6-1834-E293-9E15-3CDA385BAB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230813" y="371177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8C059760-AEC9-7D72-B4C1-B497B7D8DB4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40688" y="4794449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1F137108-7EBE-4613-1D9C-6A24963B2B3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88163" y="5153224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3">
            <a:extLst>
              <a:ext uri="{FF2B5EF4-FFF2-40B4-BE49-F238E27FC236}">
                <a16:creationId xmlns:a16="http://schemas.microsoft.com/office/drawing/2014/main" id="{03C560AB-4C9E-A93F-51E8-4330BA32A0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6500" y="2202061"/>
            <a:ext cx="0" cy="381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AutoShape 34">
            <a:extLst>
              <a:ext uri="{FF2B5EF4-FFF2-40B4-BE49-F238E27FC236}">
                <a16:creationId xmlns:a16="http://schemas.microsoft.com/office/drawing/2014/main" id="{C6EF2632-51AF-BDD1-8D40-7F4F41C3F5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9776" y="3292674"/>
            <a:ext cx="6142788" cy="2351682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21">
            <a:extLst>
              <a:ext uri="{FF2B5EF4-FFF2-40B4-BE49-F238E27FC236}">
                <a16:creationId xmlns:a16="http://schemas.microsoft.com/office/drawing/2014/main" id="{15B920CE-180D-D726-E51F-5C0A254650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5313" y="2909948"/>
            <a:ext cx="6249299" cy="2463268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3">
            <a:extLst>
              <a:ext uri="{FF2B5EF4-FFF2-40B4-BE49-F238E27FC236}">
                <a16:creationId xmlns:a16="http://schemas.microsoft.com/office/drawing/2014/main" id="{C59627CC-D143-09D2-4105-FB722BEF04C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11824" y="2498590"/>
            <a:ext cx="6264696" cy="2442578"/>
          </a:xfrm>
          <a:prstGeom prst="straightConnector1">
            <a:avLst/>
          </a:prstGeom>
          <a:noFill/>
          <a:ln w="9525">
            <a:solidFill>
              <a:srgbClr val="FF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20">
            <a:extLst>
              <a:ext uri="{FF2B5EF4-FFF2-40B4-BE49-F238E27FC236}">
                <a16:creationId xmlns:a16="http://schemas.microsoft.com/office/drawing/2014/main" id="{7AEBE6D6-DF96-03EB-5FA1-4B51883E2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1370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58">
            <a:extLst>
              <a:ext uri="{FF2B5EF4-FFF2-40B4-BE49-F238E27FC236}">
                <a16:creationId xmlns:a16="http://schemas.microsoft.com/office/drawing/2014/main" id="{7F1517D1-8E8B-85A1-EFEC-7AD929F0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850" y="2849761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57">
            <a:extLst>
              <a:ext uri="{FF2B5EF4-FFF2-40B4-BE49-F238E27FC236}">
                <a16:creationId xmlns:a16="http://schemas.microsoft.com/office/drawing/2014/main" id="{6F05636D-DB15-73D9-CDA6-7ACC5695C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5" y="270529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AutoShape 43">
            <a:extLst>
              <a:ext uri="{FF2B5EF4-FFF2-40B4-BE49-F238E27FC236}">
                <a16:creationId xmlns:a16="http://schemas.microsoft.com/office/drawing/2014/main" id="{01C4DFFC-213D-277B-D935-5DE48B91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25" y="321012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BE1CCF4D-9AED-2905-ED52-6CC1B26AC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25" y="37863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59">
            <a:extLst>
              <a:ext uri="{FF2B5EF4-FFF2-40B4-BE49-F238E27FC236}">
                <a16:creationId xmlns:a16="http://schemas.microsoft.com/office/drawing/2014/main" id="{872D8582-F6EF-0D81-A5DD-2033E8920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88" y="421818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168">
            <a:extLst>
              <a:ext uri="{FF2B5EF4-FFF2-40B4-BE49-F238E27FC236}">
                <a16:creationId xmlns:a16="http://schemas.microsoft.com/office/drawing/2014/main" id="{87F76D76-E384-67B1-7298-9A1CF2133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1488" y="3380998"/>
            <a:ext cx="327501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All these problems leads us to the compromising solution:</a:t>
            </a:r>
          </a:p>
          <a:p>
            <a:pPr>
              <a:spcBef>
                <a:spcPct val="5000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81FA73F2-4EFE-FCDB-6454-9CA0E3CF7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93" y="5225455"/>
            <a:ext cx="2447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 Margin: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9AF04-6FF5-9062-DEE0-592C4A366B20}"/>
              </a:ext>
            </a:extLst>
          </p:cNvPr>
          <p:cNvSpPr/>
          <p:nvPr/>
        </p:nvSpPr>
        <p:spPr>
          <a:xfrm>
            <a:off x="2089150" y="5799336"/>
            <a:ext cx="98394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soft margin in a Support Vector Machine (SVM) is a technique that allows SVMs to classify data that is not linearly separable by making some mistakes. </a:t>
            </a:r>
          </a:p>
          <a:p>
            <a:r>
              <a:rPr lang="en-US" dirty="0"/>
              <a:t>The goal is to keep the margin wide enough so that other points can still be classified correctly.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5160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SVM: Algorithm</a:t>
            </a:r>
          </a:p>
        </p:txBody>
      </p:sp>
      <p:pic>
        <p:nvPicPr>
          <p:cNvPr id="5" name="Picture 2" descr="http://www.dtreg.com/SvmF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1412776"/>
            <a:ext cx="8760969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Machine Learning optimization process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272" y="1844824"/>
            <a:ext cx="285750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53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656656" y="1268760"/>
            <a:ext cx="8831832" cy="53022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We are given a set of </a:t>
            </a:r>
            <a:r>
              <a:rPr lang="en-US" sz="2800" i="1" dirty="0"/>
              <a:t>n</a:t>
            </a:r>
            <a:r>
              <a:rPr lang="en-US" sz="2800" dirty="0"/>
              <a:t> points (vectors):  </a:t>
            </a:r>
            <a:r>
              <a:rPr lang="en-US" sz="2800" i="1" dirty="0"/>
              <a:t>x</a:t>
            </a:r>
            <a:r>
              <a:rPr lang="en-US" sz="2800" baseline="-25000" dirty="0"/>
              <a:t>1</a:t>
            </a:r>
            <a:r>
              <a:rPr lang="en-US" sz="2800" dirty="0"/>
              <a:t>, </a:t>
            </a:r>
            <a:r>
              <a:rPr lang="en-US" sz="2800" i="1" dirty="0"/>
              <a:t>x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i="1" dirty="0" err="1"/>
              <a:t>x</a:t>
            </a:r>
            <a:r>
              <a:rPr lang="en-US" sz="2800" i="1" baseline="-25000" dirty="0" err="1"/>
              <a:t>n</a:t>
            </a:r>
            <a:r>
              <a:rPr lang="en-US" sz="2800" dirty="0"/>
              <a:t>, such that </a:t>
            </a:r>
            <a:r>
              <a:rPr lang="en-US" sz="2800" i="1" dirty="0"/>
              <a:t>x</a:t>
            </a:r>
            <a:r>
              <a:rPr lang="en-US" sz="2800" i="1" baseline="-25000" dirty="0"/>
              <a:t>i</a:t>
            </a:r>
            <a:r>
              <a:rPr lang="en-US" sz="2800" dirty="0"/>
              <a:t> is a vector of length </a:t>
            </a:r>
            <a:r>
              <a:rPr lang="en-US" sz="2800" i="1" dirty="0"/>
              <a:t>m</a:t>
            </a:r>
            <a:r>
              <a:rPr lang="en-US" sz="2800" dirty="0"/>
              <a:t>, and each belong to one of two classes we label them by “+1” and “-1”.                 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So our training set is:</a:t>
            </a:r>
          </a:p>
          <a:p>
            <a:pPr>
              <a:spcBef>
                <a:spcPts val="600"/>
              </a:spcBef>
            </a:pP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We want to find a separating </a:t>
            </a:r>
            <a:r>
              <a:rPr lang="en-US" sz="2800" dirty="0" err="1"/>
              <a:t>hyperplane</a:t>
            </a:r>
            <a:r>
              <a:rPr lang="en-US" sz="2800" dirty="0"/>
              <a:t>  </a:t>
            </a:r>
            <a:r>
              <a:rPr lang="en-US" sz="2800" i="1" dirty="0" err="1"/>
              <a:t>w</a:t>
            </a:r>
            <a:r>
              <a:rPr lang="en-US" sz="2800" dirty="0" err="1"/>
              <a:t>.</a:t>
            </a:r>
            <a:r>
              <a:rPr lang="en-US" sz="2800" i="1" dirty="0" err="1"/>
              <a:t>x</a:t>
            </a:r>
            <a:r>
              <a:rPr lang="en-US" sz="2800" dirty="0"/>
              <a:t> + </a:t>
            </a:r>
            <a:r>
              <a:rPr lang="en-US" sz="2800" i="1" dirty="0"/>
              <a:t>b</a:t>
            </a:r>
            <a:r>
              <a:rPr lang="en-US" sz="2800" dirty="0"/>
              <a:t> = 0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that separates these points into the two classes.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“The positives” (class “+1”) and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“The negatives” (class “-1”).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(Assuming that they are linearly 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separable)</a:t>
            </a:r>
          </a:p>
        </p:txBody>
      </p:sp>
      <p:sp>
        <p:nvSpPr>
          <p:cNvPr id="17413" name="Rectangle 23"/>
          <p:cNvSpPr>
            <a:spLocks noChangeArrowheads="1"/>
          </p:cNvSpPr>
          <p:nvPr/>
        </p:nvSpPr>
        <p:spPr bwMode="auto">
          <a:xfrm>
            <a:off x="-324544" y="-61619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4" name="Rectangle 25"/>
          <p:cNvSpPr>
            <a:spLocks noChangeArrowheads="1"/>
          </p:cNvSpPr>
          <p:nvPr/>
        </p:nvSpPr>
        <p:spPr bwMode="auto">
          <a:xfrm>
            <a:off x="-324544" y="-61619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9733" name="Object 3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14154155"/>
              </p:ext>
            </p:extLst>
          </p:nvPr>
        </p:nvGraphicFramePr>
        <p:xfrm>
          <a:off x="2063552" y="3083000"/>
          <a:ext cx="3876472" cy="5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87500" imgH="228600" progId="Equation.DSMT4">
                  <p:embed/>
                </p:oleObj>
              </mc:Choice>
              <mc:Fallback>
                <p:oleObj name="Equation" r:id="rId3" imgW="1587500" imgH="2286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083000"/>
                        <a:ext cx="3876472" cy="5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5" name="Object 3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16932210"/>
              </p:ext>
            </p:extLst>
          </p:nvPr>
        </p:nvGraphicFramePr>
        <p:xfrm>
          <a:off x="6096001" y="3140969"/>
          <a:ext cx="3876469" cy="58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4000" imgH="241300" progId="Equation.DSMT4">
                  <p:embed/>
                </p:oleObj>
              </mc:Choice>
              <mc:Fallback>
                <p:oleObj name="Equation" r:id="rId5" imgW="1524000" imgH="24130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3140969"/>
                        <a:ext cx="3876469" cy="58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AutoShape 43"/>
          <p:cNvSpPr>
            <a:spLocks noChangeArrowheads="1"/>
          </p:cNvSpPr>
          <p:nvPr/>
        </p:nvSpPr>
        <p:spPr bwMode="auto">
          <a:xfrm>
            <a:off x="6456041" y="4509120"/>
            <a:ext cx="4032448" cy="1656184"/>
          </a:xfrm>
          <a:prstGeom prst="cloudCallout">
            <a:avLst>
              <a:gd name="adj1" fmla="val 50819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7320136" y="4725145"/>
            <a:ext cx="27363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 the decision function will be</a:t>
            </a:r>
          </a:p>
          <a:p>
            <a:pPr eaLnBrk="1" hangingPunct="1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 = sign(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w.x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</a:t>
            </a:r>
            <a:r>
              <a:rPr lang="en-US" sz="3200" dirty="0"/>
              <a:t> Problem Definition</a:t>
            </a:r>
            <a:r>
              <a:rPr lang="en-US" sz="2400" dirty="0"/>
              <a:t> - Linear separable case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0642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dirty="0"/>
              <a:t>Linear Separators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504950"/>
            <a:ext cx="8229600" cy="5029200"/>
          </a:xfrm>
        </p:spPr>
        <p:txBody>
          <a:bodyPr/>
          <a:lstStyle/>
          <a:p>
            <a:pPr eaLnBrk="1" hangingPunct="1"/>
            <a:r>
              <a:rPr lang="en-US" sz="2800"/>
              <a:t>Binary classification can be viewed as the task of separating classes in feature space: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 flipV="1">
            <a:off x="2420938" y="30543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 flipV="1">
            <a:off x="2286001" y="59801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346075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2886075" y="4167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3038475" y="4713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5" name="AutoShape 9"/>
          <p:cNvSpPr>
            <a:spLocks noChangeArrowheads="1"/>
          </p:cNvSpPr>
          <p:nvPr/>
        </p:nvSpPr>
        <p:spPr bwMode="auto">
          <a:xfrm>
            <a:off x="26574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3190875" y="357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26574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2809875" y="4637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29" name="AutoShape 13"/>
          <p:cNvSpPr>
            <a:spLocks noChangeArrowheads="1"/>
          </p:cNvSpPr>
          <p:nvPr/>
        </p:nvSpPr>
        <p:spPr bwMode="auto">
          <a:xfrm>
            <a:off x="3571875" y="4256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4473575" y="4243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1" name="AutoShape 15"/>
          <p:cNvSpPr>
            <a:spLocks noChangeArrowheads="1"/>
          </p:cNvSpPr>
          <p:nvPr/>
        </p:nvSpPr>
        <p:spPr bwMode="auto">
          <a:xfrm>
            <a:off x="41052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2" name="AutoShape 16"/>
          <p:cNvSpPr>
            <a:spLocks noChangeArrowheads="1"/>
          </p:cNvSpPr>
          <p:nvPr/>
        </p:nvSpPr>
        <p:spPr bwMode="auto">
          <a:xfrm>
            <a:off x="5095875" y="5170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>
            <a:off x="3787775" y="569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4" name="AutoShape 18"/>
          <p:cNvSpPr>
            <a:spLocks noChangeArrowheads="1"/>
          </p:cNvSpPr>
          <p:nvPr/>
        </p:nvSpPr>
        <p:spPr bwMode="auto">
          <a:xfrm>
            <a:off x="4410075" y="4560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5" name="AutoShape 19"/>
          <p:cNvSpPr>
            <a:spLocks noChangeArrowheads="1"/>
          </p:cNvSpPr>
          <p:nvPr/>
        </p:nvSpPr>
        <p:spPr bwMode="auto">
          <a:xfrm>
            <a:off x="3787775" y="5005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6" name="AutoShape 20"/>
          <p:cNvSpPr>
            <a:spLocks noChangeArrowheads="1"/>
          </p:cNvSpPr>
          <p:nvPr/>
        </p:nvSpPr>
        <p:spPr bwMode="auto">
          <a:xfrm>
            <a:off x="4486275" y="5399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7" name="AutoShape 21"/>
          <p:cNvSpPr>
            <a:spLocks noChangeArrowheads="1"/>
          </p:cNvSpPr>
          <p:nvPr/>
        </p:nvSpPr>
        <p:spPr bwMode="auto">
          <a:xfrm>
            <a:off x="5172075" y="44846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V="1">
            <a:off x="2733675" y="3036888"/>
            <a:ext cx="2438400" cy="2667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39" name="AutoShape 23"/>
          <p:cNvSpPr>
            <a:spLocks noChangeArrowheads="1"/>
          </p:cNvSpPr>
          <p:nvPr/>
        </p:nvSpPr>
        <p:spPr bwMode="auto">
          <a:xfrm>
            <a:off x="3657600" y="29718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40" name="AutoShape 24"/>
          <p:cNvSpPr>
            <a:spLocks noChangeArrowheads="1"/>
          </p:cNvSpPr>
          <p:nvPr/>
        </p:nvSpPr>
        <p:spPr bwMode="auto">
          <a:xfrm>
            <a:off x="4267200" y="30480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241" name="AutoShape 25"/>
          <p:cNvSpPr>
            <a:spLocks noChangeArrowheads="1"/>
          </p:cNvSpPr>
          <p:nvPr/>
        </p:nvSpPr>
        <p:spPr bwMode="auto">
          <a:xfrm>
            <a:off x="5334000" y="38100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</a:pP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5914" name="Text Box 26"/>
          <p:cNvSpPr txBox="1">
            <a:spLocks noChangeArrowheads="1"/>
          </p:cNvSpPr>
          <p:nvPr/>
        </p:nvSpPr>
        <p:spPr bwMode="auto">
          <a:xfrm>
            <a:off x="5143500" y="2695575"/>
            <a:ext cx="2667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= 0</a:t>
            </a:r>
          </a:p>
        </p:txBody>
      </p:sp>
      <p:sp>
        <p:nvSpPr>
          <p:cNvPr id="165915" name="Text Box 27"/>
          <p:cNvSpPr txBox="1">
            <a:spLocks noChangeArrowheads="1"/>
          </p:cNvSpPr>
          <p:nvPr/>
        </p:nvSpPr>
        <p:spPr bwMode="auto">
          <a:xfrm>
            <a:off x="5143500" y="3257550"/>
            <a:ext cx="2667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&lt; 0</a:t>
            </a:r>
          </a:p>
        </p:txBody>
      </p:sp>
      <p:sp>
        <p:nvSpPr>
          <p:cNvPr id="165916" name="Text Box 28"/>
          <p:cNvSpPr txBox="1">
            <a:spLocks noChangeArrowheads="1"/>
          </p:cNvSpPr>
          <p:nvPr/>
        </p:nvSpPr>
        <p:spPr bwMode="auto">
          <a:xfrm>
            <a:off x="2714625" y="3038475"/>
            <a:ext cx="2667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 &gt; 0</a:t>
            </a:r>
          </a:p>
        </p:txBody>
      </p:sp>
      <p:sp>
        <p:nvSpPr>
          <p:cNvPr id="165917" name="Text Box 29"/>
          <p:cNvSpPr txBox="1">
            <a:spLocks noChangeArrowheads="1"/>
          </p:cNvSpPr>
          <p:nvPr/>
        </p:nvSpPr>
        <p:spPr bwMode="auto">
          <a:xfrm>
            <a:off x="6810375" y="4381500"/>
            <a:ext cx="29337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sign(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US" b="1" baseline="3000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AutoShape 39">
            <a:extLst>
              <a:ext uri="{FF2B5EF4-FFF2-40B4-BE49-F238E27FC236}">
                <a16:creationId xmlns:a16="http://schemas.microsoft.com/office/drawing/2014/main" id="{FED65816-3B0E-4A7A-BF12-94835B3E4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681" y="4539531"/>
            <a:ext cx="5184775" cy="1295400"/>
          </a:xfrm>
          <a:prstGeom prst="wedgeEllipseCallout">
            <a:avLst>
              <a:gd name="adj1" fmla="val -57407"/>
              <a:gd name="adj2" fmla="val -66176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41">
            <a:extLst>
              <a:ext uri="{FF2B5EF4-FFF2-40B4-BE49-F238E27FC236}">
                <a16:creationId xmlns:a16="http://schemas.microsoft.com/office/drawing/2014/main" id="{CF91CB30-AB01-4567-9695-71974ACB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5935" y="4860191"/>
            <a:ext cx="51847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But There are many  possibilities</a:t>
            </a:r>
          </a:p>
          <a:p>
            <a:pPr eaLnBrk="1" hangingPunct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for such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!!</a:t>
            </a:r>
          </a:p>
        </p:txBody>
      </p:sp>
    </p:spTree>
  </p:cSld>
  <p:clrMapOvr>
    <a:masterClrMapping/>
  </p:clrMapOvr>
  <p:transition advTm="34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0" grpId="0" animBg="1"/>
      <p:bldP spid="165914" grpId="0"/>
      <p:bldP spid="165915" grpId="0"/>
      <p:bldP spid="165916" grpId="0"/>
      <p:bldP spid="165917" grpId="0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59" name="AutoShape 48"/>
          <p:cNvCxnSpPr>
            <a:cxnSpLocks noChangeShapeType="1"/>
          </p:cNvCxnSpPr>
          <p:nvPr/>
        </p:nvCxnSpPr>
        <p:spPr bwMode="auto">
          <a:xfrm>
            <a:off x="3216275" y="4797425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0" name="AutoShape 49"/>
          <p:cNvSpPr>
            <a:spLocks noChangeArrowheads="1"/>
          </p:cNvSpPr>
          <p:nvPr/>
        </p:nvSpPr>
        <p:spPr bwMode="auto">
          <a:xfrm flipH="1">
            <a:off x="3863976" y="364490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1" name="AutoShape 50"/>
          <p:cNvSpPr>
            <a:spLocks noChangeArrowheads="1"/>
          </p:cNvSpPr>
          <p:nvPr/>
        </p:nvSpPr>
        <p:spPr bwMode="auto">
          <a:xfrm flipH="1">
            <a:off x="4224338" y="371633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2" name="AutoShape 51"/>
          <p:cNvSpPr>
            <a:spLocks noChangeArrowheads="1"/>
          </p:cNvSpPr>
          <p:nvPr/>
        </p:nvSpPr>
        <p:spPr bwMode="auto">
          <a:xfrm flipH="1">
            <a:off x="4008438" y="443706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3" name="AutoShape 52"/>
          <p:cNvSpPr>
            <a:spLocks noChangeArrowheads="1"/>
          </p:cNvSpPr>
          <p:nvPr/>
        </p:nvSpPr>
        <p:spPr bwMode="auto">
          <a:xfrm flipH="1">
            <a:off x="4800601" y="386080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4" name="AutoShape 53"/>
          <p:cNvSpPr>
            <a:spLocks noChangeArrowheads="1"/>
          </p:cNvSpPr>
          <p:nvPr/>
        </p:nvSpPr>
        <p:spPr bwMode="auto">
          <a:xfrm flipH="1">
            <a:off x="4800601" y="4437063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5" name="AutoShape 54"/>
          <p:cNvSpPr>
            <a:spLocks noChangeArrowheads="1"/>
          </p:cNvSpPr>
          <p:nvPr/>
        </p:nvSpPr>
        <p:spPr bwMode="auto">
          <a:xfrm flipH="1">
            <a:off x="3863976" y="270827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6" name="AutoShape 55"/>
          <p:cNvSpPr>
            <a:spLocks noChangeArrowheads="1"/>
          </p:cNvSpPr>
          <p:nvPr/>
        </p:nvSpPr>
        <p:spPr bwMode="auto">
          <a:xfrm flipH="1">
            <a:off x="6024563" y="450850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7" name="AutoShape 56"/>
          <p:cNvSpPr>
            <a:spLocks noChangeArrowheads="1"/>
          </p:cNvSpPr>
          <p:nvPr/>
        </p:nvSpPr>
        <p:spPr bwMode="auto">
          <a:xfrm flipH="1">
            <a:off x="5375276" y="414972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5" name="AutoShape 57"/>
          <p:cNvSpPr>
            <a:spLocks noChangeArrowheads="1"/>
          </p:cNvSpPr>
          <p:nvPr/>
        </p:nvSpPr>
        <p:spPr bwMode="auto">
          <a:xfrm>
            <a:off x="5880100" y="184467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6" name="AutoShape 58"/>
          <p:cNvSpPr>
            <a:spLocks noChangeArrowheads="1"/>
          </p:cNvSpPr>
          <p:nvPr/>
        </p:nvSpPr>
        <p:spPr bwMode="auto">
          <a:xfrm>
            <a:off x="5808663" y="285273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7" name="AutoShape 59"/>
          <p:cNvSpPr>
            <a:spLocks noChangeArrowheads="1"/>
          </p:cNvSpPr>
          <p:nvPr/>
        </p:nvSpPr>
        <p:spPr bwMode="auto">
          <a:xfrm>
            <a:off x="7104063" y="25654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8" name="AutoShape 60"/>
          <p:cNvSpPr>
            <a:spLocks noChangeArrowheads="1"/>
          </p:cNvSpPr>
          <p:nvPr/>
        </p:nvSpPr>
        <p:spPr bwMode="auto">
          <a:xfrm>
            <a:off x="6743700" y="306863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89" name="AutoShape 61"/>
          <p:cNvSpPr>
            <a:spLocks noChangeArrowheads="1"/>
          </p:cNvSpPr>
          <p:nvPr/>
        </p:nvSpPr>
        <p:spPr bwMode="auto">
          <a:xfrm>
            <a:off x="7464425" y="31416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90" name="AutoShape 62"/>
          <p:cNvSpPr>
            <a:spLocks noChangeArrowheads="1"/>
          </p:cNvSpPr>
          <p:nvPr/>
        </p:nvSpPr>
        <p:spPr bwMode="auto">
          <a:xfrm>
            <a:off x="4800600" y="170021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8191" name="AutoShape 63"/>
          <p:cNvCxnSpPr>
            <a:cxnSpLocks noChangeShapeType="1"/>
          </p:cNvCxnSpPr>
          <p:nvPr/>
        </p:nvCxnSpPr>
        <p:spPr bwMode="auto">
          <a:xfrm>
            <a:off x="3719514" y="2205039"/>
            <a:ext cx="3671887" cy="2447925"/>
          </a:xfrm>
          <a:prstGeom prst="straightConnector1">
            <a:avLst/>
          </a:prstGeom>
          <a:noFill/>
          <a:ln w="95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96" name="AutoShape 68"/>
          <p:cNvSpPr>
            <a:spLocks noChangeArrowheads="1"/>
          </p:cNvSpPr>
          <p:nvPr/>
        </p:nvSpPr>
        <p:spPr bwMode="auto">
          <a:xfrm>
            <a:off x="5232400" y="23495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480" name="AutoShape 69"/>
          <p:cNvCxnSpPr>
            <a:cxnSpLocks noChangeShapeType="1"/>
          </p:cNvCxnSpPr>
          <p:nvPr/>
        </p:nvCxnSpPr>
        <p:spPr bwMode="auto">
          <a:xfrm flipV="1">
            <a:off x="3575050" y="1844675"/>
            <a:ext cx="0" cy="3240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1" name="Text Box 71"/>
          <p:cNvSpPr txBox="1">
            <a:spLocks noChangeArrowheads="1"/>
          </p:cNvSpPr>
          <p:nvPr/>
        </p:nvSpPr>
        <p:spPr bwMode="auto">
          <a:xfrm>
            <a:off x="1847850" y="5157788"/>
            <a:ext cx="88201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Yes, There are many possible separating hyperplanes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It could be</a:t>
            </a:r>
          </a:p>
        </p:txBody>
      </p:sp>
      <p:cxnSp>
        <p:nvCxnSpPr>
          <p:cNvPr id="48200" name="AutoShape 72"/>
          <p:cNvCxnSpPr>
            <a:cxnSpLocks noChangeShapeType="1"/>
          </p:cNvCxnSpPr>
          <p:nvPr/>
        </p:nvCxnSpPr>
        <p:spPr bwMode="auto">
          <a:xfrm>
            <a:off x="4583113" y="1628776"/>
            <a:ext cx="1873250" cy="3095625"/>
          </a:xfrm>
          <a:prstGeom prst="straightConnector1">
            <a:avLst/>
          </a:prstGeom>
          <a:noFill/>
          <a:ln w="9525">
            <a:solidFill>
              <a:srgbClr val="66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01" name="AutoShape 73"/>
          <p:cNvCxnSpPr>
            <a:cxnSpLocks noChangeShapeType="1"/>
          </p:cNvCxnSpPr>
          <p:nvPr/>
        </p:nvCxnSpPr>
        <p:spPr bwMode="auto">
          <a:xfrm>
            <a:off x="3648075" y="2565401"/>
            <a:ext cx="4464050" cy="1223963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02" name="AutoShape 74"/>
          <p:cNvCxnSpPr>
            <a:cxnSpLocks noChangeShapeType="1"/>
          </p:cNvCxnSpPr>
          <p:nvPr/>
        </p:nvCxnSpPr>
        <p:spPr bwMode="auto">
          <a:xfrm>
            <a:off x="3935413" y="1916114"/>
            <a:ext cx="3529012" cy="2592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203" name="AutoShape 75"/>
          <p:cNvCxnSpPr>
            <a:cxnSpLocks noChangeShapeType="1"/>
          </p:cNvCxnSpPr>
          <p:nvPr/>
        </p:nvCxnSpPr>
        <p:spPr bwMode="auto">
          <a:xfrm>
            <a:off x="3863975" y="2349501"/>
            <a:ext cx="3887788" cy="2087563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204" name="Text Box 76"/>
          <p:cNvSpPr txBox="1">
            <a:spLocks noChangeArrowheads="1"/>
          </p:cNvSpPr>
          <p:nvPr/>
        </p:nvSpPr>
        <p:spPr bwMode="auto">
          <a:xfrm>
            <a:off x="8400156" y="2636913"/>
            <a:ext cx="18003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one should we choose!</a:t>
            </a:r>
          </a:p>
        </p:txBody>
      </p:sp>
      <p:sp>
        <p:nvSpPr>
          <p:cNvPr id="48205" name="Text Box 77"/>
          <p:cNvSpPr txBox="1">
            <a:spLocks noChangeArrowheads="1"/>
          </p:cNvSpPr>
          <p:nvPr/>
        </p:nvSpPr>
        <p:spPr bwMode="auto">
          <a:xfrm>
            <a:off x="3719513" y="5805488"/>
            <a:ext cx="1655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this one</a:t>
            </a:r>
          </a:p>
        </p:txBody>
      </p:sp>
      <p:sp>
        <p:nvSpPr>
          <p:cNvPr id="19488" name="Text Box 78"/>
          <p:cNvSpPr txBox="1">
            <a:spLocks noChangeArrowheads="1"/>
          </p:cNvSpPr>
          <p:nvPr/>
        </p:nvSpPr>
        <p:spPr bwMode="auto">
          <a:xfrm>
            <a:off x="5303838" y="58769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207" name="Text Box 79"/>
          <p:cNvSpPr txBox="1">
            <a:spLocks noChangeArrowheads="1"/>
          </p:cNvSpPr>
          <p:nvPr/>
        </p:nvSpPr>
        <p:spPr bwMode="auto">
          <a:xfrm>
            <a:off x="5159376" y="5805488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80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</p:txBody>
      </p:sp>
      <p:sp>
        <p:nvSpPr>
          <p:cNvPr id="48208" name="Text Box 80"/>
          <p:cNvSpPr txBox="1">
            <a:spLocks noChangeArrowheads="1"/>
          </p:cNvSpPr>
          <p:nvPr/>
        </p:nvSpPr>
        <p:spPr bwMode="auto">
          <a:xfrm>
            <a:off x="6311900" y="5805488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or  </a:t>
            </a:r>
            <a:r>
              <a:rPr 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</p:txBody>
      </p:sp>
      <p:sp>
        <p:nvSpPr>
          <p:cNvPr id="48209" name="Text Box 81"/>
          <p:cNvSpPr txBox="1">
            <a:spLocks noChangeArrowheads="1"/>
          </p:cNvSpPr>
          <p:nvPr/>
        </p:nvSpPr>
        <p:spPr bwMode="auto">
          <a:xfrm>
            <a:off x="7391400" y="5805488"/>
            <a:ext cx="24844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solidFill>
                  <a:srgbClr val="00FF00"/>
                </a:solidFill>
                <a:latin typeface="Times New Roman" pitchFamily="18" charset="0"/>
                <a:cs typeface="Times New Roman" pitchFamily="18" charset="0"/>
              </a:rPr>
              <a:t>or may be….!</a:t>
            </a:r>
          </a:p>
        </p:txBody>
      </p:sp>
      <p:sp>
        <p:nvSpPr>
          <p:cNvPr id="36" name="AutoShape 27"/>
          <p:cNvSpPr>
            <a:spLocks noChangeArrowheads="1"/>
          </p:cNvSpPr>
          <p:nvPr/>
        </p:nvSpPr>
        <p:spPr bwMode="auto">
          <a:xfrm flipH="1">
            <a:off x="8761611" y="1917031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72904"/>
              </p:ext>
            </p:extLst>
          </p:nvPr>
        </p:nvGraphicFramePr>
        <p:xfrm>
          <a:off x="8977511" y="1701132"/>
          <a:ext cx="100806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900" imgH="228600" progId="Equation.DSMT4">
                  <p:embed/>
                </p:oleObj>
              </mc:Choice>
              <mc:Fallback>
                <p:oleObj name="Equation" r:id="rId2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511" y="1701132"/>
                        <a:ext cx="100806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32"/>
          <p:cNvSpPr>
            <a:spLocks noChangeArrowheads="1"/>
          </p:cNvSpPr>
          <p:nvPr/>
        </p:nvSpPr>
        <p:spPr bwMode="auto">
          <a:xfrm>
            <a:off x="8688585" y="1412206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88011"/>
              </p:ext>
            </p:extLst>
          </p:nvPr>
        </p:nvGraphicFramePr>
        <p:xfrm>
          <a:off x="8977510" y="1340769"/>
          <a:ext cx="11509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900" imgH="228600" progId="Equation.DSMT4">
                  <p:embed/>
                </p:oleObj>
              </mc:Choice>
              <mc:Fallback>
                <p:oleObj name="Equation" r:id="rId4" imgW="46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7510" y="1340769"/>
                        <a:ext cx="11509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Separating </a:t>
            </a:r>
            <a:r>
              <a:rPr lang="en-US" dirty="0" err="1"/>
              <a:t>Hyperplane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637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8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48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48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70" decel="100000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770" decel="100000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7" dur="770" fill="hold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9" dur="770" fill="hold"/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8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932439134"/>
              </p:ext>
            </p:extLst>
          </p:nvPr>
        </p:nvGraphicFramePr>
        <p:xfrm>
          <a:off x="5591176" y="4506913"/>
          <a:ext cx="288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34" imgH="228501" progId="Equation.DSMT4">
                  <p:embed/>
                </p:oleObj>
              </mc:Choice>
              <mc:Fallback>
                <p:oleObj name="Equation" r:id="rId2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506913"/>
                        <a:ext cx="2889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6" name="Object 5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46069686"/>
              </p:ext>
            </p:extLst>
          </p:nvPr>
        </p:nvGraphicFramePr>
        <p:xfrm>
          <a:off x="6311901" y="4146551"/>
          <a:ext cx="3333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14" imgH="177492" progId="Equation.DSMT4">
                  <p:embed/>
                </p:oleObj>
              </mc:Choice>
              <mc:Fallback>
                <p:oleObj name="Equation" r:id="rId4" imgW="164814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4146551"/>
                        <a:ext cx="3333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86" name="AutoShape 4"/>
          <p:cNvCxnSpPr>
            <a:cxnSpLocks noChangeShapeType="1"/>
          </p:cNvCxnSpPr>
          <p:nvPr/>
        </p:nvCxnSpPr>
        <p:spPr bwMode="auto">
          <a:xfrm flipV="1">
            <a:off x="5519738" y="3716338"/>
            <a:ext cx="0" cy="3097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5"/>
          <p:cNvCxnSpPr>
            <a:cxnSpLocks noChangeShapeType="1"/>
          </p:cNvCxnSpPr>
          <p:nvPr/>
        </p:nvCxnSpPr>
        <p:spPr bwMode="auto">
          <a:xfrm>
            <a:off x="5232400" y="652621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AutoShape 6"/>
          <p:cNvSpPr>
            <a:spLocks noChangeArrowheads="1"/>
          </p:cNvSpPr>
          <p:nvPr/>
        </p:nvSpPr>
        <p:spPr bwMode="auto">
          <a:xfrm flipH="1">
            <a:off x="5808663" y="53736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 flipH="1">
            <a:off x="6169026" y="544512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 flipH="1">
            <a:off x="5953126" y="616585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AutoShape 9"/>
          <p:cNvSpPr>
            <a:spLocks noChangeArrowheads="1"/>
          </p:cNvSpPr>
          <p:nvPr/>
        </p:nvSpPr>
        <p:spPr bwMode="auto">
          <a:xfrm flipH="1">
            <a:off x="6745288" y="55895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2" name="AutoShape 10"/>
          <p:cNvSpPr>
            <a:spLocks noChangeArrowheads="1"/>
          </p:cNvSpPr>
          <p:nvPr/>
        </p:nvSpPr>
        <p:spPr bwMode="auto">
          <a:xfrm flipH="1">
            <a:off x="6745288" y="616585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AutoShape 11"/>
          <p:cNvSpPr>
            <a:spLocks noChangeArrowheads="1"/>
          </p:cNvSpPr>
          <p:nvPr/>
        </p:nvSpPr>
        <p:spPr bwMode="auto">
          <a:xfrm flipH="1">
            <a:off x="5951538" y="4581526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AutoShape 12"/>
          <p:cNvSpPr>
            <a:spLocks noChangeArrowheads="1"/>
          </p:cNvSpPr>
          <p:nvPr/>
        </p:nvSpPr>
        <p:spPr bwMode="auto">
          <a:xfrm flipH="1">
            <a:off x="7969251" y="62372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AutoShape 13"/>
          <p:cNvSpPr>
            <a:spLocks noChangeArrowheads="1"/>
          </p:cNvSpPr>
          <p:nvPr/>
        </p:nvSpPr>
        <p:spPr bwMode="auto">
          <a:xfrm flipH="1">
            <a:off x="7319963" y="587851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8401050" y="45085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7824788" y="44370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8" name="AutoShape 16"/>
          <p:cNvSpPr>
            <a:spLocks noChangeArrowheads="1"/>
          </p:cNvSpPr>
          <p:nvPr/>
        </p:nvSpPr>
        <p:spPr bwMode="auto">
          <a:xfrm>
            <a:off x="9048750" y="42941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8975725" y="51577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9409113" y="487045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8183563" y="40052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>
            <a:off x="7464425" y="39338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503" name="AutoShape 27"/>
          <p:cNvCxnSpPr>
            <a:cxnSpLocks noChangeShapeType="1"/>
          </p:cNvCxnSpPr>
          <p:nvPr/>
        </p:nvCxnSpPr>
        <p:spPr bwMode="auto">
          <a:xfrm>
            <a:off x="5303838" y="4149726"/>
            <a:ext cx="4248150" cy="2232025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1631505" y="1268761"/>
            <a:ext cx="85693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Suppose we choose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hypreplane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(seen below) that is close to some sample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Now suppose we have a new point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’ that should be in class “-1” and is close to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Using our classification function 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this point is misclassified!</a:t>
            </a:r>
          </a:p>
        </p:txBody>
      </p:sp>
      <p:sp>
        <p:nvSpPr>
          <p:cNvPr id="49205" name="AutoShape 53"/>
          <p:cNvSpPr>
            <a:spLocks noChangeArrowheads="1"/>
          </p:cNvSpPr>
          <p:nvPr/>
        </p:nvSpPr>
        <p:spPr bwMode="auto">
          <a:xfrm flipH="1">
            <a:off x="6096001" y="4437063"/>
            <a:ext cx="144463" cy="1444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1847851" y="4076701"/>
            <a:ext cx="3527425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>
                <a:latin typeface="Times New Roman" pitchFamily="18" charset="0"/>
                <a:cs typeface="Times New Roman" pitchFamily="18" charset="0"/>
              </a:rPr>
              <a:t>Poor generalization!</a:t>
            </a:r>
          </a:p>
          <a:p>
            <a:pPr eaLnBrk="1" hangingPunct="1">
              <a:spcBef>
                <a:spcPct val="50000"/>
              </a:spcBef>
            </a:pPr>
            <a:endParaRPr lang="en-US" sz="2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1774826" y="4652964"/>
            <a:ext cx="3851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(Poor performance on unseen  data)</a:t>
            </a:r>
          </a:p>
        </p:txBody>
      </p:sp>
      <p:graphicFrame>
        <p:nvGraphicFramePr>
          <p:cNvPr id="20511" name="Object 7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945053341"/>
              </p:ext>
            </p:extLst>
          </p:nvPr>
        </p:nvGraphicFramePr>
        <p:xfrm>
          <a:off x="7896225" y="3644900"/>
          <a:ext cx="25209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227" imgH="203112" progId="Equation.DSMT4">
                  <p:embed/>
                </p:oleObj>
              </mc:Choice>
              <mc:Fallback>
                <p:oleObj name="Equation" r:id="rId6" imgW="132022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3644900"/>
                        <a:ext cx="25209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75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70" decel="100000"/>
                                        <p:tgtEl>
                                          <p:spTgt spid="492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770" decel="100000"/>
                                        <p:tgtEl>
                                          <p:spTgt spid="492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5" dur="770" fill="hold"/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5" grpId="0" animBg="1"/>
      <p:bldP spid="49221" grpId="0"/>
      <p:bldP spid="492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3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36302430"/>
              </p:ext>
            </p:extLst>
          </p:nvPr>
        </p:nvGraphicFramePr>
        <p:xfrm>
          <a:off x="5591176" y="4506913"/>
          <a:ext cx="2889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334" imgH="228501" progId="Equation.DSMT4">
                  <p:embed/>
                </p:oleObj>
              </mc:Choice>
              <mc:Fallback>
                <p:oleObj name="Equation" r:id="rId2" imgW="15233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6" y="4506913"/>
                        <a:ext cx="2889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6" name="Object 54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51846948"/>
              </p:ext>
            </p:extLst>
          </p:nvPr>
        </p:nvGraphicFramePr>
        <p:xfrm>
          <a:off x="6311901" y="4146551"/>
          <a:ext cx="3333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14" imgH="177492" progId="Equation.DSMT4">
                  <p:embed/>
                </p:oleObj>
              </mc:Choice>
              <mc:Fallback>
                <p:oleObj name="Equation" r:id="rId4" imgW="164814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1" y="4146551"/>
                        <a:ext cx="3333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486" name="AutoShape 4"/>
          <p:cNvCxnSpPr>
            <a:cxnSpLocks noChangeShapeType="1"/>
          </p:cNvCxnSpPr>
          <p:nvPr/>
        </p:nvCxnSpPr>
        <p:spPr bwMode="auto">
          <a:xfrm flipV="1">
            <a:off x="5519738" y="3716338"/>
            <a:ext cx="0" cy="3097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7" name="AutoShape 5"/>
          <p:cNvCxnSpPr>
            <a:cxnSpLocks noChangeShapeType="1"/>
          </p:cNvCxnSpPr>
          <p:nvPr/>
        </p:nvCxnSpPr>
        <p:spPr bwMode="auto">
          <a:xfrm>
            <a:off x="5232400" y="6526213"/>
            <a:ext cx="4464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8" name="AutoShape 6"/>
          <p:cNvSpPr>
            <a:spLocks noChangeArrowheads="1"/>
          </p:cNvSpPr>
          <p:nvPr/>
        </p:nvSpPr>
        <p:spPr bwMode="auto">
          <a:xfrm flipH="1">
            <a:off x="5808663" y="53736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9" name="AutoShape 7"/>
          <p:cNvSpPr>
            <a:spLocks noChangeArrowheads="1"/>
          </p:cNvSpPr>
          <p:nvPr/>
        </p:nvSpPr>
        <p:spPr bwMode="auto">
          <a:xfrm flipH="1">
            <a:off x="6169026" y="5445126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0" name="AutoShape 8"/>
          <p:cNvSpPr>
            <a:spLocks noChangeArrowheads="1"/>
          </p:cNvSpPr>
          <p:nvPr/>
        </p:nvSpPr>
        <p:spPr bwMode="auto">
          <a:xfrm flipH="1">
            <a:off x="5953126" y="6165851"/>
            <a:ext cx="144463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1" name="AutoShape 9"/>
          <p:cNvSpPr>
            <a:spLocks noChangeArrowheads="1"/>
          </p:cNvSpPr>
          <p:nvPr/>
        </p:nvSpPr>
        <p:spPr bwMode="auto">
          <a:xfrm flipH="1">
            <a:off x="6745288" y="5589588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2" name="AutoShape 10"/>
          <p:cNvSpPr>
            <a:spLocks noChangeArrowheads="1"/>
          </p:cNvSpPr>
          <p:nvPr/>
        </p:nvSpPr>
        <p:spPr bwMode="auto">
          <a:xfrm flipH="1">
            <a:off x="6745288" y="6165851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3" name="AutoShape 11"/>
          <p:cNvSpPr>
            <a:spLocks noChangeArrowheads="1"/>
          </p:cNvSpPr>
          <p:nvPr/>
        </p:nvSpPr>
        <p:spPr bwMode="auto">
          <a:xfrm flipH="1">
            <a:off x="5951538" y="4581526"/>
            <a:ext cx="144462" cy="144463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4" name="AutoShape 12"/>
          <p:cNvSpPr>
            <a:spLocks noChangeArrowheads="1"/>
          </p:cNvSpPr>
          <p:nvPr/>
        </p:nvSpPr>
        <p:spPr bwMode="auto">
          <a:xfrm flipH="1">
            <a:off x="7969251" y="6237288"/>
            <a:ext cx="144463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95" name="AutoShape 13"/>
          <p:cNvSpPr>
            <a:spLocks noChangeArrowheads="1"/>
          </p:cNvSpPr>
          <p:nvPr/>
        </p:nvSpPr>
        <p:spPr bwMode="auto">
          <a:xfrm flipH="1">
            <a:off x="7319963" y="5878513"/>
            <a:ext cx="144462" cy="144462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6" name="AutoShape 14"/>
          <p:cNvSpPr>
            <a:spLocks noChangeArrowheads="1"/>
          </p:cNvSpPr>
          <p:nvPr/>
        </p:nvSpPr>
        <p:spPr bwMode="auto">
          <a:xfrm>
            <a:off x="8401050" y="450850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7" name="AutoShape 15"/>
          <p:cNvSpPr>
            <a:spLocks noChangeArrowheads="1"/>
          </p:cNvSpPr>
          <p:nvPr/>
        </p:nvSpPr>
        <p:spPr bwMode="auto">
          <a:xfrm>
            <a:off x="7824788" y="44370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8" name="AutoShape 16"/>
          <p:cNvSpPr>
            <a:spLocks noChangeArrowheads="1"/>
          </p:cNvSpPr>
          <p:nvPr/>
        </p:nvSpPr>
        <p:spPr bwMode="auto">
          <a:xfrm>
            <a:off x="9048750" y="42941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69" name="AutoShape 17"/>
          <p:cNvSpPr>
            <a:spLocks noChangeArrowheads="1"/>
          </p:cNvSpPr>
          <p:nvPr/>
        </p:nvSpPr>
        <p:spPr bwMode="auto">
          <a:xfrm>
            <a:off x="8975725" y="5157788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0" name="AutoShape 18"/>
          <p:cNvSpPr>
            <a:spLocks noChangeArrowheads="1"/>
          </p:cNvSpPr>
          <p:nvPr/>
        </p:nvSpPr>
        <p:spPr bwMode="auto">
          <a:xfrm>
            <a:off x="9409113" y="4870450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1" name="AutoShape 19"/>
          <p:cNvSpPr>
            <a:spLocks noChangeArrowheads="1"/>
          </p:cNvSpPr>
          <p:nvPr/>
        </p:nvSpPr>
        <p:spPr bwMode="auto">
          <a:xfrm>
            <a:off x="8183563" y="4005263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78" name="AutoShape 26"/>
          <p:cNvSpPr>
            <a:spLocks noChangeArrowheads="1"/>
          </p:cNvSpPr>
          <p:nvPr/>
        </p:nvSpPr>
        <p:spPr bwMode="auto">
          <a:xfrm>
            <a:off x="7464425" y="3933825"/>
            <a:ext cx="228600" cy="228600"/>
          </a:xfrm>
          <a:prstGeom prst="star5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503" name="AutoShape 27"/>
          <p:cNvCxnSpPr>
            <a:cxnSpLocks noChangeShapeType="1"/>
          </p:cNvCxnSpPr>
          <p:nvPr/>
        </p:nvCxnSpPr>
        <p:spPr bwMode="auto">
          <a:xfrm>
            <a:off x="5735961" y="3573017"/>
            <a:ext cx="3757737" cy="2521273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205" name="AutoShape 53"/>
          <p:cNvSpPr>
            <a:spLocks noChangeArrowheads="1"/>
          </p:cNvSpPr>
          <p:nvPr/>
        </p:nvSpPr>
        <p:spPr bwMode="auto">
          <a:xfrm flipH="1">
            <a:off x="6096001" y="4437063"/>
            <a:ext cx="144463" cy="144462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1681186" y="142852"/>
            <a:ext cx="7843838" cy="8572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/>
              <a:t>SVM: </a:t>
            </a:r>
            <a:r>
              <a:rPr lang="en-US" sz="3200" dirty="0"/>
              <a:t>Choosing a Separating </a:t>
            </a:r>
            <a:r>
              <a:rPr lang="en-US" sz="3200" dirty="0" err="1"/>
              <a:t>Hyperplane</a:t>
            </a:r>
            <a:endParaRPr lang="en-US" dirty="0"/>
          </a:p>
        </p:txBody>
      </p:sp>
      <p:sp>
        <p:nvSpPr>
          <p:cNvPr id="28" name="Text Box 71"/>
          <p:cNvSpPr txBox="1">
            <a:spLocks noChangeArrowheads="1"/>
          </p:cNvSpPr>
          <p:nvPr/>
        </p:nvSpPr>
        <p:spPr bwMode="auto">
          <a:xfrm>
            <a:off x="1703388" y="1412777"/>
            <a:ext cx="8424862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should be as far as possible from any sample point.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way a new data that is close to the old samples will be classified correctly.</a:t>
            </a:r>
          </a:p>
        </p:txBody>
      </p:sp>
      <p:sp>
        <p:nvSpPr>
          <p:cNvPr id="29" name="Text Box 72"/>
          <p:cNvSpPr txBox="1">
            <a:spLocks noChangeArrowheads="1"/>
          </p:cNvSpPr>
          <p:nvPr/>
        </p:nvSpPr>
        <p:spPr bwMode="auto">
          <a:xfrm>
            <a:off x="1703389" y="4294089"/>
            <a:ext cx="3779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Good generalization!</a:t>
            </a:r>
          </a:p>
        </p:txBody>
      </p:sp>
    </p:spTree>
    <p:extLst>
      <p:ext uri="{BB962C8B-B14F-4D97-AF65-F5344CB8AC3E}">
        <p14:creationId xmlns:p14="http://schemas.microsoft.com/office/powerpoint/2010/main" val="359750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5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10762</TotalTime>
  <Words>2400</Words>
  <Application>Microsoft Office PowerPoint</Application>
  <PresentationFormat>Widescreen</PresentationFormat>
  <Paragraphs>230</Paragraphs>
  <Slides>36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charter</vt:lpstr>
      <vt:lpstr>Courier New</vt:lpstr>
      <vt:lpstr>Garamond</vt:lpstr>
      <vt:lpstr>Times New Roman</vt:lpstr>
      <vt:lpstr>Wingdings</vt:lpstr>
      <vt:lpstr>Office Theme</vt:lpstr>
      <vt:lpstr>Equation</vt:lpstr>
      <vt:lpstr>Support Vector Machines</vt:lpstr>
      <vt:lpstr>SVM: History &amp; Motivation</vt:lpstr>
      <vt:lpstr>SVM: Applications</vt:lpstr>
      <vt:lpstr>SVM: Algorithm</vt:lpstr>
      <vt:lpstr>PowerPoint Presentation</vt:lpstr>
      <vt:lpstr>Linear Separators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Maximum Margin Classification</vt:lpstr>
      <vt:lpstr>Finding the SVM hyperplane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Non-linear SVMs:  Feature spaces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“Kernel Trick” – example </vt:lpstr>
      <vt:lpstr>The “Kernel Trick” – example (contd.) </vt:lpstr>
      <vt:lpstr>The “Kernel Trick” – example (contd.) </vt:lpstr>
      <vt:lpstr>The “Kernel Trick”</vt:lpstr>
      <vt:lpstr>Examples of Kernel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zulfiqar.habib</dc:creator>
  <cp:lastModifiedBy>Dr. Muhammad Tayyab Chaudhry</cp:lastModifiedBy>
  <cp:revision>385</cp:revision>
  <dcterms:created xsi:type="dcterms:W3CDTF">2009-08-01T06:17:21Z</dcterms:created>
  <dcterms:modified xsi:type="dcterms:W3CDTF">2024-10-23T06:27:45Z</dcterms:modified>
</cp:coreProperties>
</file>