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B Garamond"/>
      <p:regular r:id="rId19"/>
      <p:bold r:id="rId20"/>
      <p:italic r:id="rId21"/>
      <p:boldItalic r:id="rId22"/>
    </p:embeddedFont>
    <p:embeddedFont>
      <p:font typeface="EB Garamond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slide" Target="slides/slide6.xml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italic.fntdata"/><Relationship Id="rId13" Type="http://schemas.openxmlformats.org/officeDocument/2006/relationships/slide" Target="slides/slide8.xml"/><Relationship Id="rId24" Type="http://schemas.openxmlformats.org/officeDocument/2006/relationships/font" Target="fonts/EBGaramondExtraBold-boldItalic.fntdata"/><Relationship Id="rId12" Type="http://schemas.openxmlformats.org/officeDocument/2006/relationships/slide" Target="slides/slide7.xml"/><Relationship Id="rId23" Type="http://schemas.openxmlformats.org/officeDocument/2006/relationships/font" Target="fonts/EBGaramond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b3fd2fda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b3fd2fda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b96cd62c1_2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b96cd62c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b96cd62c1_2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b96cd62c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b96cd62c1_2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b96cd62c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b96cd62c1_2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b96cd62c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b96cd62c1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b96cd62c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b96cd62c1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b96cd62c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2700" y="667575"/>
            <a:ext cx="8178600" cy="10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Paper Reviewed</a:t>
            </a:r>
            <a:endParaRPr sz="36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By</a:t>
            </a:r>
            <a:r>
              <a:rPr lang="en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68925" y="1588950"/>
            <a:ext cx="81216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Group: 09</a:t>
            </a:r>
            <a:endParaRPr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ID: </a:t>
            </a:r>
            <a:r>
              <a:rPr b="1" lang="en" sz="2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19101173	Name: Krity Haque Charu</a:t>
            </a:r>
            <a:endParaRPr b="1" sz="25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ID: 19101178	Name: Syeda Maisha Tarannum</a:t>
            </a:r>
            <a:endParaRPr b="1" sz="25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ID: 19301007	Name: Kh.Fardin Zubair Nafis</a:t>
            </a:r>
            <a:endParaRPr b="1" sz="25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b="1" sz="25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8383825" y="144500"/>
            <a:ext cx="5235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708300" y="305100"/>
            <a:ext cx="80130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Effect of Parameter C in model performance</a:t>
            </a:r>
            <a:endParaRPr sz="2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With </a:t>
            </a:r>
            <a:endParaRPr sz="2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  </a:t>
            </a:r>
            <a:r>
              <a:rPr lang="en" sz="20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IID  and Balanced Data </a:t>
            </a:r>
            <a:endParaRPr sz="2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  </a:t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492150" y="1525625"/>
            <a:ext cx="84453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→ </a:t>
            </a: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Parameter C represents the </a:t>
            </a: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Percentage of client considered at each Round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→ Authors used three values of parameter C: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C= 1(when all clients are considered)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C= 0.5(When half clients are considered) 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C=0.25(When one client consider)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→ </a:t>
            </a: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 More clients in each round increases the accuracy at convergence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→ The learning process requires less rounds to converge when C is higher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8397975" y="144500"/>
            <a:ext cx="5094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08300" y="305100"/>
            <a:ext cx="80130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Effect of Parameter C in model performance</a:t>
            </a:r>
            <a:endParaRPr sz="2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With </a:t>
            </a:r>
            <a:endParaRPr sz="2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  </a:t>
            </a:r>
            <a:r>
              <a:rPr lang="en" sz="20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IID  and Balanced Data </a:t>
            </a:r>
            <a:endParaRPr sz="2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  </a:t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00" y="1954548"/>
            <a:ext cx="7410299" cy="22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8362600" y="144500"/>
            <a:ext cx="5448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728325" y="207025"/>
            <a:ext cx="8013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Non-IID and Unbalanced Data</a:t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44625" y="1274975"/>
            <a:ext cx="80967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→ The speedups with partitioned non-IID data are smaller but substantial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→ Test-set accuracy of FL methods on IID data-94% for FL-VGG16 and 95.3% for FL-ResNet50) which surpassed centralized learning method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→ Unbalanced data shows its performance in achieving 92% and 92.7% test accuracy for the </a:t>
            </a: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VGG16 and the ResNet50, respectively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8369675" y="144500"/>
            <a:ext cx="5376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728325" y="207025"/>
            <a:ext cx="8013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Future Work</a:t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03200" y="1100625"/>
            <a:ext cx="8434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b="1" lang="en" sz="2000">
                <a:latin typeface="EB Garamond"/>
                <a:ea typeface="EB Garamond"/>
                <a:cs typeface="EB Garamond"/>
                <a:sym typeface="EB Garamond"/>
              </a:rPr>
              <a:t>FL can be generalized to other medical imaging applications with large, distributed, and privacy-sensitive data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EB Garamond"/>
                <a:ea typeface="EB Garamond"/>
                <a:cs typeface="EB Garamond"/>
                <a:sym typeface="EB Garamond"/>
              </a:rPr>
              <a:t>→ </a:t>
            </a:r>
            <a:r>
              <a:rPr b="1" lang="en" sz="2000">
                <a:latin typeface="EB Garamond"/>
                <a:ea typeface="EB Garamond"/>
                <a:cs typeface="EB Garamond"/>
                <a:sym typeface="EB Garamond"/>
              </a:rPr>
              <a:t> FL can be use with more sophisticated CNN using very large-scale datasets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Federated learning for COVID-19 screening from chest X-ray</a:t>
            </a:r>
            <a:endParaRPr sz="388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52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18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Ines Feki, Sourour Ammar, Yousri Kassentini, Khan Muhammad</a:t>
            </a:r>
            <a:endParaRPr b="1" sz="218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-160625"/>
            <a:ext cx="85206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Introduction</a:t>
            </a:r>
            <a:endParaRPr sz="3000">
              <a:solidFill>
                <a:schemeClr val="lt1"/>
              </a:solidFill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86425" y="1098775"/>
            <a:ext cx="8953800" cy="3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Develop and validate a system based on federated learning for detection of COVID-19 from Chest X-ray images conserving privacy.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Proposing a decentralized and collaborative framework that allows clinicians to reap benefits of the rich private data share while conserving privacy.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Demonstrating that despite the decentralized data, the non-IID and unbalanced properties of the data distribution, the proposed federated learning framework remains robust and shows competitive results compared to a centralized learning process. 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Conducting extensive experiments and comparisons with different variations to show the interest and significance of the proposed strategy which can be particularly useful in situations like COVID-19. 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8405050" y="144500"/>
            <a:ext cx="5022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86600" y="-95250"/>
            <a:ext cx="85206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Related work</a:t>
            </a:r>
            <a:endParaRPr sz="3500">
              <a:solidFill>
                <a:schemeClr val="lt1"/>
              </a:solidFill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8390900" y="144500"/>
            <a:ext cx="5163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121000" y="1164150"/>
            <a:ext cx="90027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An algorithm for detecting pneumonia from chest X-ray images with a Dense Convolutional Network. 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 hierarchical CNN to classify X-ray images into normal and abnormal categories. 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Radiology images of COVID-19 cases contain useful information for diagnostics and early recognition of this disease.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Deep learning models to diagnose COVID-19 from Chest X-ray images.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 deep model for early detection of COVID-19 cases using X-ray images that can achieve good accuracy rates for binary and multi-classes.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Detecting COVID-19 positive cases from chest CT scans using CNN based models. 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 privacy-preserving platform in a federated setting for patient similarity learning across institutions.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EB Garamond"/>
              <a:buChar char="●"/>
            </a:pPr>
            <a:r>
              <a:rPr b="1" lang="en"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Clustering patients into clinically meaningful communities and optimizing performance of predicting mortality and ICU stay time.</a:t>
            </a:r>
            <a:endParaRPr b="1" sz="1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337175"/>
            <a:ext cx="8520600" cy="37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EB Garamond ExtraBold"/>
              <a:buChar char="●"/>
            </a:pPr>
            <a:r>
              <a:rPr lang="en" sz="17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Based on a client-server architecture</a:t>
            </a:r>
            <a:endParaRPr sz="17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EB Garamond ExtraBold"/>
              <a:buChar char="●"/>
            </a:pPr>
            <a:r>
              <a:rPr lang="en" sz="17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Build a deep convolutional neural network (CNN)</a:t>
            </a:r>
            <a:endParaRPr sz="17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EB Garamond ExtraBold"/>
              <a:buChar char="●"/>
            </a:pPr>
            <a:r>
              <a:rPr lang="en" sz="17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The central server interacts synchronously with the client in the learning phase of CNN model.</a:t>
            </a:r>
            <a:endParaRPr sz="17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EB Garamond ExtraBold"/>
              <a:buChar char="●"/>
            </a:pPr>
            <a:r>
              <a:rPr lang="en" sz="17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Used two well-known CNN architectures for image classification, VGG and ResNet50 </a:t>
            </a:r>
            <a:endParaRPr sz="17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EB Garamond ExtraBold"/>
              <a:buChar char="●"/>
            </a:pPr>
            <a:r>
              <a:rPr lang="en" sz="17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Client side training using federated learning</a:t>
            </a:r>
            <a:endParaRPr sz="17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EB Garamond ExtraBold"/>
              <a:buChar char="●"/>
            </a:pPr>
            <a:r>
              <a:rPr lang="en" sz="17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Server side aggregation process using federated learning</a:t>
            </a:r>
            <a:endParaRPr sz="42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1" name="Google Shape;81;p17"/>
          <p:cNvSpPr txBox="1"/>
          <p:nvPr>
            <p:ph idx="4294967295" type="ctrTitle"/>
          </p:nvPr>
        </p:nvSpPr>
        <p:spPr>
          <a:xfrm>
            <a:off x="311700" y="430800"/>
            <a:ext cx="85206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Proposed Framework</a:t>
            </a:r>
            <a:endParaRPr sz="3000">
              <a:solidFill>
                <a:schemeClr val="lt1"/>
              </a:solidFill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355525" y="144500"/>
            <a:ext cx="5517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34325" y="1528200"/>
            <a:ext cx="77538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B Garamond ExtraBold"/>
              <a:buChar char="●"/>
            </a:pPr>
            <a:r>
              <a:rPr lang="en" sz="18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Making datasets</a:t>
            </a:r>
            <a:endParaRPr sz="18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→ Randomly split</a:t>
            </a:r>
            <a:endParaRPr sz="18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→Using IID</a:t>
            </a:r>
            <a:endParaRPr sz="18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→Using Non-IID</a:t>
            </a:r>
            <a:endParaRPr sz="18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B Garamond ExtraBold"/>
              <a:buChar char="●"/>
            </a:pPr>
            <a:r>
              <a:rPr lang="en" sz="1800">
                <a:solidFill>
                  <a:srgbClr val="0000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Applied data augmentation</a:t>
            </a:r>
            <a:endParaRPr sz="1800">
              <a:solidFill>
                <a:srgbClr val="0000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9" name="Google Shape;89;p18"/>
          <p:cNvSpPr txBox="1"/>
          <p:nvPr>
            <p:ph idx="4294967295" type="ctrTitle"/>
          </p:nvPr>
        </p:nvSpPr>
        <p:spPr>
          <a:xfrm>
            <a:off x="213625" y="346950"/>
            <a:ext cx="85206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Experiments</a:t>
            </a:r>
            <a:endParaRPr sz="3000">
              <a:solidFill>
                <a:schemeClr val="lt1"/>
              </a:solidFill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8405050" y="144500"/>
            <a:ext cx="5022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79200" y="337825"/>
            <a:ext cx="838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Result in three parts</a:t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53850" y="1482050"/>
            <a:ext cx="8309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 ExtraBold"/>
              <a:buAutoNum type="arabicPeriod"/>
            </a:pPr>
            <a:r>
              <a:rPr lang="en" sz="2000">
                <a:highlight>
                  <a:schemeClr val="dk1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Decentralized Method vs Centralized Method </a:t>
            </a:r>
            <a:endParaRPr sz="2000">
              <a:highlight>
                <a:schemeClr val="dk1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 ExtraBold"/>
              <a:buAutoNum type="arabicPeriod"/>
            </a:pPr>
            <a:r>
              <a:rPr lang="en" sz="2000">
                <a:highlight>
                  <a:schemeClr val="dk1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Effect of Parameter C in model performance with IID and Balanced Data</a:t>
            </a:r>
            <a:endParaRPr sz="2000">
              <a:highlight>
                <a:schemeClr val="dk1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 ExtraBold"/>
              <a:buAutoNum type="arabicPeriod"/>
            </a:pPr>
            <a:r>
              <a:rPr lang="en" sz="2000">
                <a:highlight>
                  <a:schemeClr val="dk1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Non-IID and Unbalance Data </a:t>
            </a:r>
            <a:endParaRPr sz="2000">
              <a:highlight>
                <a:schemeClr val="dk1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dk1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8397975" y="144500"/>
            <a:ext cx="5094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512025" y="1253175"/>
            <a:ext cx="8445600" cy="3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728325" y="144500"/>
            <a:ext cx="8013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Decentralized Method vs Centralized Method </a:t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8397975" y="144500"/>
            <a:ext cx="5094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16000" y="806475"/>
            <a:ext cx="8445600" cy="3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→ </a:t>
            </a: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FL-VGG16 requires 35 round to reach the accuracy of Centralized-VGG16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→ </a:t>
            </a: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FL-ResNet50 requires more rounds (50 rounds) to approach 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the Centralized-ResNet50 method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→ With augmented dataset: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EB Garamond"/>
              <a:buChar char="●"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FL-VGG16 performs better than FL-VGG16 and FL-ResNet50 only after 12 round  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EB Garamond"/>
              <a:buChar char="●"/>
            </a:pPr>
            <a:r>
              <a:rPr b="1" lang="en" sz="1700">
                <a:latin typeface="EB Garamond"/>
                <a:ea typeface="EB Garamond"/>
                <a:cs typeface="EB Garamond"/>
                <a:sym typeface="EB Garamond"/>
              </a:rPr>
              <a:t>FL-ResNet50 Performs better than FL-VGG16 and FL-ResNet50 only after 50 round</a:t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→ After 90 round all methods provides same result.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→ Results after 5-fold cross validation: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b="1" lang="en" sz="1800">
                <a:latin typeface="EB Garamond"/>
                <a:ea typeface="EB Garamond"/>
                <a:cs typeface="EB Garamond"/>
                <a:sym typeface="EB Garamond"/>
              </a:rPr>
              <a:t>Every method perform same after 5 round with all data</a:t>
            </a:r>
            <a:endParaRPr b="1"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12025" y="1253175"/>
            <a:ext cx="8445600" cy="3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728325" y="207025"/>
            <a:ext cx="8013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accent6"/>
                </a:highlight>
                <a:latin typeface="EB Garamond ExtraBold"/>
                <a:ea typeface="EB Garamond ExtraBold"/>
                <a:cs typeface="EB Garamond ExtraBold"/>
                <a:sym typeface="EB Garamond ExtraBold"/>
              </a:rPr>
              <a:t>Decentralized Method vs Centralized Method </a:t>
            </a:r>
            <a:endParaRPr sz="25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accent6"/>
              </a:highlight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975" y="882675"/>
            <a:ext cx="7135850" cy="20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8410825" y="144500"/>
            <a:ext cx="496500" cy="332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975" y="3020125"/>
            <a:ext cx="7047849" cy="21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