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9"/>
  </p:notesMasterIdLst>
  <p:handoutMasterIdLst>
    <p:handoutMasterId r:id="rId30"/>
  </p:handoutMasterIdLst>
  <p:sldIdLst>
    <p:sldId id="256" r:id="rId2"/>
    <p:sldId id="274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87" r:id="rId13"/>
    <p:sldId id="290" r:id="rId14"/>
    <p:sldId id="291" r:id="rId15"/>
    <p:sldId id="275" r:id="rId16"/>
    <p:sldId id="277" r:id="rId17"/>
    <p:sldId id="276" r:id="rId18"/>
    <p:sldId id="296" r:id="rId19"/>
    <p:sldId id="278" r:id="rId20"/>
    <p:sldId id="279" r:id="rId21"/>
    <p:sldId id="292" r:id="rId22"/>
    <p:sldId id="293" r:id="rId23"/>
    <p:sldId id="294" r:id="rId24"/>
    <p:sldId id="295" r:id="rId25"/>
    <p:sldId id="297" r:id="rId26"/>
    <p:sldId id="298" r:id="rId27"/>
    <p:sldId id="26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700" autoAdjust="0"/>
  </p:normalViewPr>
  <p:slideViewPr>
    <p:cSldViewPr snapToGrid="0">
      <p:cViewPr varScale="1">
        <p:scale>
          <a:sx n="93" d="100"/>
          <a:sy n="93" d="100"/>
        </p:scale>
        <p:origin x="121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10/9/2025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10/9/2025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dirty="0"/>
              <a:t>#include &lt;</a:t>
            </a:r>
            <a:r>
              <a:rPr lang="en-US" sz="900" dirty="0" err="1"/>
              <a:t>stdio.h</a:t>
            </a:r>
            <a:r>
              <a:rPr lang="en-US" sz="900" dirty="0"/>
              <a:t>&gt;</a:t>
            </a:r>
          </a:p>
          <a:p>
            <a:endParaRPr lang="en-US" sz="900" dirty="0"/>
          </a:p>
          <a:p>
            <a:r>
              <a:rPr lang="en-US" sz="900" dirty="0"/>
              <a:t>int main() {</a:t>
            </a:r>
          </a:p>
          <a:p>
            <a:r>
              <a:rPr lang="en-US" sz="900" dirty="0"/>
              <a:t>	// try value combinations 0-z, 1-o and 2-t to see everything work. </a:t>
            </a:r>
          </a:p>
          <a:p>
            <a:r>
              <a:rPr lang="en-US" sz="900" dirty="0"/>
              <a:t>	// can try random values too if you want!</a:t>
            </a:r>
          </a:p>
          <a:p>
            <a:r>
              <a:rPr lang="en-US" sz="900" dirty="0"/>
              <a:t>	int </a:t>
            </a:r>
            <a:r>
              <a:rPr lang="en-US" sz="900" dirty="0" err="1"/>
              <a:t>numCode</a:t>
            </a:r>
            <a:r>
              <a:rPr lang="en-US" sz="900" dirty="0"/>
              <a:t> = 2;</a:t>
            </a:r>
          </a:p>
          <a:p>
            <a:r>
              <a:rPr lang="en-US" sz="900" dirty="0"/>
              <a:t>	char </a:t>
            </a:r>
            <a:r>
              <a:rPr lang="en-US" sz="900" dirty="0" err="1"/>
              <a:t>letterCode</a:t>
            </a:r>
            <a:r>
              <a:rPr lang="en-US" sz="900" dirty="0"/>
              <a:t> = 't'; </a:t>
            </a:r>
          </a:p>
          <a:p>
            <a:r>
              <a:rPr lang="en-US" sz="900" dirty="0"/>
              <a:t>	</a:t>
            </a:r>
          </a:p>
          <a:p>
            <a:r>
              <a:rPr lang="en-US" sz="900" dirty="0"/>
              <a:t>	//outer switch</a:t>
            </a:r>
          </a:p>
          <a:p>
            <a:r>
              <a:rPr lang="en-US" sz="900" dirty="0"/>
              <a:t>	switch(</a:t>
            </a:r>
            <a:r>
              <a:rPr lang="en-US" sz="900" dirty="0" err="1"/>
              <a:t>numCode</a:t>
            </a:r>
            <a:r>
              <a:rPr lang="en-US" sz="900" dirty="0"/>
              <a:t>) {</a:t>
            </a:r>
          </a:p>
          <a:p>
            <a:r>
              <a:rPr lang="en-US" sz="900" dirty="0"/>
              <a:t>		case 0: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printf</a:t>
            </a:r>
            <a:r>
              <a:rPr lang="en-US" sz="900" dirty="0"/>
              <a:t>("This one was 0\n");</a:t>
            </a:r>
          </a:p>
          <a:p>
            <a:r>
              <a:rPr lang="en-US" sz="900" dirty="0"/>
              <a:t>			//inner switch - nested within the outer switch</a:t>
            </a:r>
          </a:p>
          <a:p>
            <a:r>
              <a:rPr lang="en-US" sz="900" dirty="0"/>
              <a:t>			//note how we use indentation for visual clarity</a:t>
            </a:r>
          </a:p>
          <a:p>
            <a:r>
              <a:rPr lang="en-US" sz="900" dirty="0"/>
              <a:t>			// try removing and the </a:t>
            </a:r>
            <a:r>
              <a:rPr lang="en-US" sz="900" dirty="0" err="1"/>
              <a:t>indenation</a:t>
            </a:r>
            <a:r>
              <a:rPr lang="en-US" sz="900" dirty="0"/>
              <a:t> and notice how the code still works fine...</a:t>
            </a:r>
          </a:p>
          <a:p>
            <a:r>
              <a:rPr lang="en-US" sz="900" dirty="0"/>
              <a:t>			//... but it's harder to see which switch is an inner switch</a:t>
            </a:r>
          </a:p>
          <a:p>
            <a:r>
              <a:rPr lang="en-US" sz="900" dirty="0"/>
              <a:t>			switch (</a:t>
            </a:r>
            <a:r>
              <a:rPr lang="en-US" sz="900" dirty="0" err="1"/>
              <a:t>letterCode</a:t>
            </a:r>
            <a:r>
              <a:rPr lang="en-US" sz="900" dirty="0"/>
              <a:t>) {</a:t>
            </a:r>
          </a:p>
          <a:p>
            <a:r>
              <a:rPr lang="en-US" sz="900" dirty="0"/>
              <a:t>				case 'z':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printf</a:t>
            </a:r>
            <a:r>
              <a:rPr lang="en-US" sz="900" dirty="0"/>
              <a:t>("That one starts with 'z'\n");</a:t>
            </a:r>
          </a:p>
          <a:p>
            <a:r>
              <a:rPr lang="en-US" sz="900" dirty="0"/>
              <a:t>					break;</a:t>
            </a:r>
          </a:p>
          <a:p>
            <a:r>
              <a:rPr lang="en-US" sz="900" dirty="0"/>
              <a:t>				default: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printf</a:t>
            </a:r>
            <a:r>
              <a:rPr lang="en-US" sz="900" dirty="0"/>
              <a:t>("That one doesn't start with 'z'\n");</a:t>
            </a:r>
          </a:p>
          <a:p>
            <a:r>
              <a:rPr lang="en-US" sz="900" dirty="0"/>
              <a:t>			}</a:t>
            </a:r>
          </a:p>
          <a:p>
            <a:r>
              <a:rPr lang="en-US" sz="900" dirty="0"/>
              <a:t>			break;</a:t>
            </a:r>
          </a:p>
          <a:p>
            <a:r>
              <a:rPr lang="en-US" sz="900" dirty="0"/>
              <a:t>		case 1: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printf</a:t>
            </a:r>
            <a:r>
              <a:rPr lang="en-US" sz="900" dirty="0"/>
              <a:t>("This one was 1\n");</a:t>
            </a:r>
          </a:p>
          <a:p>
            <a:r>
              <a:rPr lang="en-US" sz="900" dirty="0"/>
              <a:t>			switch (</a:t>
            </a:r>
            <a:r>
              <a:rPr lang="en-US" sz="900" dirty="0" err="1"/>
              <a:t>letterCode</a:t>
            </a:r>
            <a:r>
              <a:rPr lang="en-US" sz="900" dirty="0"/>
              <a:t>) {</a:t>
            </a:r>
          </a:p>
          <a:p>
            <a:r>
              <a:rPr lang="en-US" sz="900" dirty="0"/>
              <a:t>				case 'o':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printf</a:t>
            </a:r>
            <a:r>
              <a:rPr lang="en-US" sz="900" dirty="0"/>
              <a:t>("That one starts with 'o'\n");</a:t>
            </a:r>
          </a:p>
          <a:p>
            <a:r>
              <a:rPr lang="en-US" sz="900" dirty="0"/>
              <a:t>					break;</a:t>
            </a:r>
          </a:p>
          <a:p>
            <a:r>
              <a:rPr lang="en-US" sz="900" dirty="0"/>
              <a:t>				default: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printf</a:t>
            </a:r>
            <a:r>
              <a:rPr lang="en-US" sz="900" dirty="0"/>
              <a:t>("That one doesn't start with 'o'\n");</a:t>
            </a:r>
          </a:p>
          <a:p>
            <a:r>
              <a:rPr lang="en-US" sz="900" dirty="0"/>
              <a:t>			}</a:t>
            </a:r>
          </a:p>
          <a:p>
            <a:r>
              <a:rPr lang="en-US" sz="900" dirty="0"/>
              <a:t>			break;</a:t>
            </a:r>
          </a:p>
          <a:p>
            <a:r>
              <a:rPr lang="en-US" sz="900" dirty="0"/>
              <a:t>		case 2: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printf</a:t>
            </a:r>
            <a:r>
              <a:rPr lang="en-US" sz="900" dirty="0"/>
              <a:t>("This one was 2\n");</a:t>
            </a:r>
          </a:p>
          <a:p>
            <a:r>
              <a:rPr lang="en-US" sz="900" dirty="0"/>
              <a:t>			switch (</a:t>
            </a:r>
            <a:r>
              <a:rPr lang="en-US" sz="900" dirty="0" err="1"/>
              <a:t>letterCode</a:t>
            </a:r>
            <a:r>
              <a:rPr lang="en-US" sz="900" dirty="0"/>
              <a:t>) {</a:t>
            </a:r>
          </a:p>
          <a:p>
            <a:r>
              <a:rPr lang="en-US" sz="900" dirty="0"/>
              <a:t>				case 't':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printf</a:t>
            </a:r>
            <a:r>
              <a:rPr lang="en-US" sz="900" dirty="0"/>
              <a:t>("That one starts with 't'\n");</a:t>
            </a:r>
          </a:p>
          <a:p>
            <a:r>
              <a:rPr lang="en-US" sz="900" dirty="0"/>
              <a:t>					break;</a:t>
            </a:r>
          </a:p>
          <a:p>
            <a:r>
              <a:rPr lang="en-US" sz="900" dirty="0"/>
              <a:t>				default:</a:t>
            </a:r>
          </a:p>
          <a:p>
            <a:r>
              <a:rPr lang="en-US" sz="900" dirty="0"/>
              <a:t>					</a:t>
            </a:r>
            <a:r>
              <a:rPr lang="en-US" sz="900" dirty="0" err="1"/>
              <a:t>printf</a:t>
            </a:r>
            <a:r>
              <a:rPr lang="en-US" sz="900" dirty="0"/>
              <a:t>("That one doesn't start with 't'\n");</a:t>
            </a:r>
          </a:p>
          <a:p>
            <a:r>
              <a:rPr lang="en-US" sz="900" dirty="0"/>
              <a:t>			}</a:t>
            </a:r>
          </a:p>
          <a:p>
            <a:r>
              <a:rPr lang="en-US" sz="900" dirty="0"/>
              <a:t>			break;</a:t>
            </a:r>
          </a:p>
          <a:p>
            <a:r>
              <a:rPr lang="en-US" sz="900" dirty="0"/>
              <a:t>			</a:t>
            </a:r>
          </a:p>
          <a:p>
            <a:r>
              <a:rPr lang="en-US" sz="900" dirty="0"/>
              <a:t>		default:</a:t>
            </a:r>
          </a:p>
          <a:p>
            <a:r>
              <a:rPr lang="en-US" sz="900" dirty="0"/>
              <a:t>			</a:t>
            </a:r>
            <a:r>
              <a:rPr lang="en-US" sz="900" dirty="0" err="1"/>
              <a:t>printf</a:t>
            </a:r>
            <a:r>
              <a:rPr lang="en-US" sz="900" dirty="0"/>
              <a:t>("Not 0, 1 or 2");</a:t>
            </a:r>
          </a:p>
          <a:p>
            <a:r>
              <a:rPr lang="en-US" sz="900" dirty="0"/>
              <a:t>	}</a:t>
            </a:r>
          </a:p>
          <a:p>
            <a:r>
              <a:rPr lang="en-US" sz="900" dirty="0"/>
              <a:t>	return 0;</a:t>
            </a:r>
          </a:p>
          <a:p>
            <a:r>
              <a:rPr lang="en-US" sz="900" dirty="0"/>
              <a:t>}</a:t>
            </a:r>
          </a:p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4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https://www.geeksforgeeks.org/c/c-loops/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98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 data structure?</a:t>
            </a:r>
          </a:p>
          <a:p>
            <a:r>
              <a:rPr lang="en-US" dirty="0"/>
              <a:t>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specific way of organizing data in a specialized format on a computer so that the information can be organized, processed, stored, and retrieved quickly and effectively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3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3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Images courtesy of: https://iies.in/blog/memory-representation-and-declaration-of-arrays/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70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10/9/2025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10/9/2025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10/9/2025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10/9/2025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10/9/2025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ies.in/blog/memory-representation-and-declaration-of-array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by Abeeha Sattar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F7FB-BEA2-1F9A-03D5-B13A4C1F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3BB86-A964-5C86-C603-CF60D70E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652960"/>
          </a:xfrm>
        </p:spPr>
        <p:txBody>
          <a:bodyPr>
            <a:normAutofit/>
          </a:bodyPr>
          <a:lstStyle/>
          <a:p>
            <a:r>
              <a:rPr lang="en-US" dirty="0"/>
              <a:t>The classic </a:t>
            </a:r>
            <a:r>
              <a:rPr lang="en-US" dirty="0" err="1"/>
              <a:t>ol</a:t>
            </a:r>
            <a:r>
              <a:rPr lang="en-US" dirty="0"/>
              <a:t>’ multiplication table: Ask the user which table they want to see printed. Then print the table for that number, up until 10 times.</a:t>
            </a:r>
          </a:p>
          <a:p>
            <a:r>
              <a:rPr lang="en-US" dirty="0"/>
              <a:t>Ask the user for a number, print the sum of all odd numbers, and the sum of all even numbers  until that number. (inclusive of that number, ensure positive number)</a:t>
            </a:r>
          </a:p>
          <a:p>
            <a:r>
              <a:rPr lang="en-US" dirty="0"/>
              <a:t>Ask the user to input a decimal number in between 1-100. If they fail to input the number within the range, they must input the value again. Convert the provided number into its binary equivalent.</a:t>
            </a:r>
          </a:p>
          <a:p>
            <a:r>
              <a:rPr lang="en-US" dirty="0"/>
              <a:t>Ask the user to input a binary number (store it as in integer). Validate whether the provided number is binary or not.</a:t>
            </a:r>
          </a:p>
          <a:p>
            <a:pPr lvl="1"/>
            <a:r>
              <a:rPr lang="en-US" dirty="0"/>
              <a:t>Convert the binary number into its decimal equivalent. (Hint: you may use the library “</a:t>
            </a:r>
            <a:r>
              <a:rPr lang="en-US" dirty="0" err="1"/>
              <a:t>math.h</a:t>
            </a:r>
            <a:r>
              <a:rPr lang="en-US" dirty="0"/>
              <a:t>”, it has functions pow(x, y) - returns </a:t>
            </a:r>
            <a:r>
              <a:rPr lang="en-US" dirty="0" err="1"/>
              <a:t>x</a:t>
            </a:r>
            <a:r>
              <a:rPr lang="en-US" baseline="30000" dirty="0" err="1"/>
              <a:t>y</a:t>
            </a:r>
            <a:r>
              <a:rPr lang="en-US" dirty="0"/>
              <a:t> and exp2(x) - returns 2</a:t>
            </a:r>
            <a:r>
              <a:rPr lang="en-US" baseline="30000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also do it without using the library! (you actually don’t need 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8F70C-E598-7805-C98B-AA417DC8F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81" y="487909"/>
            <a:ext cx="9847437" cy="1233424"/>
          </a:xfrm>
        </p:spPr>
        <p:txBody>
          <a:bodyPr/>
          <a:lstStyle/>
          <a:p>
            <a:r>
              <a:rPr lang="en-US" dirty="0"/>
              <a:t>Pointers – Probably the Bane of Your Existence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25896-AB97-3F01-EF0A-7DAAB46C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It’s a variable</a:t>
            </a:r>
          </a:p>
          <a:p>
            <a:r>
              <a:rPr lang="en-US" dirty="0"/>
              <a:t>It stores the memory address of another variable</a:t>
            </a:r>
          </a:p>
          <a:p>
            <a:pPr marL="45720" indent="0">
              <a:buNone/>
            </a:pPr>
            <a:r>
              <a:rPr lang="en-US" dirty="0"/>
              <a:t>		int var = 10;</a:t>
            </a:r>
          </a:p>
          <a:p>
            <a:pPr marL="45720" indent="0">
              <a:buNone/>
            </a:pPr>
            <a:r>
              <a:rPr lang="en-US" dirty="0"/>
              <a:t>		int* </a:t>
            </a:r>
            <a:r>
              <a:rPr lang="en-US" dirty="0" err="1"/>
              <a:t>ptr</a:t>
            </a:r>
            <a:r>
              <a:rPr lang="en-US" dirty="0"/>
              <a:t> = &amp;var;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("%d",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Now this was just an example using integers. You can make char*, float*, double* as well!</a:t>
            </a:r>
          </a:p>
          <a:p>
            <a:pPr marL="4572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E04215-0640-9743-6A87-A090C856A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787" y="1906475"/>
            <a:ext cx="2380177" cy="283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6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55BB-8EA8-4224-FC17-8DB7B19E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&amp; De-referencing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ED13D-CA0E-C640-3F09-4997BA3DE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example:</a:t>
            </a:r>
          </a:p>
          <a:p>
            <a:r>
              <a:rPr lang="en-US" b="1" dirty="0">
                <a:solidFill>
                  <a:srgbClr val="002060"/>
                </a:solidFill>
              </a:rPr>
              <a:t>&amp;</a:t>
            </a:r>
            <a:r>
              <a:rPr lang="en-US" dirty="0"/>
              <a:t> - or the “address of” operator is used to “reference” the memory of the variable ‘var’</a:t>
            </a:r>
          </a:p>
          <a:p>
            <a:pPr lvl="1"/>
            <a:r>
              <a:rPr lang="en-US" sz="2000" dirty="0"/>
              <a:t>int* </a:t>
            </a:r>
            <a:r>
              <a:rPr lang="en-US" sz="2000" dirty="0" err="1"/>
              <a:t>ptr</a:t>
            </a:r>
            <a:r>
              <a:rPr lang="en-US" sz="2000" dirty="0"/>
              <a:t> = &amp;var;</a:t>
            </a:r>
          </a:p>
          <a:p>
            <a:r>
              <a:rPr lang="en-US" b="1" dirty="0">
                <a:solidFill>
                  <a:srgbClr val="002060"/>
                </a:solidFill>
              </a:rPr>
              <a:t>*</a:t>
            </a:r>
            <a:r>
              <a:rPr lang="en-US" dirty="0"/>
              <a:t> - or the dereference operator is used to “extract”/“dereference” the value of the variable ‘var’;</a:t>
            </a:r>
          </a:p>
          <a:p>
            <a:pPr lvl="1"/>
            <a:r>
              <a:rPr lang="en-US" sz="2000" dirty="0" err="1"/>
              <a:t>printf</a:t>
            </a:r>
            <a:r>
              <a:rPr lang="en-US" sz="2000" dirty="0"/>
              <a:t>("%d", *</a:t>
            </a:r>
            <a:r>
              <a:rPr lang="en-US" sz="2000" dirty="0" err="1"/>
              <a:t>ptr</a:t>
            </a:r>
            <a:r>
              <a:rPr lang="en-US" sz="2000" dirty="0"/>
              <a:t>);</a:t>
            </a:r>
          </a:p>
          <a:p>
            <a:pPr lvl="1"/>
            <a:r>
              <a:rPr lang="en-US" sz="2000" dirty="0"/>
              <a:t>You can also use it as this:</a:t>
            </a:r>
          </a:p>
          <a:p>
            <a:pPr lvl="2"/>
            <a:r>
              <a:rPr lang="en-US" sz="1800" dirty="0"/>
              <a:t>int </a:t>
            </a:r>
            <a:r>
              <a:rPr lang="en-US" sz="1800" dirty="0" err="1"/>
              <a:t>IGotThisValue</a:t>
            </a:r>
            <a:r>
              <a:rPr lang="en-US" sz="1800" dirty="0"/>
              <a:t> = *</a:t>
            </a:r>
            <a:r>
              <a:rPr lang="en-US" sz="1800" dirty="0" err="1"/>
              <a:t>ptr</a:t>
            </a:r>
            <a:r>
              <a:rPr lang="en-US" sz="1800" dirty="0"/>
              <a:t>; //dereferencing value being pointed to by </a:t>
            </a:r>
            <a:r>
              <a:rPr lang="en-US" sz="1800" dirty="0" err="1"/>
              <a:t>ptr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55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D114-422D-2600-B9E1-633B2DE43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some things out!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0B41E-AC89-1649-3CDB-6101B7F1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int *ptr;    int var = 10;    ptr = &amp;var;    int v2 = *ptr;</a:t>
            </a:r>
          </a:p>
          <a:p>
            <a:r>
              <a:rPr lang="en-US" dirty="0" err="1"/>
              <a:t>printf</a:t>
            </a:r>
            <a:r>
              <a:rPr lang="en-US" dirty="0"/>
              <a:t>("var: %d, v2:%d, </a:t>
            </a:r>
            <a:r>
              <a:rPr lang="en-US" dirty="0" err="1"/>
              <a:t>ptr</a:t>
            </a:r>
            <a:r>
              <a:rPr lang="en-US" dirty="0"/>
              <a:t>:%d, *</a:t>
            </a:r>
            <a:r>
              <a:rPr lang="en-US" dirty="0" err="1"/>
              <a:t>ptr</a:t>
            </a:r>
            <a:r>
              <a:rPr lang="en-US" dirty="0"/>
              <a:t>:%d\n", var, v2, </a:t>
            </a:r>
            <a:r>
              <a:rPr lang="en-US" dirty="0" err="1"/>
              <a:t>ptr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);       </a:t>
            </a:r>
          </a:p>
          <a:p>
            <a:r>
              <a:rPr lang="en-US" dirty="0"/>
              <a:t>var+=10; </a:t>
            </a:r>
          </a:p>
          <a:p>
            <a:r>
              <a:rPr lang="en-US" dirty="0" err="1"/>
              <a:t>printf</a:t>
            </a:r>
            <a:r>
              <a:rPr lang="en-US" dirty="0"/>
              <a:t>("var: %d, v2:%d, </a:t>
            </a:r>
            <a:r>
              <a:rPr lang="en-US" dirty="0" err="1"/>
              <a:t>ptr</a:t>
            </a:r>
            <a:r>
              <a:rPr lang="en-US" dirty="0"/>
              <a:t>:%d, *</a:t>
            </a:r>
            <a:r>
              <a:rPr lang="en-US" dirty="0" err="1"/>
              <a:t>ptr</a:t>
            </a:r>
            <a:r>
              <a:rPr lang="en-US" dirty="0"/>
              <a:t>:%d\n", var, v2, </a:t>
            </a:r>
            <a:r>
              <a:rPr lang="en-US" dirty="0" err="1"/>
              <a:t>ptr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);       </a:t>
            </a:r>
          </a:p>
          <a:p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+=10; </a:t>
            </a:r>
          </a:p>
          <a:p>
            <a:r>
              <a:rPr lang="en-US" dirty="0" err="1"/>
              <a:t>printf</a:t>
            </a:r>
            <a:r>
              <a:rPr lang="en-US" dirty="0"/>
              <a:t>("var: %d, v2:%d, </a:t>
            </a:r>
            <a:r>
              <a:rPr lang="en-US" dirty="0" err="1"/>
              <a:t>ptr</a:t>
            </a:r>
            <a:r>
              <a:rPr lang="en-US" dirty="0"/>
              <a:t>:%d, *</a:t>
            </a:r>
            <a:r>
              <a:rPr lang="en-US" dirty="0" err="1"/>
              <a:t>ptr</a:t>
            </a:r>
            <a:r>
              <a:rPr lang="en-US" dirty="0"/>
              <a:t>:%d\n", var, v2, </a:t>
            </a:r>
            <a:r>
              <a:rPr lang="en-US" dirty="0" err="1"/>
              <a:t>ptr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);       </a:t>
            </a:r>
          </a:p>
          <a:p>
            <a:r>
              <a:rPr lang="en-US" dirty="0" err="1"/>
              <a:t>ptr</a:t>
            </a:r>
            <a:r>
              <a:rPr lang="en-US" dirty="0"/>
              <a:t>+=10;</a:t>
            </a:r>
          </a:p>
          <a:p>
            <a:r>
              <a:rPr lang="en-US" dirty="0" err="1"/>
              <a:t>printf</a:t>
            </a:r>
            <a:r>
              <a:rPr lang="en-US" dirty="0"/>
              <a:t>("var: %d, v2:%d, </a:t>
            </a:r>
            <a:r>
              <a:rPr lang="en-US" dirty="0" err="1"/>
              <a:t>ptr</a:t>
            </a:r>
            <a:r>
              <a:rPr lang="en-US" dirty="0"/>
              <a:t>:%d, *</a:t>
            </a:r>
            <a:r>
              <a:rPr lang="en-US" dirty="0" err="1"/>
              <a:t>ptr</a:t>
            </a:r>
            <a:r>
              <a:rPr lang="en-US" dirty="0"/>
              <a:t>:%d\n", var, v2, </a:t>
            </a:r>
            <a:r>
              <a:rPr lang="en-US" dirty="0" err="1"/>
              <a:t>ptr</a:t>
            </a:r>
            <a:r>
              <a:rPr lang="en-US" dirty="0"/>
              <a:t>, *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7151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2DB3-FBDB-F4ED-2253-070B62A9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AE1E-4EA4-9A8C-BC94-05B5D39F1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NULL pointer – points to “nothing”</a:t>
            </a:r>
          </a:p>
          <a:p>
            <a:pPr lvl="1"/>
            <a:r>
              <a:rPr lang="en-US" dirty="0"/>
              <a:t>int* </a:t>
            </a:r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r>
              <a:rPr lang="en-US" dirty="0"/>
              <a:t>Void pointer – can point to anything</a:t>
            </a:r>
          </a:p>
          <a:p>
            <a:pPr lvl="1"/>
            <a:r>
              <a:rPr lang="en-US" dirty="0"/>
              <a:t>void*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vptr</a:t>
            </a:r>
            <a:r>
              <a:rPr lang="en-US" dirty="0"/>
              <a:t> = &amp;var;        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("%d, %d", </a:t>
            </a:r>
            <a:r>
              <a:rPr lang="en-US" dirty="0" err="1"/>
              <a:t>vptr</a:t>
            </a:r>
            <a:r>
              <a:rPr lang="en-US" dirty="0"/>
              <a:t>, *(int*)</a:t>
            </a:r>
            <a:r>
              <a:rPr lang="en-US" dirty="0" err="1"/>
              <a:t>vptr</a:t>
            </a:r>
            <a:r>
              <a:rPr lang="en-US" dirty="0"/>
              <a:t>); //dereferencing it is a bit… weird… it’ll make sense when we learn more about type casting.</a:t>
            </a:r>
          </a:p>
          <a:p>
            <a:r>
              <a:rPr lang="en-US" dirty="0"/>
              <a:t>Wild Pointer – a pointer that has not been initialized yet</a:t>
            </a:r>
          </a:p>
          <a:p>
            <a:r>
              <a:rPr lang="en-US" dirty="0"/>
              <a:t>Dangling Pointer – A pointer pointing to a memory location that has been freed. This will become relevant later, when we learn about dynamic memory allocation.</a:t>
            </a:r>
          </a:p>
        </p:txBody>
      </p:sp>
    </p:spTree>
    <p:extLst>
      <p:ext uri="{BB962C8B-B14F-4D97-AF65-F5344CB8AC3E}">
        <p14:creationId xmlns:p14="http://schemas.microsoft.com/office/powerpoint/2010/main" val="427926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A37B-138F-1078-4598-607D0532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CE2E1-3E0F-F2C9-9AA4-CACBB49D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“data structure” that contains a collection of elements.</a:t>
            </a:r>
          </a:p>
          <a:p>
            <a:r>
              <a:rPr lang="en-US" dirty="0"/>
              <a:t>An array must have:</a:t>
            </a:r>
          </a:p>
          <a:p>
            <a:pPr lvl="1"/>
            <a:r>
              <a:rPr lang="en-US" sz="2000" b="1" dirty="0"/>
              <a:t>Homogenous Elements: </a:t>
            </a:r>
            <a:r>
              <a:rPr lang="en-US" sz="2000" dirty="0"/>
              <a:t>Every element is the same data type</a:t>
            </a:r>
          </a:p>
          <a:p>
            <a:pPr lvl="1"/>
            <a:r>
              <a:rPr lang="en-US" sz="2000" b="1" dirty="0"/>
              <a:t>Contiguous Memory Allocation: </a:t>
            </a:r>
            <a:r>
              <a:rPr lang="en-US" sz="2000" dirty="0"/>
              <a:t>The memory allocation is sequential</a:t>
            </a:r>
          </a:p>
          <a:p>
            <a:pPr lvl="1"/>
            <a:r>
              <a:rPr lang="en-US" sz="2000" b="1" dirty="0"/>
              <a:t>(usually) Fixed Size: </a:t>
            </a:r>
            <a:r>
              <a:rPr lang="en-US" sz="2000" dirty="0"/>
              <a:t>e.g., an array of size 10 can hold 10 elements.</a:t>
            </a:r>
          </a:p>
          <a:p>
            <a:pPr lvl="1"/>
            <a:r>
              <a:rPr lang="en-US" sz="2000" b="1" dirty="0"/>
              <a:t>Access by Index: </a:t>
            </a:r>
            <a:r>
              <a:rPr lang="en-US" sz="2000" dirty="0"/>
              <a:t>Since the memory allocation is sequential, you can access each element using the index.</a:t>
            </a:r>
          </a:p>
          <a:p>
            <a:pPr lvl="2"/>
            <a:r>
              <a:rPr lang="en-US" sz="1800" dirty="0"/>
              <a:t>The indices start at 0, and go until n-1. </a:t>
            </a:r>
          </a:p>
          <a:p>
            <a:pPr lvl="2"/>
            <a:r>
              <a:rPr lang="en-US" sz="1800" dirty="0"/>
              <a:t>For an array of 10 elements, the indices will start at 0, and go till 9.</a:t>
            </a:r>
          </a:p>
        </p:txBody>
      </p:sp>
    </p:spTree>
    <p:extLst>
      <p:ext uri="{BB962C8B-B14F-4D97-AF65-F5344CB8AC3E}">
        <p14:creationId xmlns:p14="http://schemas.microsoft.com/office/powerpoint/2010/main" val="18375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2A1-14DA-DE07-305E-D845D6C1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arrays?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F8E23-C089-3660-ADB8-C528D3570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your assignment…?</a:t>
            </a:r>
          </a:p>
          <a:p>
            <a:endParaRPr lang="en-US" dirty="0"/>
          </a:p>
          <a:p>
            <a:r>
              <a:rPr lang="en-US" dirty="0"/>
              <a:t>You had to make so many variables to store information regarding one type of thing.</a:t>
            </a:r>
          </a:p>
          <a:p>
            <a:endParaRPr lang="en-US" dirty="0"/>
          </a:p>
          <a:p>
            <a:r>
              <a:rPr lang="en-US" dirty="0"/>
              <a:t>Arrays help us make fewer variables, store similar information together in a structured way… and will become even more important when we work with loops.</a:t>
            </a:r>
          </a:p>
        </p:txBody>
      </p:sp>
    </p:spTree>
    <p:extLst>
      <p:ext uri="{BB962C8B-B14F-4D97-AF65-F5344CB8AC3E}">
        <p14:creationId xmlns:p14="http://schemas.microsoft.com/office/powerpoint/2010/main" val="175110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6182-8C15-1D08-5F23-57610274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for Array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7517-C955-E394-CA62-A47DA82C3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code will create and array of 5 integers.</a:t>
            </a:r>
          </a:p>
          <a:p>
            <a:r>
              <a:rPr lang="en-US" dirty="0"/>
              <a:t>int ages[5];</a:t>
            </a:r>
          </a:p>
          <a:p>
            <a:endParaRPr lang="en-US" dirty="0"/>
          </a:p>
          <a:p>
            <a:r>
              <a:rPr lang="en-US" dirty="0"/>
              <a:t>Let’s say I want to modify a value in the array…</a:t>
            </a:r>
          </a:p>
          <a:p>
            <a:r>
              <a:rPr lang="en-US" dirty="0"/>
              <a:t>int ages[0] = 10; //changes value of index 0 of ages to 10.</a:t>
            </a:r>
          </a:p>
          <a:p>
            <a:endParaRPr lang="en-US" dirty="0"/>
          </a:p>
          <a:p>
            <a:r>
              <a:rPr lang="en-US" dirty="0"/>
              <a:t>Can declare and initialize at the same time, like:</a:t>
            </a:r>
          </a:p>
          <a:p>
            <a:r>
              <a:rPr lang="en-US" dirty="0"/>
              <a:t>int wow[5] = {1, 2, 3, 4, 5};</a:t>
            </a:r>
          </a:p>
        </p:txBody>
      </p:sp>
    </p:spTree>
    <p:extLst>
      <p:ext uri="{BB962C8B-B14F-4D97-AF65-F5344CB8AC3E}">
        <p14:creationId xmlns:p14="http://schemas.microsoft.com/office/powerpoint/2010/main" val="358106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ABC70-42C5-713B-4549-1F1AE86E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Subscript Operator – [ 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54D31-3C31-B94B-16A2-261B44990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601590"/>
          </a:xfrm>
        </p:spPr>
        <p:txBody>
          <a:bodyPr>
            <a:normAutofit/>
          </a:bodyPr>
          <a:lstStyle/>
          <a:p>
            <a:r>
              <a:rPr lang="en-US" dirty="0"/>
              <a:t>The subscript operator is used to access elements in an array by index (as we saw earlier)</a:t>
            </a:r>
          </a:p>
          <a:p>
            <a:r>
              <a:rPr lang="en-US" dirty="0"/>
              <a:t>So how does it work in the background?</a:t>
            </a:r>
          </a:p>
          <a:p>
            <a:r>
              <a:rPr lang="en-US" dirty="0"/>
              <a:t>It’s also performing dereferencing like how * does.</a:t>
            </a:r>
          </a:p>
          <a:p>
            <a:r>
              <a:rPr lang="en-US" dirty="0" err="1"/>
              <a:t>arrInt</a:t>
            </a:r>
            <a:r>
              <a:rPr lang="en-US" dirty="0"/>
              <a:t>[0] is equivalent to *(</a:t>
            </a:r>
            <a:r>
              <a:rPr lang="en-US" dirty="0" err="1"/>
              <a:t>arrInt</a:t>
            </a:r>
            <a:r>
              <a:rPr lang="en-US" dirty="0"/>
              <a:t> + 0) or *(</a:t>
            </a:r>
            <a:r>
              <a:rPr lang="en-US" dirty="0" err="1"/>
              <a:t>arrInt</a:t>
            </a:r>
            <a:r>
              <a:rPr lang="en-US" dirty="0"/>
              <a:t>)</a:t>
            </a:r>
          </a:p>
          <a:p>
            <a:r>
              <a:rPr lang="en-US" dirty="0" err="1"/>
              <a:t>arrInt</a:t>
            </a:r>
            <a:r>
              <a:rPr lang="en-US" dirty="0"/>
              <a:t>[2] is equivalent to *(</a:t>
            </a:r>
            <a:r>
              <a:rPr lang="en-US" dirty="0" err="1"/>
              <a:t>arrInt</a:t>
            </a:r>
            <a:r>
              <a:rPr lang="en-US" dirty="0"/>
              <a:t> + 2)</a:t>
            </a:r>
          </a:p>
          <a:p>
            <a:endParaRPr lang="en-US" dirty="0"/>
          </a:p>
          <a:p>
            <a:r>
              <a:rPr lang="en-US" dirty="0"/>
              <a:t>Keep in mind that </a:t>
            </a:r>
            <a:r>
              <a:rPr lang="en-US" dirty="0" err="1"/>
              <a:t>arrInt</a:t>
            </a:r>
            <a:r>
              <a:rPr lang="en-US" dirty="0"/>
              <a:t> != </a:t>
            </a:r>
            <a:r>
              <a:rPr lang="en-US" dirty="0" err="1"/>
              <a:t>arrInt</a:t>
            </a:r>
            <a:r>
              <a:rPr lang="en-US" dirty="0"/>
              <a:t>[0]</a:t>
            </a:r>
          </a:p>
          <a:p>
            <a:pPr lvl="1"/>
            <a:r>
              <a:rPr lang="en-US" dirty="0" err="1"/>
              <a:t>arrInt</a:t>
            </a:r>
            <a:r>
              <a:rPr lang="en-US" dirty="0"/>
              <a:t> is the address of the first index (the 0</a:t>
            </a:r>
            <a:r>
              <a:rPr lang="en-US" baseline="30000" dirty="0"/>
              <a:t>th</a:t>
            </a:r>
            <a:r>
              <a:rPr lang="en-US" dirty="0"/>
              <a:t> Index)</a:t>
            </a:r>
          </a:p>
          <a:p>
            <a:pPr lvl="1"/>
            <a:r>
              <a:rPr lang="en-US" dirty="0" err="1"/>
              <a:t>arrInt</a:t>
            </a:r>
            <a:r>
              <a:rPr lang="en-US" dirty="0"/>
              <a:t>[0] is the value that is being returned after dereferencing</a:t>
            </a:r>
          </a:p>
        </p:txBody>
      </p:sp>
    </p:spTree>
    <p:extLst>
      <p:ext uri="{BB962C8B-B14F-4D97-AF65-F5344CB8AC3E}">
        <p14:creationId xmlns:p14="http://schemas.microsoft.com/office/powerpoint/2010/main" val="264916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6BAF6-BE3B-7A42-89A0-2759910F8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visual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DC94-E706-6188-4FDA-9616C87ED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6529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the base address of an array is 200</a:t>
            </a:r>
          </a:p>
          <a:p>
            <a:r>
              <a:rPr lang="en-US" dirty="0"/>
              <a:t>Each integer occupies 4 bytes</a:t>
            </a:r>
          </a:p>
          <a:p>
            <a:r>
              <a:rPr lang="en-US" dirty="0"/>
              <a:t>Then the second element will be stored at 204, the third at 208, and so 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Image is courtesy of: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https://iies.in/blog/memory-representation-and-declaration-of-arrays/</a:t>
            </a:r>
            <a:r>
              <a:rPr lang="en-US" dirty="0"/>
              <a:t>(You can go read up on things here too!)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4509F3-2912-E98A-CE63-220C1367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232" y="3635104"/>
            <a:ext cx="580153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0C69-B17B-10BF-DAB1-F79A4C930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789940"/>
          </a:xfrm>
        </p:spPr>
        <p:txBody>
          <a:bodyPr/>
          <a:lstStyle/>
          <a:p>
            <a:r>
              <a:rPr lang="en-US" dirty="0"/>
              <a:t>Nested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44C6-72A3-1203-7EB3-579BA19D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441242"/>
            <a:ext cx="9509760" cy="49493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It’s normal switch cases, but… nested…!</a:t>
            </a:r>
          </a:p>
          <a:p>
            <a:r>
              <a:rPr lang="en-US" dirty="0"/>
              <a:t>Let’s code that real quick… Here’s a little scenario…</a:t>
            </a:r>
          </a:p>
          <a:p>
            <a:r>
              <a:rPr lang="en-US" dirty="0"/>
              <a:t>Imagine you are working on a small warehouse sorting system. The warehouse uses </a:t>
            </a:r>
            <a:r>
              <a:rPr lang="en-US" b="1" dirty="0"/>
              <a:t>numeric codes</a:t>
            </a:r>
            <a:r>
              <a:rPr lang="en-US" dirty="0"/>
              <a:t> for categories of items (</a:t>
            </a:r>
            <a:r>
              <a:rPr lang="en-US" dirty="0" err="1"/>
              <a:t>numCode</a:t>
            </a:r>
            <a:r>
              <a:rPr lang="en-US" dirty="0"/>
              <a:t>) and </a:t>
            </a:r>
            <a:r>
              <a:rPr lang="en-US" b="1" dirty="0"/>
              <a:t>letter codes</a:t>
            </a:r>
            <a:r>
              <a:rPr lang="en-US" dirty="0"/>
              <a:t> for item labels (</a:t>
            </a:r>
            <a:r>
              <a:rPr lang="en-US" dirty="0" err="1"/>
              <a:t>letterCode</a:t>
            </a:r>
            <a:r>
              <a:rPr lang="en-US" dirty="0"/>
              <a:t>).</a:t>
            </a:r>
          </a:p>
          <a:p>
            <a:r>
              <a:rPr lang="en-US" dirty="0"/>
              <a:t>The </a:t>
            </a:r>
            <a:r>
              <a:rPr lang="en-US" b="1" dirty="0"/>
              <a:t>numeric code (</a:t>
            </a:r>
            <a:r>
              <a:rPr lang="en-US" dirty="0" err="1"/>
              <a:t>numCode</a:t>
            </a:r>
            <a:r>
              <a:rPr lang="en-US" b="1" dirty="0"/>
              <a:t>)</a:t>
            </a:r>
            <a:r>
              <a:rPr lang="en-US" dirty="0"/>
              <a:t> tells us which </a:t>
            </a:r>
            <a:r>
              <a:rPr lang="en-US" b="1" dirty="0"/>
              <a:t>main category</a:t>
            </a:r>
            <a:r>
              <a:rPr lang="en-US" dirty="0"/>
              <a:t> the item belongs to:</a:t>
            </a:r>
          </a:p>
          <a:p>
            <a:pPr lvl="1"/>
            <a:r>
              <a:rPr lang="en-US" dirty="0"/>
              <a:t>0 → Category A</a:t>
            </a:r>
          </a:p>
          <a:p>
            <a:pPr lvl="1"/>
            <a:r>
              <a:rPr lang="en-US" dirty="0"/>
              <a:t>1 → Category B</a:t>
            </a:r>
          </a:p>
          <a:p>
            <a:pPr lvl="1"/>
            <a:r>
              <a:rPr lang="en-US" dirty="0"/>
              <a:t>2 → Category C</a:t>
            </a:r>
          </a:p>
          <a:p>
            <a:r>
              <a:rPr lang="en-US" dirty="0"/>
              <a:t>The </a:t>
            </a:r>
            <a:r>
              <a:rPr lang="en-US" b="1" dirty="0"/>
              <a:t>letter code (</a:t>
            </a:r>
            <a:r>
              <a:rPr lang="en-US" dirty="0" err="1"/>
              <a:t>letterCode</a:t>
            </a:r>
            <a:r>
              <a:rPr lang="en-US" b="1" dirty="0"/>
              <a:t>)</a:t>
            </a:r>
            <a:r>
              <a:rPr lang="en-US" dirty="0"/>
              <a:t> gives more details about the item within that category:</a:t>
            </a:r>
          </a:p>
          <a:p>
            <a:pPr lvl="1"/>
            <a:r>
              <a:rPr lang="en-US" dirty="0"/>
              <a:t>For Category A (0), we expect items that start with 'z'.</a:t>
            </a:r>
          </a:p>
          <a:p>
            <a:pPr lvl="1"/>
            <a:r>
              <a:rPr lang="en-US" dirty="0"/>
              <a:t>For Category B (1), we expect items that start with 'o'.</a:t>
            </a:r>
          </a:p>
          <a:p>
            <a:pPr lvl="1"/>
            <a:r>
              <a:rPr lang="en-US" dirty="0"/>
              <a:t>For Category C (2), we expect items that start with 't'.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8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9353-EB9B-D593-5C07-5E457184D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B248A-F3FA-E21C-E1B5-D09D19B15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accessing each element in a separate line, like:</a:t>
            </a:r>
          </a:p>
          <a:p>
            <a:pPr lvl="1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[0] = 0; </a:t>
            </a:r>
          </a:p>
          <a:p>
            <a:pPr lvl="1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[1] = 1;</a:t>
            </a:r>
          </a:p>
          <a:p>
            <a:pPr lvl="1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[2] = 2;</a:t>
            </a:r>
          </a:p>
          <a:p>
            <a:pPr lvl="1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[3] = 3;</a:t>
            </a:r>
          </a:p>
          <a:p>
            <a:pPr lvl="1"/>
            <a:r>
              <a:rPr lang="en-US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arrInt</a:t>
            </a:r>
            <a:r>
              <a:rPr lang="en-US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[4] = 4;</a:t>
            </a:r>
          </a:p>
          <a:p>
            <a:r>
              <a:rPr lang="en-US" dirty="0"/>
              <a:t>You can do something like this instead:</a:t>
            </a:r>
          </a:p>
          <a:p>
            <a:pPr marL="45720" indent="0">
              <a:buNone/>
            </a:pPr>
            <a:r>
              <a:rPr lang="nn-NO" dirty="0">
                <a:latin typeface="Consolas" panose="020B0609020204030204" pitchFamily="49" charset="0"/>
              </a:rPr>
              <a:t>	</a:t>
            </a:r>
            <a:r>
              <a:rPr lang="nn-NO" b="1" dirty="0">
                <a:solidFill>
                  <a:srgbClr val="002060"/>
                </a:solidFill>
                <a:latin typeface="Consolas" panose="020B0609020204030204" pitchFamily="49" charset="0"/>
              </a:rPr>
              <a:t>for (int i=0; i&lt;5; i++) {</a:t>
            </a:r>
          </a:p>
          <a:p>
            <a:pPr marL="45720" indent="0">
              <a:buNone/>
            </a:pPr>
            <a:r>
              <a:rPr lang="nn-NO" b="1" dirty="0">
                <a:solidFill>
                  <a:srgbClr val="002060"/>
                </a:solidFill>
                <a:latin typeface="Consolas" panose="020B0609020204030204" pitchFamily="49" charset="0"/>
              </a:rPr>
              <a:t>		arrInt[i] = i;</a:t>
            </a:r>
          </a:p>
          <a:p>
            <a:pPr marL="45720" indent="0">
              <a:buNone/>
            </a:pPr>
            <a:r>
              <a:rPr lang="nn-NO" b="1" dirty="0">
                <a:solidFill>
                  <a:srgbClr val="002060"/>
                </a:solidFill>
                <a:latin typeface="Consolas" panose="020B0609020204030204" pitchFamily="49" charset="0"/>
              </a:rPr>
              <a:t>	}</a:t>
            </a: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10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9BCF-A00A-A773-7112-EE8813AE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then, let’s do some useful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38903-1EEF-D80F-70F4-7479C5BC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where the user is prompted to input marks for 5 courses. (assume out of 100)</a:t>
            </a:r>
          </a:p>
          <a:p>
            <a:r>
              <a:rPr lang="en-US" dirty="0"/>
              <a:t>Store marks for each course in an array.</a:t>
            </a:r>
          </a:p>
          <a:p>
            <a:r>
              <a:rPr lang="en-US" dirty="0"/>
              <a:t>Do the following:</a:t>
            </a:r>
          </a:p>
          <a:p>
            <a:pPr lvl="1"/>
            <a:r>
              <a:rPr lang="en-US" dirty="0"/>
              <a:t>Calculate the </a:t>
            </a:r>
            <a:r>
              <a:rPr lang="en-US" b="1" dirty="0">
                <a:solidFill>
                  <a:srgbClr val="002060"/>
                </a:solidFill>
              </a:rPr>
              <a:t>average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marks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Calculate the </a:t>
            </a:r>
            <a:r>
              <a:rPr lang="en-US" b="1" dirty="0">
                <a:solidFill>
                  <a:srgbClr val="002060"/>
                </a:solidFill>
              </a:rPr>
              <a:t>percentage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per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course</a:t>
            </a:r>
            <a:r>
              <a:rPr lang="en-US" dirty="0"/>
              <a:t>, and the </a:t>
            </a:r>
            <a:r>
              <a:rPr lang="en-US" b="1" dirty="0">
                <a:solidFill>
                  <a:srgbClr val="002060"/>
                </a:solidFill>
              </a:rPr>
              <a:t>overall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percentage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out which course had the </a:t>
            </a:r>
            <a:r>
              <a:rPr lang="en-US" b="1" dirty="0">
                <a:solidFill>
                  <a:srgbClr val="002060"/>
                </a:solidFill>
              </a:rPr>
              <a:t>highest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marks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Find out which course had the </a:t>
            </a:r>
            <a:r>
              <a:rPr lang="en-US" b="1" dirty="0">
                <a:solidFill>
                  <a:srgbClr val="002060"/>
                </a:solidFill>
              </a:rPr>
              <a:t>lowest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marks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Bonus: </a:t>
            </a:r>
            <a:r>
              <a:rPr lang="en-US" dirty="0"/>
              <a:t>Try sorting the array…</a:t>
            </a:r>
          </a:p>
        </p:txBody>
      </p:sp>
    </p:spTree>
    <p:extLst>
      <p:ext uri="{BB962C8B-B14F-4D97-AF65-F5344CB8AC3E}">
        <p14:creationId xmlns:p14="http://schemas.microsoft.com/office/powerpoint/2010/main" val="319557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6341-16C9-7480-E556-F59E5394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Problems for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8E6A-EC8B-2FA8-0F64-2FB10C450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755702"/>
          </a:xfrm>
        </p:spPr>
        <p:txBody>
          <a:bodyPr>
            <a:normAutofit/>
          </a:bodyPr>
          <a:lstStyle/>
          <a:p>
            <a:r>
              <a:rPr lang="en-US" dirty="0"/>
              <a:t>Reverse the elements of an array (5 elements). Try it using these two ways.</a:t>
            </a:r>
          </a:p>
          <a:p>
            <a:pPr lvl="1"/>
            <a:r>
              <a:rPr lang="en-US" dirty="0"/>
              <a:t>Create a second array which contains the reversed elements.</a:t>
            </a:r>
          </a:p>
          <a:p>
            <a:pPr lvl="1"/>
            <a:r>
              <a:rPr lang="en-US" dirty="0"/>
              <a:t>Reverse the array without creating a second array.</a:t>
            </a:r>
          </a:p>
          <a:p>
            <a:r>
              <a:rPr lang="en-US" dirty="0"/>
              <a:t>Ask the user to input random numbers and store them in an array of size 10. </a:t>
            </a:r>
          </a:p>
          <a:p>
            <a:pPr lvl="1"/>
            <a:r>
              <a:rPr lang="en-US" dirty="0"/>
              <a:t>Check if the array is in ascending order.</a:t>
            </a:r>
          </a:p>
          <a:p>
            <a:pPr lvl="1"/>
            <a:r>
              <a:rPr lang="en-US" dirty="0"/>
              <a:t>Check if the array is in descending order.</a:t>
            </a:r>
          </a:p>
          <a:p>
            <a:pPr lvl="1"/>
            <a:r>
              <a:rPr lang="en-US" dirty="0"/>
              <a:t>Find the second largest number in the array.</a:t>
            </a:r>
          </a:p>
          <a:p>
            <a:pPr lvl="1"/>
            <a:r>
              <a:rPr lang="en-US" dirty="0"/>
              <a:t>Count the number of positive and negative numbers in the array. (treat zero as positive for now)</a:t>
            </a:r>
          </a:p>
          <a:p>
            <a:pPr lvl="1"/>
            <a:r>
              <a:rPr lang="en-US" dirty="0"/>
              <a:t>Ask the user to input a character ‘L’ or ‘R’. If the input is L shift all the elements of the array leftwards by 1. The element on 0</a:t>
            </a:r>
            <a:r>
              <a:rPr lang="en-US" baseline="30000" dirty="0"/>
              <a:t>th</a:t>
            </a:r>
            <a:r>
              <a:rPr lang="en-US" dirty="0"/>
              <a:t> index will move to the 9</a:t>
            </a:r>
            <a:r>
              <a:rPr lang="en-US" baseline="30000" dirty="0"/>
              <a:t>th</a:t>
            </a:r>
            <a:r>
              <a:rPr lang="en-US" dirty="0"/>
              <a:t> index instead, Similarly, if the input is R, shift all elements rightwards by 1. The element on the 9</a:t>
            </a:r>
            <a:r>
              <a:rPr lang="en-US" baseline="30000" dirty="0"/>
              <a:t>th</a:t>
            </a:r>
            <a:r>
              <a:rPr lang="en-US" dirty="0"/>
              <a:t> index will move the 0</a:t>
            </a:r>
            <a:r>
              <a:rPr lang="en-US" baseline="30000" dirty="0"/>
              <a:t>th</a:t>
            </a:r>
            <a:r>
              <a:rPr lang="en-US" dirty="0"/>
              <a:t> index. You may use temp variables for this.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05D3-9321-78A0-D86B-301BC955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or Character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2AF9-AA6C-EA8B-729B-4E27A9C44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 </a:t>
            </a:r>
            <a:r>
              <a:rPr lang="en-US" dirty="0" err="1"/>
              <a:t>arr</a:t>
            </a:r>
            <a:r>
              <a:rPr lang="en-US" dirty="0"/>
              <a:t>[10]; </a:t>
            </a:r>
          </a:p>
          <a:p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r>
              <a:rPr lang="en-US" dirty="0" err="1"/>
              <a:t>printf</a:t>
            </a:r>
            <a:r>
              <a:rPr lang="en-US" dirty="0"/>
              <a:t>("%c\n", </a:t>
            </a:r>
            <a:r>
              <a:rPr lang="en-US" dirty="0" err="1"/>
              <a:t>arr</a:t>
            </a:r>
            <a:r>
              <a:rPr lang="en-US" dirty="0"/>
              <a:t>[0]);</a:t>
            </a:r>
          </a:p>
          <a:p>
            <a:endParaRPr lang="en-US" dirty="0"/>
          </a:p>
          <a:p>
            <a:r>
              <a:rPr lang="en-US" dirty="0" err="1"/>
              <a:t>scanf</a:t>
            </a:r>
            <a:r>
              <a:rPr lang="en-US" dirty="0"/>
              <a:t>("%s", </a:t>
            </a:r>
            <a:r>
              <a:rPr lang="en-US" dirty="0" err="1"/>
              <a:t>arr</a:t>
            </a:r>
            <a:r>
              <a:rPr lang="en-US" dirty="0"/>
              <a:t>); //reading a whole string as input. Why no &amp; here?</a:t>
            </a:r>
          </a:p>
          <a:p>
            <a:r>
              <a:rPr lang="en-US" dirty="0" err="1"/>
              <a:t>printf</a:t>
            </a:r>
            <a:r>
              <a:rPr lang="en-US" dirty="0"/>
              <a:t>("%s\n", </a:t>
            </a:r>
            <a:r>
              <a:rPr lang="en-US" dirty="0" err="1"/>
              <a:t>arr</a:t>
            </a:r>
            <a:r>
              <a:rPr lang="en-US" dirty="0"/>
              <a:t>); //displaying the whole string</a:t>
            </a:r>
          </a:p>
        </p:txBody>
      </p:sp>
    </p:spTree>
    <p:extLst>
      <p:ext uri="{BB962C8B-B14F-4D97-AF65-F5344CB8AC3E}">
        <p14:creationId xmlns:p14="http://schemas.microsoft.com/office/powerpoint/2010/main" val="221009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6E3E-1C5A-02BF-7A3F-F74AE5D5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Null Character / String Terminator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12EC-BFC1-63F7-AD5C-8512ED03D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‘\0’?</a:t>
            </a:r>
          </a:p>
          <a:p>
            <a:endParaRPr lang="en-US" dirty="0"/>
          </a:p>
          <a:p>
            <a:r>
              <a:rPr lang="en-US" dirty="0"/>
              <a:t>That’s the null character. It exists at the end of a string to tell the program to stop reading after that point. (hence string terminator)</a:t>
            </a:r>
          </a:p>
        </p:txBody>
      </p:sp>
    </p:spTree>
    <p:extLst>
      <p:ext uri="{BB962C8B-B14F-4D97-AF65-F5344CB8AC3E}">
        <p14:creationId xmlns:p14="http://schemas.microsoft.com/office/powerpoint/2010/main" val="361158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CA40-1A54-E135-4552-405C6DD6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161" y="179683"/>
            <a:ext cx="10357720" cy="1233424"/>
          </a:xfrm>
        </p:spPr>
        <p:txBody>
          <a:bodyPr/>
          <a:lstStyle/>
          <a:p>
            <a:r>
              <a:rPr lang="en-US" dirty="0" err="1"/>
              <a:t>sizeof</a:t>
            </a:r>
            <a:r>
              <a:rPr lang="en-US" dirty="0"/>
              <a:t>() – function – works on other arrays too.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6FB68-CB50-A977-EBC9-447819B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093" y="1413107"/>
            <a:ext cx="10746769" cy="48789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returns the size of the array.</a:t>
            </a:r>
          </a:p>
          <a:p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uni</a:t>
            </a:r>
            <a:r>
              <a:rPr lang="en-US" dirty="0">
                <a:latin typeface="Consolas" panose="020B0609020204030204" pitchFamily="49" charset="0"/>
              </a:rPr>
              <a:t>[] = "FAST"; //note how we didn't specify a size here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("%s, %d\n", </a:t>
            </a:r>
            <a:r>
              <a:rPr lang="en-US" dirty="0" err="1">
                <a:latin typeface="Consolas" panose="020B0609020204030204" pitchFamily="49" charset="0"/>
              </a:rPr>
              <a:t>uni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uni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name[] = {'</a:t>
            </a:r>
            <a:r>
              <a:rPr lang="en-US" dirty="0" err="1">
                <a:latin typeface="Consolas" panose="020B0609020204030204" pitchFamily="49" charset="0"/>
              </a:rPr>
              <a:t>Y','o','u','r</a:t>
            </a:r>
            <a:r>
              <a:rPr lang="en-US" dirty="0">
                <a:latin typeface="Consolas" panose="020B0609020204030204" pitchFamily="49" charset="0"/>
              </a:rPr>
              <a:t>',' ','</a:t>
            </a:r>
            <a:r>
              <a:rPr lang="en-US" dirty="0" err="1">
                <a:latin typeface="Consolas" panose="020B0609020204030204" pitchFamily="49" charset="0"/>
              </a:rPr>
              <a:t>n','a','m','e</a:t>
            </a:r>
            <a:r>
              <a:rPr lang="en-US" dirty="0">
                <a:latin typeface="Consolas" panose="020B0609020204030204" pitchFamily="49" charset="0"/>
              </a:rPr>
              <a:t>',' ','</a:t>
            </a:r>
            <a:r>
              <a:rPr lang="en-US" dirty="0" err="1">
                <a:latin typeface="Consolas" panose="020B0609020204030204" pitchFamily="49" charset="0"/>
              </a:rPr>
              <a:t>h','e','r','e</a:t>
            </a:r>
            <a:r>
              <a:rPr lang="en-US" dirty="0">
                <a:latin typeface="Consolas" panose="020B0609020204030204" pitchFamily="49" charset="0"/>
              </a:rPr>
              <a:t>'};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("%s, %d\n", name,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(name)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char name2[] = {'</a:t>
            </a:r>
            <a:r>
              <a:rPr lang="en-US" dirty="0" err="1">
                <a:latin typeface="Consolas" panose="020B0609020204030204" pitchFamily="49" charset="0"/>
              </a:rPr>
              <a:t>Y','o','u','r</a:t>
            </a:r>
            <a:r>
              <a:rPr lang="en-US" dirty="0">
                <a:latin typeface="Consolas" panose="020B0609020204030204" pitchFamily="49" charset="0"/>
              </a:rPr>
              <a:t>',' ','</a:t>
            </a:r>
            <a:r>
              <a:rPr lang="en-US" dirty="0" err="1">
                <a:latin typeface="Consolas" panose="020B0609020204030204" pitchFamily="49" charset="0"/>
              </a:rPr>
              <a:t>n','a','m','e</a:t>
            </a:r>
            <a:r>
              <a:rPr lang="en-US" dirty="0">
                <a:latin typeface="Consolas" panose="020B0609020204030204" pitchFamily="49" charset="0"/>
              </a:rPr>
              <a:t>'};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("%s, %d\n", name2,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(name2)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char name3[] = {'</a:t>
            </a:r>
            <a:r>
              <a:rPr lang="en-US" dirty="0" err="1">
                <a:latin typeface="Consolas" panose="020B0609020204030204" pitchFamily="49" charset="0"/>
              </a:rPr>
              <a:t>Y','o','u','r</a:t>
            </a:r>
            <a:r>
              <a:rPr lang="en-US" dirty="0">
                <a:latin typeface="Consolas" panose="020B0609020204030204" pitchFamily="49" charset="0"/>
              </a:rPr>
              <a:t>',' ','</a:t>
            </a:r>
            <a:r>
              <a:rPr lang="en-US" dirty="0" err="1">
                <a:latin typeface="Consolas" panose="020B0609020204030204" pitchFamily="49" charset="0"/>
              </a:rPr>
              <a:t>n','a','m','e</a:t>
            </a:r>
            <a:r>
              <a:rPr lang="en-US" dirty="0">
                <a:latin typeface="Consolas" panose="020B0609020204030204" pitchFamily="49" charset="0"/>
              </a:rPr>
              <a:t>','\0'};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("%s, %d\n", name3,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sizeof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(name3)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784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DCC61-83F8-2926-A50C-8123C292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let’s try out some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73C3-ACD1-1EEE-AE52-660C104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</a:t>
            </a:r>
            <a:r>
              <a:rPr lang="en-US" dirty="0" err="1"/>
              <a:t>myStr</a:t>
            </a:r>
            <a:r>
              <a:rPr lang="en-US" dirty="0"/>
              <a:t>[] = “the quick brown fox jumped over the lazy dog”;</a:t>
            </a:r>
          </a:p>
          <a:p>
            <a:r>
              <a:rPr lang="en-US" dirty="0"/>
              <a:t>For the above string:</a:t>
            </a:r>
          </a:p>
          <a:p>
            <a:pPr lvl="1"/>
            <a:r>
              <a:rPr lang="en-US" dirty="0"/>
              <a:t>Find out the count for all the ‘a’ in the string.</a:t>
            </a:r>
          </a:p>
          <a:p>
            <a:pPr lvl="1"/>
            <a:r>
              <a:rPr lang="en-US" dirty="0"/>
              <a:t>Store the count of the occurrence for each character and store it in a numeric array of size 26.</a:t>
            </a:r>
          </a:p>
          <a:p>
            <a:pPr lvl="1"/>
            <a:r>
              <a:rPr lang="en-US" dirty="0"/>
              <a:t>Find all the ‘e’ in the string and capitalize them.</a:t>
            </a:r>
          </a:p>
          <a:p>
            <a:pPr lvl="1"/>
            <a:r>
              <a:rPr lang="en-US" dirty="0"/>
              <a:t>Capitalize the first letter of each word in the string.</a:t>
            </a:r>
          </a:p>
          <a:p>
            <a:pPr lvl="1"/>
            <a:r>
              <a:rPr lang="en-US" dirty="0"/>
              <a:t>Now make it so that each alternate character in a world is capitalized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LiKe</a:t>
            </a:r>
            <a:r>
              <a:rPr lang="en-US" dirty="0"/>
              <a:t> So… Do It </a:t>
            </a:r>
            <a:r>
              <a:rPr lang="en-US" dirty="0" err="1"/>
              <a:t>NoW</a:t>
            </a:r>
            <a:r>
              <a:rPr lang="en-US" dirty="0"/>
              <a:t> </a:t>
            </a:r>
            <a:r>
              <a:rPr lang="en-US" dirty="0" err="1"/>
              <a:t>oR</a:t>
            </a:r>
            <a:r>
              <a:rPr lang="en-US" dirty="0"/>
              <a:t> </a:t>
            </a:r>
            <a:r>
              <a:rPr lang="en-US" dirty="0" err="1"/>
              <a:t>fAcE</a:t>
            </a:r>
            <a:r>
              <a:rPr lang="en-US" dirty="0"/>
              <a:t> </a:t>
            </a:r>
            <a:r>
              <a:rPr lang="en-US" dirty="0" err="1"/>
              <a:t>tHe</a:t>
            </a:r>
            <a:r>
              <a:rPr lang="en-US" dirty="0"/>
              <a:t> </a:t>
            </a:r>
            <a:r>
              <a:rPr lang="en-US" dirty="0" err="1"/>
              <a:t>CoNsEqUeNcEs</a:t>
            </a:r>
            <a:r>
              <a:rPr lang="en-US" dirty="0"/>
              <a:t>” </a:t>
            </a:r>
          </a:p>
          <a:p>
            <a:pPr lvl="2"/>
            <a:r>
              <a:rPr lang="en-US" dirty="0"/>
              <a:t>(ignore anything that’s’ not an alphabet)</a:t>
            </a:r>
          </a:p>
        </p:txBody>
      </p:sp>
    </p:spTree>
    <p:extLst>
      <p:ext uri="{BB962C8B-B14F-4D97-AF65-F5344CB8AC3E}">
        <p14:creationId xmlns:p14="http://schemas.microsoft.com/office/powerpoint/2010/main" val="7503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715B3E-B233-9A0E-8FF1-9C10C4FF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Fin~</a:t>
            </a:r>
          </a:p>
        </p:txBody>
      </p:sp>
    </p:spTree>
    <p:extLst>
      <p:ext uri="{BB962C8B-B14F-4D97-AF65-F5344CB8AC3E}">
        <p14:creationId xmlns:p14="http://schemas.microsoft.com/office/powerpoint/2010/main" val="35108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7FFC-1712-15BB-E6FE-A7839EBE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460-BFBE-D7B3-FA1B-7FD884B8E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loops in C.</a:t>
            </a:r>
          </a:p>
          <a:p>
            <a:pPr lvl="1"/>
            <a:r>
              <a:rPr lang="en-US" dirty="0"/>
              <a:t>For</a:t>
            </a:r>
          </a:p>
          <a:p>
            <a:pPr lvl="1"/>
            <a:r>
              <a:rPr lang="en-US" dirty="0"/>
              <a:t>While</a:t>
            </a:r>
          </a:p>
          <a:p>
            <a:pPr lvl="1"/>
            <a:r>
              <a:rPr lang="en-US" dirty="0"/>
              <a:t>Do-While</a:t>
            </a:r>
          </a:p>
          <a:p>
            <a:endParaRPr lang="en-US" dirty="0"/>
          </a:p>
          <a:p>
            <a:r>
              <a:rPr lang="en-US" dirty="0"/>
              <a:t>Each loop has a type</a:t>
            </a:r>
          </a:p>
          <a:p>
            <a:pPr lvl="1"/>
            <a:r>
              <a:rPr lang="en-US" dirty="0"/>
              <a:t>Entry Controlled : the test condition is verified before entering the loop. For and While loops do this.</a:t>
            </a:r>
          </a:p>
          <a:p>
            <a:pPr lvl="1"/>
            <a:r>
              <a:rPr lang="en-US" dirty="0"/>
              <a:t>Exit Controlled : the test condition is verified after the content of the loop is executed. Do-While loop does this.</a:t>
            </a:r>
          </a:p>
        </p:txBody>
      </p:sp>
    </p:spTree>
    <p:extLst>
      <p:ext uri="{BB962C8B-B14F-4D97-AF65-F5344CB8AC3E}">
        <p14:creationId xmlns:p14="http://schemas.microsoft.com/office/powerpoint/2010/main" val="316510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3229-17CC-24EB-4643-180319757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37F93-2E08-7BE7-C1EA-26624B480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 fontAlgn="base">
              <a:buNone/>
            </a:pPr>
            <a:r>
              <a:rPr lang="en-US" b="1" dirty="0"/>
              <a:t>for</a:t>
            </a:r>
            <a:r>
              <a:rPr lang="en-US" dirty="0"/>
              <a:t> (initialize loop var; condition; update loop var) { </a:t>
            </a:r>
          </a:p>
          <a:p>
            <a:pPr marL="45720" indent="0" fontAlgn="base">
              <a:buNone/>
            </a:pPr>
            <a:r>
              <a:rPr lang="en-US" dirty="0"/>
              <a:t>     </a:t>
            </a:r>
            <a:r>
              <a:rPr lang="en-US" i="1" dirty="0"/>
              <a:t>// body of for loop</a:t>
            </a:r>
            <a:endParaRPr lang="en-US" dirty="0"/>
          </a:p>
          <a:p>
            <a:pPr marL="45720" indent="0" fontAlgn="base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Example:</a:t>
            </a:r>
          </a:p>
          <a:p>
            <a:pPr marL="45720" indent="0">
              <a:buNone/>
            </a:pPr>
            <a:r>
              <a:rPr lang="nn-NO" b="1" dirty="0"/>
              <a:t>for</a:t>
            </a:r>
            <a:r>
              <a:rPr lang="nn-NO" dirty="0"/>
              <a:t> (int i = 0; i &lt; 10; i++) {</a:t>
            </a:r>
          </a:p>
          <a:p>
            <a:pPr marL="45720" indent="0">
              <a:buNone/>
            </a:pPr>
            <a:r>
              <a:rPr lang="nn-NO" dirty="0"/>
              <a:t>        </a:t>
            </a:r>
            <a:r>
              <a:rPr lang="nn-NO" b="1" dirty="0"/>
              <a:t>printf</a:t>
            </a:r>
            <a:r>
              <a:rPr lang="nn-NO" dirty="0"/>
              <a:t>( "i is %d\n", i);</a:t>
            </a:r>
          </a:p>
          <a:p>
            <a:pPr marL="45720" indent="0">
              <a:buNone/>
            </a:pPr>
            <a:r>
              <a:rPr lang="nn-NO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1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BD40-F989-E083-1217-C4E89573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“for” Loop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75495B-976A-905D-1B09-03AEC6F49B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4047" y="2079362"/>
            <a:ext cx="756390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8C721-FF4B-AB2F-F7B3-BFA9A2BA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1E68-CFB4-CD53-4117-DCECC0F52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694057"/>
          </a:xfrm>
        </p:spPr>
        <p:txBody>
          <a:bodyPr>
            <a:normAutofit/>
          </a:bodyPr>
          <a:lstStyle/>
          <a:p>
            <a:pPr marL="45720" indent="0" fontAlgn="base">
              <a:buNone/>
            </a:pPr>
            <a:r>
              <a:rPr lang="en-US" b="1" dirty="0"/>
              <a:t>while</a:t>
            </a:r>
            <a:r>
              <a:rPr lang="en-US" dirty="0"/>
              <a:t> (condition) {</a:t>
            </a:r>
          </a:p>
          <a:p>
            <a:pPr marL="45720" indent="0" fontAlgn="base">
              <a:buNone/>
            </a:pPr>
            <a:r>
              <a:rPr lang="en-US" dirty="0"/>
              <a:t>    </a:t>
            </a:r>
            <a:r>
              <a:rPr lang="en-US" i="1" dirty="0"/>
              <a:t>// Body of the loop</a:t>
            </a:r>
            <a:endParaRPr lang="en-US" dirty="0"/>
          </a:p>
          <a:p>
            <a:pPr marL="45720" indent="0" fontAlgn="base">
              <a:buNone/>
            </a:pPr>
            <a:r>
              <a:rPr lang="en-US" dirty="0"/>
              <a:t>}</a:t>
            </a:r>
          </a:p>
          <a:p>
            <a:pPr fontAlgn="base"/>
            <a:r>
              <a:rPr lang="en-US" b="1" dirty="0"/>
              <a:t>Example:</a:t>
            </a:r>
          </a:p>
          <a:p>
            <a:pPr marL="45720" indent="0" fontAlgn="base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45720" indent="0" fontAlgn="base">
              <a:buNone/>
            </a:pP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10) {</a:t>
            </a:r>
          </a:p>
          <a:p>
            <a:pPr marL="45720" indent="0" fontAlgn="base">
              <a:buNone/>
            </a:pPr>
            <a:r>
              <a:rPr lang="en-US" dirty="0"/>
              <a:t>       </a:t>
            </a:r>
            <a:r>
              <a:rPr lang="nn-NO" b="1" dirty="0"/>
              <a:t>printf</a:t>
            </a:r>
            <a:r>
              <a:rPr lang="nn-NO" dirty="0"/>
              <a:t>( "i is %d\n", i);</a:t>
            </a:r>
          </a:p>
          <a:p>
            <a:pPr marL="45720" indent="0" fontAlgn="base">
              <a:buNone/>
            </a:pPr>
            <a:r>
              <a:rPr lang="nn-NO" dirty="0"/>
              <a:t>       i++;</a:t>
            </a:r>
            <a:endParaRPr lang="en-US" dirty="0"/>
          </a:p>
          <a:p>
            <a:pPr marL="45720" indent="0" fontAlgn="base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9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E54B-7001-62E5-FF54-785B11A6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“while”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1A251-77F8-DF16-68A1-F3154439B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3680" y="2155572"/>
            <a:ext cx="6744641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8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D1C51-9142-D988-A44B-78090B4B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2948-48E2-B181-9271-D70F84042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" indent="0" fontAlgn="base">
              <a:buNone/>
            </a:pPr>
            <a:r>
              <a:rPr lang="en-US" b="1" dirty="0"/>
              <a:t>do</a:t>
            </a:r>
            <a:r>
              <a:rPr lang="en-US" dirty="0"/>
              <a:t> {</a:t>
            </a:r>
          </a:p>
          <a:p>
            <a:pPr marL="45720" indent="0" fontAlgn="base">
              <a:buNone/>
            </a:pPr>
            <a:r>
              <a:rPr lang="en-US" dirty="0"/>
              <a:t>    </a:t>
            </a:r>
            <a:r>
              <a:rPr lang="en-US" i="1" dirty="0"/>
              <a:t>// Body of the loop</a:t>
            </a:r>
            <a:endParaRPr lang="en-US" dirty="0"/>
          </a:p>
          <a:p>
            <a:pPr marL="45720" indent="0" fontAlgn="base">
              <a:buNone/>
            </a:pPr>
            <a:r>
              <a:rPr lang="en-US" dirty="0"/>
              <a:t>} </a:t>
            </a:r>
            <a:r>
              <a:rPr lang="en-US" b="1" dirty="0"/>
              <a:t>while</a:t>
            </a:r>
            <a:r>
              <a:rPr lang="en-US" dirty="0"/>
              <a:t> (condition);</a:t>
            </a:r>
          </a:p>
          <a:p>
            <a:r>
              <a:rPr lang="en-US" b="1" dirty="0"/>
              <a:t>Example:</a:t>
            </a:r>
          </a:p>
          <a:p>
            <a:pPr marL="4572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45720" indent="0" fontAlgn="base">
              <a:buNone/>
            </a:pPr>
            <a:r>
              <a:rPr lang="en-US" b="1" dirty="0"/>
              <a:t>do</a:t>
            </a:r>
            <a:r>
              <a:rPr lang="en-US" dirty="0"/>
              <a:t> {</a:t>
            </a:r>
          </a:p>
          <a:p>
            <a:pPr marL="45720" indent="0" fontAlgn="base">
              <a:buNone/>
            </a:pPr>
            <a:r>
              <a:rPr lang="en-US" dirty="0"/>
              <a:t>       </a:t>
            </a:r>
            <a:r>
              <a:rPr lang="nn-NO" b="1" dirty="0"/>
              <a:t>printf</a:t>
            </a:r>
            <a:r>
              <a:rPr lang="nn-NO" dirty="0"/>
              <a:t>( "i is %d\n", i);</a:t>
            </a:r>
          </a:p>
          <a:p>
            <a:pPr marL="45720" indent="0" fontAlgn="base">
              <a:buNone/>
            </a:pPr>
            <a:r>
              <a:rPr lang="nn-NO" dirty="0"/>
              <a:t>       i++;</a:t>
            </a:r>
            <a:endParaRPr lang="en-US" dirty="0"/>
          </a:p>
          <a:p>
            <a:pPr marL="45720" indent="0" fontAlgn="base">
              <a:buNone/>
            </a:pPr>
            <a:r>
              <a:rPr lang="en-US" dirty="0"/>
              <a:t>} </a:t>
            </a:r>
            <a:r>
              <a:rPr lang="en-US" b="1" dirty="0"/>
              <a:t>while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&lt; 10);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5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A141-BC6A-9C90-80F0-C40CF4868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“do-while” Loop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CFEC1D-174A-0295-028C-8D6067949E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3179" y="2077118"/>
            <a:ext cx="6925642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1331</TotalTime>
  <Words>2604</Words>
  <Application>Microsoft Office PowerPoint</Application>
  <PresentationFormat>Widescreen</PresentationFormat>
  <Paragraphs>264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Century Gothic</vt:lpstr>
      <vt:lpstr>Consolas</vt:lpstr>
      <vt:lpstr>Courier New</vt:lpstr>
      <vt:lpstr>Bubbles design template</vt:lpstr>
      <vt:lpstr>Programming Fundamentals</vt:lpstr>
      <vt:lpstr>Nested Switches</vt:lpstr>
      <vt:lpstr>Loops</vt:lpstr>
      <vt:lpstr>For Loop - Syntax</vt:lpstr>
      <vt:lpstr>Flowchart for “for” Loop</vt:lpstr>
      <vt:lpstr>While loop</vt:lpstr>
      <vt:lpstr>Flowchart for “while” Loop</vt:lpstr>
      <vt:lpstr>Do-While Loop</vt:lpstr>
      <vt:lpstr>Flowchart for “do-while” Loop</vt:lpstr>
      <vt:lpstr>Practice Problems:</vt:lpstr>
      <vt:lpstr>Pointers – Probably the Bane of Your Existence</vt:lpstr>
      <vt:lpstr>Referencing &amp; De-referencing</vt:lpstr>
      <vt:lpstr>Let’s try some things out!</vt:lpstr>
      <vt:lpstr>Types of Pointers</vt:lpstr>
      <vt:lpstr>Arrays</vt:lpstr>
      <vt:lpstr>Why arrays?</vt:lpstr>
      <vt:lpstr>Syntax for Array Declaration</vt:lpstr>
      <vt:lpstr>Subscript Operator – [ ]</vt:lpstr>
      <vt:lpstr>Some visual representation</vt:lpstr>
      <vt:lpstr>Loops and Arrays</vt:lpstr>
      <vt:lpstr>Now then, let’s do some useful stuff!</vt:lpstr>
      <vt:lpstr>Practice Problems for Homework</vt:lpstr>
      <vt:lpstr>Strings – or Character Arrays</vt:lpstr>
      <vt:lpstr>The Null Character / String Terminator</vt:lpstr>
      <vt:lpstr>sizeof() – function – works on other arrays too.</vt:lpstr>
      <vt:lpstr>Now let’s try out some stuff</vt:lpstr>
      <vt:lpstr>Fin~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Abeeha Sattar</dc:creator>
  <cp:lastModifiedBy>Abeeha Sattar</cp:lastModifiedBy>
  <cp:revision>392</cp:revision>
  <dcterms:created xsi:type="dcterms:W3CDTF">2025-08-20T22:46:44Z</dcterms:created>
  <dcterms:modified xsi:type="dcterms:W3CDTF">2025-10-09T10:57:33Z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